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Bitter Bold" charset="1" panose="02000000000000000000"/>
      <p:regular r:id="rId18"/>
    </p:embeddedFont>
    <p:embeddedFont>
      <p:font typeface="Bitter" charset="1" panose="02000000000000000000"/>
      <p:regular r:id="rId20"/>
    </p:embeddedFont>
    <p:embeddedFont>
      <p:font typeface="Bitter Italics" charset="1" panose="02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notesMasters/notesMaster1.xml" Type="http://schemas.openxmlformats.org/officeDocument/2006/relationships/notesMaster"/><Relationship Id="rId16" Target="theme/theme2.xml" Type="http://schemas.openxmlformats.org/officeDocument/2006/relationships/theme"/><Relationship Id="rId17" Target="notesSlides/notesSlide1.xml" Type="http://schemas.openxmlformats.org/officeDocument/2006/relationships/notesSlide"/><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notesSlides/notesSlide3.xml" Type="http://schemas.openxmlformats.org/officeDocument/2006/relationships/notesSlide"/><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26" Target="notesSlides/notesSlide7.xml" Type="http://schemas.openxmlformats.org/officeDocument/2006/relationships/notesSlide"/><Relationship Id="rId27" Target="notesSlides/notesSlide8.xml" Type="http://schemas.openxmlformats.org/officeDocument/2006/relationships/notesSlide"/><Relationship Id="rId28" Target="notesSlides/notesSlide9.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https://thaipublica.org/2026/06/thailand-moved-up-in-imd-ranking/" TargetMode="External" Type="http://schemas.openxmlformats.org/officeDocument/2006/relationships/hyperlink"/><Relationship Id="rId5" Target="https://thaipublica.org/2026/06/thailand-moved-up-in-imd-ranking/" TargetMode="External" Type="http://schemas.openxmlformats.org/officeDocument/2006/relationships/hyperlink"/><Relationship Id="rId6" Target="https://www.speedcheck.org/5g-index/" TargetMode="External" Type="http://schemas.openxmlformats.org/officeDocument/2006/relationships/hyperlink"/><Relationship Id="rId7" Target="../media/image2.png" Type="http://schemas.openxmlformats.org/officeDocument/2006/relationships/image"/><Relationship Id="rId8" Target="https://www.facebook.com/reel/1629628314988835"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https://statbase.org/data/tha-global-peace-index/#:~:text=The%20GPI%20covers%20163%20countries,Domestic%20and%20International%20Conflict%3B%20and" TargetMode="External" Type="http://schemas.openxmlformats.org/officeDocument/2006/relationships/hyperlink"/><Relationship Id="rId5" Target="https://www.facebook.com/share/p/17qFjheQkA/" TargetMode="External" Type="http://schemas.openxmlformats.org/officeDocument/2006/relationships/hyperlink"/><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 Id="rId4" Target="https://web.dlt.go.th/statistics/"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53A7E"/>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4238473"/>
            <a:ext cx="7159523" cy="1790995"/>
          </a:xfrm>
          <a:prstGeom prst="rect">
            <a:avLst/>
          </a:prstGeom>
        </p:spPr>
        <p:txBody>
          <a:bodyPr anchor="t" rtlCol="false" tIns="0" lIns="0" bIns="0" rIns="0">
            <a:spAutoFit/>
          </a:bodyPr>
          <a:lstStyle/>
          <a:p>
            <a:pPr algn="l">
              <a:lnSpc>
                <a:spcPts val="6937"/>
              </a:lnSpc>
            </a:pPr>
            <a:r>
              <a:rPr lang="en-US" sz="5562" b="true">
                <a:solidFill>
                  <a:srgbClr val="FFFFFF"/>
                </a:solidFill>
                <a:latin typeface="Bitter Bold"/>
                <a:ea typeface="Bitter Bold"/>
                <a:cs typeface="Bitter Bold"/>
                <a:sym typeface="Bitter Bold"/>
              </a:rPr>
              <a:t>Misconceptions about Thailand</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88066" y="3916709"/>
            <a:ext cx="16369008" cy="1840116"/>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055671"/>
            <a:ext cx="16369008" cy="1287463"/>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603627"/>
            <a:ext cx="16369008" cy="962920"/>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กรกฎาคม </a:t>
            </a:r>
            <a:r>
              <a:rPr lang="en-US" sz="2124">
                <a:solidFill>
                  <a:srgbClr val="000000"/>
                </a:solidFill>
                <a:latin typeface="Bitter"/>
                <a:ea typeface="Bitter"/>
                <a:cs typeface="Bitter"/>
                <a:sym typeface="Bitter"/>
              </a:rPr>
              <a:t>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131476" y="1578616"/>
            <a:ext cx="7169048" cy="2360562"/>
            <a:chOff x="0" y="0"/>
            <a:chExt cx="9558731" cy="3147416"/>
          </a:xfrm>
        </p:grpSpPr>
        <p:sp>
          <p:nvSpPr>
            <p:cNvPr name="Freeform 9" id="9"/>
            <p:cNvSpPr/>
            <p:nvPr/>
          </p:nvSpPr>
          <p:spPr>
            <a:xfrm flipH="false" flipV="false" rot="0">
              <a:off x="0" y="0"/>
              <a:ext cx="9558655" cy="3147441"/>
            </a:xfrm>
            <a:custGeom>
              <a:avLst/>
              <a:gdLst/>
              <a:ahLst/>
              <a:cxnLst/>
              <a:rect r="r" b="b" t="t" l="l"/>
              <a:pathLst>
                <a:path h="3147441" w="9558655">
                  <a:moveTo>
                    <a:pt x="0" y="159385"/>
                  </a:moveTo>
                  <a:cubicBezTo>
                    <a:pt x="0" y="71374"/>
                    <a:pt x="71374" y="0"/>
                    <a:pt x="159385" y="0"/>
                  </a:cubicBezTo>
                  <a:lnTo>
                    <a:pt x="9399270" y="0"/>
                  </a:lnTo>
                  <a:cubicBezTo>
                    <a:pt x="9487281" y="0"/>
                    <a:pt x="9558655" y="71374"/>
                    <a:pt x="9558655" y="159385"/>
                  </a:cubicBezTo>
                  <a:lnTo>
                    <a:pt x="9558655" y="2988056"/>
                  </a:lnTo>
                  <a:cubicBezTo>
                    <a:pt x="9558655" y="3076067"/>
                    <a:pt x="9487281" y="3147441"/>
                    <a:pt x="9399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10429284" y="1857375"/>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10429284" y="2568626"/>
            <a:ext cx="6256918" cy="1022498"/>
          </a:xfrm>
          <a:prstGeom prst="rect">
            <a:avLst/>
          </a:prstGeom>
        </p:spPr>
        <p:txBody>
          <a:bodyPr anchor="t" rtlCol="false" tIns="0" lIns="0" bIns="0" rIns="0">
            <a:spAutoFit/>
          </a:bodyPr>
          <a:lstStyle/>
          <a:p>
            <a:pPr algn="l">
              <a:lnSpc>
                <a:spcPts val="3875"/>
              </a:lnSpc>
            </a:pPr>
            <a:r>
              <a:rPr lang="en-US" sz="3112" b="true">
                <a:solidFill>
                  <a:srgbClr val="F44444"/>
                </a:solidFill>
                <a:latin typeface="Bitter Bold"/>
                <a:ea typeface="Bitter Bold"/>
                <a:cs typeface="Bitter Bold"/>
                <a:sym typeface="Bitter Bold"/>
              </a:rPr>
              <a:t>Thailand and Taiwan are </a:t>
            </a:r>
          </a:p>
          <a:p>
            <a:pPr algn="l">
              <a:lnSpc>
                <a:spcPts val="3875"/>
              </a:lnSpc>
            </a:pPr>
            <a:r>
              <a:rPr lang="en-US" sz="3112" b="true">
                <a:solidFill>
                  <a:srgbClr val="F44444"/>
                </a:solidFill>
                <a:latin typeface="Bitter Bold"/>
                <a:ea typeface="Bitter Bold"/>
                <a:cs typeface="Bitter Bold"/>
                <a:sym typeface="Bitter Bold"/>
              </a:rPr>
              <a:t>the same place!</a:t>
            </a:r>
          </a:p>
        </p:txBody>
      </p:sp>
      <p:grpSp>
        <p:nvGrpSpPr>
          <p:cNvPr name="Group 12" id="12"/>
          <p:cNvGrpSpPr/>
          <p:nvPr/>
        </p:nvGrpSpPr>
        <p:grpSpPr>
          <a:xfrm rot="0">
            <a:off x="10131476" y="4213174"/>
            <a:ext cx="7169048" cy="2360562"/>
            <a:chOff x="0" y="0"/>
            <a:chExt cx="9558731" cy="3147416"/>
          </a:xfrm>
        </p:grpSpPr>
        <p:sp>
          <p:nvSpPr>
            <p:cNvPr name="Freeform 13" id="13"/>
            <p:cNvSpPr/>
            <p:nvPr/>
          </p:nvSpPr>
          <p:spPr>
            <a:xfrm flipH="false" flipV="false" rot="0">
              <a:off x="0" y="0"/>
              <a:ext cx="9558655" cy="3147441"/>
            </a:xfrm>
            <a:custGeom>
              <a:avLst/>
              <a:gdLst/>
              <a:ahLst/>
              <a:cxnLst/>
              <a:rect r="r" b="b" t="t" l="l"/>
              <a:pathLst>
                <a:path h="3147441" w="9558655">
                  <a:moveTo>
                    <a:pt x="0" y="159385"/>
                  </a:moveTo>
                  <a:cubicBezTo>
                    <a:pt x="0" y="71374"/>
                    <a:pt x="71374" y="0"/>
                    <a:pt x="159385" y="0"/>
                  </a:cubicBezTo>
                  <a:lnTo>
                    <a:pt x="9399270" y="0"/>
                  </a:lnTo>
                  <a:cubicBezTo>
                    <a:pt x="9487281" y="0"/>
                    <a:pt x="9558655" y="71374"/>
                    <a:pt x="9558655" y="159385"/>
                  </a:cubicBezTo>
                  <a:lnTo>
                    <a:pt x="9558655" y="2988056"/>
                  </a:lnTo>
                  <a:cubicBezTo>
                    <a:pt x="9558655" y="3076067"/>
                    <a:pt x="9487281" y="3147441"/>
                    <a:pt x="9399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10429284" y="4491933"/>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10429284" y="5193659"/>
            <a:ext cx="6573441" cy="1082278"/>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Thailand and Taiwan are </a:t>
            </a:r>
            <a:r>
              <a:rPr lang="en-US" sz="3312" b="true">
                <a:solidFill>
                  <a:srgbClr val="F44444"/>
                </a:solidFill>
                <a:latin typeface="Bitter Bold"/>
                <a:ea typeface="Bitter Bold"/>
                <a:cs typeface="Bitter Bold"/>
                <a:sym typeface="Bitter Bold"/>
              </a:rPr>
              <a:t>NOT</a:t>
            </a:r>
            <a:r>
              <a:rPr lang="en-US" sz="3312" b="true">
                <a:solidFill>
                  <a:srgbClr val="000000"/>
                </a:solidFill>
                <a:latin typeface="Bitter Bold"/>
                <a:ea typeface="Bitter Bold"/>
                <a:cs typeface="Bitter Bold"/>
                <a:sym typeface="Bitter Bold"/>
              </a:rPr>
              <a:t> the same place.</a:t>
            </a:r>
          </a:p>
        </p:txBody>
      </p:sp>
      <p:sp>
        <p:nvSpPr>
          <p:cNvPr name="TextBox 16" id="16"/>
          <p:cNvSpPr txBox="true"/>
          <p:nvPr/>
        </p:nvSpPr>
        <p:spPr>
          <a:xfrm rot="0">
            <a:off x="10136238" y="6792668"/>
            <a:ext cx="7159523" cy="1229020"/>
          </a:xfrm>
          <a:prstGeom prst="rect">
            <a:avLst/>
          </a:prstGeom>
        </p:spPr>
        <p:txBody>
          <a:bodyPr anchor="t" rtlCol="false" tIns="0" lIns="0" bIns="0" rIns="0">
            <a:spAutoFit/>
          </a:bodyPr>
          <a:lstStyle/>
          <a:p>
            <a:pPr algn="l" marL="329903" indent="-164951" lvl="1">
              <a:lnSpc>
                <a:spcPts val="3562"/>
              </a:lnSpc>
              <a:buFont typeface="Arial"/>
              <a:buChar char="•"/>
            </a:pPr>
            <a:r>
              <a:rPr lang="en-US" b="true" sz="2187">
                <a:solidFill>
                  <a:srgbClr val="000000"/>
                </a:solidFill>
                <a:latin typeface="Bitter Bold"/>
                <a:ea typeface="Bitter Bold"/>
                <a:cs typeface="Bitter Bold"/>
                <a:sym typeface="Bitter Bold"/>
              </a:rPr>
              <a:t>Thailand</a:t>
            </a:r>
            <a:r>
              <a:rPr lang="en-US" sz="2187">
                <a:solidFill>
                  <a:srgbClr val="000000"/>
                </a:solidFill>
                <a:latin typeface="Bitter"/>
                <a:ea typeface="Bitter"/>
                <a:cs typeface="Bitter"/>
                <a:sym typeface="Bitter"/>
              </a:rPr>
              <a:t> is in</a:t>
            </a:r>
            <a:r>
              <a:rPr lang="en-US" b="true" sz="2187">
                <a:solidFill>
                  <a:srgbClr val="000000"/>
                </a:solidFill>
                <a:latin typeface="Bitter Bold"/>
                <a:ea typeface="Bitter Bold"/>
                <a:cs typeface="Bitter Bold"/>
                <a:sym typeface="Bitter Bold"/>
              </a:rPr>
              <a:t> Southeast Asia</a:t>
            </a:r>
            <a:r>
              <a:rPr lang="en-US" sz="2187">
                <a:solidFill>
                  <a:srgbClr val="000000"/>
                </a:solidFill>
                <a:latin typeface="Bitter"/>
                <a:ea typeface="Bitter"/>
                <a:cs typeface="Bitter"/>
                <a:sym typeface="Bitter"/>
              </a:rPr>
              <a:t>, while </a:t>
            </a:r>
            <a:r>
              <a:rPr lang="en-US" b="true" sz="2187">
                <a:solidFill>
                  <a:srgbClr val="000000"/>
                </a:solidFill>
                <a:latin typeface="Bitter Bold"/>
                <a:ea typeface="Bitter Bold"/>
                <a:cs typeface="Bitter Bold"/>
                <a:sym typeface="Bitter Bold"/>
              </a:rPr>
              <a:t>Taiwan </a:t>
            </a:r>
            <a:r>
              <a:rPr lang="en-US" sz="2187">
                <a:solidFill>
                  <a:srgbClr val="000000"/>
                </a:solidFill>
                <a:latin typeface="Bitter"/>
                <a:ea typeface="Bitter"/>
                <a:cs typeface="Bitter"/>
                <a:sym typeface="Bitter"/>
              </a:rPr>
              <a:t>is in</a:t>
            </a:r>
            <a:r>
              <a:rPr lang="en-US" b="true" sz="2187">
                <a:solidFill>
                  <a:srgbClr val="000000"/>
                </a:solidFill>
                <a:latin typeface="Bitter Bold"/>
                <a:ea typeface="Bitter Bold"/>
                <a:cs typeface="Bitter Bold"/>
                <a:sym typeface="Bitter Bold"/>
              </a:rPr>
              <a:t> East Asia.</a:t>
            </a:r>
          </a:p>
        </p:txBody>
      </p:sp>
      <p:sp>
        <p:nvSpPr>
          <p:cNvPr name="TextBox 17" id="17"/>
          <p:cNvSpPr txBox="true"/>
          <p:nvPr/>
        </p:nvSpPr>
        <p:spPr>
          <a:xfrm rot="0">
            <a:off x="10136238" y="8273948"/>
            <a:ext cx="7159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Trace Equality Matters </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grpSp>
        <p:nvGrpSpPr>
          <p:cNvPr name="Group 10" id="10"/>
          <p:cNvGrpSpPr/>
          <p:nvPr/>
        </p:nvGrpSpPr>
        <p:grpSpPr>
          <a:xfrm rot="0">
            <a:off x="992238" y="1130941"/>
            <a:ext cx="8019602" cy="3955409"/>
            <a:chOff x="0" y="0"/>
            <a:chExt cx="10692803" cy="5273878"/>
          </a:xfrm>
        </p:grpSpPr>
        <p:sp>
          <p:nvSpPr>
            <p:cNvPr name="Freeform 11" id="11"/>
            <p:cNvSpPr/>
            <p:nvPr/>
          </p:nvSpPr>
          <p:spPr>
            <a:xfrm flipH="false" flipV="false" rot="0">
              <a:off x="0" y="0"/>
              <a:ext cx="10692765" cy="5273802"/>
            </a:xfrm>
            <a:custGeom>
              <a:avLst/>
              <a:gdLst/>
              <a:ahLst/>
              <a:cxnLst/>
              <a:rect r="r" b="b" t="t" l="l"/>
              <a:pathLst>
                <a:path h="5273802" w="10692765">
                  <a:moveTo>
                    <a:pt x="0" y="159131"/>
                  </a:moveTo>
                  <a:cubicBezTo>
                    <a:pt x="0" y="71247"/>
                    <a:pt x="71247" y="0"/>
                    <a:pt x="159131" y="0"/>
                  </a:cubicBezTo>
                  <a:lnTo>
                    <a:pt x="10533634" y="0"/>
                  </a:lnTo>
                  <a:cubicBezTo>
                    <a:pt x="10621518" y="0"/>
                    <a:pt x="10692765" y="71247"/>
                    <a:pt x="10692765" y="159131"/>
                  </a:cubicBezTo>
                  <a:lnTo>
                    <a:pt x="10692765" y="5114671"/>
                  </a:lnTo>
                  <a:cubicBezTo>
                    <a:pt x="10692765" y="5202555"/>
                    <a:pt x="10621518" y="5273802"/>
                    <a:pt x="10533634" y="5273802"/>
                  </a:cubicBezTo>
                  <a:lnTo>
                    <a:pt x="159131" y="5273802"/>
                  </a:lnTo>
                  <a:cubicBezTo>
                    <a:pt x="71247" y="5273929"/>
                    <a:pt x="0" y="5202555"/>
                    <a:pt x="0" y="5114671"/>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285284" y="1324718"/>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a:t>
            </a:r>
          </a:p>
        </p:txBody>
      </p:sp>
      <p:sp>
        <p:nvSpPr>
          <p:cNvPr name="TextBox 13" id="13"/>
          <p:cNvSpPr txBox="true"/>
          <p:nvPr/>
        </p:nvSpPr>
        <p:spPr>
          <a:xfrm rot="0">
            <a:off x="2102662" y="3022921"/>
            <a:ext cx="5665126" cy="543983"/>
          </a:xfrm>
          <a:prstGeom prst="rect">
            <a:avLst/>
          </a:prstGeom>
        </p:spPr>
        <p:txBody>
          <a:bodyPr anchor="t" rtlCol="false" tIns="0" lIns="0" bIns="0" rIns="0">
            <a:spAutoFit/>
          </a:bodyPr>
          <a:lstStyle/>
          <a:p>
            <a:pPr algn="just">
              <a:lnSpc>
                <a:spcPts val="4124"/>
              </a:lnSpc>
            </a:pPr>
            <a:r>
              <a:rPr lang="en-US" sz="3312" b="true">
                <a:solidFill>
                  <a:srgbClr val="F44444"/>
                </a:solidFill>
                <a:latin typeface="Bitter Bold"/>
                <a:ea typeface="Bitter Bold"/>
                <a:cs typeface="Bitter Bold"/>
                <a:sym typeface="Bitter Bold"/>
              </a:rPr>
              <a:t>Thailand is a poor country!</a:t>
            </a:r>
          </a:p>
        </p:txBody>
      </p:sp>
      <p:grpSp>
        <p:nvGrpSpPr>
          <p:cNvPr name="Group 14" id="14"/>
          <p:cNvGrpSpPr/>
          <p:nvPr/>
        </p:nvGrpSpPr>
        <p:grpSpPr>
          <a:xfrm rot="0">
            <a:off x="9285837" y="1130941"/>
            <a:ext cx="8019602" cy="3955409"/>
            <a:chOff x="0" y="0"/>
            <a:chExt cx="10692803" cy="5273878"/>
          </a:xfrm>
        </p:grpSpPr>
        <p:sp>
          <p:nvSpPr>
            <p:cNvPr name="Freeform 15" id="15"/>
            <p:cNvSpPr/>
            <p:nvPr/>
          </p:nvSpPr>
          <p:spPr>
            <a:xfrm flipH="false" flipV="false" rot="0">
              <a:off x="0" y="0"/>
              <a:ext cx="10692765" cy="5273802"/>
            </a:xfrm>
            <a:custGeom>
              <a:avLst/>
              <a:gdLst/>
              <a:ahLst/>
              <a:cxnLst/>
              <a:rect r="r" b="b" t="t" l="l"/>
              <a:pathLst>
                <a:path h="5273802" w="10692765">
                  <a:moveTo>
                    <a:pt x="0" y="159131"/>
                  </a:moveTo>
                  <a:cubicBezTo>
                    <a:pt x="0" y="71247"/>
                    <a:pt x="71247" y="0"/>
                    <a:pt x="159131" y="0"/>
                  </a:cubicBezTo>
                  <a:lnTo>
                    <a:pt x="10533634" y="0"/>
                  </a:lnTo>
                  <a:cubicBezTo>
                    <a:pt x="10621518" y="0"/>
                    <a:pt x="10692765" y="71247"/>
                    <a:pt x="10692765" y="159131"/>
                  </a:cubicBezTo>
                  <a:lnTo>
                    <a:pt x="10692765" y="5114671"/>
                  </a:lnTo>
                  <a:cubicBezTo>
                    <a:pt x="10692765" y="5202555"/>
                    <a:pt x="10621518" y="5273802"/>
                    <a:pt x="10533634" y="5273802"/>
                  </a:cubicBezTo>
                  <a:lnTo>
                    <a:pt x="159131" y="5273802"/>
                  </a:lnTo>
                  <a:cubicBezTo>
                    <a:pt x="71247" y="5273929"/>
                    <a:pt x="0" y="5202555"/>
                    <a:pt x="0" y="5114671"/>
                  </a:cubicBezTo>
                  <a:close/>
                </a:path>
              </a:pathLst>
            </a:custGeom>
            <a:solidFill>
              <a:srgbClr val="FEEECD"/>
            </a:solidFill>
            <a:ln w="9525" cap="sq">
              <a:solidFill>
                <a:srgbClr val="E4D4B3"/>
              </a:solidFill>
              <a:prstDash val="solid"/>
              <a:miter/>
            </a:ln>
          </p:spPr>
        </p:sp>
      </p:grpSp>
      <p:sp>
        <p:nvSpPr>
          <p:cNvPr name="TextBox 16" id="16"/>
          <p:cNvSpPr txBox="true"/>
          <p:nvPr/>
        </p:nvSpPr>
        <p:spPr>
          <a:xfrm rot="0">
            <a:off x="9578873" y="1324718"/>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7" id="17"/>
          <p:cNvSpPr txBox="true"/>
          <p:nvPr/>
        </p:nvSpPr>
        <p:spPr>
          <a:xfrm rot="0">
            <a:off x="9583636" y="2178101"/>
            <a:ext cx="7371200" cy="2418509"/>
          </a:xfrm>
          <a:prstGeom prst="rect">
            <a:avLst/>
          </a:prstGeom>
        </p:spPr>
        <p:txBody>
          <a:bodyPr anchor="t" rtlCol="false" tIns="0" lIns="0" bIns="0" rIns="0">
            <a:spAutoFit/>
          </a:bodyPr>
          <a:lstStyle/>
          <a:p>
            <a:pPr algn="ctr">
              <a:lnSpc>
                <a:spcPts val="3692"/>
              </a:lnSpc>
            </a:pPr>
            <a:r>
              <a:rPr lang="en-US" sz="2966" b="true">
                <a:solidFill>
                  <a:srgbClr val="000000"/>
                </a:solidFill>
                <a:latin typeface="Bitter Bold"/>
                <a:ea typeface="Bitter Bold"/>
                <a:cs typeface="Bitter Bold"/>
                <a:sym typeface="Bitter Bold"/>
              </a:rPr>
              <a:t>Thailand is a Southeast Asian economic powerhouse with</a:t>
            </a:r>
          </a:p>
          <a:p>
            <a:pPr algn="ctr">
              <a:lnSpc>
                <a:spcPts val="3692"/>
              </a:lnSpc>
            </a:pPr>
            <a:r>
              <a:rPr lang="en-US" sz="2966" b="true">
                <a:solidFill>
                  <a:srgbClr val="000000"/>
                </a:solidFill>
                <a:latin typeface="Bitter Bold"/>
                <a:ea typeface="Bitter Bold"/>
                <a:cs typeface="Bitter Bold"/>
                <a:sym typeface="Bitter Bold"/>
              </a:rPr>
              <a:t> modern infrastructure, </a:t>
            </a:r>
          </a:p>
          <a:p>
            <a:pPr algn="ctr">
              <a:lnSpc>
                <a:spcPts val="3693"/>
              </a:lnSpc>
            </a:pPr>
            <a:r>
              <a:rPr lang="en-US" sz="2966" b="true">
                <a:solidFill>
                  <a:srgbClr val="000000"/>
                </a:solidFill>
                <a:latin typeface="Bitter Bold"/>
                <a:ea typeface="Bitter Bold"/>
                <a:cs typeface="Bitter Bold"/>
                <a:sym typeface="Bitter Bold"/>
              </a:rPr>
              <a:t>global cultural influence, and strong development indicators.</a:t>
            </a:r>
          </a:p>
        </p:txBody>
      </p:sp>
      <p:sp>
        <p:nvSpPr>
          <p:cNvPr name="TextBox 18" id="18"/>
          <p:cNvSpPr txBox="true"/>
          <p:nvPr/>
        </p:nvSpPr>
        <p:spPr>
          <a:xfrm rot="0">
            <a:off x="1028700" y="7310796"/>
            <a:ext cx="16303523" cy="913950"/>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Extensive Mass Transport System </a:t>
            </a:r>
            <a:r>
              <a:rPr lang="en-US" sz="2187">
                <a:solidFill>
                  <a:srgbClr val="000000"/>
                </a:solidFill>
                <a:latin typeface="Bitter"/>
                <a:ea typeface="Bitter"/>
                <a:cs typeface="Bitter"/>
                <a:sym typeface="Bitter"/>
              </a:rPr>
              <a:t>with the distance of Bangkok’s rapid mass transportation network </a:t>
            </a:r>
          </a:p>
          <a:p>
            <a:pPr algn="l">
              <a:lnSpc>
                <a:spcPts val="3562"/>
              </a:lnSpc>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BTS, MRT, ARL, BRT) covers a combined distance of nearly </a:t>
            </a:r>
            <a:r>
              <a:rPr lang="en-US" sz="2187" b="true">
                <a:solidFill>
                  <a:srgbClr val="000000"/>
                </a:solidFill>
                <a:latin typeface="Bitter Bold"/>
                <a:ea typeface="Bitter Bold"/>
                <a:cs typeface="Bitter Bold"/>
                <a:sym typeface="Bitter Bold"/>
              </a:rPr>
              <a:t>250 kilometers.</a:t>
            </a:r>
          </a:p>
        </p:txBody>
      </p:sp>
      <p:sp>
        <p:nvSpPr>
          <p:cNvPr name="TextBox 19" id="19"/>
          <p:cNvSpPr txBox="true"/>
          <p:nvPr/>
        </p:nvSpPr>
        <p:spPr>
          <a:xfrm rot="0">
            <a:off x="1028700" y="5844385"/>
            <a:ext cx="16303523" cy="1361625"/>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Progress in development </a:t>
            </a:r>
          </a:p>
          <a:p>
            <a:pPr algn="l" marL="944564" indent="-314855" lvl="2">
              <a:lnSpc>
                <a:spcPts val="3561"/>
              </a:lnSpc>
              <a:buFont typeface="Arial"/>
              <a:buChar char="⚬"/>
            </a:pPr>
            <a:r>
              <a:rPr lang="en-US" sz="2187">
                <a:solidFill>
                  <a:srgbClr val="000000"/>
                </a:solidFill>
                <a:latin typeface="Bitter"/>
                <a:ea typeface="Bitter"/>
                <a:cs typeface="Bitter"/>
                <a:sym typeface="Bitter"/>
              </a:rPr>
              <a:t>According to the </a:t>
            </a:r>
            <a:r>
              <a:rPr lang="en-US" b="true" sz="2187" u="sng">
                <a:solidFill>
                  <a:srgbClr val="000000"/>
                </a:solidFill>
                <a:latin typeface="Bitter Bold"/>
                <a:ea typeface="Bitter Bold"/>
                <a:cs typeface="Bitter Bold"/>
                <a:sym typeface="Bitter Bold"/>
                <a:hlinkClick r:id="rId4" tooltip="https://thaipublica.org/2026/06/thailand-moved-up-in-imd-ranking/"/>
              </a:rPr>
              <a:t>2026 IMD World Competitiveness</a:t>
            </a:r>
            <a:r>
              <a:rPr lang="en-US" sz="2187" u="sng">
                <a:solidFill>
                  <a:srgbClr val="000000"/>
                </a:solidFill>
                <a:latin typeface="Bitter"/>
                <a:ea typeface="Bitter"/>
                <a:cs typeface="Bitter"/>
                <a:sym typeface="Bitter"/>
                <a:hlinkClick r:id="rId5" tooltip="https://thaipublica.org/2026/06/thailand-moved-up-in-imd-ranking/"/>
              </a:rPr>
              <a:t> </a:t>
            </a:r>
            <a:r>
              <a:rPr lang="en-US" sz="2187" u="none">
                <a:solidFill>
                  <a:srgbClr val="000000"/>
                </a:solidFill>
                <a:latin typeface="Bitter"/>
                <a:ea typeface="Bitter"/>
                <a:cs typeface="Bitter"/>
                <a:sym typeface="Bitter"/>
              </a:rPr>
              <a:t>Ranking</a:t>
            </a:r>
            <a:r>
              <a:rPr lang="en-US" sz="2187">
                <a:solidFill>
                  <a:srgbClr val="000000"/>
                </a:solidFill>
                <a:latin typeface="Bitter"/>
                <a:ea typeface="Bitter"/>
                <a:cs typeface="Bitter"/>
                <a:sym typeface="Bitter"/>
              </a:rPr>
              <a:t>, Thailand advanced four places to</a:t>
            </a:r>
            <a:r>
              <a:rPr lang="en-US" b="true" sz="2187">
                <a:solidFill>
                  <a:srgbClr val="000000"/>
                </a:solidFill>
                <a:latin typeface="Bitter Bold"/>
                <a:ea typeface="Bitter Bold"/>
                <a:cs typeface="Bitter Bold"/>
                <a:sym typeface="Bitter Bold"/>
              </a:rPr>
              <a:t> 26th</a:t>
            </a:r>
            <a:r>
              <a:rPr lang="en-US" sz="2187">
                <a:solidFill>
                  <a:srgbClr val="000000"/>
                </a:solidFill>
                <a:latin typeface="Bitter"/>
                <a:ea typeface="Bitter"/>
                <a:cs typeface="Bitter"/>
                <a:sym typeface="Bitter"/>
              </a:rPr>
              <a:t> globally </a:t>
            </a:r>
          </a:p>
          <a:p>
            <a:pPr algn="l">
              <a:lnSpc>
                <a:spcPts val="3562"/>
              </a:lnSpc>
            </a:pPr>
            <a:r>
              <a:rPr lang="en-US" sz="2187">
                <a:solidFill>
                  <a:srgbClr val="000000"/>
                </a:solidFill>
                <a:latin typeface="Bitter"/>
                <a:ea typeface="Bitter"/>
                <a:cs typeface="Bitter"/>
                <a:sym typeface="Bitter"/>
              </a:rPr>
              <a:t>               o</a:t>
            </a:r>
            <a:r>
              <a:rPr lang="en-US" sz="2187">
                <a:solidFill>
                  <a:srgbClr val="000000"/>
                </a:solidFill>
                <a:latin typeface="Bitter"/>
                <a:ea typeface="Bitter"/>
                <a:cs typeface="Bitter"/>
                <a:sym typeface="Bitter"/>
              </a:rPr>
              <a:t>ut of 70 economies.</a:t>
            </a:r>
          </a:p>
        </p:txBody>
      </p:sp>
      <p:sp>
        <p:nvSpPr>
          <p:cNvPr name="TextBox 20" id="20"/>
          <p:cNvSpPr txBox="true"/>
          <p:nvPr/>
        </p:nvSpPr>
        <p:spPr>
          <a:xfrm rot="0">
            <a:off x="955777" y="8365517"/>
            <a:ext cx="16303523" cy="892783"/>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spc="-65">
                <a:solidFill>
                  <a:srgbClr val="000000"/>
                </a:solidFill>
                <a:latin typeface="Bitter Bold"/>
                <a:ea typeface="Bitter Bold"/>
                <a:cs typeface="Bitter Bold"/>
                <a:sym typeface="Bitter Bold"/>
              </a:rPr>
              <a:t>5G Network coverage </a:t>
            </a:r>
          </a:p>
          <a:p>
            <a:pPr algn="l" marL="944564" indent="-314855" lvl="2">
              <a:lnSpc>
                <a:spcPts val="3562"/>
              </a:lnSpc>
              <a:buFont typeface="Arial"/>
              <a:buChar char="⚬"/>
            </a:pPr>
            <a:r>
              <a:rPr lang="en-US" b="true" sz="2187" spc="-65">
                <a:solidFill>
                  <a:srgbClr val="000000"/>
                </a:solidFill>
                <a:latin typeface="Bitter Bold"/>
                <a:ea typeface="Bitter Bold"/>
                <a:cs typeface="Bitter Bold"/>
                <a:sym typeface="Bitter Bold"/>
              </a:rPr>
              <a:t>119.4 Mbps 5G (Median) </a:t>
            </a:r>
            <a:r>
              <a:rPr lang="en-US" sz="2187" spc="-65">
                <a:solidFill>
                  <a:srgbClr val="000000"/>
                </a:solidFill>
                <a:latin typeface="Bitter"/>
                <a:ea typeface="Bitter"/>
                <a:cs typeface="Bitter"/>
                <a:sym typeface="Bitter"/>
              </a:rPr>
              <a:t>- Ranked </a:t>
            </a:r>
            <a:r>
              <a:rPr lang="en-US" b="true" sz="2187" spc="-65">
                <a:solidFill>
                  <a:srgbClr val="000000"/>
                </a:solidFill>
                <a:latin typeface="Bitter Bold"/>
                <a:ea typeface="Bitter Bold"/>
                <a:cs typeface="Bitter Bold"/>
                <a:sym typeface="Bitter Bold"/>
              </a:rPr>
              <a:t>6th </a:t>
            </a:r>
            <a:r>
              <a:rPr lang="en-US" sz="2187" spc="-65">
                <a:solidFill>
                  <a:srgbClr val="000000"/>
                </a:solidFill>
                <a:latin typeface="Bitter"/>
                <a:ea typeface="Bitter"/>
                <a:cs typeface="Bitter"/>
                <a:sym typeface="Bitter"/>
              </a:rPr>
              <a:t>in </a:t>
            </a:r>
            <a:r>
              <a:rPr lang="en-US" b="true" sz="2187" spc="-65" u="sng">
                <a:solidFill>
                  <a:srgbClr val="000000"/>
                </a:solidFill>
                <a:latin typeface="Bitter Bold"/>
                <a:ea typeface="Bitter Bold"/>
                <a:cs typeface="Bitter Bold"/>
                <a:sym typeface="Bitter Bold"/>
                <a:hlinkClick r:id="rId6" tooltip="https://www.speedcheck.org/5g-index/"/>
              </a:rPr>
              <a:t>Global 5G Internet Speeds</a:t>
            </a:r>
          </a:p>
        </p:txBody>
      </p:sp>
      <p:sp>
        <p:nvSpPr>
          <p:cNvPr name="TextBox 21" id="21"/>
          <p:cNvSpPr txBox="true"/>
          <p:nvPr/>
        </p:nvSpPr>
        <p:spPr>
          <a:xfrm rot="0">
            <a:off x="860079" y="9544050"/>
            <a:ext cx="16303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     Photo credit: Thai PBS World</a:t>
            </a:r>
          </a:p>
        </p:txBody>
      </p:sp>
      <p:grpSp>
        <p:nvGrpSpPr>
          <p:cNvPr name="Group 22" id="22"/>
          <p:cNvGrpSpPr/>
          <p:nvPr/>
        </p:nvGrpSpPr>
        <p:grpSpPr>
          <a:xfrm rot="0">
            <a:off x="17259300" y="169812"/>
            <a:ext cx="904194" cy="704698"/>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
        <p:nvSpPr>
          <p:cNvPr name="TextBox 24" id="24"/>
          <p:cNvSpPr txBox="true"/>
          <p:nvPr/>
        </p:nvSpPr>
        <p:spPr>
          <a:xfrm rot="0">
            <a:off x="860079" y="5420823"/>
            <a:ext cx="8043400" cy="370523"/>
          </a:xfrm>
          <a:prstGeom prst="rect">
            <a:avLst/>
          </a:prstGeom>
        </p:spPr>
        <p:txBody>
          <a:bodyPr anchor="t" rtlCol="false" tIns="0" lIns="0" bIns="0" rIns="0">
            <a:spAutoFit/>
          </a:bodyPr>
          <a:lstStyle/>
          <a:p>
            <a:pPr algn="l" marL="472821" indent="-236410" lvl="1">
              <a:lnSpc>
                <a:spcPts val="2727"/>
              </a:lnSpc>
              <a:buFont typeface="Arial"/>
              <a:buChar char="•"/>
            </a:pPr>
            <a:r>
              <a:rPr lang="en-US" sz="2190">
                <a:solidFill>
                  <a:srgbClr val="000000"/>
                </a:solidFill>
                <a:latin typeface="Bitter"/>
                <a:ea typeface="Bitter"/>
                <a:cs typeface="Bitter"/>
                <a:sym typeface="Bitter"/>
              </a:rPr>
              <a:t> Thailand is the</a:t>
            </a:r>
            <a:r>
              <a:rPr lang="en-US" b="true" sz="2190" u="sng">
                <a:solidFill>
                  <a:srgbClr val="000000"/>
                </a:solidFill>
                <a:latin typeface="Bitter Bold"/>
                <a:ea typeface="Bitter Bold"/>
                <a:cs typeface="Bitter Bold"/>
                <a:sym typeface="Bitter Bold"/>
                <a:hlinkClick r:id="rId8" tooltip="https://www.facebook.com/reel/1629628314988835"/>
              </a:rPr>
              <a:t> 2nd largest economy</a:t>
            </a:r>
            <a:r>
              <a:rPr lang="en-US" sz="2190">
                <a:solidFill>
                  <a:srgbClr val="000000"/>
                </a:solidFill>
                <a:latin typeface="Bitter"/>
                <a:ea typeface="Bitter"/>
                <a:cs typeface="Bitter"/>
                <a:sym typeface="Bitter"/>
              </a:rPr>
              <a:t> in South East Asia.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grpSp>
        <p:nvGrpSpPr>
          <p:cNvPr name="Group 10" id="10"/>
          <p:cNvGrpSpPr/>
          <p:nvPr/>
        </p:nvGrpSpPr>
        <p:grpSpPr>
          <a:xfrm rot="0">
            <a:off x="987476" y="2141039"/>
            <a:ext cx="8019602" cy="2892181"/>
            <a:chOff x="0" y="0"/>
            <a:chExt cx="10692803" cy="3856241"/>
          </a:xfrm>
        </p:grpSpPr>
        <p:sp>
          <p:nvSpPr>
            <p:cNvPr name="Freeform 11" id="11"/>
            <p:cNvSpPr/>
            <p:nvPr/>
          </p:nvSpPr>
          <p:spPr>
            <a:xfrm flipH="false" flipV="false" rot="0">
              <a:off x="0" y="0"/>
              <a:ext cx="10692764" cy="3856228"/>
            </a:xfrm>
            <a:custGeom>
              <a:avLst/>
              <a:gdLst/>
              <a:ahLst/>
              <a:cxnLst/>
              <a:rect r="r" b="b" t="t" l="l"/>
              <a:pathLst>
                <a:path h="3856228" w="10692764">
                  <a:moveTo>
                    <a:pt x="0" y="159258"/>
                  </a:moveTo>
                  <a:cubicBezTo>
                    <a:pt x="0" y="71374"/>
                    <a:pt x="71374" y="0"/>
                    <a:pt x="159258" y="0"/>
                  </a:cubicBezTo>
                  <a:lnTo>
                    <a:pt x="10533507" y="0"/>
                  </a:lnTo>
                  <a:cubicBezTo>
                    <a:pt x="10621518" y="0"/>
                    <a:pt x="10692764" y="71374"/>
                    <a:pt x="10692764" y="159258"/>
                  </a:cubicBezTo>
                  <a:lnTo>
                    <a:pt x="10692764" y="3696970"/>
                  </a:lnTo>
                  <a:cubicBezTo>
                    <a:pt x="10692764" y="3784981"/>
                    <a:pt x="10621390" y="3856228"/>
                    <a:pt x="10533507" y="3856228"/>
                  </a:cubicBezTo>
                  <a:lnTo>
                    <a:pt x="159258" y="3856228"/>
                  </a:lnTo>
                  <a:cubicBezTo>
                    <a:pt x="71374" y="3856228"/>
                    <a:pt x="0" y="3784854"/>
                    <a:pt x="0" y="3696970"/>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285284" y="2419798"/>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3" id="13"/>
          <p:cNvSpPr txBox="true"/>
          <p:nvPr/>
        </p:nvSpPr>
        <p:spPr>
          <a:xfrm rot="0">
            <a:off x="1784838" y="3656480"/>
            <a:ext cx="6424877" cy="543983"/>
          </a:xfrm>
          <a:prstGeom prst="rect">
            <a:avLst/>
          </a:prstGeom>
        </p:spPr>
        <p:txBody>
          <a:bodyPr anchor="t" rtlCol="false" tIns="0" lIns="0" bIns="0" rIns="0">
            <a:spAutoFit/>
          </a:bodyPr>
          <a:lstStyle/>
          <a:p>
            <a:pPr algn="ctr">
              <a:lnSpc>
                <a:spcPts val="4124"/>
              </a:lnSpc>
            </a:pPr>
            <a:r>
              <a:rPr lang="en-US" sz="3312" b="true">
                <a:solidFill>
                  <a:srgbClr val="F44444"/>
                </a:solidFill>
                <a:latin typeface="Bitter Bold"/>
                <a:ea typeface="Bitter Bold"/>
                <a:cs typeface="Bitter Bold"/>
                <a:sym typeface="Bitter Bold"/>
              </a:rPr>
              <a:t>Thailand is an unsafe country!</a:t>
            </a:r>
          </a:p>
        </p:txBody>
      </p:sp>
      <p:grpSp>
        <p:nvGrpSpPr>
          <p:cNvPr name="Group 14" id="14"/>
          <p:cNvGrpSpPr/>
          <p:nvPr/>
        </p:nvGrpSpPr>
        <p:grpSpPr>
          <a:xfrm rot="0">
            <a:off x="9281074" y="2141039"/>
            <a:ext cx="8238525" cy="2892181"/>
            <a:chOff x="0" y="0"/>
            <a:chExt cx="10984700" cy="3856241"/>
          </a:xfrm>
        </p:grpSpPr>
        <p:sp>
          <p:nvSpPr>
            <p:cNvPr name="Freeform 15" id="15"/>
            <p:cNvSpPr/>
            <p:nvPr/>
          </p:nvSpPr>
          <p:spPr>
            <a:xfrm flipH="false" flipV="false" rot="0">
              <a:off x="0" y="0"/>
              <a:ext cx="10984660" cy="3856228"/>
            </a:xfrm>
            <a:custGeom>
              <a:avLst/>
              <a:gdLst/>
              <a:ahLst/>
              <a:cxnLst/>
              <a:rect r="r" b="b" t="t" l="l"/>
              <a:pathLst>
                <a:path h="3856228" w="10984660">
                  <a:moveTo>
                    <a:pt x="0" y="159258"/>
                  </a:moveTo>
                  <a:cubicBezTo>
                    <a:pt x="0" y="71374"/>
                    <a:pt x="73322" y="0"/>
                    <a:pt x="163605" y="0"/>
                  </a:cubicBezTo>
                  <a:lnTo>
                    <a:pt x="10821055" y="0"/>
                  </a:lnTo>
                  <a:cubicBezTo>
                    <a:pt x="10911468" y="0"/>
                    <a:pt x="10984660" y="71374"/>
                    <a:pt x="10984660" y="159258"/>
                  </a:cubicBezTo>
                  <a:lnTo>
                    <a:pt x="10984660" y="3696970"/>
                  </a:lnTo>
                  <a:cubicBezTo>
                    <a:pt x="10984660" y="3784981"/>
                    <a:pt x="10911338" y="3856228"/>
                    <a:pt x="10821055" y="3856228"/>
                  </a:cubicBezTo>
                  <a:lnTo>
                    <a:pt x="163605" y="3856228"/>
                  </a:lnTo>
                  <a:cubicBezTo>
                    <a:pt x="73322" y="3856228"/>
                    <a:pt x="0" y="3784854"/>
                    <a:pt x="0" y="3696970"/>
                  </a:cubicBezTo>
                  <a:close/>
                </a:path>
              </a:pathLst>
            </a:custGeom>
            <a:solidFill>
              <a:srgbClr val="FEEECD"/>
            </a:solidFill>
            <a:ln w="9525" cap="sq">
              <a:solidFill>
                <a:srgbClr val="E4D4B3"/>
              </a:solidFill>
              <a:prstDash val="solid"/>
              <a:miter/>
            </a:ln>
          </p:spPr>
        </p:sp>
      </p:grpSp>
      <p:sp>
        <p:nvSpPr>
          <p:cNvPr name="TextBox 16" id="16"/>
          <p:cNvSpPr txBox="true"/>
          <p:nvPr/>
        </p:nvSpPr>
        <p:spPr>
          <a:xfrm rot="0">
            <a:off x="9578873" y="2419798"/>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7" id="17"/>
          <p:cNvSpPr txBox="true"/>
          <p:nvPr/>
        </p:nvSpPr>
        <p:spPr>
          <a:xfrm rot="0">
            <a:off x="9578873" y="3121523"/>
            <a:ext cx="7423995" cy="1087967"/>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Thailand is generally a safe country. </a:t>
            </a:r>
          </a:p>
        </p:txBody>
      </p:sp>
      <p:sp>
        <p:nvSpPr>
          <p:cNvPr name="TextBox 18" id="18"/>
          <p:cNvSpPr txBox="true"/>
          <p:nvPr/>
        </p:nvSpPr>
        <p:spPr>
          <a:xfrm rot="0">
            <a:off x="992238" y="5252142"/>
            <a:ext cx="16303523" cy="445029"/>
          </a:xfrm>
          <a:prstGeom prst="rect">
            <a:avLst/>
          </a:prstGeom>
        </p:spPr>
        <p:txBody>
          <a:bodyPr anchor="t" rtlCol="false" tIns="0" lIns="0" bIns="0" rIns="0">
            <a:spAutoFit/>
          </a:bodyPr>
          <a:lstStyle/>
          <a:p>
            <a:pPr algn="l" marL="329764" indent="-164882" lvl="1">
              <a:lnSpc>
                <a:spcPts val="3562"/>
              </a:lnSpc>
              <a:buFont typeface="Arial"/>
              <a:buChar char="•"/>
            </a:pPr>
            <a:r>
              <a:rPr lang="en-US" sz="2187">
                <a:solidFill>
                  <a:srgbClr val="000000"/>
                </a:solidFill>
                <a:latin typeface="Bitter"/>
                <a:ea typeface="Bitter"/>
                <a:cs typeface="Bitter"/>
                <a:sym typeface="Bitter"/>
              </a:rPr>
              <a:t>Thai</a:t>
            </a:r>
            <a:r>
              <a:rPr lang="en-US" sz="2187">
                <a:solidFill>
                  <a:srgbClr val="000000"/>
                </a:solidFill>
                <a:latin typeface="Bitter"/>
                <a:ea typeface="Bitter"/>
                <a:cs typeface="Bitter"/>
                <a:sym typeface="Bitter"/>
              </a:rPr>
              <a:t>land is ranked</a:t>
            </a:r>
            <a:r>
              <a:rPr lang="en-US" b="true" sz="2187">
                <a:solidFill>
                  <a:srgbClr val="000000"/>
                </a:solidFill>
                <a:latin typeface="Bitter Bold"/>
                <a:ea typeface="Bitter Bold"/>
                <a:cs typeface="Bitter Bold"/>
                <a:sym typeface="Bitter Bold"/>
              </a:rPr>
              <a:t> 86th</a:t>
            </a:r>
            <a:r>
              <a:rPr lang="en-US" sz="2187">
                <a:solidFill>
                  <a:srgbClr val="000000"/>
                </a:solidFill>
                <a:latin typeface="Bitter"/>
                <a:ea typeface="Bitter"/>
                <a:cs typeface="Bitter"/>
                <a:sym typeface="Bitter"/>
              </a:rPr>
              <a:t> out of 163 countries by </a:t>
            </a:r>
            <a:r>
              <a:rPr lang="en-US" b="true" sz="2187" u="sng">
                <a:solidFill>
                  <a:srgbClr val="000000"/>
                </a:solidFill>
                <a:latin typeface="Bitter Bold"/>
                <a:ea typeface="Bitter Bold"/>
                <a:cs typeface="Bitter Bold"/>
                <a:sym typeface="Bitter Bold"/>
                <a:hlinkClick r:id="rId4" tooltip="https://statbase.org/data/tha-global-peace-index/#:~:text=The%20GPI%20covers%20163%20countries,Domestic%20and%20International%20Conflict%3B%20and"/>
              </a:rPr>
              <a:t>the Global Peace Index.</a:t>
            </a:r>
          </a:p>
        </p:txBody>
      </p:sp>
      <p:sp>
        <p:nvSpPr>
          <p:cNvPr name="TextBox 19" id="19"/>
          <p:cNvSpPr txBox="true"/>
          <p:nvPr/>
        </p:nvSpPr>
        <p:spPr>
          <a:xfrm rot="0">
            <a:off x="1028700" y="6122124"/>
            <a:ext cx="16303523" cy="445029"/>
          </a:xfrm>
          <a:prstGeom prst="rect">
            <a:avLst/>
          </a:prstGeom>
        </p:spPr>
        <p:txBody>
          <a:bodyPr anchor="t" rtlCol="false" tIns="0" lIns="0" bIns="0" rIns="0">
            <a:spAutoFit/>
          </a:bodyPr>
          <a:lstStyle/>
          <a:p>
            <a:pPr algn="l" marL="329903" indent="-164951" lvl="1">
              <a:lnSpc>
                <a:spcPts val="3562"/>
              </a:lnSpc>
              <a:buFont typeface="Arial"/>
              <a:buChar char="•"/>
            </a:pPr>
            <a:r>
              <a:rPr lang="en-US" b="true" sz="2187">
                <a:solidFill>
                  <a:srgbClr val="000000"/>
                </a:solidFill>
                <a:latin typeface="Bitter Bold"/>
                <a:ea typeface="Bitter Bold"/>
                <a:cs typeface="Bitter Bold"/>
                <a:sym typeface="Bitter Bold"/>
              </a:rPr>
              <a:t>Generally safe from natural disasters</a:t>
            </a:r>
          </a:p>
        </p:txBody>
      </p:sp>
      <p:sp>
        <p:nvSpPr>
          <p:cNvPr name="TextBox 20" id="20"/>
          <p:cNvSpPr txBox="true"/>
          <p:nvPr/>
        </p:nvSpPr>
        <p:spPr>
          <a:xfrm rot="0">
            <a:off x="1028700" y="6747202"/>
            <a:ext cx="16303523" cy="423862"/>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Occasional floods in some areas, manageable with effective emergency responses </a:t>
            </a:r>
          </a:p>
        </p:txBody>
      </p:sp>
      <p:sp>
        <p:nvSpPr>
          <p:cNvPr name="TextBox 21" id="21"/>
          <p:cNvSpPr txBox="true"/>
          <p:nvPr/>
        </p:nvSpPr>
        <p:spPr>
          <a:xfrm rot="0">
            <a:off x="1028700" y="7519817"/>
            <a:ext cx="16303523" cy="445029"/>
          </a:xfrm>
          <a:prstGeom prst="rect">
            <a:avLst/>
          </a:prstGeom>
        </p:spPr>
        <p:txBody>
          <a:bodyPr anchor="t" rtlCol="false" tIns="0" lIns="0" bIns="0" rIns="0">
            <a:spAutoFit/>
          </a:bodyPr>
          <a:lstStyle/>
          <a:p>
            <a:pPr algn="l" marL="329764" indent="-164882" lvl="1">
              <a:lnSpc>
                <a:spcPts val="3562"/>
              </a:lnSpc>
              <a:buFont typeface="Arial"/>
              <a:buChar char="•"/>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ha</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l</a:t>
            </a:r>
            <a:r>
              <a:rPr lang="en-US" sz="2187">
                <a:solidFill>
                  <a:srgbClr val="000000"/>
                </a:solidFill>
                <a:latin typeface="Bitter"/>
                <a:ea typeface="Bitter"/>
                <a:cs typeface="Bitter"/>
                <a:sym typeface="Bitter"/>
              </a:rPr>
              <a:t>and</a:t>
            </a:r>
            <a:r>
              <a:rPr lang="en-US" sz="2187">
                <a:solidFill>
                  <a:srgbClr val="000000"/>
                </a:solidFill>
                <a:latin typeface="Bitter"/>
                <a:ea typeface="Bitter"/>
                <a:cs typeface="Bitter"/>
                <a:sym typeface="Bitter"/>
              </a:rPr>
              <a:t> is </a:t>
            </a:r>
            <a:r>
              <a:rPr lang="en-US" sz="2187">
                <a:solidFill>
                  <a:srgbClr val="000000"/>
                </a:solidFill>
                <a:latin typeface="Bitter"/>
                <a:ea typeface="Bitter"/>
                <a:cs typeface="Bitter"/>
                <a:sym typeface="Bitter"/>
              </a:rPr>
              <a:t>ranked</a:t>
            </a:r>
            <a:r>
              <a:rPr lang="en-US" b="true" sz="2187">
                <a:solidFill>
                  <a:srgbClr val="000000"/>
                </a:solidFill>
                <a:latin typeface="Bitter Bold"/>
                <a:ea typeface="Bitter Bold"/>
                <a:cs typeface="Bitter Bold"/>
                <a:sym typeface="Bitter Bold"/>
              </a:rPr>
              <a:t> 8</a:t>
            </a:r>
            <a:r>
              <a:rPr lang="en-US" b="true" sz="2187">
                <a:solidFill>
                  <a:srgbClr val="000000"/>
                </a:solidFill>
                <a:latin typeface="Bitter Bold"/>
                <a:ea typeface="Bitter Bold"/>
                <a:cs typeface="Bitter Bold"/>
                <a:sym typeface="Bitter Bold"/>
              </a:rPr>
              <a:t>th</a:t>
            </a:r>
            <a:r>
              <a:rPr lang="en-US" sz="2187">
                <a:solidFill>
                  <a:srgbClr val="000000"/>
                </a:solidFill>
                <a:latin typeface="Bitter"/>
                <a:ea typeface="Bitter"/>
                <a:cs typeface="Bitter"/>
                <a:sym typeface="Bitter"/>
              </a:rPr>
              <a:t>  in</a:t>
            </a:r>
            <a:r>
              <a:rPr lang="en-US" b="true" sz="2187">
                <a:solidFill>
                  <a:srgbClr val="000000"/>
                </a:solidFill>
                <a:latin typeface="Bitter Bold"/>
                <a:ea typeface="Bitter Bold"/>
                <a:cs typeface="Bitter Bold"/>
                <a:sym typeface="Bitter Bold"/>
              </a:rPr>
              <a:t> World’s Best Health Care Sy</a:t>
            </a:r>
            <a:r>
              <a:rPr lang="en-US" b="true" sz="2187" u="none">
                <a:solidFill>
                  <a:srgbClr val="000000"/>
                </a:solidFill>
                <a:latin typeface="Bitter Bold"/>
                <a:ea typeface="Bitter Bold"/>
                <a:cs typeface="Bitter Bold"/>
                <a:sym typeface="Bitter Bold"/>
              </a:rPr>
              <a:t>s</a:t>
            </a:r>
            <a:r>
              <a:rPr lang="en-US" b="true" sz="2187">
                <a:solidFill>
                  <a:srgbClr val="000000"/>
                </a:solidFill>
                <a:latin typeface="Bitter Bold"/>
                <a:ea typeface="Bitter Bold"/>
                <a:cs typeface="Bitter Bold"/>
                <a:sym typeface="Bitter Bold"/>
              </a:rPr>
              <a:t>t</a:t>
            </a:r>
            <a:r>
              <a:rPr lang="en-US" b="true" sz="2187" u="none">
                <a:solidFill>
                  <a:srgbClr val="000000"/>
                </a:solidFill>
                <a:latin typeface="Bitter Bold"/>
                <a:ea typeface="Bitter Bold"/>
                <a:cs typeface="Bitter Bold"/>
                <a:sym typeface="Bitter Bold"/>
              </a:rPr>
              <a:t>e</a:t>
            </a:r>
            <a:r>
              <a:rPr lang="en-US" b="true" sz="2187">
                <a:solidFill>
                  <a:srgbClr val="000000"/>
                </a:solidFill>
                <a:latin typeface="Bitter Bold"/>
                <a:ea typeface="Bitter Bold"/>
                <a:cs typeface="Bitter Bold"/>
                <a:sym typeface="Bitter Bold"/>
              </a:rPr>
              <a:t>m by</a:t>
            </a:r>
            <a:r>
              <a:rPr lang="en-US" b="true" sz="2187" u="sng">
                <a:solidFill>
                  <a:srgbClr val="000000"/>
                </a:solidFill>
                <a:latin typeface="Bitter Bold"/>
                <a:ea typeface="Bitter Bold"/>
                <a:cs typeface="Bitter Bold"/>
                <a:sym typeface="Bitter Bold"/>
                <a:hlinkClick r:id="rId5" tooltip="https://www.facebook.com/share/p/17qFjheQkA/"/>
              </a:rPr>
              <a:t> Numbeo</a:t>
            </a:r>
          </a:p>
        </p:txBody>
      </p:sp>
      <p:sp>
        <p:nvSpPr>
          <p:cNvPr name="TextBox 22" id="22"/>
          <p:cNvSpPr txBox="true"/>
          <p:nvPr/>
        </p:nvSpPr>
        <p:spPr>
          <a:xfrm rot="0">
            <a:off x="1216076" y="8945921"/>
            <a:ext cx="16303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Unsplash </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TextBox 25" id="25"/>
          <p:cNvSpPr txBox="true"/>
          <p:nvPr/>
        </p:nvSpPr>
        <p:spPr>
          <a:xfrm rot="0">
            <a:off x="9645548" y="3792842"/>
            <a:ext cx="9331459" cy="351990"/>
          </a:xfrm>
          <a:prstGeom prst="rect">
            <a:avLst/>
          </a:prstGeom>
        </p:spPr>
        <p:txBody>
          <a:bodyPr anchor="t" rtlCol="false" tIns="0" lIns="0" bIns="0" rIns="0">
            <a:spAutoFit/>
          </a:bodyPr>
          <a:lstStyle/>
          <a:p>
            <a:pPr algn="ctr">
              <a:lnSpc>
                <a:spcPts val="2615"/>
              </a:lnSpc>
              <a:spcBef>
                <a:spcPct val="0"/>
              </a:spcBef>
            </a:pPr>
            <a:r>
              <a:rPr lang="en-US" b="true" sz="2100">
                <a:solidFill>
                  <a:srgbClr val="000000"/>
                </a:solidFill>
                <a:latin typeface="Bitter Bold"/>
                <a:ea typeface="Bitter Bold"/>
                <a:cs typeface="Bitter Bold"/>
                <a:sym typeface="Bitter Bold"/>
              </a:rPr>
              <a:t>(Though caution is advised in certain areas.)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45476" y="1028700"/>
            <a:ext cx="9455048" cy="1828952"/>
            <a:chOff x="0" y="0"/>
            <a:chExt cx="12606731" cy="2438603"/>
          </a:xfrm>
        </p:grpSpPr>
        <p:sp>
          <p:nvSpPr>
            <p:cNvPr name="Freeform 9" id="9"/>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8143284" y="1316984"/>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8143284" y="2018709"/>
            <a:ext cx="5815908" cy="550659"/>
          </a:xfrm>
          <a:prstGeom prst="rect">
            <a:avLst/>
          </a:prstGeom>
        </p:spPr>
        <p:txBody>
          <a:bodyPr anchor="t" rtlCol="false" tIns="0" lIns="0" bIns="0" rIns="0">
            <a:spAutoFit/>
          </a:bodyPr>
          <a:lstStyle/>
          <a:p>
            <a:pPr algn="l">
              <a:lnSpc>
                <a:spcPts val="4124"/>
              </a:lnSpc>
            </a:pPr>
            <a:r>
              <a:rPr lang="en-US" sz="3312" b="true">
                <a:solidFill>
                  <a:srgbClr val="F44444"/>
                </a:solidFill>
                <a:latin typeface="Bitter Bold"/>
                <a:ea typeface="Bitter Bold"/>
                <a:cs typeface="Bitter Bold"/>
                <a:sym typeface="Bitter Bold"/>
              </a:rPr>
              <a:t>All Thai food is hot and spicy!</a:t>
            </a:r>
          </a:p>
        </p:txBody>
      </p:sp>
      <p:grpSp>
        <p:nvGrpSpPr>
          <p:cNvPr name="Group 12" id="12"/>
          <p:cNvGrpSpPr/>
          <p:nvPr/>
        </p:nvGrpSpPr>
        <p:grpSpPr>
          <a:xfrm rot="0">
            <a:off x="7845476" y="3131649"/>
            <a:ext cx="9455048" cy="1828952"/>
            <a:chOff x="0" y="0"/>
            <a:chExt cx="12606731" cy="2438603"/>
          </a:xfrm>
        </p:grpSpPr>
        <p:sp>
          <p:nvSpPr>
            <p:cNvPr name="Freeform 13" id="13"/>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8143284" y="3410398"/>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8143284" y="4121648"/>
            <a:ext cx="6651869"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NOT all Thai food is hot and spicy.</a:t>
            </a:r>
          </a:p>
        </p:txBody>
      </p:sp>
      <p:sp>
        <p:nvSpPr>
          <p:cNvPr name="TextBox 16" id="16"/>
          <p:cNvSpPr txBox="true"/>
          <p:nvPr/>
        </p:nvSpPr>
        <p:spPr>
          <a:xfrm rot="0">
            <a:off x="7813777" y="5160626"/>
            <a:ext cx="9445523" cy="892783"/>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A wide range of dishes </a:t>
            </a:r>
            <a:r>
              <a:rPr lang="en-US" sz="2187">
                <a:solidFill>
                  <a:srgbClr val="000000"/>
                </a:solidFill>
                <a:latin typeface="Bitter"/>
                <a:ea typeface="Bitter"/>
                <a:cs typeface="Bitter"/>
                <a:sym typeface="Bitter"/>
              </a:rPr>
              <a:t>catering </a:t>
            </a:r>
            <a:r>
              <a:rPr lang="en-US" b="true" sz="2187">
                <a:solidFill>
                  <a:srgbClr val="000000"/>
                </a:solidFill>
                <a:latin typeface="Bitter Bold"/>
                <a:ea typeface="Bitter Bold"/>
                <a:cs typeface="Bitter Bold"/>
                <a:sym typeface="Bitter Bold"/>
              </a:rPr>
              <a:t>different tastes</a:t>
            </a:r>
            <a:r>
              <a:rPr lang="en-US" sz="2187">
                <a:solidFill>
                  <a:srgbClr val="000000"/>
                </a:solidFill>
                <a:latin typeface="Bitter"/>
                <a:ea typeface="Bitter"/>
                <a:cs typeface="Bitter"/>
                <a:sym typeface="Bitter"/>
              </a:rPr>
              <a:t>, for examples, </a:t>
            </a:r>
          </a:p>
          <a:p>
            <a:pPr algn="l">
              <a:lnSpc>
                <a:spcPts val="3562"/>
              </a:lnSpc>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Pad Thai, Pad See Ew, Pineapple Fried Rice</a:t>
            </a:r>
          </a:p>
        </p:txBody>
      </p:sp>
      <p:sp>
        <p:nvSpPr>
          <p:cNvPr name="TextBox 17" id="17"/>
          <p:cNvSpPr txBox="true"/>
          <p:nvPr/>
        </p:nvSpPr>
        <p:spPr>
          <a:xfrm rot="0">
            <a:off x="7788028" y="6067882"/>
            <a:ext cx="10214222" cy="3236992"/>
          </a:xfrm>
          <a:prstGeom prst="rect">
            <a:avLst/>
          </a:prstGeom>
        </p:spPr>
        <p:txBody>
          <a:bodyPr anchor="t" rtlCol="false" tIns="0" lIns="0" bIns="0" rIns="0">
            <a:spAutoFit/>
          </a:bodyPr>
          <a:lstStyle/>
          <a:p>
            <a:pPr algn="l" marL="329764" indent="-164882" lvl="1">
              <a:lnSpc>
                <a:spcPts val="3561"/>
              </a:lnSpc>
              <a:buFont typeface="Arial"/>
              <a:buChar char="•"/>
            </a:pPr>
            <a:r>
              <a:rPr lang="en-US" sz="2187">
                <a:solidFill>
                  <a:srgbClr val="000000"/>
                </a:solidFill>
                <a:latin typeface="Bitter"/>
                <a:ea typeface="Bitter"/>
                <a:cs typeface="Bitter"/>
                <a:sym typeface="Bitter"/>
              </a:rPr>
              <a:t>Various </a:t>
            </a:r>
            <a:r>
              <a:rPr lang="en-US" b="true" sz="2187">
                <a:solidFill>
                  <a:srgbClr val="000000"/>
                </a:solidFill>
                <a:latin typeface="Bitter Bold"/>
                <a:ea typeface="Bitter Bold"/>
                <a:cs typeface="Bitter Bold"/>
                <a:sym typeface="Bitter Bold"/>
              </a:rPr>
              <a:t>health advantages of Thai spices/herbs</a:t>
            </a:r>
            <a:r>
              <a:rPr lang="en-US" sz="2187">
                <a:solidFill>
                  <a:srgbClr val="000000"/>
                </a:solidFill>
                <a:latin typeface="Bitter"/>
                <a:ea typeface="Bitter"/>
                <a:cs typeface="Bitter"/>
                <a:sym typeface="Bitter"/>
              </a:rPr>
              <a:t> are widely used in</a:t>
            </a:r>
          </a:p>
          <a:p>
            <a:pPr algn="l">
              <a:lnSpc>
                <a:spcPts val="3561"/>
              </a:lnSpc>
            </a:pPr>
            <a:r>
              <a:rPr lang="en-US" sz="2187">
                <a:solidFill>
                  <a:srgbClr val="000000"/>
                </a:solidFill>
                <a:latin typeface="Bitter"/>
                <a:ea typeface="Bitter"/>
                <a:cs typeface="Bitter"/>
                <a:sym typeface="Bitter"/>
              </a:rPr>
              <a:t>     Thai cuisine</a:t>
            </a:r>
            <a:r>
              <a:rPr lang="en-US" sz="2187" b="true">
                <a:solidFill>
                  <a:srgbClr val="000000"/>
                </a:solidFill>
                <a:latin typeface="Bitter Bold"/>
                <a:ea typeface="Bitter Bold"/>
                <a:cs typeface="Bitter Bold"/>
                <a:sym typeface="Bitter Bold"/>
              </a:rPr>
              <a:t>                         </a:t>
            </a:r>
          </a:p>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Several Thai dishes achieved top positions in the global culinary rankings, for examples; </a:t>
            </a:r>
          </a:p>
          <a:p>
            <a:pPr algn="l" marL="944564" indent="-314855" lvl="2">
              <a:lnSpc>
                <a:spcPts val="3561"/>
              </a:lnSpc>
              <a:buFont typeface="Arial"/>
              <a:buChar char="⚬"/>
            </a:pPr>
            <a:r>
              <a:rPr lang="en-US" b="true" sz="2187">
                <a:solidFill>
                  <a:srgbClr val="000000"/>
                </a:solidFill>
                <a:latin typeface="Bitter Bold"/>
                <a:ea typeface="Bitter Bold"/>
                <a:cs typeface="Bitter Bold"/>
                <a:sym typeface="Bitter Bold"/>
              </a:rPr>
              <a:t> </a:t>
            </a:r>
            <a:r>
              <a:rPr lang="en-US" sz="2187">
                <a:solidFill>
                  <a:srgbClr val="000000"/>
                </a:solidFill>
                <a:latin typeface="Bitter"/>
                <a:ea typeface="Bitter"/>
                <a:cs typeface="Bitter"/>
                <a:sym typeface="Bitter"/>
              </a:rPr>
              <a:t>World's Best Chicken Soup 2025: Tom Kha Gai (by TasteAtlas)</a:t>
            </a:r>
          </a:p>
          <a:p>
            <a:pPr algn="l" marL="944564" indent="-314855" lvl="2">
              <a:lnSpc>
                <a:spcPts val="3561"/>
              </a:lnSpc>
              <a:buFont typeface="Arial"/>
              <a:buChar char="⚬"/>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World's Best Stew 2025: Phanaeng Curry  (by TasteAtlas)</a:t>
            </a:r>
          </a:p>
          <a:p>
            <a:pPr algn="l" marL="944564" indent="-314855" lvl="2">
              <a:lnSpc>
                <a:spcPts val="3562"/>
              </a:lnSpc>
              <a:buFont typeface="Arial"/>
              <a:buChar char="⚬"/>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World's 3rd Best Stir-fried Dish 2025: Pad Kaprao</a:t>
            </a:r>
            <a:r>
              <a:rPr lang="en-US" b="true" sz="2187">
                <a:solidFill>
                  <a:srgbClr val="000000"/>
                </a:solidFill>
                <a:latin typeface="Bitter Bold"/>
                <a:ea typeface="Bitter Bold"/>
                <a:cs typeface="Bitter Bold"/>
                <a:sym typeface="Bitter Bold"/>
              </a:rPr>
              <a:t> </a:t>
            </a:r>
            <a:r>
              <a:rPr lang="en-US" sz="2187">
                <a:solidFill>
                  <a:srgbClr val="000000"/>
                </a:solidFill>
                <a:latin typeface="Bitter"/>
                <a:ea typeface="Bitter"/>
                <a:cs typeface="Bitter"/>
                <a:sym typeface="Bitter"/>
              </a:rPr>
              <a:t>(by TasteAtlas)      </a:t>
            </a:r>
            <a:r>
              <a:rPr lang="en-US" b="true" sz="2187">
                <a:solidFill>
                  <a:srgbClr val="000000"/>
                </a:solidFill>
                <a:latin typeface="Bitter Bold"/>
                <a:ea typeface="Bitter Bold"/>
                <a:cs typeface="Bitter Bold"/>
                <a:sym typeface="Bitter Bold"/>
              </a:rPr>
              <a:t>                                                                                                                                                                                                                                                                                                                                                                                                                                                                                                                                                                                                                                                                                                                                                                                                                                                                                                                                                                                                                                                                                                                                                                                                                                                                                                                                                                                                                                                                                                                                                                                                                                                                                                                                                                                                                                                                                                                                                                                                                                                                                                                                                                                                                                                                                                                                                                                                                                                                                                                                                                                                                                                                                                                                                                                                                                                                                                                                                                                                                                                                                                                                                                                                                                                                                                                                                                                                                                                                                                                                                                                                                                                                                                                                                                                                                                                                                                                                                                                                                                                                                                                                                                                                                                                                                                                                                                                                                                                                                                                                                               </a:t>
            </a:r>
          </a:p>
        </p:txBody>
      </p:sp>
      <p:sp>
        <p:nvSpPr>
          <p:cNvPr name="TextBox 18" id="18"/>
          <p:cNvSpPr txBox="true"/>
          <p:nvPr/>
        </p:nvSpPr>
        <p:spPr>
          <a:xfrm rot="0">
            <a:off x="7845476" y="9533474"/>
            <a:ext cx="9445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Tourism Authority of Thailand</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13777" y="1086264"/>
            <a:ext cx="9455048" cy="1828952"/>
            <a:chOff x="0" y="0"/>
            <a:chExt cx="12606731" cy="2438603"/>
          </a:xfrm>
        </p:grpSpPr>
        <p:sp>
          <p:nvSpPr>
            <p:cNvPr name="Freeform 9" id="9"/>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8111585" y="1365013"/>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8111585" y="2066739"/>
            <a:ext cx="6057005" cy="550659"/>
          </a:xfrm>
          <a:prstGeom prst="rect">
            <a:avLst/>
          </a:prstGeom>
        </p:spPr>
        <p:txBody>
          <a:bodyPr anchor="t" rtlCol="false" tIns="0" lIns="0" bIns="0" rIns="0">
            <a:spAutoFit/>
          </a:bodyPr>
          <a:lstStyle/>
          <a:p>
            <a:pPr algn="l">
              <a:lnSpc>
                <a:spcPts val="4124"/>
              </a:lnSpc>
            </a:pPr>
            <a:r>
              <a:rPr lang="en-US" sz="3312" b="true">
                <a:solidFill>
                  <a:srgbClr val="F44444"/>
                </a:solidFill>
                <a:latin typeface="Bitter Bold"/>
                <a:ea typeface="Bitter Bold"/>
                <a:cs typeface="Bitter Bold"/>
                <a:sym typeface="Bitter Bold"/>
              </a:rPr>
              <a:t>Thai people ride on elephants!</a:t>
            </a:r>
          </a:p>
        </p:txBody>
      </p:sp>
      <p:grpSp>
        <p:nvGrpSpPr>
          <p:cNvPr name="Group 12" id="12"/>
          <p:cNvGrpSpPr/>
          <p:nvPr/>
        </p:nvGrpSpPr>
        <p:grpSpPr>
          <a:xfrm rot="0">
            <a:off x="7813777" y="3189203"/>
            <a:ext cx="9455048" cy="2360562"/>
            <a:chOff x="0" y="0"/>
            <a:chExt cx="12606731" cy="3147416"/>
          </a:xfrm>
        </p:grpSpPr>
        <p:sp>
          <p:nvSpPr>
            <p:cNvPr name="Freeform 13" id="13"/>
            <p:cNvSpPr/>
            <p:nvPr/>
          </p:nvSpPr>
          <p:spPr>
            <a:xfrm flipH="false" flipV="false" rot="0">
              <a:off x="0" y="0"/>
              <a:ext cx="12606655" cy="3147441"/>
            </a:xfrm>
            <a:custGeom>
              <a:avLst/>
              <a:gdLst/>
              <a:ahLst/>
              <a:cxnLst/>
              <a:rect r="r" b="b" t="t" l="l"/>
              <a:pathLst>
                <a:path h="3147441" w="12606655">
                  <a:moveTo>
                    <a:pt x="0" y="159385"/>
                  </a:moveTo>
                  <a:cubicBezTo>
                    <a:pt x="0" y="71374"/>
                    <a:pt x="71374" y="0"/>
                    <a:pt x="159385" y="0"/>
                  </a:cubicBezTo>
                  <a:lnTo>
                    <a:pt x="12447270" y="0"/>
                  </a:lnTo>
                  <a:cubicBezTo>
                    <a:pt x="12535281" y="0"/>
                    <a:pt x="12606655" y="71374"/>
                    <a:pt x="12606655" y="159385"/>
                  </a:cubicBezTo>
                  <a:lnTo>
                    <a:pt x="12606655" y="2988056"/>
                  </a:lnTo>
                  <a:cubicBezTo>
                    <a:pt x="12606655" y="3076067"/>
                    <a:pt x="12535281" y="3147441"/>
                    <a:pt x="12447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8111585" y="3467952"/>
            <a:ext cx="4252912" cy="550659"/>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8111585" y="4169678"/>
            <a:ext cx="8859441" cy="1082278"/>
          </a:xfrm>
          <a:prstGeom prst="rect">
            <a:avLst/>
          </a:prstGeom>
        </p:spPr>
        <p:txBody>
          <a:bodyPr anchor="t" rtlCol="false" tIns="0" lIns="0" bIns="0" rIns="0">
            <a:spAutoFit/>
          </a:bodyPr>
          <a:lstStyle/>
          <a:p>
            <a:pPr algn="l">
              <a:lnSpc>
                <a:spcPts val="4124"/>
              </a:lnSpc>
            </a:pPr>
            <a:r>
              <a:rPr lang="en-US" b="true" sz="3312">
                <a:solidFill>
                  <a:srgbClr val="1A0E06"/>
                </a:solidFill>
                <a:latin typeface="Bitter Bold"/>
                <a:ea typeface="Bitter Bold"/>
                <a:cs typeface="Bitter Bold"/>
                <a:sym typeface="Bitter Bold"/>
              </a:rPr>
              <a:t>Elephants riding is no longer a mean of transportation. </a:t>
            </a:r>
          </a:p>
        </p:txBody>
      </p:sp>
      <p:sp>
        <p:nvSpPr>
          <p:cNvPr name="TextBox 16" id="16"/>
          <p:cNvSpPr txBox="true"/>
          <p:nvPr/>
        </p:nvSpPr>
        <p:spPr>
          <a:xfrm rot="0">
            <a:off x="7859763" y="5625965"/>
            <a:ext cx="9445523" cy="2704650"/>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Historic and cultural practice, no longer common</a:t>
            </a:r>
          </a:p>
          <a:p>
            <a:pPr algn="l" marL="944564" indent="-314855" lvl="2">
              <a:lnSpc>
                <a:spcPts val="3562"/>
              </a:lnSpc>
              <a:buFont typeface="Arial"/>
              <a:buChar char="⚬"/>
            </a:pPr>
            <a:r>
              <a:rPr lang="en-US" b="true" sz="2187">
                <a:solidFill>
                  <a:srgbClr val="000000"/>
                </a:solidFill>
                <a:latin typeface="Bitter Bold"/>
                <a:ea typeface="Bitter Bold"/>
                <a:cs typeface="Bitter Bold"/>
                <a:sym typeface="Bitter Bold"/>
              </a:rPr>
              <a:t>The Elephant Welfare in Elephant Camps (2020) mandate</a:t>
            </a:r>
            <a:r>
              <a:rPr lang="en-US" sz="2187">
                <a:solidFill>
                  <a:srgbClr val="000000"/>
                </a:solidFill>
                <a:latin typeface="Bitter"/>
                <a:ea typeface="Bitter"/>
                <a:cs typeface="Bitter"/>
                <a:sym typeface="Bitter"/>
              </a:rPr>
              <a:t>, issued by the Ministry of Agriculture and Cooperatives, serves as a prime example to guarantee captive elephants receive proper care, adequate food and water, and suitable living conditions.</a:t>
            </a:r>
          </a:p>
        </p:txBody>
      </p:sp>
      <p:sp>
        <p:nvSpPr>
          <p:cNvPr name="TextBox 17" id="17"/>
          <p:cNvSpPr txBox="true"/>
          <p:nvPr/>
        </p:nvSpPr>
        <p:spPr>
          <a:xfrm rot="0">
            <a:off x="7859763" y="8406815"/>
            <a:ext cx="9445523" cy="1340459"/>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1,240,394 </a:t>
            </a:r>
            <a:r>
              <a:rPr lang="en-US" b="true" sz="2187">
                <a:solidFill>
                  <a:srgbClr val="000000"/>
                </a:solidFill>
                <a:latin typeface="Bitter Bold"/>
                <a:ea typeface="Bitter Bold"/>
                <a:cs typeface="Bitter Bold"/>
                <a:sym typeface="Bitter Bold"/>
              </a:rPr>
              <a:t>Vehicles Registered in Thailand </a:t>
            </a:r>
            <a:r>
              <a:rPr lang="en-US" sz="2187">
                <a:solidFill>
                  <a:srgbClr val="000000"/>
                </a:solidFill>
                <a:latin typeface="Bitter"/>
                <a:ea typeface="Bitter"/>
                <a:cs typeface="Bitter"/>
                <a:sym typeface="Bitter"/>
              </a:rPr>
              <a:t>(as of Jan-May 2026)  Source: </a:t>
            </a:r>
            <a:r>
              <a:rPr lang="en-US" sz="2187" u="sng">
                <a:solidFill>
                  <a:srgbClr val="966703"/>
                </a:solidFill>
                <a:latin typeface="Bitter"/>
                <a:ea typeface="Bitter"/>
                <a:cs typeface="Bitter"/>
                <a:sym typeface="Bitter"/>
                <a:hlinkClick r:id="rId4" tooltip="https://web.dlt.go.th/statistics/"/>
              </a:rPr>
              <a:t>Department of Land and Transport </a:t>
            </a:r>
            <a:r>
              <a:rPr lang="en-US" sz="2187" u="sng">
                <a:solidFill>
                  <a:srgbClr val="966703"/>
                </a:solidFill>
                <a:latin typeface="Bitter"/>
                <a:ea typeface="Bitter"/>
                <a:cs typeface="Bitter"/>
                <a:sym typeface="Bitter"/>
              </a:rPr>
              <a:t>Thailand</a:t>
            </a:r>
          </a:p>
          <a:p>
            <a:pPr algn="l">
              <a:lnSpc>
                <a:spcPts val="3562"/>
              </a:lnSpc>
            </a:pPr>
          </a:p>
        </p:txBody>
      </p:sp>
      <p:sp>
        <p:nvSpPr>
          <p:cNvPr name="TextBox 18" id="18"/>
          <p:cNvSpPr txBox="true"/>
          <p:nvPr/>
        </p:nvSpPr>
        <p:spPr>
          <a:xfrm rot="0">
            <a:off x="8168735" y="9549630"/>
            <a:ext cx="9445523"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Tourism Authority of Thailand</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730018" y="1662278"/>
            <a:ext cx="8951201" cy="2940022"/>
            <a:chOff x="0" y="0"/>
            <a:chExt cx="12288903" cy="4036291"/>
          </a:xfrm>
        </p:grpSpPr>
        <p:sp>
          <p:nvSpPr>
            <p:cNvPr name="Freeform 3" id="3"/>
            <p:cNvSpPr/>
            <p:nvPr/>
          </p:nvSpPr>
          <p:spPr>
            <a:xfrm flipH="false" flipV="false" rot="0">
              <a:off x="0" y="0"/>
              <a:ext cx="12288955" cy="4036342"/>
            </a:xfrm>
            <a:custGeom>
              <a:avLst/>
              <a:gdLst/>
              <a:ahLst/>
              <a:cxnLst/>
              <a:rect r="r" b="b" t="t" l="l"/>
              <a:pathLst>
                <a:path h="4036342" w="12288955">
                  <a:moveTo>
                    <a:pt x="0" y="264229"/>
                  </a:moveTo>
                  <a:cubicBezTo>
                    <a:pt x="0" y="118346"/>
                    <a:pt x="69698" y="0"/>
                    <a:pt x="155614" y="0"/>
                  </a:cubicBezTo>
                  <a:lnTo>
                    <a:pt x="12133338" y="0"/>
                  </a:lnTo>
                  <a:cubicBezTo>
                    <a:pt x="12219255" y="0"/>
                    <a:pt x="12288955" y="118346"/>
                    <a:pt x="12288955" y="264229"/>
                  </a:cubicBezTo>
                  <a:lnTo>
                    <a:pt x="12288955" y="3772146"/>
                  </a:lnTo>
                  <a:cubicBezTo>
                    <a:pt x="12288955" y="3918029"/>
                    <a:pt x="12219255" y="4036342"/>
                    <a:pt x="12133338" y="4036342"/>
                  </a:cubicBezTo>
                  <a:lnTo>
                    <a:pt x="155614" y="4036342"/>
                  </a:lnTo>
                  <a:cubicBezTo>
                    <a:pt x="69698" y="4036342"/>
                    <a:pt x="0" y="3918029"/>
                    <a:pt x="0" y="3772146"/>
                  </a:cubicBezTo>
                  <a:close/>
                </a:path>
              </a:pathLst>
            </a:custGeom>
            <a:solidFill>
              <a:srgbClr val="FEEECD"/>
            </a:solidFill>
            <a:ln w="9525" cap="sq">
              <a:solidFill>
                <a:srgbClr val="E4D4B3"/>
              </a:solidFill>
              <a:prstDash val="solid"/>
              <a:miter/>
            </a:ln>
          </p:spPr>
        </p:sp>
      </p:grpSp>
      <p:grpSp>
        <p:nvGrpSpPr>
          <p:cNvPr name="Group 4" id="4"/>
          <p:cNvGrpSpPr/>
          <p:nvPr/>
        </p:nvGrpSpPr>
        <p:grpSpPr>
          <a:xfrm rot="0">
            <a:off x="16947423" y="172055"/>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6" id="6"/>
          <p:cNvSpPr/>
          <p:nvPr/>
        </p:nvSpPr>
        <p:spPr>
          <a:xfrm flipH="false" flipV="false" rot="0">
            <a:off x="1028700" y="924378"/>
            <a:ext cx="7017250" cy="4115393"/>
          </a:xfrm>
          <a:custGeom>
            <a:avLst/>
            <a:gdLst/>
            <a:ahLst/>
            <a:cxnLst/>
            <a:rect r="r" b="b" t="t" l="l"/>
            <a:pathLst>
              <a:path h="4115393" w="7017250">
                <a:moveTo>
                  <a:pt x="0" y="0"/>
                </a:moveTo>
                <a:lnTo>
                  <a:pt x="7017250" y="0"/>
                </a:lnTo>
                <a:lnTo>
                  <a:pt x="7017250" y="4115393"/>
                </a:lnTo>
                <a:lnTo>
                  <a:pt x="0" y="4115393"/>
                </a:lnTo>
                <a:lnTo>
                  <a:pt x="0" y="0"/>
                </a:lnTo>
                <a:close/>
              </a:path>
            </a:pathLst>
          </a:custGeom>
          <a:blipFill>
            <a:blip r:embed="rId4"/>
            <a:stretch>
              <a:fillRect l="0" t="-1153" r="0" b="-1153"/>
            </a:stretch>
          </a:blipFill>
          <a:ln w="38100" cap="sq">
            <a:solidFill>
              <a:srgbClr val="000000"/>
            </a:solidFill>
            <a:prstDash val="solid"/>
            <a:miter/>
          </a:ln>
        </p:spPr>
      </p:sp>
      <p:sp>
        <p:nvSpPr>
          <p:cNvPr name="Freeform 7" id="7"/>
          <p:cNvSpPr/>
          <p:nvPr/>
        </p:nvSpPr>
        <p:spPr>
          <a:xfrm flipH="false" flipV="false" rot="0">
            <a:off x="1028700" y="5727931"/>
            <a:ext cx="7017250" cy="4068472"/>
          </a:xfrm>
          <a:custGeom>
            <a:avLst/>
            <a:gdLst/>
            <a:ahLst/>
            <a:cxnLst/>
            <a:rect r="r" b="b" t="t" l="l"/>
            <a:pathLst>
              <a:path h="4068472" w="7017250">
                <a:moveTo>
                  <a:pt x="0" y="0"/>
                </a:moveTo>
                <a:lnTo>
                  <a:pt x="7017250" y="0"/>
                </a:lnTo>
                <a:lnTo>
                  <a:pt x="7017250" y="4068473"/>
                </a:lnTo>
                <a:lnTo>
                  <a:pt x="0" y="4068473"/>
                </a:lnTo>
                <a:lnTo>
                  <a:pt x="0" y="0"/>
                </a:lnTo>
                <a:close/>
              </a:path>
            </a:pathLst>
          </a:custGeom>
          <a:blipFill>
            <a:blip r:embed="rId5"/>
            <a:stretch>
              <a:fillRect l="0" t="0" r="-9982" b="0"/>
            </a:stretch>
          </a:blipFill>
          <a:ln w="38100" cap="sq">
            <a:solidFill>
              <a:srgbClr val="000000"/>
            </a:solidFill>
            <a:prstDash val="solid"/>
            <a:miter/>
          </a:ln>
        </p:spPr>
      </p:sp>
      <p:sp>
        <p:nvSpPr>
          <p:cNvPr name="TextBox 8" id="8"/>
          <p:cNvSpPr txBox="true"/>
          <p:nvPr/>
        </p:nvSpPr>
        <p:spPr>
          <a:xfrm rot="0">
            <a:off x="11337793" y="2283506"/>
            <a:ext cx="3735652" cy="543983"/>
          </a:xfrm>
          <a:prstGeom prst="rect">
            <a:avLst/>
          </a:prstGeom>
        </p:spPr>
        <p:txBody>
          <a:bodyPr anchor="t" rtlCol="false" tIns="0" lIns="0" bIns="0" rIns="0">
            <a:spAutoFit/>
          </a:bodyPr>
          <a:lstStyle/>
          <a:p>
            <a:pPr algn="l">
              <a:lnSpc>
                <a:spcPts val="4124"/>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9" id="9"/>
          <p:cNvSpPr txBox="true"/>
          <p:nvPr/>
        </p:nvSpPr>
        <p:spPr>
          <a:xfrm rot="0">
            <a:off x="9494242" y="3113239"/>
            <a:ext cx="7422753" cy="543983"/>
          </a:xfrm>
          <a:prstGeom prst="rect">
            <a:avLst/>
          </a:prstGeom>
        </p:spPr>
        <p:txBody>
          <a:bodyPr anchor="t" rtlCol="false" tIns="0" lIns="0" bIns="0" rIns="0">
            <a:spAutoFit/>
          </a:bodyPr>
          <a:lstStyle/>
          <a:p>
            <a:pPr algn="l">
              <a:lnSpc>
                <a:spcPts val="4124"/>
              </a:lnSpc>
            </a:pPr>
            <a:r>
              <a:rPr lang="en-US" sz="3312" b="true">
                <a:solidFill>
                  <a:srgbClr val="F44444"/>
                </a:solidFill>
                <a:latin typeface="Bitter Bold"/>
                <a:ea typeface="Bitter Bold"/>
                <a:cs typeface="Bitter Bold"/>
                <a:sym typeface="Bitter Bold"/>
              </a:rPr>
              <a:t>Costarica’s Flag vs. Thailand’s Flag </a:t>
            </a:r>
          </a:p>
        </p:txBody>
      </p:sp>
      <p:sp>
        <p:nvSpPr>
          <p:cNvPr name="TextBox 10" id="10"/>
          <p:cNvSpPr txBox="true"/>
          <p:nvPr/>
        </p:nvSpPr>
        <p:spPr>
          <a:xfrm rot="0">
            <a:off x="2783363" y="266700"/>
            <a:ext cx="8859441" cy="543983"/>
          </a:xfrm>
          <a:prstGeom prst="rect">
            <a:avLst/>
          </a:prstGeom>
        </p:spPr>
        <p:txBody>
          <a:bodyPr anchor="t" rtlCol="false" tIns="0" lIns="0" bIns="0" rIns="0">
            <a:spAutoFit/>
          </a:bodyPr>
          <a:lstStyle/>
          <a:p>
            <a:pPr algn="l">
              <a:lnSpc>
                <a:spcPts val="4124"/>
              </a:lnSpc>
            </a:pPr>
            <a:r>
              <a:rPr lang="en-US" sz="3312" b="true">
                <a:solidFill>
                  <a:srgbClr val="F44444"/>
                </a:solidFill>
                <a:latin typeface="Bitter Bold"/>
                <a:ea typeface="Bitter Bold"/>
                <a:cs typeface="Bitter Bold"/>
                <a:sym typeface="Bitter Bold"/>
              </a:rPr>
              <a:t>Costarica’s Flag</a:t>
            </a:r>
          </a:p>
        </p:txBody>
      </p:sp>
      <p:grpSp>
        <p:nvGrpSpPr>
          <p:cNvPr name="Group 11" id="11"/>
          <p:cNvGrpSpPr/>
          <p:nvPr/>
        </p:nvGrpSpPr>
        <p:grpSpPr>
          <a:xfrm rot="0">
            <a:off x="8656331" y="5635563"/>
            <a:ext cx="8951201" cy="4160840"/>
            <a:chOff x="0" y="0"/>
            <a:chExt cx="12288903" cy="5712325"/>
          </a:xfrm>
        </p:grpSpPr>
        <p:sp>
          <p:nvSpPr>
            <p:cNvPr name="Freeform 12" id="12"/>
            <p:cNvSpPr/>
            <p:nvPr/>
          </p:nvSpPr>
          <p:spPr>
            <a:xfrm flipH="false" flipV="false" rot="0">
              <a:off x="0" y="0"/>
              <a:ext cx="12288955" cy="5712375"/>
            </a:xfrm>
            <a:custGeom>
              <a:avLst/>
              <a:gdLst/>
              <a:ahLst/>
              <a:cxnLst/>
              <a:rect r="r" b="b" t="t" l="l"/>
              <a:pathLst>
                <a:path h="5712375" w="12288955">
                  <a:moveTo>
                    <a:pt x="0" y="373948"/>
                  </a:moveTo>
                  <a:cubicBezTo>
                    <a:pt x="0" y="167488"/>
                    <a:pt x="69698" y="0"/>
                    <a:pt x="155614" y="0"/>
                  </a:cubicBezTo>
                  <a:lnTo>
                    <a:pt x="12133338" y="0"/>
                  </a:lnTo>
                  <a:cubicBezTo>
                    <a:pt x="12219255" y="0"/>
                    <a:pt x="12288955" y="167488"/>
                    <a:pt x="12288955" y="373948"/>
                  </a:cubicBezTo>
                  <a:lnTo>
                    <a:pt x="12288955" y="5338496"/>
                  </a:lnTo>
                  <a:cubicBezTo>
                    <a:pt x="12288955" y="5544956"/>
                    <a:pt x="12219255" y="5712375"/>
                    <a:pt x="12133338" y="5712375"/>
                  </a:cubicBezTo>
                  <a:lnTo>
                    <a:pt x="155614" y="5712375"/>
                  </a:lnTo>
                  <a:cubicBezTo>
                    <a:pt x="69698" y="5712375"/>
                    <a:pt x="0" y="5544956"/>
                    <a:pt x="0" y="5338496"/>
                  </a:cubicBezTo>
                  <a:close/>
                </a:path>
              </a:pathLst>
            </a:custGeom>
            <a:solidFill>
              <a:srgbClr val="FEEECD"/>
            </a:solidFill>
            <a:ln w="9525" cap="sq">
              <a:solidFill>
                <a:srgbClr val="E4D4B3"/>
              </a:solidFill>
              <a:prstDash val="solid"/>
              <a:miter/>
            </a:ln>
          </p:spPr>
        </p:sp>
      </p:grpSp>
      <p:sp>
        <p:nvSpPr>
          <p:cNvPr name="TextBox 13" id="13"/>
          <p:cNvSpPr txBox="true"/>
          <p:nvPr/>
        </p:nvSpPr>
        <p:spPr>
          <a:xfrm rot="0">
            <a:off x="11642804" y="5960967"/>
            <a:ext cx="4162640" cy="992879"/>
          </a:xfrm>
          <a:prstGeom prst="rect">
            <a:avLst/>
          </a:prstGeom>
        </p:spPr>
        <p:txBody>
          <a:bodyPr anchor="t" rtlCol="false" tIns="0" lIns="0" bIns="0" rIns="0">
            <a:spAutoFit/>
          </a:bodyPr>
          <a:lstStyle/>
          <a:p>
            <a:pPr algn="l">
              <a:lnSpc>
                <a:spcPts val="3871"/>
              </a:lnSpc>
            </a:pPr>
            <a:r>
              <a:rPr lang="en-US" sz="3110" b="true">
                <a:solidFill>
                  <a:srgbClr val="000000"/>
                </a:solidFill>
                <a:latin typeface="Bitter Bold"/>
                <a:ea typeface="Bitter Bold"/>
                <a:cs typeface="Bitter Bold"/>
                <a:sym typeface="Bitter Bold"/>
              </a:rPr>
              <a:t>✅Correction</a:t>
            </a:r>
          </a:p>
          <a:p>
            <a:pPr algn="l">
              <a:lnSpc>
                <a:spcPts val="3872"/>
              </a:lnSpc>
            </a:pPr>
          </a:p>
        </p:txBody>
      </p:sp>
      <p:sp>
        <p:nvSpPr>
          <p:cNvPr name="TextBox 14" id="14"/>
          <p:cNvSpPr txBox="true"/>
          <p:nvPr/>
        </p:nvSpPr>
        <p:spPr>
          <a:xfrm rot="0">
            <a:off x="2932028" y="5124450"/>
            <a:ext cx="8859441" cy="543983"/>
          </a:xfrm>
          <a:prstGeom prst="rect">
            <a:avLst/>
          </a:prstGeom>
        </p:spPr>
        <p:txBody>
          <a:bodyPr anchor="t" rtlCol="false" tIns="0" lIns="0" bIns="0" rIns="0">
            <a:spAutoFit/>
          </a:bodyPr>
          <a:lstStyle/>
          <a:p>
            <a:pPr algn="l">
              <a:lnSpc>
                <a:spcPts val="4124"/>
              </a:lnSpc>
            </a:pPr>
            <a:r>
              <a:rPr lang="en-US" sz="3312" b="true">
                <a:solidFill>
                  <a:srgbClr val="F44444"/>
                </a:solidFill>
                <a:latin typeface="Bitter Bold"/>
                <a:ea typeface="Bitter Bold"/>
                <a:cs typeface="Bitter Bold"/>
                <a:sym typeface="Bitter Bold"/>
              </a:rPr>
              <a:t>Thailand’s Flag</a:t>
            </a:r>
          </a:p>
        </p:txBody>
      </p:sp>
      <p:sp>
        <p:nvSpPr>
          <p:cNvPr name="TextBox 15" id="15"/>
          <p:cNvSpPr txBox="true"/>
          <p:nvPr/>
        </p:nvSpPr>
        <p:spPr>
          <a:xfrm rot="0">
            <a:off x="9047402" y="6211358"/>
            <a:ext cx="8316434" cy="3286716"/>
          </a:xfrm>
          <a:prstGeom prst="rect">
            <a:avLst/>
          </a:prstGeom>
        </p:spPr>
        <p:txBody>
          <a:bodyPr anchor="t" rtlCol="false" tIns="0" lIns="0" bIns="0" rIns="0">
            <a:spAutoFit/>
          </a:bodyPr>
          <a:lstStyle/>
          <a:p>
            <a:pPr algn="ctr">
              <a:lnSpc>
                <a:spcPts val="2859"/>
              </a:lnSpc>
            </a:pPr>
          </a:p>
          <a:p>
            <a:pPr algn="ctr">
              <a:lnSpc>
                <a:spcPts val="2859"/>
              </a:lnSpc>
            </a:pPr>
            <a:r>
              <a:rPr lang="en-US" sz="2296" b="true">
                <a:solidFill>
                  <a:srgbClr val="000000"/>
                </a:solidFill>
                <a:latin typeface="Bitter Bold"/>
                <a:ea typeface="Bitter Bold"/>
                <a:cs typeface="Bitter Bold"/>
                <a:sym typeface="Bitter Bold"/>
              </a:rPr>
              <a:t>National Flag of Costa Rica: </a:t>
            </a:r>
          </a:p>
          <a:p>
            <a:pPr algn="ctr">
              <a:lnSpc>
                <a:spcPts val="2859"/>
              </a:lnSpc>
            </a:pPr>
            <a:r>
              <a:rPr lang="en-US" sz="2296">
                <a:solidFill>
                  <a:srgbClr val="000000"/>
                </a:solidFill>
                <a:latin typeface="Bitter"/>
                <a:ea typeface="Bitter"/>
                <a:cs typeface="Bitter"/>
                <a:sym typeface="Bitter"/>
              </a:rPr>
              <a:t>Blue ⟶ White ⟶ Red ⟶ White ⟶ Blue</a:t>
            </a:r>
          </a:p>
          <a:p>
            <a:pPr algn="ctr">
              <a:lnSpc>
                <a:spcPts val="2859"/>
              </a:lnSpc>
            </a:pPr>
            <a:r>
              <a:rPr lang="en-US" sz="2296">
                <a:solidFill>
                  <a:srgbClr val="000000"/>
                </a:solidFill>
                <a:latin typeface="Bitter"/>
                <a:ea typeface="Bitter"/>
                <a:cs typeface="Bitter"/>
                <a:sym typeface="Bitter"/>
              </a:rPr>
              <a:t>Red is in the center, and Blue is on the outermost edges</a:t>
            </a:r>
          </a:p>
          <a:p>
            <a:pPr algn="ctr">
              <a:lnSpc>
                <a:spcPts val="2859"/>
              </a:lnSpc>
            </a:pPr>
          </a:p>
          <a:p>
            <a:pPr algn="ctr">
              <a:lnSpc>
                <a:spcPts val="2859"/>
              </a:lnSpc>
            </a:pPr>
            <a:r>
              <a:rPr lang="en-US" sz="2296" b="true">
                <a:solidFill>
                  <a:srgbClr val="000000"/>
                </a:solidFill>
                <a:latin typeface="Bitter Bold"/>
                <a:ea typeface="Bitter Bold"/>
                <a:cs typeface="Bitter Bold"/>
                <a:sym typeface="Bitter Bold"/>
              </a:rPr>
              <a:t>National Flag of Thailand:</a:t>
            </a:r>
          </a:p>
          <a:p>
            <a:pPr algn="ctr">
              <a:lnSpc>
                <a:spcPts val="2859"/>
              </a:lnSpc>
            </a:pPr>
            <a:r>
              <a:rPr lang="en-US" sz="2296">
                <a:solidFill>
                  <a:srgbClr val="000000"/>
                </a:solidFill>
                <a:latin typeface="Bitter"/>
                <a:ea typeface="Bitter"/>
                <a:cs typeface="Bitter"/>
                <a:sym typeface="Bitter"/>
              </a:rPr>
              <a:t> Red ⟶ White ⟶ Blue ⟶ White ⟶ Red</a:t>
            </a:r>
          </a:p>
          <a:p>
            <a:pPr algn="ctr">
              <a:lnSpc>
                <a:spcPts val="2859"/>
              </a:lnSpc>
            </a:pPr>
            <a:r>
              <a:rPr lang="en-US" sz="2296">
                <a:solidFill>
                  <a:srgbClr val="000000"/>
                </a:solidFill>
                <a:latin typeface="Bitter"/>
                <a:ea typeface="Bitter"/>
                <a:cs typeface="Bitter"/>
                <a:sym typeface="Bitter"/>
              </a:rPr>
              <a:t>Blue is in the center, and Red is on the outermost edges</a:t>
            </a:r>
          </a:p>
          <a:p>
            <a:pPr algn="l">
              <a:lnSpc>
                <a:spcPts val="286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DAHKMVDr7tU</dc:identifier>
  <dcterms:modified xsi:type="dcterms:W3CDTF">2011-08-01T06:04:30Z</dcterms:modified>
  <cp:revision>1</cp:revision>
  <dc:title>9-Misconceptions-about-Thailand (2026)</dc:title>
</cp:coreProperties>
</file>