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notesMasterIdLst>
    <p:notesMasterId r:id="rId22"/>
  </p:notesMasterIdLst>
  <p:sldSz cx="14630400" cy="8229600"/>
  <p:notesSz cx="8229600" cy="14630400"/>
  <p:embeddedFontLst>
    <p:embeddedFont>
      <p:font typeface="Bitter"/>
      <p:regular r:id="rId27"/>
    </p:embeddedFont>
    <p:embeddedFont>
      <p:font typeface="Bitter"/>
      <p:regular r:id="rId28"/>
    </p:embeddedFont>
    <p:embeddedFont>
      <p:font typeface="Bitter"/>
      <p:regular r:id="rId29"/>
    </p:embeddedFont>
    <p:embeddedFont>
      <p:font typeface="Bitter"/>
      <p:regular r:id="rId30"/>
    </p:embeddedFont>
    <p:embeddedFont>
      <p:font typeface="Bitter"/>
      <p:regular r:id="rId31"/>
    </p:embeddedFont>
    <p:embeddedFont>
      <p:font typeface="Bitter"/>
      <p:regular r:id="rId32"/>
    </p:embeddedFont>
    <p:embeddedFont>
      <p:font typeface="Bitter"/>
      <p:regular r:id="rId33"/>
    </p:embeddedFont>
    <p:embeddedFont>
      <p:font typeface="Bitter"/>
      <p:regular r:id="rId34"/>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27" Type="http://schemas.openxmlformats.org/officeDocument/2006/relationships/font" Target="fonts/font1.fntdata"/><Relationship Id="rId28" Type="http://schemas.openxmlformats.org/officeDocument/2006/relationships/font" Target="fonts/font2.fntdata"/><Relationship Id="rId29" Type="http://schemas.openxmlformats.org/officeDocument/2006/relationships/font" Target="fonts/font3.fntdata"/><Relationship Id="rId30" Type="http://schemas.openxmlformats.org/officeDocument/2006/relationships/font" Target="fonts/font4.fntdata"/><Relationship Id="rId31" Type="http://schemas.openxmlformats.org/officeDocument/2006/relationships/font" Target="fonts/font5.fntdata"/><Relationship Id="rId32" Type="http://schemas.openxmlformats.org/officeDocument/2006/relationships/font" Target="fonts/font6.fntdata"/><Relationship Id="rId33" Type="http://schemas.openxmlformats.org/officeDocument/2006/relationships/font" Target="fonts/font7.fntdata"/><Relationship Id="rId34" Type="http://schemas.openxmlformats.org/officeDocument/2006/relationships/font" Target="fonts/font8.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2.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png"/><Relationship Id="rId3" Type="http://schemas.openxmlformats.org/officeDocument/2006/relationships/image" Target="../media/image-10-3.png"/><Relationship Id="rId4" Type="http://schemas.openxmlformats.org/officeDocument/2006/relationships/slideLayout" Target="../slideLayouts/slideLayout11.xml"/><Relationship Id="rId5"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png"/><Relationship Id="rId3" Type="http://schemas.openxmlformats.org/officeDocument/2006/relationships/image" Target="../media/image-11-3.png"/><Relationship Id="rId4" Type="http://schemas.openxmlformats.org/officeDocument/2006/relationships/slideLayout" Target="../slideLayouts/slideLayout12.xml"/><Relationship Id="rId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png"/><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slideLayout" Target="../slideLayouts/slideLayout13.xml"/><Relationship Id="rId6"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png"/><Relationship Id="rId3" Type="http://schemas.openxmlformats.org/officeDocument/2006/relationships/image" Target="../media/image-13-3.png"/><Relationship Id="rId4" Type="http://schemas.openxmlformats.org/officeDocument/2006/relationships/image" Target="../media/image-13-4.png"/><Relationship Id="rId5" Type="http://schemas.openxmlformats.org/officeDocument/2006/relationships/slideLayout" Target="../slideLayouts/slideLayout14.xml"/><Relationship Id="rId6"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png"/><Relationship Id="rId3" Type="http://schemas.openxmlformats.org/officeDocument/2006/relationships/image" Target="../media/image-14-3.png"/><Relationship Id="rId4" Type="http://schemas.openxmlformats.org/officeDocument/2006/relationships/image" Target="../media/image-14-4.png"/><Relationship Id="rId5" Type="http://schemas.openxmlformats.org/officeDocument/2006/relationships/image" Target="../media/image-14-5.png"/><Relationship Id="rId6" Type="http://schemas.openxmlformats.org/officeDocument/2006/relationships/slideLayout" Target="../slideLayouts/slideLayout15.xml"/><Relationship Id="rId7"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png"/><Relationship Id="rId3" Type="http://schemas.openxmlformats.org/officeDocument/2006/relationships/image" Target="../media/image-15-3.png"/><Relationship Id="rId4" Type="http://schemas.openxmlformats.org/officeDocument/2006/relationships/image" Target="../media/image-15-4.png"/><Relationship Id="rId5" Type="http://schemas.openxmlformats.org/officeDocument/2006/relationships/slideLayout" Target="../slideLayouts/slideLayout16.xml"/><Relationship Id="rId6"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png"/><Relationship Id="rId3" Type="http://schemas.openxmlformats.org/officeDocument/2006/relationships/image" Target="../media/image-16-3.png"/><Relationship Id="rId4" Type="http://schemas.openxmlformats.org/officeDocument/2006/relationships/image" Target="../media/image-16-4.png"/><Relationship Id="rId5" Type="http://schemas.openxmlformats.org/officeDocument/2006/relationships/image" Target="../media/image-16-5.png"/><Relationship Id="rId6" Type="http://schemas.openxmlformats.org/officeDocument/2006/relationships/slideLayout" Target="../slideLayouts/slideLayout17.xml"/><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png"/><Relationship Id="rId3" Type="http://schemas.openxmlformats.org/officeDocument/2006/relationships/image" Target="../media/image-17-3.png"/><Relationship Id="rId4" Type="http://schemas.openxmlformats.org/officeDocument/2006/relationships/image" Target="../media/image-17-4.png"/><Relationship Id="rId5" Type="http://schemas.openxmlformats.org/officeDocument/2006/relationships/image" Target="../media/image-17-5.png"/><Relationship Id="rId6" Type="http://schemas.openxmlformats.org/officeDocument/2006/relationships/slideLayout" Target="../slideLayouts/slideLayout18.xml"/><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png"/><Relationship Id="rId3" Type="http://schemas.openxmlformats.org/officeDocument/2006/relationships/image" Target="../media/image-18-3.png"/><Relationship Id="rId4" Type="http://schemas.openxmlformats.org/officeDocument/2006/relationships/image" Target="../media/image-18-4.png"/><Relationship Id="rId5" Type="http://schemas.openxmlformats.org/officeDocument/2006/relationships/image" Target="../media/image-18-5.png"/><Relationship Id="rId6" Type="http://schemas.openxmlformats.org/officeDocument/2006/relationships/slideLayout" Target="../slideLayouts/slideLayout19.xml"/><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png"/><Relationship Id="rId3" Type="http://schemas.openxmlformats.org/officeDocument/2006/relationships/image" Target="../media/image-19-3.png"/><Relationship Id="rId4" Type="http://schemas.openxmlformats.org/officeDocument/2006/relationships/image" Target="../media/image-19-4.png"/><Relationship Id="rId5" Type="http://schemas.openxmlformats.org/officeDocument/2006/relationships/image" Target="../media/image-19-5.png"/><Relationship Id="rId6" Type="http://schemas.openxmlformats.org/officeDocument/2006/relationships/slideLayout" Target="../slideLayouts/slideLayout20.xml"/><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hyperlink" Target="mailto:info@thailandfoundation.or.th" TargetMode="External"/><Relationship Id="rId2" Type="http://schemas.openxmlformats.org/officeDocument/2006/relationships/image" Target="../media/image-2-1.png"/><Relationship Id="rId3" Type="http://schemas.openxmlformats.org/officeDocument/2006/relationships/slideLayout" Target="../slideLayouts/slideLayout3.xm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image" Target="../media/image-20-2.png"/><Relationship Id="rId3" Type="http://schemas.openxmlformats.org/officeDocument/2006/relationships/image" Target="../media/image-20-3.png"/><Relationship Id="rId4" Type="http://schemas.openxmlformats.org/officeDocument/2006/relationships/slideLayout" Target="../slideLayouts/slideLayout21.xml"/><Relationship Id="rId5"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hyperlink" Target="mailto:info@thailandfoundation.or.th" TargetMode="External"/><Relationship Id="rId2" Type="http://schemas.openxmlformats.org/officeDocument/2006/relationships/image" Target="../media/image-3-1.png"/><Relationship Id="rId3" Type="http://schemas.openxmlformats.org/officeDocument/2006/relationships/slideLayout" Target="../slideLayouts/slideLayout4.xm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slideLayout" Target="../slideLayouts/slideLayout5.xml"/><Relationship Id="rId6"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slideLayout" Target="../slideLayouts/slideLayout6.xml"/><Relationship Id="rId5"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slideLayout" Target="../slideLayouts/slideLayout7.xml"/><Relationship Id="rId5"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slideLayout" Target="../slideLayouts/slideLayout8.xml"/><Relationship Id="rId6"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slideLayout" Target="../slideLayouts/slideLayout9.xml"/><Relationship Id="rId6"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slideLayout" Target="../slideLayouts/slideLayout10.xml"/><Relationship Id="rId6"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85000"/>
            </a:srgbClr>
          </a:solidFill>
          <a:ln/>
        </p:spPr>
      </p:sp>
      <p:sp>
        <p:nvSpPr>
          <p:cNvPr id="4" name="Text 1"/>
          <p:cNvSpPr/>
          <p:nvPr/>
        </p:nvSpPr>
        <p:spPr>
          <a:xfrm>
            <a:off x="793790" y="3090743"/>
            <a:ext cx="8958858" cy="1417558"/>
          </a:xfrm>
          <a:prstGeom prst="rect">
            <a:avLst/>
          </a:prstGeom>
          <a:noFill/>
          <a:ln/>
        </p:spPr>
        <p:txBody>
          <a:bodyPr wrap="square" lIns="0" tIns="0" rIns="0" bIns="0" rtlCol="0" anchor="t"/>
          <a:lstStyle/>
          <a:p>
            <a:pPr algn="l" indent="0" marL="0">
              <a:lnSpc>
                <a:spcPts val="5550"/>
              </a:lnSpc>
              <a:buNone/>
            </a:pPr>
            <a:r>
              <a:rPr lang="en-US" sz="4450" b="1" dirty="0">
                <a:solidFill>
                  <a:srgbClr val="253A7E"/>
                </a:solidFill>
                <a:latin typeface="Bitter Bold" pitchFamily="34" charset="0"/>
                <a:ea typeface="Bitter Bold" pitchFamily="34" charset="-122"/>
                <a:cs typeface="Bitter Bold" pitchFamily="34" charset="-120"/>
              </a:rPr>
              <a:t>Thai People and Other Popularity </a:t>
            </a:r>
            <a:pPr algn="l" indent="0" marL="0">
              <a:lnSpc>
                <a:spcPts val="5550"/>
              </a:lnSpc>
              <a:buNone/>
            </a:pPr>
            <a:r>
              <a:rPr lang="en-US" sz="4450" b="1" dirty="0">
                <a:solidFill>
                  <a:srgbClr val="253A7E"/>
                </a:solidFill>
                <a:latin typeface="Bitter Bold" pitchFamily="34" charset="0"/>
                <a:ea typeface="Bitter Bold" pitchFamily="34" charset="-122"/>
                <a:cs typeface="Bitter Bold" pitchFamily="34" charset="-120"/>
              </a:rPr>
              <a:t>
</a:t>
            </a:r>
            <a:pPr algn="l" indent="0" marL="0">
              <a:lnSpc>
                <a:spcPts val="5550"/>
              </a:lnSpc>
              <a:buNone/>
            </a:pPr>
            <a:r>
              <a:rPr lang="en-US" sz="4450" b="1" dirty="0">
                <a:solidFill>
                  <a:srgbClr val="253A7E"/>
                </a:solidFill>
                <a:latin typeface="Bitter Bold" pitchFamily="34" charset="0"/>
                <a:ea typeface="Bitter Bold" pitchFamily="34" charset="-122"/>
                <a:cs typeface="Bitter Bold" pitchFamily="34" charset="-120"/>
              </a:rPr>
              <a:t>that You May Know</a:t>
            </a:r>
            <a:endParaRPr lang="en-US" sz="4450" dirty="0"/>
          </a:p>
        </p:txBody>
      </p:sp>
      <p:sp>
        <p:nvSpPr>
          <p:cNvPr id="5" name="Text 2"/>
          <p:cNvSpPr/>
          <p:nvPr/>
        </p:nvSpPr>
        <p:spPr>
          <a:xfrm>
            <a:off x="793790" y="4848463"/>
            <a:ext cx="13042821" cy="290274"/>
          </a:xfrm>
          <a:prstGeom prst="rect">
            <a:avLst/>
          </a:prstGeom>
          <a:noFill/>
          <a:ln/>
        </p:spPr>
        <p:txBody>
          <a:bodyPr wrap="none" lIns="0" tIns="0" rIns="0" bIns="0" rtlCol="0" anchor="t"/>
          <a:lstStyle/>
          <a:p>
            <a:pPr algn="l" indent="0" marL="0">
              <a:lnSpc>
                <a:spcPts val="2250"/>
              </a:lnSpc>
              <a:buNone/>
            </a:pPr>
            <a:r>
              <a:rPr lang="en-US" sz="1400" dirty="0">
                <a:solidFill>
                  <a:srgbClr val="000000"/>
                </a:solidFill>
                <a:latin typeface="Bitter" pitchFamily="34" charset="0"/>
                <a:ea typeface="Bitter" pitchFamily="34" charset="-122"/>
                <a:cs typeface="Bitter" pitchFamily="34" charset="-120"/>
              </a:rPr>
              <a:t>Photo Credit: KPROFILES</a:t>
            </a:r>
            <a:endParaRPr lang="en-US" sz="1400" dirty="0"/>
          </a:p>
        </p:txBody>
      </p:sp>
      <p:pic>
        <p:nvPicPr>
          <p:cNvPr id="6" name="Image 1" descr="preencoded.png">    </p:cNvPr>
          <p:cNvPicPr>
            <a:picLocks noChangeAspect="1"/>
          </p:cNvPicPr>
          <p:nvPr/>
        </p:nvPicPr>
        <p:blipFill>
          <a:blip r:embed="rId2"/>
          <a:stretch>
            <a:fillRect/>
          </a:stretch>
        </p:blipFill>
        <p:spPr>
          <a:xfrm>
            <a:off x="13629561" y="228600"/>
            <a:ext cx="772239" cy="60186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793790" y="757833"/>
            <a:ext cx="6379607" cy="3942874"/>
          </a:xfrm>
          <a:prstGeom prst="rect">
            <a:avLst/>
          </a:prstGeom>
        </p:spPr>
      </p:pic>
      <p:sp>
        <p:nvSpPr>
          <p:cNvPr id="3" name="Text 0"/>
          <p:cNvSpPr/>
          <p:nvPr/>
        </p:nvSpPr>
        <p:spPr>
          <a:xfrm>
            <a:off x="793790" y="4984194"/>
            <a:ext cx="4488299" cy="354330"/>
          </a:xfrm>
          <a:prstGeom prst="rect">
            <a:avLst/>
          </a:prstGeom>
          <a:noFill/>
          <a:ln/>
        </p:spPr>
        <p:txBody>
          <a:bodyPr wrap="none" lIns="0" tIns="0" rIns="0" bIns="0" rtlCol="0" anchor="t"/>
          <a:lstStyle/>
          <a:p>
            <a:pPr algn="l"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Tennis (Panipak Wongpattanakit)</a:t>
            </a:r>
            <a:endParaRPr lang="en-US" sz="2200" dirty="0"/>
          </a:p>
        </p:txBody>
      </p:sp>
      <p:sp>
        <p:nvSpPr>
          <p:cNvPr id="4" name="Text 1"/>
          <p:cNvSpPr/>
          <p:nvPr/>
        </p:nvSpPr>
        <p:spPr>
          <a:xfrm>
            <a:off x="793790" y="5474613"/>
            <a:ext cx="6379607" cy="1088708"/>
          </a:xfrm>
          <a:prstGeom prst="rect">
            <a:avLst/>
          </a:prstGeom>
          <a:noFill/>
          <a:ln/>
        </p:spPr>
        <p:txBody>
          <a:bodyPr wrap="squar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Olympic Champion: Gold medalist in Taekwondo at the Tokyo 2020 Olympics and the Paris 2024 Olympics, Panipak is one of Thailand's most celebrated athletes.</a:t>
            </a:r>
            <a:endParaRPr lang="en-US" sz="1750" dirty="0"/>
          </a:p>
        </p:txBody>
      </p:sp>
      <p:pic>
        <p:nvPicPr>
          <p:cNvPr id="5" name="Image 1" descr="preencoded.png">    </p:cNvPr>
          <p:cNvPicPr>
            <a:picLocks noChangeAspect="1"/>
          </p:cNvPicPr>
          <p:nvPr/>
        </p:nvPicPr>
        <p:blipFill>
          <a:blip r:embed="rId2"/>
          <a:stretch>
            <a:fillRect/>
          </a:stretch>
        </p:blipFill>
        <p:spPr>
          <a:xfrm>
            <a:off x="7456884" y="757833"/>
            <a:ext cx="6379726" cy="3942874"/>
          </a:xfrm>
          <a:prstGeom prst="rect">
            <a:avLst/>
          </a:prstGeom>
        </p:spPr>
      </p:pic>
      <p:sp>
        <p:nvSpPr>
          <p:cNvPr id="6" name="Text 2"/>
          <p:cNvSpPr/>
          <p:nvPr/>
        </p:nvSpPr>
        <p:spPr>
          <a:xfrm>
            <a:off x="7456884" y="4984194"/>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Saysunee Jana</a:t>
            </a:r>
            <a:endParaRPr lang="en-US" sz="2200" dirty="0"/>
          </a:p>
        </p:txBody>
      </p:sp>
      <p:sp>
        <p:nvSpPr>
          <p:cNvPr id="7" name="Text 3"/>
          <p:cNvSpPr/>
          <p:nvPr/>
        </p:nvSpPr>
        <p:spPr>
          <a:xfrm>
            <a:off x="7456884" y="5474613"/>
            <a:ext cx="6379726" cy="1451610"/>
          </a:xfrm>
          <a:prstGeom prst="rect">
            <a:avLst/>
          </a:prstGeom>
          <a:noFill/>
          <a:ln/>
        </p:spPr>
        <p:txBody>
          <a:bodyPr wrap="squar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Paralympic Hero: A multiple-time medalist (since Athens 2004) in fencing, Saisunee continues to inspire many with her determination, overcoming physical challenges to compete at the highest levels of sport.</a:t>
            </a:r>
            <a:endParaRPr lang="en-US" sz="1750" dirty="0"/>
          </a:p>
        </p:txBody>
      </p:sp>
      <p:sp>
        <p:nvSpPr>
          <p:cNvPr id="8" name="Text 4"/>
          <p:cNvSpPr/>
          <p:nvPr/>
        </p:nvSpPr>
        <p:spPr>
          <a:xfrm>
            <a:off x="793790" y="7181374"/>
            <a:ext cx="13042821" cy="290274"/>
          </a:xfrm>
          <a:prstGeom prst="rect">
            <a:avLst/>
          </a:prstGeom>
          <a:noFill/>
          <a:ln/>
        </p:spPr>
        <p:txBody>
          <a:bodyPr wrap="none" lIns="0" tIns="0" rIns="0" bIns="0" rtlCol="0" anchor="t"/>
          <a:lstStyle/>
          <a:p>
            <a:pPr algn="l" indent="0" marL="0">
              <a:lnSpc>
                <a:spcPts val="2250"/>
              </a:lnSpc>
              <a:buNone/>
            </a:pPr>
            <a:r>
              <a:rPr lang="en-US" sz="1400" dirty="0">
                <a:solidFill>
                  <a:srgbClr val="000000"/>
                </a:solidFill>
                <a:latin typeface="Bitter" pitchFamily="34" charset="0"/>
                <a:ea typeface="Bitter" pitchFamily="34" charset="-122"/>
                <a:cs typeface="Bitter" pitchFamily="34" charset="-120"/>
              </a:rPr>
              <a:t>Photo credit: Bangkok Post</a:t>
            </a:r>
            <a:endParaRPr lang="en-US" sz="1400" dirty="0"/>
          </a:p>
        </p:txBody>
      </p:sp>
      <p:pic>
        <p:nvPicPr>
          <p:cNvPr id="9" name="Image 2" descr="preencoded.png">    </p:cNvPr>
          <p:cNvPicPr>
            <a:picLocks noChangeAspect="1"/>
          </p:cNvPicPr>
          <p:nvPr/>
        </p:nvPicPr>
        <p:blipFill>
          <a:blip r:embed="rId3"/>
          <a:stretch>
            <a:fillRect/>
          </a:stretch>
        </p:blipFill>
        <p:spPr>
          <a:xfrm>
            <a:off x="13629561" y="228600"/>
            <a:ext cx="772239" cy="601861"/>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793790" y="650200"/>
            <a:ext cx="6379607" cy="3942874"/>
          </a:xfrm>
          <a:prstGeom prst="rect">
            <a:avLst/>
          </a:prstGeom>
        </p:spPr>
      </p:pic>
      <p:sp>
        <p:nvSpPr>
          <p:cNvPr id="3" name="Text 0"/>
          <p:cNvSpPr/>
          <p:nvPr/>
        </p:nvSpPr>
        <p:spPr>
          <a:xfrm>
            <a:off x="793790" y="4876562"/>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Alex Albon</a:t>
            </a:r>
            <a:endParaRPr lang="en-US" sz="2200" dirty="0"/>
          </a:p>
        </p:txBody>
      </p:sp>
      <p:sp>
        <p:nvSpPr>
          <p:cNvPr id="4" name="Text 1"/>
          <p:cNvSpPr/>
          <p:nvPr/>
        </p:nvSpPr>
        <p:spPr>
          <a:xfrm>
            <a:off x="793790" y="5366980"/>
            <a:ext cx="6379607" cy="725805"/>
          </a:xfrm>
          <a:prstGeom prst="rect">
            <a:avLst/>
          </a:prstGeom>
          <a:noFill/>
          <a:ln/>
        </p:spPr>
        <p:txBody>
          <a:bodyPr wrap="squar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Thai-British F1 driver representing Thailand for Williams Racing since 2022.</a:t>
            </a:r>
            <a:endParaRPr lang="en-US" sz="1750" dirty="0"/>
          </a:p>
        </p:txBody>
      </p:sp>
      <p:sp>
        <p:nvSpPr>
          <p:cNvPr id="5" name="Text 2"/>
          <p:cNvSpPr/>
          <p:nvPr/>
        </p:nvSpPr>
        <p:spPr>
          <a:xfrm>
            <a:off x="793790" y="6228874"/>
            <a:ext cx="6379607"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000000"/>
                </a:solidFill>
                <a:latin typeface="Bitter" pitchFamily="34" charset="0"/>
                <a:ea typeface="Bitter" pitchFamily="34" charset="-122"/>
                <a:cs typeface="Bitter" pitchFamily="34" charset="-120"/>
              </a:rPr>
              <a:t>Made his F1 debut with Toro Rosso in 2019</a:t>
            </a:r>
            <a:endParaRPr lang="en-US" sz="1750" dirty="0"/>
          </a:p>
        </p:txBody>
      </p:sp>
      <p:sp>
        <p:nvSpPr>
          <p:cNvPr id="6" name="Text 3"/>
          <p:cNvSpPr/>
          <p:nvPr/>
        </p:nvSpPr>
        <p:spPr>
          <a:xfrm>
            <a:off x="793790" y="6671072"/>
            <a:ext cx="6379607"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000000"/>
                </a:solidFill>
                <a:latin typeface="Bitter" pitchFamily="34" charset="0"/>
                <a:ea typeface="Bitter" pitchFamily="34" charset="-122"/>
                <a:cs typeface="Bitter" pitchFamily="34" charset="-120"/>
              </a:rPr>
              <a:t>Signed multi-year extension with Williams in 2024</a:t>
            </a:r>
            <a:endParaRPr lang="en-US" sz="1750" dirty="0"/>
          </a:p>
        </p:txBody>
      </p:sp>
      <p:pic>
        <p:nvPicPr>
          <p:cNvPr id="7" name="Image 1" descr="preencoded.png">    </p:cNvPr>
          <p:cNvPicPr>
            <a:picLocks noChangeAspect="1"/>
          </p:cNvPicPr>
          <p:nvPr/>
        </p:nvPicPr>
        <p:blipFill>
          <a:blip r:embed="rId2"/>
          <a:stretch>
            <a:fillRect/>
          </a:stretch>
        </p:blipFill>
        <p:spPr>
          <a:xfrm>
            <a:off x="7456884" y="650200"/>
            <a:ext cx="6379726" cy="3942874"/>
          </a:xfrm>
          <a:prstGeom prst="rect">
            <a:avLst/>
          </a:prstGeom>
        </p:spPr>
      </p:pic>
      <p:sp>
        <p:nvSpPr>
          <p:cNvPr id="8" name="Text 4"/>
          <p:cNvSpPr/>
          <p:nvPr/>
        </p:nvSpPr>
        <p:spPr>
          <a:xfrm>
            <a:off x="7456884" y="4876562"/>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Somkiat Chantra</a:t>
            </a:r>
            <a:endParaRPr lang="en-US" sz="2200" dirty="0"/>
          </a:p>
        </p:txBody>
      </p:sp>
      <p:sp>
        <p:nvSpPr>
          <p:cNvPr id="9" name="Text 5"/>
          <p:cNvSpPr/>
          <p:nvPr/>
        </p:nvSpPr>
        <p:spPr>
          <a:xfrm>
            <a:off x="7456884" y="5366980"/>
            <a:ext cx="6379726" cy="362903"/>
          </a:xfrm>
          <a:prstGeom prst="rect">
            <a:avLst/>
          </a:prstGeom>
          <a:noFill/>
          <a:ln/>
        </p:spPr>
        <p:txBody>
          <a:bodyPr wrap="non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First Thai rider to win a Grand Prix in the Moto2 class.</a:t>
            </a:r>
            <a:endParaRPr lang="en-US" sz="1750" dirty="0"/>
          </a:p>
        </p:txBody>
      </p:sp>
      <p:sp>
        <p:nvSpPr>
          <p:cNvPr id="10" name="Text 6"/>
          <p:cNvSpPr/>
          <p:nvPr/>
        </p:nvSpPr>
        <p:spPr>
          <a:xfrm>
            <a:off x="7456884" y="5865971"/>
            <a:ext cx="6379726"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000000"/>
                </a:solidFill>
                <a:latin typeface="Bitter" pitchFamily="34" charset="0"/>
                <a:ea typeface="Bitter" pitchFamily="34" charset="-122"/>
                <a:cs typeface="Bitter" pitchFamily="34" charset="-120"/>
              </a:rPr>
              <a:t>Historic victories in Indonesia (2022) and Japan (2023)</a:t>
            </a:r>
            <a:endParaRPr lang="en-US" sz="1750" dirty="0"/>
          </a:p>
        </p:txBody>
      </p:sp>
      <p:sp>
        <p:nvSpPr>
          <p:cNvPr id="11" name="Text 7"/>
          <p:cNvSpPr/>
          <p:nvPr/>
        </p:nvSpPr>
        <p:spPr>
          <a:xfrm>
            <a:off x="7456884" y="6308169"/>
            <a:ext cx="6379726"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000000"/>
                </a:solidFill>
                <a:latin typeface="Bitter" pitchFamily="34" charset="0"/>
                <a:ea typeface="Bitter" pitchFamily="34" charset="-122"/>
                <a:cs typeface="Bitter" pitchFamily="34" charset="-120"/>
              </a:rPr>
              <a:t>Set to debut in MotoGP with Honda LCR in 2025</a:t>
            </a:r>
            <a:endParaRPr lang="en-US" sz="1750" dirty="0"/>
          </a:p>
        </p:txBody>
      </p:sp>
      <p:sp>
        <p:nvSpPr>
          <p:cNvPr id="12" name="Text 8"/>
          <p:cNvSpPr/>
          <p:nvPr/>
        </p:nvSpPr>
        <p:spPr>
          <a:xfrm>
            <a:off x="793790" y="7289125"/>
            <a:ext cx="13042821" cy="290274"/>
          </a:xfrm>
          <a:prstGeom prst="rect">
            <a:avLst/>
          </a:prstGeom>
          <a:noFill/>
          <a:ln/>
        </p:spPr>
        <p:txBody>
          <a:bodyPr wrap="none" lIns="0" tIns="0" rIns="0" bIns="0" rtlCol="0" anchor="t"/>
          <a:lstStyle/>
          <a:p>
            <a:pPr algn="l" indent="0" marL="0">
              <a:lnSpc>
                <a:spcPts val="2250"/>
              </a:lnSpc>
              <a:buNone/>
            </a:pPr>
            <a:r>
              <a:rPr lang="en-US" sz="1400" dirty="0">
                <a:solidFill>
                  <a:srgbClr val="000000"/>
                </a:solidFill>
                <a:latin typeface="Bitter" pitchFamily="34" charset="0"/>
                <a:ea typeface="Bitter" pitchFamily="34" charset="-122"/>
                <a:cs typeface="Bitter" pitchFamily="34" charset="-120"/>
              </a:rPr>
              <a:t>Photo credit: Blackbook Motorsport, Bolasport.com</a:t>
            </a:r>
            <a:endParaRPr lang="en-US" sz="1400" dirty="0"/>
          </a:p>
        </p:txBody>
      </p:sp>
      <p:pic>
        <p:nvPicPr>
          <p:cNvPr id="13" name="Image 2" descr="preencoded.png">    </p:cNvPr>
          <p:cNvPicPr>
            <a:picLocks noChangeAspect="1"/>
          </p:cNvPicPr>
          <p:nvPr/>
        </p:nvPicPr>
        <p:blipFill>
          <a:blip r:embed="rId3"/>
          <a:stretch>
            <a:fillRect/>
          </a:stretch>
        </p:blipFill>
        <p:spPr>
          <a:xfrm>
            <a:off x="13629561" y="228600"/>
            <a:ext cx="772239" cy="601861"/>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793790" y="636508"/>
            <a:ext cx="11431786" cy="602456"/>
          </a:xfrm>
          <a:prstGeom prst="rect">
            <a:avLst/>
          </a:prstGeom>
          <a:noFill/>
          <a:ln/>
        </p:spPr>
        <p:txBody>
          <a:bodyPr wrap="none" lIns="0" tIns="0" rIns="0" bIns="0" rtlCol="0" anchor="t"/>
          <a:lstStyle/>
          <a:p>
            <a:pPr algn="l" indent="0" marL="0">
              <a:lnSpc>
                <a:spcPts val="4700"/>
              </a:lnSpc>
              <a:buNone/>
            </a:pPr>
            <a:r>
              <a:rPr lang="en-US" sz="3750" b="1" dirty="0">
                <a:solidFill>
                  <a:srgbClr val="253A7E"/>
                </a:solidFill>
                <a:latin typeface="Bitter Bold" pitchFamily="34" charset="0"/>
                <a:ea typeface="Bitter Bold" pitchFamily="34" charset="-122"/>
                <a:cs typeface="Bitter Bold" pitchFamily="34" charset="-120"/>
              </a:rPr>
              <a:t>More Thai Films Making Waves on the Global Stage</a:t>
            </a:r>
            <a:endParaRPr lang="en-US" sz="3750" dirty="0"/>
          </a:p>
        </p:txBody>
      </p:sp>
      <p:pic>
        <p:nvPicPr>
          <p:cNvPr id="3" name="Image 0" descr="preencoded.png">    </p:cNvPr>
          <p:cNvPicPr>
            <a:picLocks noChangeAspect="1"/>
          </p:cNvPicPr>
          <p:nvPr/>
        </p:nvPicPr>
        <p:blipFill>
          <a:blip r:embed="rId1"/>
          <a:stretch>
            <a:fillRect/>
          </a:stretch>
        </p:blipFill>
        <p:spPr>
          <a:xfrm>
            <a:off x="793790" y="1624489"/>
            <a:ext cx="2064068" cy="2580084"/>
          </a:xfrm>
          <a:prstGeom prst="rect">
            <a:avLst/>
          </a:prstGeom>
        </p:spPr>
      </p:pic>
      <p:sp>
        <p:nvSpPr>
          <p:cNvPr id="4" name="Text 1"/>
          <p:cNvSpPr/>
          <p:nvPr/>
        </p:nvSpPr>
        <p:spPr>
          <a:xfrm>
            <a:off x="793790" y="4445556"/>
            <a:ext cx="4186952" cy="602456"/>
          </a:xfrm>
          <a:prstGeom prst="rect">
            <a:avLst/>
          </a:prstGeom>
          <a:noFill/>
          <a:ln/>
        </p:spPr>
        <p:txBody>
          <a:bodyPr wrap="square" lIns="0" tIns="0" rIns="0" bIns="0" rtlCol="0" anchor="t"/>
          <a:lstStyle/>
          <a:p>
            <a:pPr algn="l" indent="0" marL="0">
              <a:lnSpc>
                <a:spcPts val="2350"/>
              </a:lnSpc>
              <a:buNone/>
            </a:pPr>
            <a:r>
              <a:rPr lang="en-US" sz="1850" b="1" dirty="0">
                <a:solidFill>
                  <a:srgbClr val="000000"/>
                </a:solidFill>
                <a:latin typeface="Bitter Bold" pitchFamily="34" charset="0"/>
                <a:ea typeface="Bitter Bold" pitchFamily="34" charset="-122"/>
                <a:cs typeface="Bitter Bold" pitchFamily="34" charset="-120"/>
              </a:rPr>
              <a:t>How To Make Millions Before Grandma Dies</a:t>
            </a:r>
            <a:endParaRPr lang="en-US" sz="1850" dirty="0"/>
          </a:p>
        </p:txBody>
      </p:sp>
      <p:sp>
        <p:nvSpPr>
          <p:cNvPr id="5" name="Text 2"/>
          <p:cNvSpPr/>
          <p:nvPr/>
        </p:nvSpPr>
        <p:spPr>
          <a:xfrm>
            <a:off x="793790" y="5163622"/>
            <a:ext cx="4186952" cy="1541859"/>
          </a:xfrm>
          <a:prstGeom prst="rect">
            <a:avLst/>
          </a:prstGeom>
          <a:noFill/>
          <a:ln/>
        </p:spPr>
        <p:txBody>
          <a:bodyPr wrap="square" lIns="0" tIns="0" rIns="0" bIns="0" rtlCol="0" anchor="t"/>
          <a:lstStyle/>
          <a:p>
            <a:pPr algn="l" indent="0" marL="0">
              <a:lnSpc>
                <a:spcPts val="2400"/>
              </a:lnSpc>
              <a:buNone/>
            </a:pPr>
            <a:r>
              <a:rPr lang="en-US" sz="1500" dirty="0">
                <a:solidFill>
                  <a:srgbClr val="000000"/>
                </a:solidFill>
                <a:latin typeface="Bitter" pitchFamily="34" charset="0"/>
                <a:ea typeface="Bitter" pitchFamily="34" charset="-122"/>
                <a:cs typeface="Bitter" pitchFamily="34" charset="-120"/>
              </a:rPr>
              <a:t>A heartfelt family drama, following a grandson who becomes the unlikely caregiver of his terminally ill grandmother, only to uncover the true meaning of family amidst hidden motives and painful truths.</a:t>
            </a:r>
            <a:endParaRPr lang="en-US" sz="1500" dirty="0"/>
          </a:p>
        </p:txBody>
      </p:sp>
      <p:sp>
        <p:nvSpPr>
          <p:cNvPr id="6" name="Text 3"/>
          <p:cNvSpPr/>
          <p:nvPr/>
        </p:nvSpPr>
        <p:spPr>
          <a:xfrm>
            <a:off x="793790" y="6821091"/>
            <a:ext cx="4186952" cy="308372"/>
          </a:xfrm>
          <a:prstGeom prst="rect">
            <a:avLst/>
          </a:prstGeom>
          <a:noFill/>
          <a:ln/>
        </p:spPr>
        <p:txBody>
          <a:bodyPr wrap="none" lIns="0" tIns="0" rIns="0" bIns="0" rtlCol="0" anchor="t"/>
          <a:lstStyle/>
          <a:p>
            <a:pPr algn="l" indent="0" marL="0">
              <a:lnSpc>
                <a:spcPts val="2400"/>
              </a:lnSpc>
              <a:buNone/>
            </a:pPr>
            <a:r>
              <a:rPr lang="en-US" sz="1500" dirty="0">
                <a:solidFill>
                  <a:srgbClr val="000000"/>
                </a:solidFill>
                <a:latin typeface="Bitter" pitchFamily="34" charset="0"/>
                <a:ea typeface="Bitter" pitchFamily="34" charset="-122"/>
                <a:cs typeface="Bitter" pitchFamily="34" charset="-120"/>
              </a:rPr>
              <a:t>Main Actors: Billkin, Usha Seamkhum</a:t>
            </a:r>
            <a:endParaRPr lang="en-US" sz="1500" dirty="0"/>
          </a:p>
        </p:txBody>
      </p:sp>
      <p:pic>
        <p:nvPicPr>
          <p:cNvPr id="7" name="Image 1" descr="preencoded.png">    </p:cNvPr>
          <p:cNvPicPr>
            <a:picLocks noChangeAspect="1"/>
          </p:cNvPicPr>
          <p:nvPr/>
        </p:nvPicPr>
        <p:blipFill>
          <a:blip r:embed="rId2"/>
          <a:stretch>
            <a:fillRect/>
          </a:stretch>
        </p:blipFill>
        <p:spPr>
          <a:xfrm>
            <a:off x="5221724" y="1624489"/>
            <a:ext cx="2064068" cy="2580084"/>
          </a:xfrm>
          <a:prstGeom prst="rect">
            <a:avLst/>
          </a:prstGeom>
        </p:spPr>
      </p:pic>
      <p:sp>
        <p:nvSpPr>
          <p:cNvPr id="8" name="Text 4"/>
          <p:cNvSpPr/>
          <p:nvPr/>
        </p:nvSpPr>
        <p:spPr>
          <a:xfrm>
            <a:off x="5221724" y="4445556"/>
            <a:ext cx="2409944" cy="301228"/>
          </a:xfrm>
          <a:prstGeom prst="rect">
            <a:avLst/>
          </a:prstGeom>
          <a:noFill/>
          <a:ln/>
        </p:spPr>
        <p:txBody>
          <a:bodyPr wrap="none" lIns="0" tIns="0" rIns="0" bIns="0" rtlCol="0" anchor="t"/>
          <a:lstStyle/>
          <a:p>
            <a:pPr algn="l" indent="0" marL="0">
              <a:lnSpc>
                <a:spcPts val="2350"/>
              </a:lnSpc>
              <a:buNone/>
            </a:pPr>
            <a:r>
              <a:rPr lang="en-US" sz="1850" b="1" dirty="0">
                <a:solidFill>
                  <a:srgbClr val="000000"/>
                </a:solidFill>
                <a:latin typeface="Bitter Bold" pitchFamily="34" charset="0"/>
                <a:ea typeface="Bitter Bold" pitchFamily="34" charset="-122"/>
                <a:cs typeface="Bitter Bold" pitchFamily="34" charset="-120"/>
              </a:rPr>
              <a:t>Pee Mak</a:t>
            </a:r>
            <a:endParaRPr lang="en-US" sz="1850" dirty="0"/>
          </a:p>
        </p:txBody>
      </p:sp>
      <p:sp>
        <p:nvSpPr>
          <p:cNvPr id="9" name="Text 5"/>
          <p:cNvSpPr/>
          <p:nvPr/>
        </p:nvSpPr>
        <p:spPr>
          <a:xfrm>
            <a:off x="5221724" y="4862393"/>
            <a:ext cx="4186952" cy="1233487"/>
          </a:xfrm>
          <a:prstGeom prst="rect">
            <a:avLst/>
          </a:prstGeom>
          <a:noFill/>
          <a:ln/>
        </p:spPr>
        <p:txBody>
          <a:bodyPr wrap="square" lIns="0" tIns="0" rIns="0" bIns="0" rtlCol="0" anchor="t"/>
          <a:lstStyle/>
          <a:p>
            <a:pPr algn="l" indent="0" marL="0">
              <a:lnSpc>
                <a:spcPts val="2400"/>
              </a:lnSpc>
              <a:buNone/>
            </a:pPr>
            <a:r>
              <a:rPr lang="en-US" sz="1500" dirty="0">
                <a:solidFill>
                  <a:srgbClr val="000000"/>
                </a:solidFill>
                <a:latin typeface="Bitter" pitchFamily="34" charset="0"/>
                <a:ea typeface="Bitter" pitchFamily="34" charset="-122"/>
                <a:cs typeface="Bitter" pitchFamily="34" charset="-120"/>
              </a:rPr>
              <a:t>A horror-comedy based on the Mae Nak legend, </a:t>
            </a:r>
            <a:pPr algn="l" indent="0" marL="0">
              <a:lnSpc>
                <a:spcPts val="2400"/>
              </a:lnSpc>
              <a:buNone/>
            </a:pPr>
            <a:r>
              <a:rPr lang="en-US" sz="1500" i="1" dirty="0">
                <a:solidFill>
                  <a:srgbClr val="000000"/>
                </a:solidFill>
                <a:latin typeface="Bitter" pitchFamily="34" charset="0"/>
                <a:ea typeface="Bitter" pitchFamily="34" charset="-122"/>
                <a:cs typeface="Bitter" pitchFamily="34" charset="-120"/>
              </a:rPr>
              <a:t>Pee Mak</a:t>
            </a:r>
            <a:pPr algn="l" indent="0" marL="0">
              <a:lnSpc>
                <a:spcPts val="2400"/>
              </a:lnSpc>
              <a:buNone/>
            </a:pPr>
            <a:r>
              <a:rPr lang="en-US" sz="1500" dirty="0">
                <a:solidFill>
                  <a:srgbClr val="000000"/>
                </a:solidFill>
                <a:latin typeface="Bitter" pitchFamily="34" charset="0"/>
                <a:ea typeface="Bitter" pitchFamily="34" charset="-122"/>
                <a:cs typeface="Bitter" pitchFamily="34" charset="-120"/>
              </a:rPr>
              <a:t> became one of the most successful Thai films of all time, blending humor with the supernatural.</a:t>
            </a:r>
            <a:endParaRPr lang="en-US" sz="1500" dirty="0"/>
          </a:p>
        </p:txBody>
      </p:sp>
      <p:sp>
        <p:nvSpPr>
          <p:cNvPr id="10" name="Text 6"/>
          <p:cNvSpPr/>
          <p:nvPr/>
        </p:nvSpPr>
        <p:spPr>
          <a:xfrm>
            <a:off x="5221724" y="6211491"/>
            <a:ext cx="4186952" cy="308372"/>
          </a:xfrm>
          <a:prstGeom prst="rect">
            <a:avLst/>
          </a:prstGeom>
          <a:noFill/>
          <a:ln/>
        </p:spPr>
        <p:txBody>
          <a:bodyPr wrap="none" lIns="0" tIns="0" rIns="0" bIns="0" rtlCol="0" anchor="t"/>
          <a:lstStyle/>
          <a:p>
            <a:pPr algn="l" indent="0" marL="0">
              <a:lnSpc>
                <a:spcPts val="2400"/>
              </a:lnSpc>
              <a:buNone/>
            </a:pPr>
            <a:r>
              <a:rPr lang="en-US" sz="1500" dirty="0">
                <a:solidFill>
                  <a:srgbClr val="000000"/>
                </a:solidFill>
                <a:latin typeface="Bitter" pitchFamily="34" charset="0"/>
                <a:ea typeface="Bitter" pitchFamily="34" charset="-122"/>
                <a:cs typeface="Bitter" pitchFamily="34" charset="-120"/>
              </a:rPr>
              <a:t>Main Actors: Mario Maurer, Davika Hoorne</a:t>
            </a:r>
            <a:endParaRPr lang="en-US" sz="1500" dirty="0"/>
          </a:p>
        </p:txBody>
      </p:sp>
      <p:pic>
        <p:nvPicPr>
          <p:cNvPr id="11" name="Image 2" descr="preencoded.png">    </p:cNvPr>
          <p:cNvPicPr>
            <a:picLocks noChangeAspect="1"/>
          </p:cNvPicPr>
          <p:nvPr/>
        </p:nvPicPr>
        <p:blipFill>
          <a:blip r:embed="rId3"/>
          <a:stretch>
            <a:fillRect/>
          </a:stretch>
        </p:blipFill>
        <p:spPr>
          <a:xfrm>
            <a:off x="9649658" y="1624489"/>
            <a:ext cx="2064068" cy="2580084"/>
          </a:xfrm>
          <a:prstGeom prst="rect">
            <a:avLst/>
          </a:prstGeom>
        </p:spPr>
      </p:pic>
      <p:sp>
        <p:nvSpPr>
          <p:cNvPr id="12" name="Text 7"/>
          <p:cNvSpPr/>
          <p:nvPr/>
        </p:nvSpPr>
        <p:spPr>
          <a:xfrm>
            <a:off x="9649658" y="4445556"/>
            <a:ext cx="4186952" cy="602456"/>
          </a:xfrm>
          <a:prstGeom prst="rect">
            <a:avLst/>
          </a:prstGeom>
          <a:noFill/>
          <a:ln/>
        </p:spPr>
        <p:txBody>
          <a:bodyPr wrap="square" lIns="0" tIns="0" rIns="0" bIns="0" rtlCol="0" anchor="t"/>
          <a:lstStyle/>
          <a:p>
            <a:pPr algn="l" indent="0" marL="0">
              <a:lnSpc>
                <a:spcPts val="2350"/>
              </a:lnSpc>
              <a:buNone/>
            </a:pPr>
            <a:r>
              <a:rPr lang="en-US" sz="1850" b="1" dirty="0">
                <a:solidFill>
                  <a:srgbClr val="000000"/>
                </a:solidFill>
                <a:latin typeface="Bitter Bold" pitchFamily="34" charset="0"/>
                <a:ea typeface="Bitter Bold" pitchFamily="34" charset="-122"/>
                <a:cs typeface="Bitter Bold" pitchFamily="34" charset="-120"/>
              </a:rPr>
              <a:t>Uncle Boonmee Who Can Recall His Past Lives</a:t>
            </a:r>
            <a:endParaRPr lang="en-US" sz="1850" dirty="0"/>
          </a:p>
        </p:txBody>
      </p:sp>
      <p:sp>
        <p:nvSpPr>
          <p:cNvPr id="13" name="Text 8"/>
          <p:cNvSpPr/>
          <p:nvPr/>
        </p:nvSpPr>
        <p:spPr>
          <a:xfrm>
            <a:off x="9649658" y="5163622"/>
            <a:ext cx="4186952" cy="1233487"/>
          </a:xfrm>
          <a:prstGeom prst="rect">
            <a:avLst/>
          </a:prstGeom>
          <a:noFill/>
          <a:ln/>
        </p:spPr>
        <p:txBody>
          <a:bodyPr wrap="square" lIns="0" tIns="0" rIns="0" bIns="0" rtlCol="0" anchor="t"/>
          <a:lstStyle/>
          <a:p>
            <a:pPr algn="l" indent="0" marL="0">
              <a:lnSpc>
                <a:spcPts val="2400"/>
              </a:lnSpc>
              <a:buNone/>
            </a:pPr>
            <a:r>
              <a:rPr lang="en-US" sz="1500" dirty="0">
                <a:solidFill>
                  <a:srgbClr val="000000"/>
                </a:solidFill>
                <a:latin typeface="Bitter" pitchFamily="34" charset="0"/>
                <a:ea typeface="Bitter" pitchFamily="34" charset="-122"/>
                <a:cs typeface="Bitter" pitchFamily="34" charset="-120"/>
              </a:rPr>
              <a:t>Directed by Apichatpong Weerasethakul, this Cannes Palme d'Or winner explores spiritual themes and Thai culture, earning global critical acclaim.</a:t>
            </a:r>
            <a:endParaRPr lang="en-US" sz="1500" dirty="0"/>
          </a:p>
        </p:txBody>
      </p:sp>
      <p:sp>
        <p:nvSpPr>
          <p:cNvPr id="14" name="Text 9"/>
          <p:cNvSpPr/>
          <p:nvPr/>
        </p:nvSpPr>
        <p:spPr>
          <a:xfrm>
            <a:off x="9649658" y="6512719"/>
            <a:ext cx="4186952" cy="308372"/>
          </a:xfrm>
          <a:prstGeom prst="rect">
            <a:avLst/>
          </a:prstGeom>
          <a:noFill/>
          <a:ln/>
        </p:spPr>
        <p:txBody>
          <a:bodyPr wrap="none" lIns="0" tIns="0" rIns="0" bIns="0" rtlCol="0" anchor="t"/>
          <a:lstStyle/>
          <a:p>
            <a:pPr algn="l" indent="0" marL="0">
              <a:lnSpc>
                <a:spcPts val="2400"/>
              </a:lnSpc>
              <a:buNone/>
            </a:pPr>
            <a:r>
              <a:rPr lang="en-US" sz="1500" dirty="0">
                <a:solidFill>
                  <a:srgbClr val="000000"/>
                </a:solidFill>
                <a:latin typeface="Bitter" pitchFamily="34" charset="0"/>
                <a:ea typeface="Bitter" pitchFamily="34" charset="-122"/>
                <a:cs typeface="Bitter" pitchFamily="34" charset="-120"/>
              </a:rPr>
              <a:t>Main Actor: Thanapat Saisaymar</a:t>
            </a:r>
            <a:endParaRPr lang="en-US" sz="1500" dirty="0"/>
          </a:p>
        </p:txBody>
      </p:sp>
      <p:sp>
        <p:nvSpPr>
          <p:cNvPr id="15" name="Text 10"/>
          <p:cNvSpPr/>
          <p:nvPr/>
        </p:nvSpPr>
        <p:spPr>
          <a:xfrm>
            <a:off x="793790" y="7346275"/>
            <a:ext cx="13042821" cy="246698"/>
          </a:xfrm>
          <a:prstGeom prst="rect">
            <a:avLst/>
          </a:prstGeom>
          <a:noFill/>
          <a:ln/>
        </p:spPr>
        <p:txBody>
          <a:bodyPr wrap="none" lIns="0" tIns="0" rIns="0" bIns="0" rtlCol="0" anchor="t"/>
          <a:lstStyle/>
          <a:p>
            <a:pPr algn="l" indent="0" marL="0">
              <a:lnSpc>
                <a:spcPts val="1900"/>
              </a:lnSpc>
              <a:buNone/>
            </a:pPr>
            <a:r>
              <a:rPr lang="en-US" sz="1200" dirty="0">
                <a:solidFill>
                  <a:srgbClr val="000000"/>
                </a:solidFill>
                <a:latin typeface="Bitter" pitchFamily="34" charset="0"/>
                <a:ea typeface="Bitter" pitchFamily="34" charset="-122"/>
                <a:cs typeface="Bitter" pitchFamily="34" charset="-120"/>
              </a:rPr>
              <a:t>Photo credit: Mydramalist</a:t>
            </a:r>
            <a:endParaRPr lang="en-US" sz="1200" dirty="0"/>
          </a:p>
        </p:txBody>
      </p:sp>
      <p:pic>
        <p:nvPicPr>
          <p:cNvPr id="16" name="Image 3" descr="preencoded.png">    </p:cNvPr>
          <p:cNvPicPr>
            <a:picLocks noChangeAspect="1"/>
          </p:cNvPicPr>
          <p:nvPr/>
        </p:nvPicPr>
        <p:blipFill>
          <a:blip r:embed="rId4"/>
          <a:stretch>
            <a:fillRect/>
          </a:stretch>
        </p:blipFill>
        <p:spPr>
          <a:xfrm>
            <a:off x="13629561" y="228600"/>
            <a:ext cx="772239" cy="601861"/>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793790" y="624007"/>
            <a:ext cx="7770971" cy="566976"/>
          </a:xfrm>
          <a:prstGeom prst="rect">
            <a:avLst/>
          </a:prstGeom>
          <a:noFill/>
          <a:ln/>
        </p:spPr>
        <p:txBody>
          <a:bodyPr wrap="none" lIns="0" tIns="0" rIns="0" bIns="0" rtlCol="0" anchor="t"/>
          <a:lstStyle/>
          <a:p>
            <a:pPr algn="l" indent="0" marL="0">
              <a:lnSpc>
                <a:spcPts val="4450"/>
              </a:lnSpc>
              <a:buNone/>
            </a:pPr>
            <a:r>
              <a:rPr lang="en-US" sz="3550" b="1" dirty="0">
                <a:solidFill>
                  <a:srgbClr val="253A7E"/>
                </a:solidFill>
                <a:latin typeface="Bitter Bold" pitchFamily="34" charset="0"/>
                <a:ea typeface="Bitter Bold" pitchFamily="34" charset="-122"/>
                <a:cs typeface="Bitter Bold" pitchFamily="34" charset="-120"/>
              </a:rPr>
              <a:t>Thai Films That Shaped the Industry</a:t>
            </a:r>
            <a:endParaRPr lang="en-US" sz="3550" dirty="0"/>
          </a:p>
        </p:txBody>
      </p:sp>
      <p:pic>
        <p:nvPicPr>
          <p:cNvPr id="3" name="Image 0" descr="preencoded.png">    </p:cNvPr>
          <p:cNvPicPr>
            <a:picLocks noChangeAspect="1"/>
          </p:cNvPicPr>
          <p:nvPr/>
        </p:nvPicPr>
        <p:blipFill>
          <a:blip r:embed="rId1"/>
          <a:stretch>
            <a:fillRect/>
          </a:stretch>
        </p:blipFill>
        <p:spPr>
          <a:xfrm>
            <a:off x="793790" y="1667232"/>
            <a:ext cx="1915358" cy="2736175"/>
          </a:xfrm>
          <a:prstGeom prst="rect">
            <a:avLst/>
          </a:prstGeom>
        </p:spPr>
      </p:pic>
      <p:sp>
        <p:nvSpPr>
          <p:cNvPr id="4" name="Text 1"/>
          <p:cNvSpPr/>
          <p:nvPr/>
        </p:nvSpPr>
        <p:spPr>
          <a:xfrm>
            <a:off x="793790" y="4607481"/>
            <a:ext cx="2268260" cy="283488"/>
          </a:xfrm>
          <a:prstGeom prst="rect">
            <a:avLst/>
          </a:prstGeom>
          <a:noFill/>
          <a:ln/>
        </p:spPr>
        <p:txBody>
          <a:bodyPr wrap="none" lIns="0" tIns="0" rIns="0" bIns="0" rtlCol="0" anchor="t"/>
          <a:lstStyle/>
          <a:p>
            <a:pPr algn="l" indent="0" marL="0">
              <a:lnSpc>
                <a:spcPts val="2200"/>
              </a:lnSpc>
              <a:buNone/>
            </a:pPr>
            <a:r>
              <a:rPr lang="en-US" sz="1750" b="1" dirty="0">
                <a:solidFill>
                  <a:srgbClr val="253A7E"/>
                </a:solidFill>
                <a:latin typeface="Bitter Bold" pitchFamily="34" charset="0"/>
                <a:ea typeface="Bitter Bold" pitchFamily="34" charset="-122"/>
                <a:cs typeface="Bitter Bold" pitchFamily="34" charset="-120"/>
              </a:rPr>
              <a:t>Shutter</a:t>
            </a:r>
            <a:endParaRPr lang="en-US" sz="1750" dirty="0"/>
          </a:p>
        </p:txBody>
      </p:sp>
      <p:sp>
        <p:nvSpPr>
          <p:cNvPr id="5" name="Text 2"/>
          <p:cNvSpPr/>
          <p:nvPr/>
        </p:nvSpPr>
        <p:spPr>
          <a:xfrm>
            <a:off x="793790" y="5072420"/>
            <a:ext cx="4051935" cy="870823"/>
          </a:xfrm>
          <a:prstGeom prst="rect">
            <a:avLst/>
          </a:prstGeom>
          <a:noFill/>
          <a:ln/>
        </p:spPr>
        <p:txBody>
          <a:bodyPr wrap="square" lIns="0" tIns="0" rIns="0" bIns="0" rtlCol="0" anchor="t"/>
          <a:lstStyle/>
          <a:p>
            <a:pPr algn="l" indent="0" marL="0">
              <a:lnSpc>
                <a:spcPts val="2250"/>
              </a:lnSpc>
              <a:buNone/>
            </a:pPr>
            <a:r>
              <a:rPr lang="en-US" sz="1400" dirty="0">
                <a:solidFill>
                  <a:srgbClr val="000000"/>
                </a:solidFill>
                <a:latin typeface="Bitter" pitchFamily="34" charset="0"/>
                <a:ea typeface="Bitter" pitchFamily="34" charset="-122"/>
                <a:cs typeface="Bitter" pitchFamily="34" charset="-120"/>
              </a:rPr>
              <a:t>A classic Thai horror film about a photographer haunted by a ghostly presence, regarded as one of the scariest Asian horror films.</a:t>
            </a:r>
            <a:endParaRPr lang="en-US" sz="1400" dirty="0"/>
          </a:p>
        </p:txBody>
      </p:sp>
      <p:sp>
        <p:nvSpPr>
          <p:cNvPr id="6" name="Text 3"/>
          <p:cNvSpPr/>
          <p:nvPr/>
        </p:nvSpPr>
        <p:spPr>
          <a:xfrm>
            <a:off x="793790" y="6106478"/>
            <a:ext cx="4051935" cy="580549"/>
          </a:xfrm>
          <a:prstGeom prst="rect">
            <a:avLst/>
          </a:prstGeom>
          <a:noFill/>
          <a:ln/>
        </p:spPr>
        <p:txBody>
          <a:bodyPr wrap="square" lIns="0" tIns="0" rIns="0" bIns="0" rtlCol="0" anchor="t"/>
          <a:lstStyle/>
          <a:p>
            <a:pPr algn="l" indent="0" marL="0">
              <a:lnSpc>
                <a:spcPts val="2250"/>
              </a:lnSpc>
              <a:buNone/>
            </a:pPr>
            <a:r>
              <a:rPr lang="en-US" sz="1400" dirty="0">
                <a:solidFill>
                  <a:srgbClr val="000000"/>
                </a:solidFill>
                <a:latin typeface="Bitter" pitchFamily="34" charset="0"/>
                <a:ea typeface="Bitter" pitchFamily="34" charset="-122"/>
                <a:cs typeface="Bitter" pitchFamily="34" charset="-120"/>
              </a:rPr>
              <a:t>Main Actors: Ananda Everingham, Natthaweeranuch Thongmee.</a:t>
            </a:r>
            <a:endParaRPr lang="en-US" sz="1400" dirty="0"/>
          </a:p>
        </p:txBody>
      </p:sp>
      <p:pic>
        <p:nvPicPr>
          <p:cNvPr id="7" name="Image 1" descr="preencoded.png">    </p:cNvPr>
          <p:cNvPicPr>
            <a:picLocks noChangeAspect="1"/>
          </p:cNvPicPr>
          <p:nvPr/>
        </p:nvPicPr>
        <p:blipFill>
          <a:blip r:embed="rId2"/>
          <a:stretch>
            <a:fillRect/>
          </a:stretch>
        </p:blipFill>
        <p:spPr>
          <a:xfrm>
            <a:off x="5296019" y="1667232"/>
            <a:ext cx="1905238" cy="2795826"/>
          </a:xfrm>
          <a:prstGeom prst="rect">
            <a:avLst/>
          </a:prstGeom>
        </p:spPr>
      </p:pic>
      <p:sp>
        <p:nvSpPr>
          <p:cNvPr id="8" name="Text 4"/>
          <p:cNvSpPr/>
          <p:nvPr/>
        </p:nvSpPr>
        <p:spPr>
          <a:xfrm>
            <a:off x="5296019" y="4667131"/>
            <a:ext cx="2268260" cy="283488"/>
          </a:xfrm>
          <a:prstGeom prst="rect">
            <a:avLst/>
          </a:prstGeom>
          <a:noFill/>
          <a:ln/>
        </p:spPr>
        <p:txBody>
          <a:bodyPr wrap="none" lIns="0" tIns="0" rIns="0" bIns="0" rtlCol="0" anchor="t"/>
          <a:lstStyle/>
          <a:p>
            <a:pPr algn="l" indent="0" marL="0">
              <a:lnSpc>
                <a:spcPts val="2200"/>
              </a:lnSpc>
              <a:buNone/>
            </a:pPr>
            <a:r>
              <a:rPr lang="en-US" sz="1750" b="1" dirty="0">
                <a:solidFill>
                  <a:srgbClr val="253A7E"/>
                </a:solidFill>
                <a:latin typeface="Bitter Bold" pitchFamily="34" charset="0"/>
                <a:ea typeface="Bitter Bold" pitchFamily="34" charset="-122"/>
                <a:cs typeface="Bitter Bold" pitchFamily="34" charset="-120"/>
              </a:rPr>
              <a:t>Ong Bak</a:t>
            </a:r>
            <a:endParaRPr lang="en-US" sz="1750" dirty="0"/>
          </a:p>
        </p:txBody>
      </p:sp>
      <p:sp>
        <p:nvSpPr>
          <p:cNvPr id="9" name="Text 5"/>
          <p:cNvSpPr/>
          <p:nvPr/>
        </p:nvSpPr>
        <p:spPr>
          <a:xfrm>
            <a:off x="5296019" y="5132070"/>
            <a:ext cx="4051935" cy="870823"/>
          </a:xfrm>
          <a:prstGeom prst="rect">
            <a:avLst/>
          </a:prstGeom>
          <a:noFill/>
          <a:ln/>
        </p:spPr>
        <p:txBody>
          <a:bodyPr wrap="square" lIns="0" tIns="0" rIns="0" bIns="0" rtlCol="0" anchor="t"/>
          <a:lstStyle/>
          <a:p>
            <a:pPr algn="l" indent="0" marL="0">
              <a:lnSpc>
                <a:spcPts val="2250"/>
              </a:lnSpc>
              <a:buNone/>
            </a:pPr>
            <a:r>
              <a:rPr lang="en-US" sz="1400" dirty="0">
                <a:solidFill>
                  <a:srgbClr val="000000"/>
                </a:solidFill>
                <a:latin typeface="Bitter" pitchFamily="34" charset="0"/>
                <a:ea typeface="Bitter" pitchFamily="34" charset="-122"/>
                <a:cs typeface="Bitter" pitchFamily="34" charset="-120"/>
              </a:rPr>
              <a:t>An action-packed martial arts film that showcased the talents of Tony Jaa and brought Muay Thai to international audiences.</a:t>
            </a:r>
            <a:endParaRPr lang="en-US" sz="1400" dirty="0"/>
          </a:p>
        </p:txBody>
      </p:sp>
      <p:sp>
        <p:nvSpPr>
          <p:cNvPr id="10" name="Text 6"/>
          <p:cNvSpPr/>
          <p:nvPr/>
        </p:nvSpPr>
        <p:spPr>
          <a:xfrm>
            <a:off x="5296019" y="6166128"/>
            <a:ext cx="4051935" cy="290274"/>
          </a:xfrm>
          <a:prstGeom prst="rect">
            <a:avLst/>
          </a:prstGeom>
          <a:noFill/>
          <a:ln/>
        </p:spPr>
        <p:txBody>
          <a:bodyPr wrap="none" lIns="0" tIns="0" rIns="0" bIns="0" rtlCol="0" anchor="t"/>
          <a:lstStyle/>
          <a:p>
            <a:pPr algn="l" indent="0" marL="0">
              <a:lnSpc>
                <a:spcPts val="2250"/>
              </a:lnSpc>
              <a:buNone/>
            </a:pPr>
            <a:r>
              <a:rPr lang="en-US" sz="1400" dirty="0">
                <a:solidFill>
                  <a:srgbClr val="000000"/>
                </a:solidFill>
                <a:latin typeface="Bitter" pitchFamily="34" charset="0"/>
                <a:ea typeface="Bitter" pitchFamily="34" charset="-122"/>
                <a:cs typeface="Bitter" pitchFamily="34" charset="-120"/>
              </a:rPr>
              <a:t>Main Actor: Tony Jaa</a:t>
            </a:r>
            <a:endParaRPr lang="en-US" sz="1400" dirty="0"/>
          </a:p>
        </p:txBody>
      </p:sp>
      <p:pic>
        <p:nvPicPr>
          <p:cNvPr id="11" name="Image 2" descr="preencoded.png">    </p:cNvPr>
          <p:cNvPicPr>
            <a:picLocks noChangeAspect="1"/>
          </p:cNvPicPr>
          <p:nvPr/>
        </p:nvPicPr>
        <p:blipFill>
          <a:blip r:embed="rId3"/>
          <a:stretch>
            <a:fillRect/>
          </a:stretch>
        </p:blipFill>
        <p:spPr>
          <a:xfrm>
            <a:off x="9798248" y="1667232"/>
            <a:ext cx="1935480" cy="2764869"/>
          </a:xfrm>
          <a:prstGeom prst="rect">
            <a:avLst/>
          </a:prstGeom>
        </p:spPr>
      </p:pic>
      <p:sp>
        <p:nvSpPr>
          <p:cNvPr id="12" name="Text 7"/>
          <p:cNvSpPr/>
          <p:nvPr/>
        </p:nvSpPr>
        <p:spPr>
          <a:xfrm>
            <a:off x="9798248" y="4636175"/>
            <a:ext cx="2268260" cy="283488"/>
          </a:xfrm>
          <a:prstGeom prst="rect">
            <a:avLst/>
          </a:prstGeom>
          <a:noFill/>
          <a:ln/>
        </p:spPr>
        <p:txBody>
          <a:bodyPr wrap="none" lIns="0" tIns="0" rIns="0" bIns="0" rtlCol="0" anchor="t"/>
          <a:lstStyle/>
          <a:p>
            <a:pPr algn="l" indent="0" marL="0">
              <a:lnSpc>
                <a:spcPts val="2200"/>
              </a:lnSpc>
              <a:buNone/>
            </a:pPr>
            <a:r>
              <a:rPr lang="en-US" sz="1750" b="1" dirty="0">
                <a:solidFill>
                  <a:srgbClr val="253A7E"/>
                </a:solidFill>
                <a:latin typeface="Bitter Bold" pitchFamily="34" charset="0"/>
                <a:ea typeface="Bitter Bold" pitchFamily="34" charset="-122"/>
                <a:cs typeface="Bitter Bold" pitchFamily="34" charset="-120"/>
              </a:rPr>
              <a:t>Bad Genius</a:t>
            </a:r>
            <a:endParaRPr lang="en-US" sz="1750" dirty="0"/>
          </a:p>
        </p:txBody>
      </p:sp>
      <p:sp>
        <p:nvSpPr>
          <p:cNvPr id="13" name="Text 8"/>
          <p:cNvSpPr/>
          <p:nvPr/>
        </p:nvSpPr>
        <p:spPr>
          <a:xfrm>
            <a:off x="9798248" y="5101114"/>
            <a:ext cx="4051935" cy="1161098"/>
          </a:xfrm>
          <a:prstGeom prst="rect">
            <a:avLst/>
          </a:prstGeom>
          <a:noFill/>
          <a:ln/>
        </p:spPr>
        <p:txBody>
          <a:bodyPr wrap="square" lIns="0" tIns="0" rIns="0" bIns="0" rtlCol="0" anchor="t"/>
          <a:lstStyle/>
          <a:p>
            <a:pPr algn="l" indent="0" marL="0">
              <a:lnSpc>
                <a:spcPts val="2250"/>
              </a:lnSpc>
              <a:buNone/>
            </a:pPr>
            <a:r>
              <a:rPr lang="en-US" sz="1400" dirty="0">
                <a:solidFill>
                  <a:srgbClr val="000000"/>
                </a:solidFill>
                <a:latin typeface="Bitter" pitchFamily="34" charset="0"/>
                <a:ea typeface="Bitter" pitchFamily="34" charset="-122"/>
                <a:cs typeface="Bitter" pitchFamily="34" charset="-120"/>
              </a:rPr>
              <a:t>A thriller about a high school student running an exam-cheating business, </a:t>
            </a:r>
            <a:pPr algn="l" indent="0" marL="0">
              <a:lnSpc>
                <a:spcPts val="2250"/>
              </a:lnSpc>
              <a:buNone/>
            </a:pPr>
            <a:r>
              <a:rPr lang="en-US" sz="1400" i="1" dirty="0">
                <a:solidFill>
                  <a:srgbClr val="000000"/>
                </a:solidFill>
                <a:latin typeface="Bitter" pitchFamily="34" charset="0"/>
                <a:ea typeface="Bitter" pitchFamily="34" charset="-122"/>
                <a:cs typeface="Bitter" pitchFamily="34" charset="-120"/>
              </a:rPr>
              <a:t>Bad Genius</a:t>
            </a:r>
            <a:pPr algn="l" indent="0" marL="0">
              <a:lnSpc>
                <a:spcPts val="2250"/>
              </a:lnSpc>
              <a:buNone/>
            </a:pPr>
            <a:r>
              <a:rPr lang="en-US" sz="1400" dirty="0">
                <a:solidFill>
                  <a:srgbClr val="000000"/>
                </a:solidFill>
                <a:latin typeface="Bitter" pitchFamily="34" charset="0"/>
                <a:ea typeface="Bitter" pitchFamily="34" charset="-122"/>
                <a:cs typeface="Bitter" pitchFamily="34" charset="-120"/>
              </a:rPr>
              <a:t> was praised for its smart social commentary and gripping plot.</a:t>
            </a:r>
            <a:endParaRPr lang="en-US" sz="1400" dirty="0"/>
          </a:p>
        </p:txBody>
      </p:sp>
      <p:sp>
        <p:nvSpPr>
          <p:cNvPr id="14" name="Text 9"/>
          <p:cNvSpPr/>
          <p:nvPr/>
        </p:nvSpPr>
        <p:spPr>
          <a:xfrm>
            <a:off x="9798248" y="6425446"/>
            <a:ext cx="4051935" cy="580549"/>
          </a:xfrm>
          <a:prstGeom prst="rect">
            <a:avLst/>
          </a:prstGeom>
          <a:noFill/>
          <a:ln/>
        </p:spPr>
        <p:txBody>
          <a:bodyPr wrap="square" lIns="0" tIns="0" rIns="0" bIns="0" rtlCol="0" anchor="t"/>
          <a:lstStyle/>
          <a:p>
            <a:pPr algn="l" indent="0" marL="0">
              <a:lnSpc>
                <a:spcPts val="2250"/>
              </a:lnSpc>
              <a:buNone/>
            </a:pPr>
            <a:r>
              <a:rPr lang="en-US" sz="1400" dirty="0">
                <a:solidFill>
                  <a:srgbClr val="000000"/>
                </a:solidFill>
                <a:latin typeface="Bitter" pitchFamily="34" charset="0"/>
                <a:ea typeface="Bitter" pitchFamily="34" charset="-122"/>
                <a:cs typeface="Bitter" pitchFamily="34" charset="-120"/>
              </a:rPr>
              <a:t>Main Actors: Chutimon Chuengcharoensukying, Teeradon Supapunpinyo.</a:t>
            </a:r>
            <a:endParaRPr lang="en-US" sz="1400" dirty="0"/>
          </a:p>
        </p:txBody>
      </p:sp>
      <p:sp>
        <p:nvSpPr>
          <p:cNvPr id="15" name="Text 10"/>
          <p:cNvSpPr/>
          <p:nvPr/>
        </p:nvSpPr>
        <p:spPr>
          <a:xfrm>
            <a:off x="793790" y="7373303"/>
            <a:ext cx="13042821" cy="232172"/>
          </a:xfrm>
          <a:prstGeom prst="rect">
            <a:avLst/>
          </a:prstGeom>
          <a:noFill/>
          <a:ln/>
        </p:spPr>
        <p:txBody>
          <a:bodyPr wrap="none" lIns="0" tIns="0" rIns="0" bIns="0" rtlCol="0" anchor="t"/>
          <a:lstStyle/>
          <a:p>
            <a:pPr algn="l" indent="0" marL="0">
              <a:lnSpc>
                <a:spcPts val="1800"/>
              </a:lnSpc>
              <a:buNone/>
            </a:pPr>
            <a:r>
              <a:rPr lang="en-US" sz="1100" dirty="0">
                <a:solidFill>
                  <a:srgbClr val="000000"/>
                </a:solidFill>
                <a:latin typeface="Bitter" pitchFamily="34" charset="0"/>
                <a:ea typeface="Bitter" pitchFamily="34" charset="-122"/>
                <a:cs typeface="Bitter" pitchFamily="34" charset="-120"/>
              </a:rPr>
              <a:t>Photo credit: Mydramalist</a:t>
            </a:r>
            <a:endParaRPr lang="en-US" sz="1100" dirty="0"/>
          </a:p>
        </p:txBody>
      </p:sp>
      <p:pic>
        <p:nvPicPr>
          <p:cNvPr id="16" name="Image 3" descr="preencoded.png">    </p:cNvPr>
          <p:cNvPicPr>
            <a:picLocks noChangeAspect="1"/>
          </p:cNvPicPr>
          <p:nvPr/>
        </p:nvPicPr>
        <p:blipFill>
          <a:blip r:embed="rId4"/>
          <a:stretch>
            <a:fillRect/>
          </a:stretch>
        </p:blipFill>
        <p:spPr>
          <a:xfrm>
            <a:off x="13629561" y="228600"/>
            <a:ext cx="772239" cy="601861"/>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777954" y="611267"/>
            <a:ext cx="8916710" cy="625197"/>
          </a:xfrm>
          <a:prstGeom prst="rect">
            <a:avLst/>
          </a:prstGeom>
          <a:noFill/>
          <a:ln/>
        </p:spPr>
        <p:txBody>
          <a:bodyPr wrap="none" lIns="0" tIns="0" rIns="0" bIns="0" rtlCol="0" anchor="t"/>
          <a:lstStyle/>
          <a:p>
            <a:pPr algn="l" indent="0" marL="0">
              <a:lnSpc>
                <a:spcPts val="4900"/>
              </a:lnSpc>
              <a:buNone/>
            </a:pPr>
            <a:r>
              <a:rPr lang="en-US" sz="3900" b="1" dirty="0">
                <a:solidFill>
                  <a:srgbClr val="253A7E"/>
                </a:solidFill>
                <a:latin typeface="Bitter Bold" pitchFamily="34" charset="0"/>
                <a:ea typeface="Bitter Bold" pitchFamily="34" charset="-122"/>
                <a:cs typeface="Bitter Bold" pitchFamily="34" charset="-120"/>
              </a:rPr>
              <a:t>Thailand Leading the Way in BL Series</a:t>
            </a:r>
            <a:endParaRPr lang="en-US" sz="3900" dirty="0"/>
          </a:p>
        </p:txBody>
      </p:sp>
      <p:sp>
        <p:nvSpPr>
          <p:cNvPr id="3" name="Text 1"/>
          <p:cNvSpPr/>
          <p:nvPr/>
        </p:nvSpPr>
        <p:spPr>
          <a:xfrm>
            <a:off x="777954" y="1536502"/>
            <a:ext cx="13074491" cy="320040"/>
          </a:xfrm>
          <a:prstGeom prst="rect">
            <a:avLst/>
          </a:prstGeom>
          <a:noFill/>
          <a:ln/>
        </p:spPr>
        <p:txBody>
          <a:bodyPr wrap="none" lIns="0" tIns="0" rIns="0" bIns="0" rtlCol="0" anchor="t"/>
          <a:lstStyle/>
          <a:p>
            <a:pPr algn="l" indent="0" marL="0">
              <a:lnSpc>
                <a:spcPts val="2500"/>
              </a:lnSpc>
              <a:buNone/>
            </a:pPr>
            <a:r>
              <a:rPr lang="en-US" sz="1550" dirty="0">
                <a:solidFill>
                  <a:srgbClr val="000000"/>
                </a:solidFill>
                <a:latin typeface="Bitter" pitchFamily="34" charset="0"/>
                <a:ea typeface="Bitter" pitchFamily="34" charset="-122"/>
                <a:cs typeface="Bitter" pitchFamily="34" charset="-120"/>
              </a:rPr>
              <a:t>A category of TV dramas, films, and online series that focus on romantic relationships between male characters</a:t>
            </a:r>
            <a:endParaRPr lang="en-US" sz="1550" dirty="0"/>
          </a:p>
        </p:txBody>
      </p:sp>
      <p:pic>
        <p:nvPicPr>
          <p:cNvPr id="4" name="Image 0" descr="preencoded.png">    </p:cNvPr>
          <p:cNvPicPr>
            <a:picLocks noChangeAspect="1"/>
          </p:cNvPicPr>
          <p:nvPr/>
        </p:nvPicPr>
        <p:blipFill>
          <a:blip r:embed="rId1"/>
          <a:stretch>
            <a:fillRect/>
          </a:stretch>
        </p:blipFill>
        <p:spPr>
          <a:xfrm>
            <a:off x="777954" y="2081570"/>
            <a:ext cx="2384703" cy="2384703"/>
          </a:xfrm>
          <a:prstGeom prst="rect">
            <a:avLst/>
          </a:prstGeom>
        </p:spPr>
      </p:pic>
      <p:sp>
        <p:nvSpPr>
          <p:cNvPr id="5" name="Text 2"/>
          <p:cNvSpPr/>
          <p:nvPr/>
        </p:nvSpPr>
        <p:spPr>
          <a:xfrm>
            <a:off x="777954" y="4716304"/>
            <a:ext cx="2500789" cy="312539"/>
          </a:xfrm>
          <a:prstGeom prst="rect">
            <a:avLst/>
          </a:prstGeom>
          <a:noFill/>
          <a:ln/>
        </p:spPr>
        <p:txBody>
          <a:bodyPr wrap="none" lIns="0" tIns="0" rIns="0" bIns="0" rtlCol="0" anchor="t"/>
          <a:lstStyle/>
          <a:p>
            <a:pPr algn="l" indent="0" marL="0">
              <a:lnSpc>
                <a:spcPts val="2450"/>
              </a:lnSpc>
              <a:buNone/>
            </a:pPr>
            <a:r>
              <a:rPr lang="en-US" sz="1950" b="1" dirty="0">
                <a:solidFill>
                  <a:srgbClr val="253A7E"/>
                </a:solidFill>
                <a:latin typeface="Bitter Bold" pitchFamily="34" charset="0"/>
                <a:ea typeface="Bitter Bold" pitchFamily="34" charset="-122"/>
                <a:cs typeface="Bitter Bold" pitchFamily="34" charset="-120"/>
              </a:rPr>
              <a:t>2gether: The Series</a:t>
            </a:r>
            <a:endParaRPr lang="en-US" sz="1950" dirty="0"/>
          </a:p>
        </p:txBody>
      </p:sp>
      <p:sp>
        <p:nvSpPr>
          <p:cNvPr id="6" name="Text 3"/>
          <p:cNvSpPr/>
          <p:nvPr/>
        </p:nvSpPr>
        <p:spPr>
          <a:xfrm>
            <a:off x="777954" y="5148858"/>
            <a:ext cx="3081099" cy="960120"/>
          </a:xfrm>
          <a:prstGeom prst="rect">
            <a:avLst/>
          </a:prstGeom>
          <a:noFill/>
          <a:ln/>
        </p:spPr>
        <p:txBody>
          <a:bodyPr wrap="square" lIns="0" tIns="0" rIns="0" bIns="0" rtlCol="0" anchor="t"/>
          <a:lstStyle/>
          <a:p>
            <a:pPr algn="l" indent="0" marL="0">
              <a:lnSpc>
                <a:spcPts val="2500"/>
              </a:lnSpc>
              <a:buNone/>
            </a:pPr>
            <a:r>
              <a:rPr lang="en-US" sz="1550" dirty="0">
                <a:solidFill>
                  <a:srgbClr val="000000"/>
                </a:solidFill>
                <a:latin typeface="Bitter" pitchFamily="34" charset="0"/>
                <a:ea typeface="Bitter" pitchFamily="34" charset="-122"/>
                <a:cs typeface="Bitter" pitchFamily="34" charset="-120"/>
              </a:rPr>
              <a:t>A romance between two college students who fake a relationship that turns into genuine love.</a:t>
            </a:r>
            <a:endParaRPr lang="en-US" sz="1550" dirty="0"/>
          </a:p>
        </p:txBody>
      </p:sp>
      <p:sp>
        <p:nvSpPr>
          <p:cNvPr id="7" name="Text 4"/>
          <p:cNvSpPr/>
          <p:nvPr/>
        </p:nvSpPr>
        <p:spPr>
          <a:xfrm>
            <a:off x="777954" y="6228993"/>
            <a:ext cx="3081099" cy="640080"/>
          </a:xfrm>
          <a:prstGeom prst="rect">
            <a:avLst/>
          </a:prstGeom>
          <a:noFill/>
          <a:ln/>
        </p:spPr>
        <p:txBody>
          <a:bodyPr wrap="square" lIns="0" tIns="0" rIns="0" bIns="0" rtlCol="0" anchor="t"/>
          <a:lstStyle/>
          <a:p>
            <a:pPr algn="l" indent="0" marL="0">
              <a:lnSpc>
                <a:spcPts val="2500"/>
              </a:lnSpc>
              <a:buNone/>
            </a:pPr>
            <a:r>
              <a:rPr lang="en-US" sz="1550" dirty="0">
                <a:solidFill>
                  <a:srgbClr val="000000"/>
                </a:solidFill>
                <a:latin typeface="Bitter" pitchFamily="34" charset="0"/>
                <a:ea typeface="Bitter" pitchFamily="34" charset="-122"/>
                <a:cs typeface="Bitter" pitchFamily="34" charset="-120"/>
              </a:rPr>
              <a:t>Main Actors: Bright Vachirawit, Win Metawin.</a:t>
            </a:r>
            <a:endParaRPr lang="en-US" sz="1550" dirty="0"/>
          </a:p>
        </p:txBody>
      </p:sp>
      <p:pic>
        <p:nvPicPr>
          <p:cNvPr id="8" name="Image 1" descr="preencoded.png">    </p:cNvPr>
          <p:cNvPicPr>
            <a:picLocks noChangeAspect="1"/>
          </p:cNvPicPr>
          <p:nvPr/>
        </p:nvPicPr>
        <p:blipFill>
          <a:blip r:embed="rId2"/>
          <a:stretch>
            <a:fillRect/>
          </a:stretch>
        </p:blipFill>
        <p:spPr>
          <a:xfrm>
            <a:off x="4109085" y="2081570"/>
            <a:ext cx="2384703" cy="2384703"/>
          </a:xfrm>
          <a:prstGeom prst="rect">
            <a:avLst/>
          </a:prstGeom>
        </p:spPr>
      </p:pic>
      <p:sp>
        <p:nvSpPr>
          <p:cNvPr id="9" name="Text 5"/>
          <p:cNvSpPr/>
          <p:nvPr/>
        </p:nvSpPr>
        <p:spPr>
          <a:xfrm>
            <a:off x="4109085" y="4716304"/>
            <a:ext cx="2642592" cy="312539"/>
          </a:xfrm>
          <a:prstGeom prst="rect">
            <a:avLst/>
          </a:prstGeom>
          <a:noFill/>
          <a:ln/>
        </p:spPr>
        <p:txBody>
          <a:bodyPr wrap="none" lIns="0" tIns="0" rIns="0" bIns="0" rtlCol="0" anchor="t"/>
          <a:lstStyle/>
          <a:p>
            <a:pPr algn="l" indent="0" marL="0">
              <a:lnSpc>
                <a:spcPts val="2450"/>
              </a:lnSpc>
              <a:buNone/>
            </a:pPr>
            <a:r>
              <a:rPr lang="en-US" sz="1950" b="1" dirty="0">
                <a:solidFill>
                  <a:srgbClr val="253A7E"/>
                </a:solidFill>
                <a:latin typeface="Bitter Bold" pitchFamily="34" charset="0"/>
                <a:ea typeface="Bitter Bold" pitchFamily="34" charset="-122"/>
                <a:cs typeface="Bitter Bold" pitchFamily="34" charset="-120"/>
              </a:rPr>
              <a:t>TharnType: The Series</a:t>
            </a:r>
            <a:endParaRPr lang="en-US" sz="1950" dirty="0"/>
          </a:p>
        </p:txBody>
      </p:sp>
      <p:sp>
        <p:nvSpPr>
          <p:cNvPr id="10" name="Text 6"/>
          <p:cNvSpPr/>
          <p:nvPr/>
        </p:nvSpPr>
        <p:spPr>
          <a:xfrm>
            <a:off x="4109085" y="5148858"/>
            <a:ext cx="3081099" cy="960120"/>
          </a:xfrm>
          <a:prstGeom prst="rect">
            <a:avLst/>
          </a:prstGeom>
          <a:noFill/>
          <a:ln/>
        </p:spPr>
        <p:txBody>
          <a:bodyPr wrap="square" lIns="0" tIns="0" rIns="0" bIns="0" rtlCol="0" anchor="t"/>
          <a:lstStyle/>
          <a:p>
            <a:pPr algn="l" indent="0" marL="0">
              <a:lnSpc>
                <a:spcPts val="2500"/>
              </a:lnSpc>
              <a:buNone/>
            </a:pPr>
            <a:r>
              <a:rPr lang="en-US" sz="1550" dirty="0">
                <a:solidFill>
                  <a:srgbClr val="000000"/>
                </a:solidFill>
                <a:latin typeface="Bitter" pitchFamily="34" charset="0"/>
                <a:ea typeface="Bitter" pitchFamily="34" charset="-122"/>
                <a:cs typeface="Bitter" pitchFamily="34" charset="-120"/>
              </a:rPr>
              <a:t>A passionate love story between two university students from very different backgrounds.</a:t>
            </a:r>
            <a:endParaRPr lang="en-US" sz="1550" dirty="0"/>
          </a:p>
        </p:txBody>
      </p:sp>
      <p:sp>
        <p:nvSpPr>
          <p:cNvPr id="11" name="Text 7"/>
          <p:cNvSpPr/>
          <p:nvPr/>
        </p:nvSpPr>
        <p:spPr>
          <a:xfrm>
            <a:off x="4109085" y="6228993"/>
            <a:ext cx="3081099" cy="640080"/>
          </a:xfrm>
          <a:prstGeom prst="rect">
            <a:avLst/>
          </a:prstGeom>
          <a:noFill/>
          <a:ln/>
        </p:spPr>
        <p:txBody>
          <a:bodyPr wrap="square" lIns="0" tIns="0" rIns="0" bIns="0" rtlCol="0" anchor="t"/>
          <a:lstStyle/>
          <a:p>
            <a:pPr algn="l" indent="0" marL="0">
              <a:lnSpc>
                <a:spcPts val="2500"/>
              </a:lnSpc>
              <a:buNone/>
            </a:pPr>
            <a:r>
              <a:rPr lang="en-US" sz="1550" dirty="0">
                <a:solidFill>
                  <a:srgbClr val="000000"/>
                </a:solidFill>
                <a:latin typeface="Bitter" pitchFamily="34" charset="0"/>
                <a:ea typeface="Bitter" pitchFamily="34" charset="-122"/>
                <a:cs typeface="Bitter" pitchFamily="34" charset="-120"/>
              </a:rPr>
              <a:t>Main Actors: Gulf Kanawut, Mew Suppasit.</a:t>
            </a:r>
            <a:endParaRPr lang="en-US" sz="1550" dirty="0"/>
          </a:p>
        </p:txBody>
      </p:sp>
      <p:pic>
        <p:nvPicPr>
          <p:cNvPr id="12" name="Image 2" descr="preencoded.png">    </p:cNvPr>
          <p:cNvPicPr>
            <a:picLocks noChangeAspect="1"/>
          </p:cNvPicPr>
          <p:nvPr/>
        </p:nvPicPr>
        <p:blipFill>
          <a:blip r:embed="rId3"/>
          <a:stretch>
            <a:fillRect/>
          </a:stretch>
        </p:blipFill>
        <p:spPr>
          <a:xfrm>
            <a:off x="7440216" y="2081570"/>
            <a:ext cx="2384703" cy="2384703"/>
          </a:xfrm>
          <a:prstGeom prst="rect">
            <a:avLst/>
          </a:prstGeom>
        </p:spPr>
      </p:pic>
      <p:sp>
        <p:nvSpPr>
          <p:cNvPr id="13" name="Text 8"/>
          <p:cNvSpPr/>
          <p:nvPr/>
        </p:nvSpPr>
        <p:spPr>
          <a:xfrm>
            <a:off x="7440216" y="4716304"/>
            <a:ext cx="2500789" cy="312539"/>
          </a:xfrm>
          <a:prstGeom prst="rect">
            <a:avLst/>
          </a:prstGeom>
          <a:noFill/>
          <a:ln/>
        </p:spPr>
        <p:txBody>
          <a:bodyPr wrap="none" lIns="0" tIns="0" rIns="0" bIns="0" rtlCol="0" anchor="t"/>
          <a:lstStyle/>
          <a:p>
            <a:pPr algn="l" indent="0" marL="0">
              <a:lnSpc>
                <a:spcPts val="2450"/>
              </a:lnSpc>
              <a:buNone/>
            </a:pPr>
            <a:r>
              <a:rPr lang="en-US" sz="1950" b="1" dirty="0">
                <a:solidFill>
                  <a:srgbClr val="253A7E"/>
                </a:solidFill>
                <a:latin typeface="Bitter Bold" pitchFamily="34" charset="0"/>
                <a:ea typeface="Bitter Bold" pitchFamily="34" charset="-122"/>
                <a:cs typeface="Bitter Bold" pitchFamily="34" charset="-120"/>
              </a:rPr>
              <a:t>KinnPorsche</a:t>
            </a:r>
            <a:endParaRPr lang="en-US" sz="1950" dirty="0"/>
          </a:p>
        </p:txBody>
      </p:sp>
      <p:sp>
        <p:nvSpPr>
          <p:cNvPr id="14" name="Text 9"/>
          <p:cNvSpPr/>
          <p:nvPr/>
        </p:nvSpPr>
        <p:spPr>
          <a:xfrm>
            <a:off x="7440216" y="5148858"/>
            <a:ext cx="3081099" cy="1280160"/>
          </a:xfrm>
          <a:prstGeom prst="rect">
            <a:avLst/>
          </a:prstGeom>
          <a:noFill/>
          <a:ln/>
        </p:spPr>
        <p:txBody>
          <a:bodyPr wrap="square" lIns="0" tIns="0" rIns="0" bIns="0" rtlCol="0" anchor="t"/>
          <a:lstStyle/>
          <a:p>
            <a:pPr algn="l" indent="0" marL="0">
              <a:lnSpc>
                <a:spcPts val="2500"/>
              </a:lnSpc>
              <a:buNone/>
            </a:pPr>
            <a:r>
              <a:rPr lang="en-US" sz="1550" dirty="0">
                <a:solidFill>
                  <a:srgbClr val="000000"/>
                </a:solidFill>
                <a:latin typeface="Bitter" pitchFamily="34" charset="0"/>
                <a:ea typeface="Bitter" pitchFamily="34" charset="-122"/>
                <a:cs typeface="Bitter" pitchFamily="34" charset="-120"/>
              </a:rPr>
              <a:t>A mafia-themed BL series with action and romance, appealing to both drama fans and action lovers.</a:t>
            </a:r>
            <a:endParaRPr lang="en-US" sz="1550" dirty="0"/>
          </a:p>
        </p:txBody>
      </p:sp>
      <p:sp>
        <p:nvSpPr>
          <p:cNvPr id="15" name="Text 10"/>
          <p:cNvSpPr/>
          <p:nvPr/>
        </p:nvSpPr>
        <p:spPr>
          <a:xfrm>
            <a:off x="7440216" y="6549033"/>
            <a:ext cx="3081099" cy="640080"/>
          </a:xfrm>
          <a:prstGeom prst="rect">
            <a:avLst/>
          </a:prstGeom>
          <a:noFill/>
          <a:ln/>
        </p:spPr>
        <p:txBody>
          <a:bodyPr wrap="square" lIns="0" tIns="0" rIns="0" bIns="0" rtlCol="0" anchor="t"/>
          <a:lstStyle/>
          <a:p>
            <a:pPr algn="l" indent="0" marL="0">
              <a:lnSpc>
                <a:spcPts val="2500"/>
              </a:lnSpc>
              <a:buNone/>
            </a:pPr>
            <a:r>
              <a:rPr lang="en-US" sz="1550" dirty="0">
                <a:solidFill>
                  <a:srgbClr val="000000"/>
                </a:solidFill>
                <a:latin typeface="Bitter" pitchFamily="34" charset="0"/>
                <a:ea typeface="Bitter" pitchFamily="34" charset="-122"/>
                <a:cs typeface="Bitter" pitchFamily="34" charset="-120"/>
              </a:rPr>
              <a:t>Main Actors: Mile Phakphum, Apo Nattawin</a:t>
            </a:r>
            <a:endParaRPr lang="en-US" sz="1550" dirty="0"/>
          </a:p>
        </p:txBody>
      </p:sp>
      <p:pic>
        <p:nvPicPr>
          <p:cNvPr id="16" name="Image 3" descr="preencoded.png">    </p:cNvPr>
          <p:cNvPicPr>
            <a:picLocks noChangeAspect="1"/>
          </p:cNvPicPr>
          <p:nvPr/>
        </p:nvPicPr>
        <p:blipFill>
          <a:blip r:embed="rId4"/>
          <a:stretch>
            <a:fillRect/>
          </a:stretch>
        </p:blipFill>
        <p:spPr>
          <a:xfrm>
            <a:off x="10771346" y="2081570"/>
            <a:ext cx="2384703" cy="2384703"/>
          </a:xfrm>
          <a:prstGeom prst="rect">
            <a:avLst/>
          </a:prstGeom>
        </p:spPr>
      </p:pic>
      <p:sp>
        <p:nvSpPr>
          <p:cNvPr id="17" name="Text 11"/>
          <p:cNvSpPr/>
          <p:nvPr/>
        </p:nvSpPr>
        <p:spPr>
          <a:xfrm>
            <a:off x="10771346" y="4716304"/>
            <a:ext cx="2500789" cy="312539"/>
          </a:xfrm>
          <a:prstGeom prst="rect">
            <a:avLst/>
          </a:prstGeom>
          <a:noFill/>
          <a:ln/>
        </p:spPr>
        <p:txBody>
          <a:bodyPr wrap="none" lIns="0" tIns="0" rIns="0" bIns="0" rtlCol="0" anchor="t"/>
          <a:lstStyle/>
          <a:p>
            <a:pPr algn="l" indent="0" marL="0">
              <a:lnSpc>
                <a:spcPts val="2450"/>
              </a:lnSpc>
              <a:buNone/>
            </a:pPr>
            <a:r>
              <a:rPr lang="en-US" sz="1950" b="1" dirty="0">
                <a:solidFill>
                  <a:srgbClr val="253A7E"/>
                </a:solidFill>
                <a:latin typeface="Bitter Bold" pitchFamily="34" charset="0"/>
                <a:ea typeface="Bitter Bold" pitchFamily="34" charset="-122"/>
                <a:cs typeface="Bitter Bold" pitchFamily="34" charset="-120"/>
              </a:rPr>
              <a:t>SOTUS</a:t>
            </a:r>
            <a:endParaRPr lang="en-US" sz="1950" dirty="0"/>
          </a:p>
        </p:txBody>
      </p:sp>
      <p:sp>
        <p:nvSpPr>
          <p:cNvPr id="18" name="Text 12"/>
          <p:cNvSpPr/>
          <p:nvPr/>
        </p:nvSpPr>
        <p:spPr>
          <a:xfrm>
            <a:off x="10771346" y="5148858"/>
            <a:ext cx="3081099" cy="1280160"/>
          </a:xfrm>
          <a:prstGeom prst="rect">
            <a:avLst/>
          </a:prstGeom>
          <a:noFill/>
          <a:ln/>
        </p:spPr>
        <p:txBody>
          <a:bodyPr wrap="square" lIns="0" tIns="0" rIns="0" bIns="0" rtlCol="0" anchor="t"/>
          <a:lstStyle/>
          <a:p>
            <a:pPr algn="l" indent="0" marL="0">
              <a:lnSpc>
                <a:spcPts val="2500"/>
              </a:lnSpc>
              <a:buNone/>
            </a:pPr>
            <a:r>
              <a:rPr lang="en-US" sz="1550" dirty="0">
                <a:solidFill>
                  <a:srgbClr val="000000"/>
                </a:solidFill>
                <a:latin typeface="Bitter" pitchFamily="34" charset="0"/>
                <a:ea typeface="Bitter" pitchFamily="34" charset="-122"/>
                <a:cs typeface="Bitter" pitchFamily="34" charset="-120"/>
              </a:rPr>
              <a:t>A popular BL series about an engineering student who falls for his senior in a tough university environment.</a:t>
            </a:r>
            <a:endParaRPr lang="en-US" sz="1550" dirty="0"/>
          </a:p>
        </p:txBody>
      </p:sp>
      <p:sp>
        <p:nvSpPr>
          <p:cNvPr id="19" name="Text 13"/>
          <p:cNvSpPr/>
          <p:nvPr/>
        </p:nvSpPr>
        <p:spPr>
          <a:xfrm>
            <a:off x="10771346" y="6549033"/>
            <a:ext cx="3081099" cy="640080"/>
          </a:xfrm>
          <a:prstGeom prst="rect">
            <a:avLst/>
          </a:prstGeom>
          <a:noFill/>
          <a:ln/>
        </p:spPr>
        <p:txBody>
          <a:bodyPr wrap="square" lIns="0" tIns="0" rIns="0" bIns="0" rtlCol="0" anchor="t"/>
          <a:lstStyle/>
          <a:p>
            <a:pPr algn="l" indent="0" marL="0">
              <a:lnSpc>
                <a:spcPts val="2500"/>
              </a:lnSpc>
              <a:buNone/>
            </a:pPr>
            <a:r>
              <a:rPr lang="en-US" sz="1550" dirty="0">
                <a:solidFill>
                  <a:srgbClr val="000000"/>
                </a:solidFill>
                <a:latin typeface="Bitter" pitchFamily="34" charset="0"/>
                <a:ea typeface="Bitter" pitchFamily="34" charset="-122"/>
                <a:cs typeface="Bitter" pitchFamily="34" charset="-120"/>
              </a:rPr>
              <a:t>Main Actors: Singto Prachaya, Krist Perawat.</a:t>
            </a:r>
            <a:endParaRPr lang="en-US" sz="1550" dirty="0"/>
          </a:p>
        </p:txBody>
      </p:sp>
      <p:sp>
        <p:nvSpPr>
          <p:cNvPr id="20" name="Text 14"/>
          <p:cNvSpPr/>
          <p:nvPr/>
        </p:nvSpPr>
        <p:spPr>
          <a:xfrm>
            <a:off x="777954" y="7414141"/>
            <a:ext cx="13074491" cy="255984"/>
          </a:xfrm>
          <a:prstGeom prst="rect">
            <a:avLst/>
          </a:prstGeom>
          <a:noFill/>
          <a:ln/>
        </p:spPr>
        <p:txBody>
          <a:bodyPr wrap="none" lIns="0" tIns="0" rIns="0" bIns="0" rtlCol="0" anchor="t"/>
          <a:lstStyle/>
          <a:p>
            <a:pPr algn="l" indent="0" marL="0">
              <a:lnSpc>
                <a:spcPts val="2000"/>
              </a:lnSpc>
              <a:buNone/>
            </a:pPr>
            <a:r>
              <a:rPr lang="en-US" sz="1250" dirty="0">
                <a:solidFill>
                  <a:srgbClr val="000000"/>
                </a:solidFill>
                <a:latin typeface="Bitter" pitchFamily="34" charset="0"/>
                <a:ea typeface="Bitter" pitchFamily="34" charset="-122"/>
                <a:cs typeface="Bitter" pitchFamily="34" charset="-120"/>
              </a:rPr>
              <a:t>Photo Credit: Mydramalist</a:t>
            </a:r>
            <a:endParaRPr lang="en-US" sz="1250" dirty="0"/>
          </a:p>
        </p:txBody>
      </p:sp>
      <p:pic>
        <p:nvPicPr>
          <p:cNvPr id="21" name="Image 4" descr="preencoded.png">    </p:cNvPr>
          <p:cNvPicPr>
            <a:picLocks noChangeAspect="1"/>
          </p:cNvPicPr>
          <p:nvPr/>
        </p:nvPicPr>
        <p:blipFill>
          <a:blip r:embed="rId5"/>
          <a:stretch>
            <a:fillRect/>
          </a:stretch>
        </p:blipFill>
        <p:spPr>
          <a:xfrm>
            <a:off x="13629561" y="228600"/>
            <a:ext cx="772239" cy="601861"/>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793790" y="710922"/>
            <a:ext cx="9114473" cy="460772"/>
          </a:xfrm>
          <a:prstGeom prst="rect">
            <a:avLst/>
          </a:prstGeom>
          <a:noFill/>
          <a:ln/>
        </p:spPr>
        <p:txBody>
          <a:bodyPr wrap="none" lIns="0" tIns="0" rIns="0" bIns="0" rtlCol="0" anchor="t"/>
          <a:lstStyle/>
          <a:p>
            <a:pPr algn="l" indent="0" marL="0">
              <a:lnSpc>
                <a:spcPts val="3600"/>
              </a:lnSpc>
              <a:buNone/>
            </a:pPr>
            <a:r>
              <a:rPr lang="en-US" sz="2900" b="1" dirty="0">
                <a:solidFill>
                  <a:srgbClr val="253A7E"/>
                </a:solidFill>
                <a:latin typeface="Bitter Bold" pitchFamily="34" charset="0"/>
                <a:ea typeface="Bitter Bold" pitchFamily="34" charset="-122"/>
                <a:cs typeface="Bitter Bold" pitchFamily="34" charset="-120"/>
              </a:rPr>
              <a:t>GL Dramas: Expanding Representation in Thai Media</a:t>
            </a:r>
            <a:endParaRPr lang="en-US" sz="2900" dirty="0"/>
          </a:p>
        </p:txBody>
      </p:sp>
      <p:pic>
        <p:nvPicPr>
          <p:cNvPr id="3" name="Image 0" descr="preencoded.png">    </p:cNvPr>
          <p:cNvPicPr>
            <a:picLocks noChangeAspect="1"/>
          </p:cNvPicPr>
          <p:nvPr/>
        </p:nvPicPr>
        <p:blipFill>
          <a:blip r:embed="rId1"/>
          <a:stretch>
            <a:fillRect/>
          </a:stretch>
        </p:blipFill>
        <p:spPr>
          <a:xfrm>
            <a:off x="793790" y="1558647"/>
            <a:ext cx="1769150" cy="2488525"/>
          </a:xfrm>
          <a:prstGeom prst="rect">
            <a:avLst/>
          </a:prstGeom>
        </p:spPr>
      </p:pic>
      <p:sp>
        <p:nvSpPr>
          <p:cNvPr id="4" name="Text 1"/>
          <p:cNvSpPr/>
          <p:nvPr/>
        </p:nvSpPr>
        <p:spPr>
          <a:xfrm>
            <a:off x="793790" y="4213027"/>
            <a:ext cx="2948702" cy="368618"/>
          </a:xfrm>
          <a:prstGeom prst="rect">
            <a:avLst/>
          </a:prstGeom>
          <a:noFill/>
          <a:ln/>
        </p:spPr>
        <p:txBody>
          <a:bodyPr wrap="none" lIns="0" tIns="0" rIns="0" bIns="0" rtlCol="0" anchor="t"/>
          <a:lstStyle/>
          <a:p>
            <a:pPr algn="l" indent="0" marL="0">
              <a:lnSpc>
                <a:spcPts val="2900"/>
              </a:lnSpc>
              <a:buNone/>
            </a:pPr>
            <a:r>
              <a:rPr lang="en-US" sz="2300" b="1" dirty="0">
                <a:solidFill>
                  <a:srgbClr val="253A7E"/>
                </a:solidFill>
                <a:latin typeface="Bitter Bold" pitchFamily="34" charset="0"/>
                <a:ea typeface="Bitter Bold" pitchFamily="34" charset="-122"/>
                <a:cs typeface="Bitter Bold" pitchFamily="34" charset="-120"/>
              </a:rPr>
              <a:t>GAP The Series</a:t>
            </a:r>
            <a:endParaRPr lang="en-US" sz="2300" dirty="0"/>
          </a:p>
        </p:txBody>
      </p:sp>
      <p:sp>
        <p:nvSpPr>
          <p:cNvPr id="5" name="Text 2"/>
          <p:cNvSpPr/>
          <p:nvPr/>
        </p:nvSpPr>
        <p:spPr>
          <a:xfrm>
            <a:off x="793790" y="4729043"/>
            <a:ext cx="4107418" cy="1179195"/>
          </a:xfrm>
          <a:prstGeom prst="rect">
            <a:avLst/>
          </a:prstGeom>
          <a:noFill/>
          <a:ln/>
        </p:spPr>
        <p:txBody>
          <a:bodyPr wrap="square" lIns="0" tIns="0" rIns="0" bIns="0" rtlCol="0" anchor="t"/>
          <a:lstStyle/>
          <a:p>
            <a:pPr algn="l" indent="0" marL="0">
              <a:lnSpc>
                <a:spcPts val="2300"/>
              </a:lnSpc>
              <a:buNone/>
            </a:pPr>
            <a:r>
              <a:rPr lang="en-US" sz="1450" dirty="0">
                <a:solidFill>
                  <a:srgbClr val="000000"/>
                </a:solidFill>
                <a:latin typeface="Bitter" pitchFamily="34" charset="0"/>
                <a:ea typeface="Bitter" pitchFamily="34" charset="-122"/>
                <a:cs typeface="Bitter" pitchFamily="34" charset="-120"/>
              </a:rPr>
              <a:t>A slow-burn office romance that explores power, class, and hidden feelings as a young woman lands a job under the strong, distant boss she’s secretly admired since childhood.</a:t>
            </a:r>
            <a:endParaRPr lang="en-US" sz="1450" dirty="0"/>
          </a:p>
        </p:txBody>
      </p:sp>
      <p:sp>
        <p:nvSpPr>
          <p:cNvPr id="6" name="Text 3"/>
          <p:cNvSpPr/>
          <p:nvPr/>
        </p:nvSpPr>
        <p:spPr>
          <a:xfrm>
            <a:off x="793790" y="6040874"/>
            <a:ext cx="4107418" cy="589598"/>
          </a:xfrm>
          <a:prstGeom prst="rect">
            <a:avLst/>
          </a:prstGeom>
          <a:noFill/>
          <a:ln/>
        </p:spPr>
        <p:txBody>
          <a:bodyPr wrap="square" lIns="0" tIns="0" rIns="0" bIns="0" rtlCol="0" anchor="t"/>
          <a:lstStyle/>
          <a:p>
            <a:pPr algn="l" indent="0" marL="0">
              <a:lnSpc>
                <a:spcPts val="2300"/>
              </a:lnSpc>
              <a:buNone/>
            </a:pPr>
            <a:r>
              <a:rPr lang="en-US" sz="1450" dirty="0">
                <a:solidFill>
                  <a:srgbClr val="000000"/>
                </a:solidFill>
                <a:latin typeface="Bitter" pitchFamily="34" charset="0"/>
                <a:ea typeface="Bitter" pitchFamily="34" charset="-122"/>
                <a:cs typeface="Bitter" pitchFamily="34" charset="-120"/>
              </a:rPr>
              <a:t>Main Actors: Freen Sarocha and Becky Armstrong.</a:t>
            </a:r>
            <a:endParaRPr lang="en-US" sz="1450" dirty="0"/>
          </a:p>
        </p:txBody>
      </p:sp>
      <p:pic>
        <p:nvPicPr>
          <p:cNvPr id="7" name="Image 1" descr="preencoded.png">    </p:cNvPr>
          <p:cNvPicPr>
            <a:picLocks noChangeAspect="1"/>
          </p:cNvPicPr>
          <p:nvPr/>
        </p:nvPicPr>
        <p:blipFill>
          <a:blip r:embed="rId2"/>
          <a:stretch>
            <a:fillRect/>
          </a:stretch>
        </p:blipFill>
        <p:spPr>
          <a:xfrm>
            <a:off x="5268397" y="1558647"/>
            <a:ext cx="1834753" cy="2446258"/>
          </a:xfrm>
          <a:prstGeom prst="rect">
            <a:avLst/>
          </a:prstGeom>
        </p:spPr>
      </p:pic>
      <p:sp>
        <p:nvSpPr>
          <p:cNvPr id="8" name="Text 4"/>
          <p:cNvSpPr/>
          <p:nvPr/>
        </p:nvSpPr>
        <p:spPr>
          <a:xfrm>
            <a:off x="5268397" y="4170759"/>
            <a:ext cx="2948702" cy="368618"/>
          </a:xfrm>
          <a:prstGeom prst="rect">
            <a:avLst/>
          </a:prstGeom>
          <a:noFill/>
          <a:ln/>
        </p:spPr>
        <p:txBody>
          <a:bodyPr wrap="none" lIns="0" tIns="0" rIns="0" bIns="0" rtlCol="0" anchor="t"/>
          <a:lstStyle/>
          <a:p>
            <a:pPr algn="l" indent="0" marL="0">
              <a:lnSpc>
                <a:spcPts val="2900"/>
              </a:lnSpc>
              <a:buNone/>
            </a:pPr>
            <a:r>
              <a:rPr lang="en-US" sz="2300" b="1" dirty="0">
                <a:solidFill>
                  <a:srgbClr val="253A7E"/>
                </a:solidFill>
                <a:latin typeface="Bitter Bold" pitchFamily="34" charset="0"/>
                <a:ea typeface="Bitter Bold" pitchFamily="34" charset="-122"/>
                <a:cs typeface="Bitter Bold" pitchFamily="34" charset="-120"/>
              </a:rPr>
              <a:t>The Secret of Us</a:t>
            </a:r>
            <a:endParaRPr lang="en-US" sz="2300" dirty="0"/>
          </a:p>
        </p:txBody>
      </p:sp>
      <p:sp>
        <p:nvSpPr>
          <p:cNvPr id="9" name="Text 5"/>
          <p:cNvSpPr/>
          <p:nvPr/>
        </p:nvSpPr>
        <p:spPr>
          <a:xfrm>
            <a:off x="5268397" y="4686776"/>
            <a:ext cx="4108728" cy="1473994"/>
          </a:xfrm>
          <a:prstGeom prst="rect">
            <a:avLst/>
          </a:prstGeom>
          <a:noFill/>
          <a:ln/>
        </p:spPr>
        <p:txBody>
          <a:bodyPr wrap="square" lIns="0" tIns="0" rIns="0" bIns="0" rtlCol="0" anchor="t"/>
          <a:lstStyle/>
          <a:p>
            <a:pPr algn="l" indent="0" marL="0">
              <a:lnSpc>
                <a:spcPts val="2300"/>
              </a:lnSpc>
              <a:buNone/>
            </a:pPr>
            <a:r>
              <a:rPr lang="en-US" sz="1450" dirty="0">
                <a:solidFill>
                  <a:srgbClr val="000000"/>
                </a:solidFill>
                <a:latin typeface="Bitter" pitchFamily="34" charset="0"/>
                <a:ea typeface="Bitter" pitchFamily="34" charset="-122"/>
                <a:cs typeface="Bitter" pitchFamily="34" charset="-120"/>
              </a:rPr>
              <a:t>A heartfelt romantic drama that follows a guarded doctor whose world is upended when her free-spirited ex-girlfriend reenters her life, forcing her to confront old wounds and the love she tried to forget.</a:t>
            </a:r>
            <a:endParaRPr lang="en-US" sz="1450" dirty="0"/>
          </a:p>
        </p:txBody>
      </p:sp>
      <p:sp>
        <p:nvSpPr>
          <p:cNvPr id="10" name="Text 6"/>
          <p:cNvSpPr/>
          <p:nvPr/>
        </p:nvSpPr>
        <p:spPr>
          <a:xfrm>
            <a:off x="5268397" y="6293406"/>
            <a:ext cx="4108728" cy="589598"/>
          </a:xfrm>
          <a:prstGeom prst="rect">
            <a:avLst/>
          </a:prstGeom>
          <a:noFill/>
          <a:ln/>
        </p:spPr>
        <p:txBody>
          <a:bodyPr wrap="square" lIns="0" tIns="0" rIns="0" bIns="0" rtlCol="0" anchor="t"/>
          <a:lstStyle/>
          <a:p>
            <a:pPr algn="l" indent="0" marL="0">
              <a:lnSpc>
                <a:spcPts val="2300"/>
              </a:lnSpc>
              <a:buNone/>
            </a:pPr>
            <a:r>
              <a:rPr lang="en-US" sz="1450" dirty="0">
                <a:solidFill>
                  <a:srgbClr val="000000"/>
                </a:solidFill>
                <a:latin typeface="Bitter" pitchFamily="34" charset="0"/>
                <a:ea typeface="Bitter" pitchFamily="34" charset="-122"/>
                <a:cs typeface="Bitter" pitchFamily="34" charset="-120"/>
              </a:rPr>
              <a:t>Main Actors: Lingling Kwong and Aom Kornnaphat</a:t>
            </a:r>
            <a:endParaRPr lang="en-US" sz="1450" dirty="0"/>
          </a:p>
        </p:txBody>
      </p:sp>
      <p:pic>
        <p:nvPicPr>
          <p:cNvPr id="11" name="Image 2" descr="preencoded.png">    </p:cNvPr>
          <p:cNvPicPr>
            <a:picLocks noChangeAspect="1"/>
          </p:cNvPicPr>
          <p:nvPr/>
        </p:nvPicPr>
        <p:blipFill>
          <a:blip r:embed="rId3"/>
          <a:stretch>
            <a:fillRect/>
          </a:stretch>
        </p:blipFill>
        <p:spPr>
          <a:xfrm>
            <a:off x="9744313" y="1558647"/>
            <a:ext cx="1769150" cy="2488525"/>
          </a:xfrm>
          <a:prstGeom prst="rect">
            <a:avLst/>
          </a:prstGeom>
        </p:spPr>
      </p:pic>
      <p:sp>
        <p:nvSpPr>
          <p:cNvPr id="12" name="Text 7"/>
          <p:cNvSpPr/>
          <p:nvPr/>
        </p:nvSpPr>
        <p:spPr>
          <a:xfrm>
            <a:off x="9744313" y="4213027"/>
            <a:ext cx="2948702" cy="368618"/>
          </a:xfrm>
          <a:prstGeom prst="rect">
            <a:avLst/>
          </a:prstGeom>
          <a:noFill/>
          <a:ln/>
        </p:spPr>
        <p:txBody>
          <a:bodyPr wrap="none" lIns="0" tIns="0" rIns="0" bIns="0" rtlCol="0" anchor="t"/>
          <a:lstStyle/>
          <a:p>
            <a:pPr algn="l" indent="0" marL="0">
              <a:lnSpc>
                <a:spcPts val="2900"/>
              </a:lnSpc>
              <a:buNone/>
            </a:pPr>
            <a:r>
              <a:rPr lang="en-US" sz="2300" b="1" dirty="0">
                <a:solidFill>
                  <a:srgbClr val="253A7E"/>
                </a:solidFill>
                <a:latin typeface="Bitter Bold" pitchFamily="34" charset="0"/>
                <a:ea typeface="Bitter Bold" pitchFamily="34" charset="-122"/>
                <a:cs typeface="Bitter Bold" pitchFamily="34" charset="-120"/>
              </a:rPr>
              <a:t>23.5</a:t>
            </a:r>
            <a:endParaRPr lang="en-US" sz="2300" dirty="0"/>
          </a:p>
        </p:txBody>
      </p:sp>
      <p:sp>
        <p:nvSpPr>
          <p:cNvPr id="13" name="Text 8"/>
          <p:cNvSpPr/>
          <p:nvPr/>
        </p:nvSpPr>
        <p:spPr>
          <a:xfrm>
            <a:off x="9744313" y="4729043"/>
            <a:ext cx="4107418" cy="1473994"/>
          </a:xfrm>
          <a:prstGeom prst="rect">
            <a:avLst/>
          </a:prstGeom>
          <a:noFill/>
          <a:ln/>
        </p:spPr>
        <p:txBody>
          <a:bodyPr wrap="square" lIns="0" tIns="0" rIns="0" bIns="0" rtlCol="0" anchor="t"/>
          <a:lstStyle/>
          <a:p>
            <a:pPr algn="l" indent="0" marL="0">
              <a:lnSpc>
                <a:spcPts val="2300"/>
              </a:lnSpc>
              <a:buNone/>
            </a:pPr>
            <a:r>
              <a:rPr lang="en-US" sz="1450" dirty="0">
                <a:solidFill>
                  <a:srgbClr val="000000"/>
                </a:solidFill>
                <a:latin typeface="Bitter" pitchFamily="34" charset="0"/>
                <a:ea typeface="Bitter" pitchFamily="34" charset="-122"/>
                <a:cs typeface="Bitter" pitchFamily="34" charset="-120"/>
              </a:rPr>
              <a:t>A charming coming-of-age romance about a shy high school girl who hides behind a fake online identity to get closer to her cheerful classmate, leading to a tangled web of secrets, friendship, and first love.</a:t>
            </a:r>
            <a:endParaRPr lang="en-US" sz="1450" dirty="0"/>
          </a:p>
        </p:txBody>
      </p:sp>
      <p:sp>
        <p:nvSpPr>
          <p:cNvPr id="14" name="Text 9"/>
          <p:cNvSpPr/>
          <p:nvPr/>
        </p:nvSpPr>
        <p:spPr>
          <a:xfrm>
            <a:off x="9744313" y="6335673"/>
            <a:ext cx="4107418" cy="589598"/>
          </a:xfrm>
          <a:prstGeom prst="rect">
            <a:avLst/>
          </a:prstGeom>
          <a:noFill/>
          <a:ln/>
        </p:spPr>
        <p:txBody>
          <a:bodyPr wrap="square" lIns="0" tIns="0" rIns="0" bIns="0" rtlCol="0" anchor="t"/>
          <a:lstStyle/>
          <a:p>
            <a:pPr algn="l" indent="0" marL="0">
              <a:lnSpc>
                <a:spcPts val="2300"/>
              </a:lnSpc>
              <a:buNone/>
            </a:pPr>
            <a:r>
              <a:rPr lang="en-US" sz="1450" dirty="0">
                <a:solidFill>
                  <a:srgbClr val="000000"/>
                </a:solidFill>
                <a:latin typeface="Bitter" pitchFamily="34" charset="0"/>
                <a:ea typeface="Bitter" pitchFamily="34" charset="-122"/>
                <a:cs typeface="Bitter" pitchFamily="34" charset="-120"/>
              </a:rPr>
              <a:t>Main Actors: Pansa Vosbien, Pattranite Limpatiyakorn</a:t>
            </a:r>
            <a:endParaRPr lang="en-US" sz="1450" dirty="0"/>
          </a:p>
        </p:txBody>
      </p:sp>
      <p:sp>
        <p:nvSpPr>
          <p:cNvPr id="15" name="Text 10"/>
          <p:cNvSpPr/>
          <p:nvPr/>
        </p:nvSpPr>
        <p:spPr>
          <a:xfrm>
            <a:off x="793790" y="7223760"/>
            <a:ext cx="13042821" cy="294799"/>
          </a:xfrm>
          <a:prstGeom prst="rect">
            <a:avLst/>
          </a:prstGeom>
          <a:noFill/>
          <a:ln/>
        </p:spPr>
        <p:txBody>
          <a:bodyPr wrap="none" lIns="0" tIns="0" rIns="0" bIns="0" rtlCol="0" anchor="t"/>
          <a:lstStyle/>
          <a:p>
            <a:pPr algn="l" indent="0" marL="0">
              <a:lnSpc>
                <a:spcPts val="2300"/>
              </a:lnSpc>
              <a:buNone/>
            </a:pPr>
            <a:r>
              <a:rPr lang="en-US" sz="1450" dirty="0">
                <a:solidFill>
                  <a:srgbClr val="000000"/>
                </a:solidFill>
                <a:latin typeface="Bitter" pitchFamily="34" charset="0"/>
                <a:ea typeface="Bitter" pitchFamily="34" charset="-122"/>
                <a:cs typeface="Bitter" pitchFamily="34" charset="-120"/>
              </a:rPr>
              <a:t>Photo Credit: Mydramalist</a:t>
            </a:r>
            <a:endParaRPr lang="en-US" sz="1450" dirty="0"/>
          </a:p>
        </p:txBody>
      </p:sp>
      <p:pic>
        <p:nvPicPr>
          <p:cNvPr id="16" name="Image 3" descr="preencoded.png">    </p:cNvPr>
          <p:cNvPicPr>
            <a:picLocks noChangeAspect="1"/>
          </p:cNvPicPr>
          <p:nvPr/>
        </p:nvPicPr>
        <p:blipFill>
          <a:blip r:embed="rId4"/>
          <a:stretch>
            <a:fillRect/>
          </a:stretch>
        </p:blipFill>
        <p:spPr>
          <a:xfrm>
            <a:off x="13629561" y="228600"/>
            <a:ext cx="772239" cy="601861"/>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Text 0"/>
          <p:cNvSpPr/>
          <p:nvPr/>
        </p:nvSpPr>
        <p:spPr>
          <a:xfrm>
            <a:off x="787956" y="619125"/>
            <a:ext cx="7501771" cy="703659"/>
          </a:xfrm>
          <a:prstGeom prst="rect">
            <a:avLst/>
          </a:prstGeom>
          <a:noFill/>
          <a:ln/>
        </p:spPr>
        <p:txBody>
          <a:bodyPr wrap="none" lIns="0" tIns="0" rIns="0" bIns="0" rtlCol="0" anchor="t"/>
          <a:lstStyle/>
          <a:p>
            <a:pPr algn="l" indent="0" marL="0">
              <a:lnSpc>
                <a:spcPts val="5500"/>
              </a:lnSpc>
              <a:buNone/>
            </a:pPr>
            <a:r>
              <a:rPr lang="en-US" sz="4400" b="1" dirty="0">
                <a:solidFill>
                  <a:srgbClr val="253A7E"/>
                </a:solidFill>
                <a:latin typeface="Bitter Bold" pitchFamily="34" charset="0"/>
                <a:ea typeface="Bitter Bold" pitchFamily="34" charset="-122"/>
                <a:cs typeface="Bitter Bold" pitchFamily="34" charset="-120"/>
              </a:rPr>
              <a:t>Other Famous Personalities </a:t>
            </a:r>
            <a:endParaRPr lang="en-US" sz="4400" dirty="0"/>
          </a:p>
        </p:txBody>
      </p:sp>
      <p:pic>
        <p:nvPicPr>
          <p:cNvPr id="3" name="Image 0" descr="preencoded.png">    </p:cNvPr>
          <p:cNvPicPr>
            <a:picLocks noChangeAspect="1"/>
          </p:cNvPicPr>
          <p:nvPr/>
        </p:nvPicPr>
        <p:blipFill>
          <a:blip r:embed="rId1"/>
          <a:stretch>
            <a:fillRect/>
          </a:stretch>
        </p:blipFill>
        <p:spPr>
          <a:xfrm>
            <a:off x="787956" y="1773079"/>
            <a:ext cx="3052524" cy="1886545"/>
          </a:xfrm>
          <a:prstGeom prst="rect">
            <a:avLst/>
          </a:prstGeom>
        </p:spPr>
      </p:pic>
      <p:sp>
        <p:nvSpPr>
          <p:cNvPr id="4" name="Text 1"/>
          <p:cNvSpPr/>
          <p:nvPr/>
        </p:nvSpPr>
        <p:spPr>
          <a:xfrm>
            <a:off x="787956" y="3940969"/>
            <a:ext cx="2814399" cy="351830"/>
          </a:xfrm>
          <a:prstGeom prst="rect">
            <a:avLst/>
          </a:prstGeom>
          <a:noFill/>
          <a:ln/>
        </p:spPr>
        <p:txBody>
          <a:bodyPr wrap="none" lIns="0" tIns="0" rIns="0" bIns="0" rtlCol="0" anchor="t"/>
          <a:lstStyle/>
          <a:p>
            <a:pPr algn="l"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Alex Face</a:t>
            </a:r>
            <a:endParaRPr lang="en-US" sz="2200" dirty="0"/>
          </a:p>
        </p:txBody>
      </p:sp>
      <p:sp>
        <p:nvSpPr>
          <p:cNvPr id="5" name="Text 2"/>
          <p:cNvSpPr/>
          <p:nvPr/>
        </p:nvSpPr>
        <p:spPr>
          <a:xfrm>
            <a:off x="787956" y="4427815"/>
            <a:ext cx="3052524" cy="1440656"/>
          </a:xfrm>
          <a:prstGeom prst="rect">
            <a:avLst/>
          </a:prstGeom>
          <a:noFill/>
          <a:ln/>
        </p:spPr>
        <p:txBody>
          <a:bodyPr wrap="square" lIns="0" tIns="0" rIns="0" bIns="0" rtlCol="0" anchor="t"/>
          <a:lstStyle/>
          <a:p>
            <a:pPr algn="l" indent="0" marL="0">
              <a:lnSpc>
                <a:spcPts val="2800"/>
              </a:lnSpc>
              <a:buNone/>
            </a:pPr>
            <a:r>
              <a:rPr lang="en-US" sz="1750" dirty="0">
                <a:solidFill>
                  <a:srgbClr val="000000"/>
                </a:solidFill>
                <a:latin typeface="Bitter" pitchFamily="34" charset="0"/>
                <a:ea typeface="Bitter" pitchFamily="34" charset="-122"/>
                <a:cs typeface="Bitter" pitchFamily="34" charset="-120"/>
              </a:rPr>
              <a:t>Patcharapon Tangruen creates thought-provoking street art featuring his signature character.</a:t>
            </a:r>
            <a:endParaRPr lang="en-US" sz="1750" dirty="0"/>
          </a:p>
        </p:txBody>
      </p:sp>
      <p:sp>
        <p:nvSpPr>
          <p:cNvPr id="6" name="Text 3"/>
          <p:cNvSpPr/>
          <p:nvPr/>
        </p:nvSpPr>
        <p:spPr>
          <a:xfrm>
            <a:off x="787956" y="6003488"/>
            <a:ext cx="3052524" cy="1080492"/>
          </a:xfrm>
          <a:prstGeom prst="rect">
            <a:avLst/>
          </a:prstGeom>
          <a:noFill/>
          <a:ln/>
        </p:spPr>
        <p:txBody>
          <a:bodyPr wrap="square" lIns="0" tIns="0" rIns="0" bIns="0" rtlCol="0" anchor="t"/>
          <a:lstStyle/>
          <a:p>
            <a:pPr algn="l" indent="0" marL="0">
              <a:lnSpc>
                <a:spcPts val="2800"/>
              </a:lnSpc>
              <a:buNone/>
            </a:pPr>
            <a:r>
              <a:rPr lang="en-US" sz="1750" dirty="0">
                <a:solidFill>
                  <a:srgbClr val="000000"/>
                </a:solidFill>
                <a:latin typeface="Bitter" pitchFamily="34" charset="0"/>
                <a:ea typeface="Bitter" pitchFamily="34" charset="-122"/>
                <a:cs typeface="Bitter" pitchFamily="34" charset="-120"/>
              </a:rPr>
              <a:t>His three-eyed child in a bunny suit adorns walls across Thailand and beyond.</a:t>
            </a:r>
            <a:endParaRPr lang="en-US" sz="1750" dirty="0"/>
          </a:p>
        </p:txBody>
      </p:sp>
      <p:pic>
        <p:nvPicPr>
          <p:cNvPr id="7" name="Image 1" descr="preencoded.png">    </p:cNvPr>
          <p:cNvPicPr>
            <a:picLocks noChangeAspect="1"/>
          </p:cNvPicPr>
          <p:nvPr/>
        </p:nvPicPr>
        <p:blipFill>
          <a:blip r:embed="rId2"/>
          <a:stretch>
            <a:fillRect/>
          </a:stretch>
        </p:blipFill>
        <p:spPr>
          <a:xfrm>
            <a:off x="4121825" y="1773079"/>
            <a:ext cx="3052643" cy="1886664"/>
          </a:xfrm>
          <a:prstGeom prst="rect">
            <a:avLst/>
          </a:prstGeom>
        </p:spPr>
      </p:pic>
      <p:sp>
        <p:nvSpPr>
          <p:cNvPr id="8" name="Text 4"/>
          <p:cNvSpPr/>
          <p:nvPr/>
        </p:nvSpPr>
        <p:spPr>
          <a:xfrm>
            <a:off x="4121825" y="3941088"/>
            <a:ext cx="2814399" cy="351830"/>
          </a:xfrm>
          <a:prstGeom prst="rect">
            <a:avLst/>
          </a:prstGeom>
          <a:noFill/>
          <a:ln/>
        </p:spPr>
        <p:txBody>
          <a:bodyPr wrap="none" lIns="0" tIns="0" rIns="0" bIns="0" rtlCol="0" anchor="t"/>
          <a:lstStyle/>
          <a:p>
            <a:pPr algn="l"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Moo Deng</a:t>
            </a:r>
            <a:endParaRPr lang="en-US" sz="2200" dirty="0"/>
          </a:p>
        </p:txBody>
      </p:sp>
      <p:sp>
        <p:nvSpPr>
          <p:cNvPr id="9" name="Text 5"/>
          <p:cNvSpPr/>
          <p:nvPr/>
        </p:nvSpPr>
        <p:spPr>
          <a:xfrm>
            <a:off x="4121825" y="4427934"/>
            <a:ext cx="3052643" cy="1080492"/>
          </a:xfrm>
          <a:prstGeom prst="rect">
            <a:avLst/>
          </a:prstGeom>
          <a:noFill/>
          <a:ln/>
        </p:spPr>
        <p:txBody>
          <a:bodyPr wrap="square" lIns="0" tIns="0" rIns="0" bIns="0" rtlCol="0" anchor="t"/>
          <a:lstStyle/>
          <a:p>
            <a:pPr algn="l" indent="0" marL="0">
              <a:lnSpc>
                <a:spcPts val="2800"/>
              </a:lnSpc>
              <a:buNone/>
            </a:pPr>
            <a:r>
              <a:rPr lang="en-US" sz="1750" dirty="0">
                <a:solidFill>
                  <a:srgbClr val="000000"/>
                </a:solidFill>
                <a:latin typeface="Bitter" pitchFamily="34" charset="0"/>
                <a:ea typeface="Bitter" pitchFamily="34" charset="-122"/>
                <a:cs typeface="Bitter" pitchFamily="34" charset="-120"/>
              </a:rPr>
              <a:t>This pygmy hippopotamus calf became an overnight internet sensation in 2024.</a:t>
            </a:r>
            <a:endParaRPr lang="en-US" sz="1750" dirty="0"/>
          </a:p>
        </p:txBody>
      </p:sp>
      <p:sp>
        <p:nvSpPr>
          <p:cNvPr id="10" name="Text 6"/>
          <p:cNvSpPr/>
          <p:nvPr/>
        </p:nvSpPr>
        <p:spPr>
          <a:xfrm>
            <a:off x="4121825" y="5643443"/>
            <a:ext cx="3052643" cy="1440656"/>
          </a:xfrm>
          <a:prstGeom prst="rect">
            <a:avLst/>
          </a:prstGeom>
          <a:noFill/>
          <a:ln/>
        </p:spPr>
        <p:txBody>
          <a:bodyPr wrap="square" lIns="0" tIns="0" rIns="0" bIns="0" rtlCol="0" anchor="t"/>
          <a:lstStyle/>
          <a:p>
            <a:pPr algn="l" indent="0" marL="0">
              <a:lnSpc>
                <a:spcPts val="2800"/>
              </a:lnSpc>
              <a:buNone/>
            </a:pPr>
            <a:r>
              <a:rPr lang="en-US" sz="1750" dirty="0">
                <a:solidFill>
                  <a:srgbClr val="000000"/>
                </a:solidFill>
                <a:latin typeface="Bitter" pitchFamily="34" charset="0"/>
                <a:ea typeface="Bitter" pitchFamily="34" charset="-122"/>
                <a:cs typeface="Bitter" pitchFamily="34" charset="-120"/>
              </a:rPr>
              <a:t>Her playful antics at Khao Kheow Open Zoo draw visitors from across the globe.</a:t>
            </a:r>
            <a:endParaRPr lang="en-US" sz="1750" dirty="0"/>
          </a:p>
        </p:txBody>
      </p:sp>
      <p:pic>
        <p:nvPicPr>
          <p:cNvPr id="11" name="Image 2" descr="preencoded.png">    </p:cNvPr>
          <p:cNvPicPr>
            <a:picLocks noChangeAspect="1"/>
          </p:cNvPicPr>
          <p:nvPr/>
        </p:nvPicPr>
        <p:blipFill>
          <a:blip r:embed="rId3"/>
          <a:stretch>
            <a:fillRect/>
          </a:stretch>
        </p:blipFill>
        <p:spPr>
          <a:xfrm>
            <a:off x="7455813" y="1773079"/>
            <a:ext cx="3052643" cy="1886664"/>
          </a:xfrm>
          <a:prstGeom prst="rect">
            <a:avLst/>
          </a:prstGeom>
        </p:spPr>
      </p:pic>
      <p:sp>
        <p:nvSpPr>
          <p:cNvPr id="12" name="Text 7"/>
          <p:cNvSpPr/>
          <p:nvPr/>
        </p:nvSpPr>
        <p:spPr>
          <a:xfrm>
            <a:off x="7455813" y="3941088"/>
            <a:ext cx="2814399" cy="351830"/>
          </a:xfrm>
          <a:prstGeom prst="rect">
            <a:avLst/>
          </a:prstGeom>
          <a:noFill/>
          <a:ln/>
        </p:spPr>
        <p:txBody>
          <a:bodyPr wrap="none" lIns="0" tIns="0" rIns="0" bIns="0" rtlCol="0" anchor="t"/>
          <a:lstStyle/>
          <a:p>
            <a:pPr algn="l"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Ava</a:t>
            </a:r>
            <a:endParaRPr lang="en-US" sz="2200" dirty="0"/>
          </a:p>
        </p:txBody>
      </p:sp>
      <p:sp>
        <p:nvSpPr>
          <p:cNvPr id="13" name="Text 8"/>
          <p:cNvSpPr/>
          <p:nvPr/>
        </p:nvSpPr>
        <p:spPr>
          <a:xfrm>
            <a:off x="7455813" y="4427934"/>
            <a:ext cx="3052643" cy="1080492"/>
          </a:xfrm>
          <a:prstGeom prst="rect">
            <a:avLst/>
          </a:prstGeom>
          <a:noFill/>
          <a:ln/>
        </p:spPr>
        <p:txBody>
          <a:bodyPr wrap="square" lIns="0" tIns="0" rIns="0" bIns="0" rtlCol="0" anchor="t"/>
          <a:lstStyle/>
          <a:p>
            <a:pPr algn="l" indent="0" marL="0">
              <a:lnSpc>
                <a:spcPts val="2800"/>
              </a:lnSpc>
              <a:buNone/>
            </a:pPr>
            <a:r>
              <a:rPr lang="en-US" sz="1750" dirty="0">
                <a:solidFill>
                  <a:srgbClr val="000000"/>
                </a:solidFill>
                <a:latin typeface="Bitter" pitchFamily="34" charset="0"/>
                <a:ea typeface="Bitter" pitchFamily="34" charset="-122"/>
                <a:cs typeface="Bitter" pitchFamily="34" charset="-120"/>
              </a:rPr>
              <a:t>This rare golden tigress captivates visitors at Chiang Mai Night Safari.</a:t>
            </a:r>
            <a:endParaRPr lang="en-US" sz="1750" dirty="0"/>
          </a:p>
        </p:txBody>
      </p:sp>
      <p:sp>
        <p:nvSpPr>
          <p:cNvPr id="14" name="Text 9"/>
          <p:cNvSpPr/>
          <p:nvPr/>
        </p:nvSpPr>
        <p:spPr>
          <a:xfrm>
            <a:off x="7455813" y="5643443"/>
            <a:ext cx="3052643" cy="1080492"/>
          </a:xfrm>
          <a:prstGeom prst="rect">
            <a:avLst/>
          </a:prstGeom>
          <a:noFill/>
          <a:ln/>
        </p:spPr>
        <p:txBody>
          <a:bodyPr wrap="square" lIns="0" tIns="0" rIns="0" bIns="0" rtlCol="0" anchor="t"/>
          <a:lstStyle/>
          <a:p>
            <a:pPr algn="l" indent="0" marL="0">
              <a:lnSpc>
                <a:spcPts val="2800"/>
              </a:lnSpc>
              <a:buNone/>
            </a:pPr>
            <a:r>
              <a:rPr lang="en-US" sz="1750" dirty="0">
                <a:solidFill>
                  <a:srgbClr val="000000"/>
                </a:solidFill>
                <a:latin typeface="Bitter" pitchFamily="34" charset="0"/>
                <a:ea typeface="Bitter" pitchFamily="34" charset="-122"/>
                <a:cs typeface="Bitter" pitchFamily="34" charset="-120"/>
              </a:rPr>
              <a:t>Her unique coat and charismatic personality have earned her viral fame.</a:t>
            </a:r>
            <a:endParaRPr lang="en-US" sz="1750" dirty="0"/>
          </a:p>
        </p:txBody>
      </p:sp>
      <p:pic>
        <p:nvPicPr>
          <p:cNvPr id="15" name="Image 3" descr="preencoded.png">    </p:cNvPr>
          <p:cNvPicPr>
            <a:picLocks noChangeAspect="1"/>
          </p:cNvPicPr>
          <p:nvPr/>
        </p:nvPicPr>
        <p:blipFill>
          <a:blip r:embed="rId4"/>
          <a:stretch>
            <a:fillRect/>
          </a:stretch>
        </p:blipFill>
        <p:spPr>
          <a:xfrm>
            <a:off x="10789801" y="1773079"/>
            <a:ext cx="3052643" cy="1886664"/>
          </a:xfrm>
          <a:prstGeom prst="rect">
            <a:avLst/>
          </a:prstGeom>
        </p:spPr>
      </p:pic>
      <p:sp>
        <p:nvSpPr>
          <p:cNvPr id="16" name="Text 10"/>
          <p:cNvSpPr/>
          <p:nvPr/>
        </p:nvSpPr>
        <p:spPr>
          <a:xfrm>
            <a:off x="10789801" y="3941088"/>
            <a:ext cx="2814399" cy="351830"/>
          </a:xfrm>
          <a:prstGeom prst="rect">
            <a:avLst/>
          </a:prstGeom>
          <a:noFill/>
          <a:ln/>
        </p:spPr>
        <p:txBody>
          <a:bodyPr wrap="none" lIns="0" tIns="0" rIns="0" bIns="0" rtlCol="0" anchor="t"/>
          <a:lstStyle/>
          <a:p>
            <a:pPr algn="l"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Butterbear</a:t>
            </a:r>
            <a:endParaRPr lang="en-US" sz="2200" dirty="0"/>
          </a:p>
        </p:txBody>
      </p:sp>
      <p:sp>
        <p:nvSpPr>
          <p:cNvPr id="17" name="Text 11"/>
          <p:cNvSpPr/>
          <p:nvPr/>
        </p:nvSpPr>
        <p:spPr>
          <a:xfrm>
            <a:off x="10789801" y="4427934"/>
            <a:ext cx="3052643" cy="1080492"/>
          </a:xfrm>
          <a:prstGeom prst="rect">
            <a:avLst/>
          </a:prstGeom>
          <a:noFill/>
          <a:ln/>
        </p:spPr>
        <p:txBody>
          <a:bodyPr wrap="square" lIns="0" tIns="0" rIns="0" bIns="0" rtlCol="0" anchor="t"/>
          <a:lstStyle/>
          <a:p>
            <a:pPr algn="l" indent="0" marL="0">
              <a:lnSpc>
                <a:spcPts val="2800"/>
              </a:lnSpc>
              <a:buNone/>
            </a:pPr>
            <a:r>
              <a:rPr lang="en-US" sz="1750" dirty="0">
                <a:solidFill>
                  <a:srgbClr val="000000"/>
                </a:solidFill>
                <a:latin typeface="Bitter" pitchFamily="34" charset="0"/>
                <a:ea typeface="Bitter" pitchFamily="34" charset="-122"/>
                <a:cs typeface="Bitter" pitchFamily="34" charset="-120"/>
              </a:rPr>
              <a:t>"Nong Noey" rose to fame through charming TikTok dance videos.</a:t>
            </a:r>
            <a:endParaRPr lang="en-US" sz="1750" dirty="0"/>
          </a:p>
        </p:txBody>
      </p:sp>
      <p:sp>
        <p:nvSpPr>
          <p:cNvPr id="18" name="Text 12"/>
          <p:cNvSpPr/>
          <p:nvPr/>
        </p:nvSpPr>
        <p:spPr>
          <a:xfrm>
            <a:off x="10789801" y="5643443"/>
            <a:ext cx="3052643" cy="1440656"/>
          </a:xfrm>
          <a:prstGeom prst="rect">
            <a:avLst/>
          </a:prstGeom>
          <a:noFill/>
          <a:ln/>
        </p:spPr>
        <p:txBody>
          <a:bodyPr wrap="square" lIns="0" tIns="0" rIns="0" bIns="0" rtlCol="0" anchor="t"/>
          <a:lstStyle/>
          <a:p>
            <a:pPr algn="l" indent="0" marL="0">
              <a:lnSpc>
                <a:spcPts val="2800"/>
              </a:lnSpc>
              <a:buNone/>
            </a:pPr>
            <a:r>
              <a:rPr lang="en-US" sz="1750" dirty="0">
                <a:solidFill>
                  <a:srgbClr val="000000"/>
                </a:solidFill>
                <a:latin typeface="Bitter" pitchFamily="34" charset="0"/>
                <a:ea typeface="Bitter" pitchFamily="34" charset="-122"/>
                <a:cs typeface="Bitter" pitchFamily="34" charset="-120"/>
              </a:rPr>
              <a:t>This adorable bear mascot has transformed a local bakery into a cultural phenomenon.</a:t>
            </a:r>
            <a:endParaRPr lang="en-US" sz="1750" dirty="0"/>
          </a:p>
        </p:txBody>
      </p:sp>
      <p:sp>
        <p:nvSpPr>
          <p:cNvPr id="19" name="Text 13"/>
          <p:cNvSpPr/>
          <p:nvPr/>
        </p:nvSpPr>
        <p:spPr>
          <a:xfrm>
            <a:off x="787956" y="7337346"/>
            <a:ext cx="13054489" cy="288131"/>
          </a:xfrm>
          <a:prstGeom prst="rect">
            <a:avLst/>
          </a:prstGeom>
          <a:noFill/>
          <a:ln/>
        </p:spPr>
        <p:txBody>
          <a:bodyPr wrap="none" lIns="0" tIns="0" rIns="0" bIns="0" rtlCol="0" anchor="t"/>
          <a:lstStyle/>
          <a:p>
            <a:pPr algn="l" indent="0" marL="0">
              <a:lnSpc>
                <a:spcPts val="2250"/>
              </a:lnSpc>
              <a:buNone/>
            </a:pPr>
            <a:r>
              <a:rPr lang="en-US" sz="1400" dirty="0">
                <a:solidFill>
                  <a:srgbClr val="000000"/>
                </a:solidFill>
                <a:latin typeface="Bitter" pitchFamily="34" charset="0"/>
                <a:ea typeface="Bitter" pitchFamily="34" charset="-122"/>
                <a:cs typeface="Bitter" pitchFamily="34" charset="-120"/>
              </a:rPr>
              <a:t>Photo credit: Alex Face, The New York Times, Lifestyleasia.com and Bangkok Post</a:t>
            </a:r>
            <a:endParaRPr lang="en-US" sz="1400" dirty="0"/>
          </a:p>
        </p:txBody>
      </p:sp>
      <p:pic>
        <p:nvPicPr>
          <p:cNvPr id="20" name="Image 4" descr="preencoded.png">    </p:cNvPr>
          <p:cNvPicPr>
            <a:picLocks noChangeAspect="1"/>
          </p:cNvPicPr>
          <p:nvPr/>
        </p:nvPicPr>
        <p:blipFill>
          <a:blip r:embed="rId5"/>
          <a:stretch>
            <a:fillRect/>
          </a:stretch>
        </p:blipFill>
        <p:spPr>
          <a:xfrm>
            <a:off x="13629561" y="228600"/>
            <a:ext cx="772239" cy="601861"/>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Text 0"/>
          <p:cNvSpPr/>
          <p:nvPr/>
        </p:nvSpPr>
        <p:spPr>
          <a:xfrm>
            <a:off x="793790" y="831294"/>
            <a:ext cx="7984331" cy="673418"/>
          </a:xfrm>
          <a:prstGeom prst="rect">
            <a:avLst/>
          </a:prstGeom>
          <a:noFill/>
          <a:ln/>
        </p:spPr>
        <p:txBody>
          <a:bodyPr wrap="none" lIns="0" tIns="0" rIns="0" bIns="0" rtlCol="0" anchor="t"/>
          <a:lstStyle/>
          <a:p>
            <a:pPr algn="l" indent="0" marL="0">
              <a:lnSpc>
                <a:spcPts val="5300"/>
              </a:lnSpc>
              <a:buNone/>
            </a:pPr>
            <a:r>
              <a:rPr lang="en-US" sz="4200" b="1" dirty="0">
                <a:solidFill>
                  <a:srgbClr val="253A7E"/>
                </a:solidFill>
                <a:latin typeface="Bitter Bold" pitchFamily="34" charset="0"/>
                <a:ea typeface="Bitter Bold" pitchFamily="34" charset="-122"/>
                <a:cs typeface="Bitter Bold" pitchFamily="34" charset="-120"/>
              </a:rPr>
              <a:t>Thai Brands with Global Impact</a:t>
            </a:r>
            <a:endParaRPr lang="en-US" sz="4200" dirty="0"/>
          </a:p>
        </p:txBody>
      </p:sp>
      <p:pic>
        <p:nvPicPr>
          <p:cNvPr id="3" name="Image 0" descr="preencoded.png">    </p:cNvPr>
          <p:cNvPicPr>
            <a:picLocks noChangeAspect="1"/>
          </p:cNvPicPr>
          <p:nvPr/>
        </p:nvPicPr>
        <p:blipFill>
          <a:blip r:embed="rId1"/>
          <a:stretch>
            <a:fillRect/>
          </a:stretch>
        </p:blipFill>
        <p:spPr>
          <a:xfrm>
            <a:off x="793790" y="1935599"/>
            <a:ext cx="2905720" cy="1795820"/>
          </a:xfrm>
          <a:prstGeom prst="rect">
            <a:avLst/>
          </a:prstGeom>
        </p:spPr>
      </p:pic>
      <p:sp>
        <p:nvSpPr>
          <p:cNvPr id="4" name="Text 1"/>
          <p:cNvSpPr/>
          <p:nvPr/>
        </p:nvSpPr>
        <p:spPr>
          <a:xfrm>
            <a:off x="793790" y="4000738"/>
            <a:ext cx="2693551" cy="336590"/>
          </a:xfrm>
          <a:prstGeom prst="rect">
            <a:avLst/>
          </a:prstGeom>
          <a:noFill/>
          <a:ln/>
        </p:spPr>
        <p:txBody>
          <a:bodyPr wrap="none" lIns="0" tIns="0" rIns="0" bIns="0" rtlCol="0" anchor="t"/>
          <a:lstStyle/>
          <a:p>
            <a:pPr algn="l" indent="0" marL="0">
              <a:lnSpc>
                <a:spcPts val="2650"/>
              </a:lnSpc>
              <a:buNone/>
            </a:pPr>
            <a:r>
              <a:rPr lang="en-US" sz="2100" b="1" dirty="0">
                <a:solidFill>
                  <a:srgbClr val="000000"/>
                </a:solidFill>
                <a:latin typeface="Bitter Bold" pitchFamily="34" charset="0"/>
                <a:ea typeface="Bitter Bold" pitchFamily="34" charset="-122"/>
                <a:cs typeface="Bitter Bold" pitchFamily="34" charset="-120"/>
              </a:rPr>
              <a:t>Krating Daeng</a:t>
            </a:r>
            <a:endParaRPr lang="en-US" sz="2100" dirty="0"/>
          </a:p>
        </p:txBody>
      </p:sp>
      <p:sp>
        <p:nvSpPr>
          <p:cNvPr id="5" name="Text 2"/>
          <p:cNvSpPr/>
          <p:nvPr/>
        </p:nvSpPr>
        <p:spPr>
          <a:xfrm>
            <a:off x="793790" y="4466511"/>
            <a:ext cx="3058716" cy="1724025"/>
          </a:xfrm>
          <a:prstGeom prst="rect">
            <a:avLst/>
          </a:prstGeom>
          <a:noFill/>
          <a:ln/>
        </p:spPr>
        <p:txBody>
          <a:bodyPr wrap="square" lIns="0" tIns="0" rIns="0" bIns="0" rtlCol="0" anchor="t"/>
          <a:lstStyle/>
          <a:p>
            <a:pPr algn="l" indent="0" marL="0">
              <a:lnSpc>
                <a:spcPts val="2700"/>
              </a:lnSpc>
              <a:buNone/>
            </a:pPr>
            <a:r>
              <a:rPr lang="en-US" sz="1650" dirty="0">
                <a:solidFill>
                  <a:srgbClr val="000000"/>
                </a:solidFill>
                <a:latin typeface="Bitter" pitchFamily="34" charset="0"/>
                <a:ea typeface="Bitter" pitchFamily="34" charset="-122"/>
                <a:cs typeface="Bitter" pitchFamily="34" charset="-120"/>
              </a:rPr>
              <a:t>Introduced in 1976 by Chaleo Yoovidhya, this non-carbonated energy drink inspired the global Red Bull brand.</a:t>
            </a:r>
            <a:endParaRPr lang="en-US" sz="1650" dirty="0"/>
          </a:p>
        </p:txBody>
      </p:sp>
      <p:pic>
        <p:nvPicPr>
          <p:cNvPr id="6" name="Image 1" descr="preencoded.png">    </p:cNvPr>
          <p:cNvPicPr>
            <a:picLocks noChangeAspect="1"/>
          </p:cNvPicPr>
          <p:nvPr/>
        </p:nvPicPr>
        <p:blipFill>
          <a:blip r:embed="rId2"/>
          <a:stretch>
            <a:fillRect/>
          </a:stretch>
        </p:blipFill>
        <p:spPr>
          <a:xfrm>
            <a:off x="4121825" y="1935599"/>
            <a:ext cx="2905720" cy="1795820"/>
          </a:xfrm>
          <a:prstGeom prst="rect">
            <a:avLst/>
          </a:prstGeom>
        </p:spPr>
      </p:pic>
      <p:sp>
        <p:nvSpPr>
          <p:cNvPr id="7" name="Text 3"/>
          <p:cNvSpPr/>
          <p:nvPr/>
        </p:nvSpPr>
        <p:spPr>
          <a:xfrm>
            <a:off x="4121825" y="4000738"/>
            <a:ext cx="2693551" cy="336590"/>
          </a:xfrm>
          <a:prstGeom prst="rect">
            <a:avLst/>
          </a:prstGeom>
          <a:noFill/>
          <a:ln/>
        </p:spPr>
        <p:txBody>
          <a:bodyPr wrap="none" lIns="0" tIns="0" rIns="0" bIns="0" rtlCol="0" anchor="t"/>
          <a:lstStyle/>
          <a:p>
            <a:pPr algn="l" indent="0" marL="0">
              <a:lnSpc>
                <a:spcPts val="2650"/>
              </a:lnSpc>
              <a:buNone/>
            </a:pPr>
            <a:r>
              <a:rPr lang="en-US" sz="2100" b="1" dirty="0">
                <a:solidFill>
                  <a:srgbClr val="000000"/>
                </a:solidFill>
                <a:latin typeface="Bitter Bold" pitchFamily="34" charset="0"/>
                <a:ea typeface="Bitter Bold" pitchFamily="34" charset="-122"/>
                <a:cs typeface="Bitter Bold" pitchFamily="34" charset="-120"/>
              </a:rPr>
              <a:t>Carabao</a:t>
            </a:r>
            <a:endParaRPr lang="en-US" sz="2100" dirty="0"/>
          </a:p>
        </p:txBody>
      </p:sp>
      <p:sp>
        <p:nvSpPr>
          <p:cNvPr id="8" name="Text 4"/>
          <p:cNvSpPr/>
          <p:nvPr/>
        </p:nvSpPr>
        <p:spPr>
          <a:xfrm>
            <a:off x="4121825" y="4466511"/>
            <a:ext cx="3058716" cy="2413635"/>
          </a:xfrm>
          <a:prstGeom prst="rect">
            <a:avLst/>
          </a:prstGeom>
          <a:noFill/>
          <a:ln/>
        </p:spPr>
        <p:txBody>
          <a:bodyPr wrap="square" lIns="0" tIns="0" rIns="0" bIns="0" rtlCol="0" anchor="t"/>
          <a:lstStyle/>
          <a:p>
            <a:pPr algn="l" indent="0" marL="0">
              <a:lnSpc>
                <a:spcPts val="2700"/>
              </a:lnSpc>
              <a:buNone/>
            </a:pPr>
            <a:r>
              <a:rPr lang="en-US" sz="1650" dirty="0">
                <a:solidFill>
                  <a:srgbClr val="000000"/>
                </a:solidFill>
                <a:latin typeface="Bitter" pitchFamily="34" charset="0"/>
                <a:ea typeface="Bitter" pitchFamily="34" charset="-122"/>
                <a:cs typeface="Bitter" pitchFamily="34" charset="-120"/>
              </a:rPr>
              <a:t>Launched in 2002 by rock star Aed Carabao and entrepreneur Sathien Setthasit.</a:t>
            </a:r>
            <a:pPr algn="l" indent="0" marL="0">
              <a:lnSpc>
                <a:spcPts val="2700"/>
              </a:lnSpc>
              <a:buNone/>
            </a:pPr>
            <a:r>
              <a:rPr lang="en-US" sz="1650" dirty="0">
                <a:solidFill>
                  <a:srgbClr val="000000"/>
                </a:solidFill>
                <a:latin typeface="Bitter" pitchFamily="34" charset="0"/>
                <a:ea typeface="Bitter" pitchFamily="34" charset="-122"/>
                <a:cs typeface="Bitter" pitchFamily="34" charset="-120"/>
              </a:rPr>
              <a:t>
</a:t>
            </a:r>
            <a:pPr algn="l" indent="0" marL="0">
              <a:lnSpc>
                <a:spcPts val="2700"/>
              </a:lnSpc>
              <a:buNone/>
            </a:pPr>
            <a:r>
              <a:rPr lang="en-US" sz="1650" dirty="0">
                <a:solidFill>
                  <a:srgbClr val="000000"/>
                </a:solidFill>
                <a:latin typeface="Bitter" pitchFamily="34" charset="0"/>
                <a:ea typeface="Bitter" pitchFamily="34" charset="-122"/>
                <a:cs typeface="Bitter" pitchFamily="34" charset="-120"/>
              </a:rPr>
              <a:t>Named after the water buffalo, it sponsors the English football Carabao Cup.</a:t>
            </a:r>
            <a:endParaRPr lang="en-US" sz="1650" dirty="0"/>
          </a:p>
        </p:txBody>
      </p:sp>
      <p:pic>
        <p:nvPicPr>
          <p:cNvPr id="9" name="Image 2" descr="preencoded.png">    </p:cNvPr>
          <p:cNvPicPr>
            <a:picLocks noChangeAspect="1"/>
          </p:cNvPicPr>
          <p:nvPr/>
        </p:nvPicPr>
        <p:blipFill>
          <a:blip r:embed="rId3"/>
          <a:stretch>
            <a:fillRect/>
          </a:stretch>
        </p:blipFill>
        <p:spPr>
          <a:xfrm>
            <a:off x="7449860" y="1935599"/>
            <a:ext cx="2905720" cy="1795820"/>
          </a:xfrm>
          <a:prstGeom prst="rect">
            <a:avLst/>
          </a:prstGeom>
        </p:spPr>
      </p:pic>
      <p:sp>
        <p:nvSpPr>
          <p:cNvPr id="10" name="Text 5"/>
          <p:cNvSpPr/>
          <p:nvPr/>
        </p:nvSpPr>
        <p:spPr>
          <a:xfrm>
            <a:off x="7449860" y="4000738"/>
            <a:ext cx="2693551" cy="336590"/>
          </a:xfrm>
          <a:prstGeom prst="rect">
            <a:avLst/>
          </a:prstGeom>
          <a:noFill/>
          <a:ln/>
        </p:spPr>
        <p:txBody>
          <a:bodyPr wrap="none" lIns="0" tIns="0" rIns="0" bIns="0" rtlCol="0" anchor="t"/>
          <a:lstStyle/>
          <a:p>
            <a:pPr algn="l" indent="0" marL="0">
              <a:lnSpc>
                <a:spcPts val="2650"/>
              </a:lnSpc>
              <a:buNone/>
            </a:pPr>
            <a:r>
              <a:rPr lang="en-US" sz="2100" b="1" dirty="0">
                <a:solidFill>
                  <a:srgbClr val="000000"/>
                </a:solidFill>
                <a:latin typeface="Bitter Bold" pitchFamily="34" charset="0"/>
                <a:ea typeface="Bitter Bold" pitchFamily="34" charset="-122"/>
                <a:cs typeface="Bitter Bold" pitchFamily="34" charset="-120"/>
              </a:rPr>
              <a:t>Hongthai</a:t>
            </a:r>
            <a:endParaRPr lang="en-US" sz="2100" dirty="0"/>
          </a:p>
        </p:txBody>
      </p:sp>
      <p:sp>
        <p:nvSpPr>
          <p:cNvPr id="11" name="Text 6"/>
          <p:cNvSpPr/>
          <p:nvPr/>
        </p:nvSpPr>
        <p:spPr>
          <a:xfrm>
            <a:off x="7449860" y="4466511"/>
            <a:ext cx="3058716" cy="2068830"/>
          </a:xfrm>
          <a:prstGeom prst="rect">
            <a:avLst/>
          </a:prstGeom>
          <a:noFill/>
          <a:ln/>
        </p:spPr>
        <p:txBody>
          <a:bodyPr wrap="square" lIns="0" tIns="0" rIns="0" bIns="0" rtlCol="0" anchor="t"/>
          <a:lstStyle/>
          <a:p>
            <a:pPr algn="l" indent="0" marL="0">
              <a:lnSpc>
                <a:spcPts val="2700"/>
              </a:lnSpc>
              <a:buNone/>
            </a:pPr>
            <a:r>
              <a:rPr lang="en-US" sz="1650" dirty="0">
                <a:solidFill>
                  <a:srgbClr val="000000"/>
                </a:solidFill>
                <a:latin typeface="Bitter" pitchFamily="34" charset="0"/>
                <a:ea typeface="Bitter" pitchFamily="34" charset="-122"/>
                <a:cs typeface="Bitter" pitchFamily="34" charset="-120"/>
              </a:rPr>
              <a:t>Traditional Thai herbal brand famous for nasal inhalers and aromatic oils.</a:t>
            </a:r>
            <a:pPr algn="l" indent="0" marL="0">
              <a:lnSpc>
                <a:spcPts val="2700"/>
              </a:lnSpc>
              <a:buNone/>
            </a:pPr>
            <a:r>
              <a:rPr lang="en-US" sz="1650" dirty="0">
                <a:solidFill>
                  <a:srgbClr val="000000"/>
                </a:solidFill>
                <a:latin typeface="Bitter" pitchFamily="34" charset="0"/>
                <a:ea typeface="Bitter" pitchFamily="34" charset="-122"/>
                <a:cs typeface="Bitter" pitchFamily="34" charset="-120"/>
              </a:rPr>
              <a:t>
</a:t>
            </a:r>
            <a:pPr algn="l" indent="0" marL="0">
              <a:lnSpc>
                <a:spcPts val="2700"/>
              </a:lnSpc>
              <a:buNone/>
            </a:pPr>
            <a:r>
              <a:rPr lang="en-US" sz="1650" dirty="0">
                <a:solidFill>
                  <a:srgbClr val="000000"/>
                </a:solidFill>
                <a:latin typeface="Bitter" pitchFamily="34" charset="0"/>
                <a:ea typeface="Bitter" pitchFamily="34" charset="-122"/>
                <a:cs typeface="Bitter" pitchFamily="34" charset="-120"/>
              </a:rPr>
              <a:t>Uses essential oils to relieve congestion and boost alertness.</a:t>
            </a:r>
            <a:endParaRPr lang="en-US" sz="1650" dirty="0"/>
          </a:p>
        </p:txBody>
      </p:sp>
      <p:pic>
        <p:nvPicPr>
          <p:cNvPr id="12" name="Image 3" descr="preencoded.png">    </p:cNvPr>
          <p:cNvPicPr>
            <a:picLocks noChangeAspect="1"/>
          </p:cNvPicPr>
          <p:nvPr/>
        </p:nvPicPr>
        <p:blipFill>
          <a:blip r:embed="rId4"/>
          <a:stretch>
            <a:fillRect/>
          </a:stretch>
        </p:blipFill>
        <p:spPr>
          <a:xfrm>
            <a:off x="10777895" y="1935599"/>
            <a:ext cx="2905720" cy="1795820"/>
          </a:xfrm>
          <a:prstGeom prst="rect">
            <a:avLst/>
          </a:prstGeom>
        </p:spPr>
      </p:pic>
      <p:sp>
        <p:nvSpPr>
          <p:cNvPr id="13" name="Text 7"/>
          <p:cNvSpPr/>
          <p:nvPr/>
        </p:nvSpPr>
        <p:spPr>
          <a:xfrm>
            <a:off x="10777895" y="4000738"/>
            <a:ext cx="2693551" cy="336590"/>
          </a:xfrm>
          <a:prstGeom prst="rect">
            <a:avLst/>
          </a:prstGeom>
          <a:noFill/>
          <a:ln/>
        </p:spPr>
        <p:txBody>
          <a:bodyPr wrap="none" lIns="0" tIns="0" rIns="0" bIns="0" rtlCol="0" anchor="t"/>
          <a:lstStyle/>
          <a:p>
            <a:pPr algn="l" indent="0" marL="0">
              <a:lnSpc>
                <a:spcPts val="2650"/>
              </a:lnSpc>
              <a:buNone/>
            </a:pPr>
            <a:r>
              <a:rPr lang="en-US" sz="2100" b="1" dirty="0">
                <a:solidFill>
                  <a:srgbClr val="000000"/>
                </a:solidFill>
                <a:latin typeface="Bitter Bold" pitchFamily="34" charset="0"/>
                <a:ea typeface="Bitter Bold" pitchFamily="34" charset="-122"/>
                <a:cs typeface="Bitter Bold" pitchFamily="34" charset="-120"/>
              </a:rPr>
              <a:t>NaRaYa</a:t>
            </a:r>
            <a:endParaRPr lang="en-US" sz="2100" dirty="0"/>
          </a:p>
        </p:txBody>
      </p:sp>
      <p:sp>
        <p:nvSpPr>
          <p:cNvPr id="14" name="Text 8"/>
          <p:cNvSpPr/>
          <p:nvPr/>
        </p:nvSpPr>
        <p:spPr>
          <a:xfrm>
            <a:off x="10777895" y="4466511"/>
            <a:ext cx="3058716" cy="2068830"/>
          </a:xfrm>
          <a:prstGeom prst="rect">
            <a:avLst/>
          </a:prstGeom>
          <a:noFill/>
          <a:ln/>
        </p:spPr>
        <p:txBody>
          <a:bodyPr wrap="square" lIns="0" tIns="0" rIns="0" bIns="0" rtlCol="0" anchor="t"/>
          <a:lstStyle/>
          <a:p>
            <a:pPr algn="l" indent="0" marL="0">
              <a:lnSpc>
                <a:spcPts val="2700"/>
              </a:lnSpc>
              <a:buNone/>
            </a:pPr>
            <a:r>
              <a:rPr lang="en-US" sz="1650" dirty="0">
                <a:solidFill>
                  <a:srgbClr val="000000"/>
                </a:solidFill>
                <a:latin typeface="Bitter" pitchFamily="34" charset="0"/>
                <a:ea typeface="Bitter" pitchFamily="34" charset="-122"/>
                <a:cs typeface="Bitter" pitchFamily="34" charset="-120"/>
              </a:rPr>
              <a:t>Lifestyle brand established in 1989, known for handcrafted fabric bags.</a:t>
            </a:r>
            <a:pPr algn="l" indent="0" marL="0">
              <a:lnSpc>
                <a:spcPts val="2700"/>
              </a:lnSpc>
              <a:buNone/>
            </a:pPr>
            <a:r>
              <a:rPr lang="en-US" sz="1650" dirty="0">
                <a:solidFill>
                  <a:srgbClr val="000000"/>
                </a:solidFill>
                <a:latin typeface="Bitter" pitchFamily="34" charset="0"/>
                <a:ea typeface="Bitter" pitchFamily="34" charset="-122"/>
                <a:cs typeface="Bitter" pitchFamily="34" charset="-120"/>
              </a:rPr>
              <a:t>
</a:t>
            </a:r>
            <a:pPr algn="l" indent="0" marL="0">
              <a:lnSpc>
                <a:spcPts val="2700"/>
              </a:lnSpc>
              <a:buNone/>
            </a:pPr>
            <a:r>
              <a:rPr lang="en-US" sz="1650" dirty="0">
                <a:solidFill>
                  <a:srgbClr val="000000"/>
                </a:solidFill>
                <a:latin typeface="Bitter" pitchFamily="34" charset="0"/>
                <a:ea typeface="Bitter" pitchFamily="34" charset="-122"/>
                <a:cs typeface="Bitter" pitchFamily="34" charset="-120"/>
              </a:rPr>
              <a:t>Affordable yet stylish accessories beloved by tourists and locals alike.</a:t>
            </a:r>
            <a:endParaRPr lang="en-US" sz="1650" dirty="0"/>
          </a:p>
        </p:txBody>
      </p:sp>
      <p:sp>
        <p:nvSpPr>
          <p:cNvPr id="15" name="Text 9"/>
          <p:cNvSpPr/>
          <p:nvPr/>
        </p:nvSpPr>
        <p:spPr>
          <a:xfrm>
            <a:off x="793790" y="7122557"/>
            <a:ext cx="13042821" cy="275749"/>
          </a:xfrm>
          <a:prstGeom prst="rect">
            <a:avLst/>
          </a:prstGeom>
          <a:noFill/>
          <a:ln/>
        </p:spPr>
        <p:txBody>
          <a:bodyPr wrap="none" lIns="0" tIns="0" rIns="0" bIns="0" rtlCol="0" anchor="t"/>
          <a:lstStyle/>
          <a:p>
            <a:pPr algn="l" indent="0" marL="0">
              <a:lnSpc>
                <a:spcPts val="2150"/>
              </a:lnSpc>
              <a:buNone/>
            </a:pPr>
            <a:r>
              <a:rPr lang="en-US" sz="1350" dirty="0">
                <a:solidFill>
                  <a:srgbClr val="000000"/>
                </a:solidFill>
                <a:latin typeface="Bitter" pitchFamily="34" charset="0"/>
                <a:ea typeface="Bitter" pitchFamily="34" charset="-122"/>
                <a:cs typeface="Bitter" pitchFamily="34" charset="-120"/>
              </a:rPr>
              <a:t>Photo credit: Taraad, Big C, Tops and NaRaYa</a:t>
            </a:r>
            <a:endParaRPr lang="en-US" sz="1350" dirty="0"/>
          </a:p>
        </p:txBody>
      </p:sp>
      <p:pic>
        <p:nvPicPr>
          <p:cNvPr id="16" name="Image 4" descr="preencoded.png">    </p:cNvPr>
          <p:cNvPicPr>
            <a:picLocks noChangeAspect="1"/>
          </p:cNvPicPr>
          <p:nvPr/>
        </p:nvPicPr>
        <p:blipFill>
          <a:blip r:embed="rId5"/>
          <a:stretch>
            <a:fillRect/>
          </a:stretch>
        </p:blipFill>
        <p:spPr>
          <a:xfrm>
            <a:off x="13629561" y="228600"/>
            <a:ext cx="772239" cy="601861"/>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Text 0"/>
          <p:cNvSpPr/>
          <p:nvPr/>
        </p:nvSpPr>
        <p:spPr>
          <a:xfrm>
            <a:off x="793790" y="941546"/>
            <a:ext cx="8155543" cy="673418"/>
          </a:xfrm>
          <a:prstGeom prst="rect">
            <a:avLst/>
          </a:prstGeom>
          <a:noFill/>
          <a:ln/>
        </p:spPr>
        <p:txBody>
          <a:bodyPr wrap="none" lIns="0" tIns="0" rIns="0" bIns="0" rtlCol="0" anchor="t"/>
          <a:lstStyle/>
          <a:p>
            <a:pPr algn="l" indent="0" marL="0">
              <a:lnSpc>
                <a:spcPts val="5300"/>
              </a:lnSpc>
              <a:buNone/>
            </a:pPr>
            <a:r>
              <a:rPr lang="en-US" sz="4200" b="1" dirty="0">
                <a:solidFill>
                  <a:srgbClr val="253A7E"/>
                </a:solidFill>
                <a:latin typeface="Bitter Bold" pitchFamily="34" charset="0"/>
                <a:ea typeface="Bitter Bold" pitchFamily="34" charset="-122"/>
                <a:cs typeface="Bitter Bold" pitchFamily="34" charset="-120"/>
              </a:rPr>
              <a:t>Thailand's Global Brand Leaders</a:t>
            </a:r>
            <a:endParaRPr lang="en-US" sz="4200" dirty="0"/>
          </a:p>
        </p:txBody>
      </p:sp>
      <p:pic>
        <p:nvPicPr>
          <p:cNvPr id="3" name="Image 0" descr="preencoded.png">    </p:cNvPr>
          <p:cNvPicPr>
            <a:picLocks noChangeAspect="1"/>
          </p:cNvPicPr>
          <p:nvPr/>
        </p:nvPicPr>
        <p:blipFill>
          <a:blip r:embed="rId1"/>
          <a:stretch>
            <a:fillRect/>
          </a:stretch>
        </p:blipFill>
        <p:spPr>
          <a:xfrm>
            <a:off x="793790" y="2045851"/>
            <a:ext cx="2184202" cy="1349931"/>
          </a:xfrm>
          <a:prstGeom prst="rect">
            <a:avLst/>
          </a:prstGeom>
        </p:spPr>
      </p:pic>
      <p:sp>
        <p:nvSpPr>
          <p:cNvPr id="4" name="Text 1"/>
          <p:cNvSpPr/>
          <p:nvPr/>
        </p:nvSpPr>
        <p:spPr>
          <a:xfrm>
            <a:off x="3247311" y="2045851"/>
            <a:ext cx="2693551" cy="336590"/>
          </a:xfrm>
          <a:prstGeom prst="rect">
            <a:avLst/>
          </a:prstGeom>
          <a:noFill/>
          <a:ln/>
        </p:spPr>
        <p:txBody>
          <a:bodyPr wrap="none" lIns="0" tIns="0" rIns="0" bIns="0" rtlCol="0" anchor="t"/>
          <a:lstStyle/>
          <a:p>
            <a:pPr algn="l" indent="0" marL="0">
              <a:lnSpc>
                <a:spcPts val="2650"/>
              </a:lnSpc>
              <a:buNone/>
            </a:pPr>
            <a:r>
              <a:rPr lang="en-US" sz="2100" b="1" dirty="0">
                <a:solidFill>
                  <a:srgbClr val="000000"/>
                </a:solidFill>
                <a:latin typeface="Bitter Bold" pitchFamily="34" charset="0"/>
                <a:ea typeface="Bitter Bold" pitchFamily="34" charset="-122"/>
                <a:cs typeface="Bitter Bold" pitchFamily="34" charset="-120"/>
              </a:rPr>
              <a:t>Jim Thompson</a:t>
            </a:r>
            <a:endParaRPr lang="en-US" sz="2100" dirty="0"/>
          </a:p>
        </p:txBody>
      </p:sp>
      <p:sp>
        <p:nvSpPr>
          <p:cNvPr id="5" name="Text 2"/>
          <p:cNvSpPr/>
          <p:nvPr/>
        </p:nvSpPr>
        <p:spPr>
          <a:xfrm>
            <a:off x="3247311" y="2511623"/>
            <a:ext cx="3933230" cy="689610"/>
          </a:xfrm>
          <a:prstGeom prst="rect">
            <a:avLst/>
          </a:prstGeom>
          <a:noFill/>
          <a:ln/>
        </p:spPr>
        <p:txBody>
          <a:bodyPr wrap="square" lIns="0" tIns="0" rIns="0" bIns="0" rtlCol="0" anchor="t"/>
          <a:lstStyle/>
          <a:p>
            <a:pPr algn="l" indent="0" marL="0">
              <a:lnSpc>
                <a:spcPts val="2700"/>
              </a:lnSpc>
              <a:buNone/>
            </a:pPr>
            <a:r>
              <a:rPr lang="en-US" sz="1650" dirty="0">
                <a:solidFill>
                  <a:srgbClr val="000000"/>
                </a:solidFill>
                <a:latin typeface="Bitter" pitchFamily="34" charset="0"/>
                <a:ea typeface="Bitter" pitchFamily="34" charset="-122"/>
                <a:cs typeface="Bitter" pitchFamily="34" charset="-120"/>
              </a:rPr>
              <a:t>Transformed traditional Thai silk into global luxury since the 1950s.</a:t>
            </a:r>
            <a:endParaRPr lang="en-US" sz="1650" dirty="0"/>
          </a:p>
        </p:txBody>
      </p:sp>
      <p:sp>
        <p:nvSpPr>
          <p:cNvPr id="6" name="Text 3"/>
          <p:cNvSpPr/>
          <p:nvPr/>
        </p:nvSpPr>
        <p:spPr>
          <a:xfrm>
            <a:off x="3247311" y="3330416"/>
            <a:ext cx="3933230" cy="689610"/>
          </a:xfrm>
          <a:prstGeom prst="rect">
            <a:avLst/>
          </a:prstGeom>
          <a:noFill/>
          <a:ln/>
        </p:spPr>
        <p:txBody>
          <a:bodyPr wrap="square" lIns="0" tIns="0" rIns="0" bIns="0" rtlCol="0" anchor="t"/>
          <a:lstStyle/>
          <a:p>
            <a:pPr algn="l" indent="0" marL="0">
              <a:lnSpc>
                <a:spcPts val="2700"/>
              </a:lnSpc>
              <a:buNone/>
            </a:pPr>
            <a:r>
              <a:rPr lang="en-US" sz="1650" dirty="0">
                <a:solidFill>
                  <a:srgbClr val="000000"/>
                </a:solidFill>
                <a:latin typeface="Bitter" pitchFamily="34" charset="0"/>
                <a:ea typeface="Bitter" pitchFamily="34" charset="-122"/>
                <a:cs typeface="Bitter" pitchFamily="34" charset="-120"/>
              </a:rPr>
              <a:t>Now synonymous with premium textiles and elegant décor worldwide.</a:t>
            </a:r>
            <a:endParaRPr lang="en-US" sz="1650" dirty="0"/>
          </a:p>
        </p:txBody>
      </p:sp>
      <p:pic>
        <p:nvPicPr>
          <p:cNvPr id="7" name="Image 1" descr="preencoded.png">    </p:cNvPr>
          <p:cNvPicPr>
            <a:picLocks noChangeAspect="1"/>
          </p:cNvPicPr>
          <p:nvPr/>
        </p:nvPicPr>
        <p:blipFill>
          <a:blip r:embed="rId2"/>
          <a:stretch>
            <a:fillRect/>
          </a:stretch>
        </p:blipFill>
        <p:spPr>
          <a:xfrm>
            <a:off x="7449860" y="2045851"/>
            <a:ext cx="2184202" cy="1349931"/>
          </a:xfrm>
          <a:prstGeom prst="rect">
            <a:avLst/>
          </a:prstGeom>
        </p:spPr>
      </p:pic>
      <p:sp>
        <p:nvSpPr>
          <p:cNvPr id="8" name="Text 4"/>
          <p:cNvSpPr/>
          <p:nvPr/>
        </p:nvSpPr>
        <p:spPr>
          <a:xfrm>
            <a:off x="9903381" y="2045851"/>
            <a:ext cx="2693551" cy="336590"/>
          </a:xfrm>
          <a:prstGeom prst="rect">
            <a:avLst/>
          </a:prstGeom>
          <a:noFill/>
          <a:ln/>
        </p:spPr>
        <p:txBody>
          <a:bodyPr wrap="none" lIns="0" tIns="0" rIns="0" bIns="0" rtlCol="0" anchor="t"/>
          <a:lstStyle/>
          <a:p>
            <a:pPr algn="l" indent="0" marL="0">
              <a:lnSpc>
                <a:spcPts val="2650"/>
              </a:lnSpc>
              <a:buNone/>
            </a:pPr>
            <a:r>
              <a:rPr lang="en-US" sz="2100" b="1" dirty="0">
                <a:solidFill>
                  <a:srgbClr val="000000"/>
                </a:solidFill>
                <a:latin typeface="Bitter Bold" pitchFamily="34" charset="0"/>
                <a:ea typeface="Bitter Bold" pitchFamily="34" charset="-122"/>
                <a:cs typeface="Bitter Bold" pitchFamily="34" charset="-120"/>
              </a:rPr>
              <a:t>Mitr Phol</a:t>
            </a:r>
            <a:endParaRPr lang="en-US" sz="2100" dirty="0"/>
          </a:p>
        </p:txBody>
      </p:sp>
      <p:sp>
        <p:nvSpPr>
          <p:cNvPr id="9" name="Text 5"/>
          <p:cNvSpPr/>
          <p:nvPr/>
        </p:nvSpPr>
        <p:spPr>
          <a:xfrm>
            <a:off x="9903381" y="2511623"/>
            <a:ext cx="3933230" cy="689610"/>
          </a:xfrm>
          <a:prstGeom prst="rect">
            <a:avLst/>
          </a:prstGeom>
          <a:noFill/>
          <a:ln/>
        </p:spPr>
        <p:txBody>
          <a:bodyPr wrap="square" lIns="0" tIns="0" rIns="0" bIns="0" rtlCol="0" anchor="t"/>
          <a:lstStyle/>
          <a:p>
            <a:pPr algn="l" indent="0" marL="0">
              <a:lnSpc>
                <a:spcPts val="2700"/>
              </a:lnSpc>
              <a:buNone/>
            </a:pPr>
            <a:r>
              <a:rPr lang="en-US" sz="1650" dirty="0">
                <a:solidFill>
                  <a:srgbClr val="000000"/>
                </a:solidFill>
                <a:latin typeface="Bitter" pitchFamily="34" charset="0"/>
                <a:ea typeface="Bitter" pitchFamily="34" charset="-122"/>
                <a:cs typeface="Bitter" pitchFamily="34" charset="-120"/>
              </a:rPr>
              <a:t>Asia's sugar production leader with international operations.</a:t>
            </a:r>
            <a:endParaRPr lang="en-US" sz="1650" dirty="0"/>
          </a:p>
        </p:txBody>
      </p:sp>
      <p:sp>
        <p:nvSpPr>
          <p:cNvPr id="10" name="Text 6"/>
          <p:cNvSpPr/>
          <p:nvPr/>
        </p:nvSpPr>
        <p:spPr>
          <a:xfrm>
            <a:off x="9903381" y="3330416"/>
            <a:ext cx="3933230" cy="689610"/>
          </a:xfrm>
          <a:prstGeom prst="rect">
            <a:avLst/>
          </a:prstGeom>
          <a:noFill/>
          <a:ln/>
        </p:spPr>
        <p:txBody>
          <a:bodyPr wrap="square" lIns="0" tIns="0" rIns="0" bIns="0" rtlCol="0" anchor="t"/>
          <a:lstStyle/>
          <a:p>
            <a:pPr algn="l" indent="0" marL="0">
              <a:lnSpc>
                <a:spcPts val="2700"/>
              </a:lnSpc>
              <a:buNone/>
            </a:pPr>
            <a:r>
              <a:rPr lang="en-US" sz="1650" dirty="0">
                <a:solidFill>
                  <a:srgbClr val="000000"/>
                </a:solidFill>
                <a:latin typeface="Bitter" pitchFamily="34" charset="0"/>
                <a:ea typeface="Bitter" pitchFamily="34" charset="-122"/>
                <a:cs typeface="Bitter" pitchFamily="34" charset="-120"/>
              </a:rPr>
              <a:t>Innovator in renewable energy through ethanol and biomass solutions.</a:t>
            </a:r>
            <a:endParaRPr lang="en-US" sz="1650" dirty="0"/>
          </a:p>
        </p:txBody>
      </p:sp>
      <p:pic>
        <p:nvPicPr>
          <p:cNvPr id="11" name="Image 2" descr="preencoded.png">    </p:cNvPr>
          <p:cNvPicPr>
            <a:picLocks noChangeAspect="1"/>
          </p:cNvPicPr>
          <p:nvPr/>
        </p:nvPicPr>
        <p:blipFill>
          <a:blip r:embed="rId3"/>
          <a:stretch>
            <a:fillRect/>
          </a:stretch>
        </p:blipFill>
        <p:spPr>
          <a:xfrm>
            <a:off x="793790" y="4450913"/>
            <a:ext cx="2184202" cy="1349931"/>
          </a:xfrm>
          <a:prstGeom prst="rect">
            <a:avLst/>
          </a:prstGeom>
        </p:spPr>
      </p:pic>
      <p:sp>
        <p:nvSpPr>
          <p:cNvPr id="12" name="Text 7"/>
          <p:cNvSpPr/>
          <p:nvPr/>
        </p:nvSpPr>
        <p:spPr>
          <a:xfrm>
            <a:off x="3247311" y="4450913"/>
            <a:ext cx="2693551" cy="336590"/>
          </a:xfrm>
          <a:prstGeom prst="rect">
            <a:avLst/>
          </a:prstGeom>
          <a:noFill/>
          <a:ln/>
        </p:spPr>
        <p:txBody>
          <a:bodyPr wrap="none" lIns="0" tIns="0" rIns="0" bIns="0" rtlCol="0" anchor="t"/>
          <a:lstStyle/>
          <a:p>
            <a:pPr algn="l" indent="0" marL="0">
              <a:lnSpc>
                <a:spcPts val="2650"/>
              </a:lnSpc>
              <a:buNone/>
            </a:pPr>
            <a:r>
              <a:rPr lang="en-US" sz="2100" b="1" dirty="0">
                <a:solidFill>
                  <a:srgbClr val="000000"/>
                </a:solidFill>
                <a:latin typeface="Bitter Bold" pitchFamily="34" charset="0"/>
                <a:ea typeface="Bitter Bold" pitchFamily="34" charset="-122"/>
                <a:cs typeface="Bitter Bold" pitchFamily="34" charset="-120"/>
              </a:rPr>
              <a:t>Mama Noodles</a:t>
            </a:r>
            <a:endParaRPr lang="en-US" sz="2100" dirty="0"/>
          </a:p>
        </p:txBody>
      </p:sp>
      <p:sp>
        <p:nvSpPr>
          <p:cNvPr id="13" name="Text 8"/>
          <p:cNvSpPr/>
          <p:nvPr/>
        </p:nvSpPr>
        <p:spPr>
          <a:xfrm>
            <a:off x="3247311" y="4916686"/>
            <a:ext cx="3933230" cy="689610"/>
          </a:xfrm>
          <a:prstGeom prst="rect">
            <a:avLst/>
          </a:prstGeom>
          <a:noFill/>
          <a:ln/>
        </p:spPr>
        <p:txBody>
          <a:bodyPr wrap="square" lIns="0" tIns="0" rIns="0" bIns="0" rtlCol="0" anchor="t"/>
          <a:lstStyle/>
          <a:p>
            <a:pPr algn="l" indent="0" marL="0">
              <a:lnSpc>
                <a:spcPts val="2700"/>
              </a:lnSpc>
              <a:buNone/>
            </a:pPr>
            <a:r>
              <a:rPr lang="en-US" sz="1650" dirty="0">
                <a:solidFill>
                  <a:srgbClr val="000000"/>
                </a:solidFill>
                <a:latin typeface="Bitter" pitchFamily="34" charset="0"/>
                <a:ea typeface="Bitter" pitchFamily="34" charset="-122"/>
                <a:cs typeface="Bitter" pitchFamily="34" charset="-120"/>
              </a:rPr>
              <a:t>Beloved instant noodles introducing Thai flavors globally since 1972.</a:t>
            </a:r>
            <a:endParaRPr lang="en-US" sz="1650" dirty="0"/>
          </a:p>
        </p:txBody>
      </p:sp>
      <p:sp>
        <p:nvSpPr>
          <p:cNvPr id="14" name="Text 9"/>
          <p:cNvSpPr/>
          <p:nvPr/>
        </p:nvSpPr>
        <p:spPr>
          <a:xfrm>
            <a:off x="3247311" y="5735479"/>
            <a:ext cx="3933230" cy="689610"/>
          </a:xfrm>
          <a:prstGeom prst="rect">
            <a:avLst/>
          </a:prstGeom>
          <a:noFill/>
          <a:ln/>
        </p:spPr>
        <p:txBody>
          <a:bodyPr wrap="square" lIns="0" tIns="0" rIns="0" bIns="0" rtlCol="0" anchor="t"/>
          <a:lstStyle/>
          <a:p>
            <a:pPr algn="l" indent="0" marL="0">
              <a:lnSpc>
                <a:spcPts val="2700"/>
              </a:lnSpc>
              <a:buNone/>
            </a:pPr>
            <a:r>
              <a:rPr lang="en-US" sz="1650" dirty="0">
                <a:solidFill>
                  <a:srgbClr val="000000"/>
                </a:solidFill>
                <a:latin typeface="Bitter" pitchFamily="34" charset="0"/>
                <a:ea typeface="Bitter" pitchFamily="34" charset="-122"/>
                <a:cs typeface="Bitter" pitchFamily="34" charset="-120"/>
              </a:rPr>
              <a:t>Famous Tom Yum flavor serves as gateway to authentic Thai cuisine.</a:t>
            </a:r>
            <a:endParaRPr lang="en-US" sz="1650" dirty="0"/>
          </a:p>
        </p:txBody>
      </p:sp>
      <p:pic>
        <p:nvPicPr>
          <p:cNvPr id="15" name="Image 3" descr="preencoded.png">    </p:cNvPr>
          <p:cNvPicPr>
            <a:picLocks noChangeAspect="1"/>
          </p:cNvPicPr>
          <p:nvPr/>
        </p:nvPicPr>
        <p:blipFill>
          <a:blip r:embed="rId4"/>
          <a:stretch>
            <a:fillRect/>
          </a:stretch>
        </p:blipFill>
        <p:spPr>
          <a:xfrm>
            <a:off x="7449860" y="4450913"/>
            <a:ext cx="2184202" cy="1349931"/>
          </a:xfrm>
          <a:prstGeom prst="rect">
            <a:avLst/>
          </a:prstGeom>
        </p:spPr>
      </p:pic>
      <p:sp>
        <p:nvSpPr>
          <p:cNvPr id="16" name="Text 10"/>
          <p:cNvSpPr/>
          <p:nvPr/>
        </p:nvSpPr>
        <p:spPr>
          <a:xfrm>
            <a:off x="9903381" y="4450913"/>
            <a:ext cx="2693551" cy="336590"/>
          </a:xfrm>
          <a:prstGeom prst="rect">
            <a:avLst/>
          </a:prstGeom>
          <a:noFill/>
          <a:ln/>
        </p:spPr>
        <p:txBody>
          <a:bodyPr wrap="none" lIns="0" tIns="0" rIns="0" bIns="0" rtlCol="0" anchor="t"/>
          <a:lstStyle/>
          <a:p>
            <a:pPr algn="l" indent="0" marL="0">
              <a:lnSpc>
                <a:spcPts val="2650"/>
              </a:lnSpc>
              <a:buNone/>
            </a:pPr>
            <a:r>
              <a:rPr lang="en-US" sz="2100" b="1" dirty="0">
                <a:solidFill>
                  <a:srgbClr val="000000"/>
                </a:solidFill>
                <a:latin typeface="Bitter Bold" pitchFamily="34" charset="0"/>
                <a:ea typeface="Bitter Bold" pitchFamily="34" charset="-122"/>
                <a:cs typeface="Bitter Bold" pitchFamily="34" charset="-120"/>
              </a:rPr>
              <a:t>Panpuri</a:t>
            </a:r>
            <a:endParaRPr lang="en-US" sz="2100" dirty="0"/>
          </a:p>
        </p:txBody>
      </p:sp>
      <p:sp>
        <p:nvSpPr>
          <p:cNvPr id="17" name="Text 11"/>
          <p:cNvSpPr/>
          <p:nvPr/>
        </p:nvSpPr>
        <p:spPr>
          <a:xfrm>
            <a:off x="9903381" y="4916686"/>
            <a:ext cx="3933230" cy="689610"/>
          </a:xfrm>
          <a:prstGeom prst="rect">
            <a:avLst/>
          </a:prstGeom>
          <a:noFill/>
          <a:ln/>
        </p:spPr>
        <p:txBody>
          <a:bodyPr wrap="square" lIns="0" tIns="0" rIns="0" bIns="0" rtlCol="0" anchor="t"/>
          <a:lstStyle/>
          <a:p>
            <a:pPr algn="l" indent="0" marL="0">
              <a:lnSpc>
                <a:spcPts val="2700"/>
              </a:lnSpc>
              <a:buNone/>
            </a:pPr>
            <a:r>
              <a:rPr lang="en-US" sz="1650" dirty="0">
                <a:solidFill>
                  <a:srgbClr val="000000"/>
                </a:solidFill>
                <a:latin typeface="Bitter" pitchFamily="34" charset="0"/>
                <a:ea typeface="Bitter" pitchFamily="34" charset="-122"/>
                <a:cs typeface="Bitter" pitchFamily="34" charset="-120"/>
              </a:rPr>
              <a:t>Premium wellness brand blending Thai ingredients with modern luxury.</a:t>
            </a:r>
            <a:endParaRPr lang="en-US" sz="1650" dirty="0"/>
          </a:p>
        </p:txBody>
      </p:sp>
      <p:sp>
        <p:nvSpPr>
          <p:cNvPr id="18" name="Text 12"/>
          <p:cNvSpPr/>
          <p:nvPr/>
        </p:nvSpPr>
        <p:spPr>
          <a:xfrm>
            <a:off x="9903381" y="5735479"/>
            <a:ext cx="3933230" cy="1034415"/>
          </a:xfrm>
          <a:prstGeom prst="rect">
            <a:avLst/>
          </a:prstGeom>
          <a:noFill/>
          <a:ln/>
        </p:spPr>
        <p:txBody>
          <a:bodyPr wrap="square" lIns="0" tIns="0" rIns="0" bIns="0" rtlCol="0" anchor="t"/>
          <a:lstStyle/>
          <a:p>
            <a:pPr algn="l" indent="0" marL="0">
              <a:lnSpc>
                <a:spcPts val="2700"/>
              </a:lnSpc>
              <a:buNone/>
            </a:pPr>
            <a:r>
              <a:rPr lang="en-US" sz="1650" dirty="0">
                <a:solidFill>
                  <a:srgbClr val="000000"/>
                </a:solidFill>
                <a:latin typeface="Bitter" pitchFamily="34" charset="0"/>
                <a:ea typeface="Bitter" pitchFamily="34" charset="-122"/>
                <a:cs typeface="Bitter" pitchFamily="34" charset="-120"/>
              </a:rPr>
              <a:t>Showcases Thailand's natural resources through high-end beauty products.</a:t>
            </a:r>
            <a:endParaRPr lang="en-US" sz="1650" dirty="0"/>
          </a:p>
        </p:txBody>
      </p:sp>
      <p:sp>
        <p:nvSpPr>
          <p:cNvPr id="19" name="Text 13"/>
          <p:cNvSpPr/>
          <p:nvPr/>
        </p:nvSpPr>
        <p:spPr>
          <a:xfrm>
            <a:off x="793790" y="7012305"/>
            <a:ext cx="13042821" cy="275749"/>
          </a:xfrm>
          <a:prstGeom prst="rect">
            <a:avLst/>
          </a:prstGeom>
          <a:noFill/>
          <a:ln/>
        </p:spPr>
        <p:txBody>
          <a:bodyPr wrap="none" lIns="0" tIns="0" rIns="0" bIns="0" rtlCol="0" anchor="t"/>
          <a:lstStyle/>
          <a:p>
            <a:pPr algn="l" indent="0" marL="0">
              <a:lnSpc>
                <a:spcPts val="2150"/>
              </a:lnSpc>
              <a:buNone/>
            </a:pPr>
            <a:r>
              <a:rPr lang="en-US" sz="1350" dirty="0">
                <a:solidFill>
                  <a:srgbClr val="000000"/>
                </a:solidFill>
                <a:latin typeface="Bitter" pitchFamily="34" charset="0"/>
                <a:ea typeface="Bitter" pitchFamily="34" charset="-122"/>
                <a:cs typeface="Bitter" pitchFamily="34" charset="-120"/>
              </a:rPr>
              <a:t>Photo credit: Sineha Bangkok,  Brandage, Big C and PANPURI</a:t>
            </a:r>
            <a:endParaRPr lang="en-US" sz="1350" dirty="0"/>
          </a:p>
        </p:txBody>
      </p:sp>
      <p:pic>
        <p:nvPicPr>
          <p:cNvPr id="20" name="Image 4" descr="preencoded.png">    </p:cNvPr>
          <p:cNvPicPr>
            <a:picLocks noChangeAspect="1"/>
          </p:cNvPicPr>
          <p:nvPr/>
        </p:nvPicPr>
        <p:blipFill>
          <a:blip r:embed="rId5"/>
          <a:stretch>
            <a:fillRect/>
          </a:stretch>
        </p:blipFill>
        <p:spPr>
          <a:xfrm>
            <a:off x="13629561" y="228600"/>
            <a:ext cx="772239" cy="601861"/>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Text 0"/>
          <p:cNvSpPr/>
          <p:nvPr/>
        </p:nvSpPr>
        <p:spPr>
          <a:xfrm>
            <a:off x="793075" y="623173"/>
            <a:ext cx="6089452" cy="637342"/>
          </a:xfrm>
          <a:prstGeom prst="rect">
            <a:avLst/>
          </a:prstGeom>
          <a:noFill/>
          <a:ln/>
        </p:spPr>
        <p:txBody>
          <a:bodyPr wrap="none" lIns="0" tIns="0" rIns="0" bIns="0" rtlCol="0" anchor="t"/>
          <a:lstStyle/>
          <a:p>
            <a:pPr algn="l" indent="0" marL="0">
              <a:lnSpc>
                <a:spcPts val="5000"/>
              </a:lnSpc>
              <a:buNone/>
            </a:pPr>
            <a:r>
              <a:rPr lang="en-US" sz="4000" b="1" dirty="0">
                <a:solidFill>
                  <a:srgbClr val="253A7E"/>
                </a:solidFill>
                <a:latin typeface="Bitter Bold" pitchFamily="34" charset="0"/>
                <a:ea typeface="Bitter Bold" pitchFamily="34" charset="-122"/>
                <a:cs typeface="Bitter Bold" pitchFamily="34" charset="-120"/>
              </a:rPr>
              <a:t>Thailand's Culinary Icons</a:t>
            </a:r>
            <a:endParaRPr lang="en-US" sz="4000" dirty="0"/>
          </a:p>
        </p:txBody>
      </p:sp>
      <p:pic>
        <p:nvPicPr>
          <p:cNvPr id="3" name="Image 0" descr="preencoded.png">    </p:cNvPr>
          <p:cNvPicPr>
            <a:picLocks noChangeAspect="1"/>
          </p:cNvPicPr>
          <p:nvPr/>
        </p:nvPicPr>
        <p:blipFill>
          <a:blip r:embed="rId1"/>
          <a:stretch>
            <a:fillRect/>
          </a:stretch>
        </p:blipFill>
        <p:spPr>
          <a:xfrm>
            <a:off x="793075" y="1668423"/>
            <a:ext cx="2877503" cy="1778318"/>
          </a:xfrm>
          <a:prstGeom prst="rect">
            <a:avLst/>
          </a:prstGeom>
        </p:spPr>
      </p:pic>
      <p:sp>
        <p:nvSpPr>
          <p:cNvPr id="4" name="Text 1"/>
          <p:cNvSpPr/>
          <p:nvPr/>
        </p:nvSpPr>
        <p:spPr>
          <a:xfrm>
            <a:off x="3925491" y="1668423"/>
            <a:ext cx="2703909" cy="318611"/>
          </a:xfrm>
          <a:prstGeom prst="rect">
            <a:avLst/>
          </a:prstGeom>
          <a:noFill/>
          <a:ln/>
        </p:spPr>
        <p:txBody>
          <a:bodyPr wrap="none" lIns="0" tIns="0" rIns="0" bIns="0" rtlCol="0" anchor="t"/>
          <a:lstStyle/>
          <a:p>
            <a:pPr algn="l" indent="0" marL="0">
              <a:lnSpc>
                <a:spcPts val="2500"/>
              </a:lnSpc>
              <a:buNone/>
            </a:pPr>
            <a:r>
              <a:rPr lang="en-US" sz="2000" b="1" dirty="0">
                <a:solidFill>
                  <a:srgbClr val="000000"/>
                </a:solidFill>
                <a:latin typeface="Bitter Bold" pitchFamily="34" charset="0"/>
                <a:ea typeface="Bitter Bold" pitchFamily="34" charset="-122"/>
                <a:cs typeface="Bitter Bold" pitchFamily="34" charset="-120"/>
              </a:rPr>
              <a:t>Maepranom (Est. 1959)</a:t>
            </a:r>
            <a:endParaRPr lang="en-US" sz="2000" dirty="0"/>
          </a:p>
        </p:txBody>
      </p:sp>
      <p:sp>
        <p:nvSpPr>
          <p:cNvPr id="5" name="Text 2"/>
          <p:cNvSpPr/>
          <p:nvPr/>
        </p:nvSpPr>
        <p:spPr>
          <a:xfrm>
            <a:off x="3925491" y="2109311"/>
            <a:ext cx="3262193" cy="978694"/>
          </a:xfrm>
          <a:prstGeom prst="rect">
            <a:avLst/>
          </a:prstGeom>
          <a:noFill/>
          <a:ln/>
        </p:spPr>
        <p:txBody>
          <a:bodyPr wrap="square" lIns="0" tIns="0" rIns="0" bIns="0" rtlCol="0" anchor="t"/>
          <a:lstStyle/>
          <a:p>
            <a:pPr algn="l" indent="0" marL="0">
              <a:lnSpc>
                <a:spcPts val="2550"/>
              </a:lnSpc>
              <a:buNone/>
            </a:pPr>
            <a:r>
              <a:rPr lang="en-US" sz="1600" dirty="0">
                <a:solidFill>
                  <a:srgbClr val="000000"/>
                </a:solidFill>
                <a:latin typeface="Bitter" pitchFamily="34" charset="0"/>
                <a:ea typeface="Bitter" pitchFamily="34" charset="-122"/>
                <a:cs typeface="Bitter" pitchFamily="34" charset="-120"/>
              </a:rPr>
              <a:t>Founded by Pranom Daengsupha, this brand delivers authentic Thai chili pastes worldwide.</a:t>
            </a:r>
            <a:endParaRPr lang="en-US" sz="1600" dirty="0"/>
          </a:p>
        </p:txBody>
      </p:sp>
      <p:sp>
        <p:nvSpPr>
          <p:cNvPr id="6" name="Text 3"/>
          <p:cNvSpPr/>
          <p:nvPr/>
        </p:nvSpPr>
        <p:spPr>
          <a:xfrm>
            <a:off x="3925491" y="3210282"/>
            <a:ext cx="3262193" cy="978694"/>
          </a:xfrm>
          <a:prstGeom prst="rect">
            <a:avLst/>
          </a:prstGeom>
          <a:noFill/>
          <a:ln/>
        </p:spPr>
        <p:txBody>
          <a:bodyPr wrap="square" lIns="0" tIns="0" rIns="0" bIns="0" rtlCol="0" anchor="t"/>
          <a:lstStyle/>
          <a:p>
            <a:pPr algn="l" indent="0" marL="0">
              <a:lnSpc>
                <a:spcPts val="2550"/>
              </a:lnSpc>
              <a:buNone/>
            </a:pPr>
            <a:r>
              <a:rPr lang="en-US" sz="1600" dirty="0">
                <a:solidFill>
                  <a:srgbClr val="000000"/>
                </a:solidFill>
                <a:latin typeface="Bitter" pitchFamily="34" charset="0"/>
                <a:ea typeface="Bitter" pitchFamily="34" charset="-122"/>
                <a:cs typeface="Bitter" pitchFamily="34" charset="-120"/>
              </a:rPr>
              <a:t>Their traditional flavors maintain Thai culinary heritage with modern production standards.</a:t>
            </a:r>
            <a:endParaRPr lang="en-US" sz="1600" dirty="0"/>
          </a:p>
        </p:txBody>
      </p:sp>
      <p:pic>
        <p:nvPicPr>
          <p:cNvPr id="7" name="Image 1" descr="preencoded.png">    </p:cNvPr>
          <p:cNvPicPr>
            <a:picLocks noChangeAspect="1"/>
          </p:cNvPicPr>
          <p:nvPr/>
        </p:nvPicPr>
        <p:blipFill>
          <a:blip r:embed="rId2"/>
          <a:stretch>
            <a:fillRect/>
          </a:stretch>
        </p:blipFill>
        <p:spPr>
          <a:xfrm>
            <a:off x="7442597" y="1668423"/>
            <a:ext cx="2877622" cy="1778437"/>
          </a:xfrm>
          <a:prstGeom prst="rect">
            <a:avLst/>
          </a:prstGeom>
        </p:spPr>
      </p:pic>
      <p:sp>
        <p:nvSpPr>
          <p:cNvPr id="8" name="Text 4"/>
          <p:cNvSpPr/>
          <p:nvPr/>
        </p:nvSpPr>
        <p:spPr>
          <a:xfrm>
            <a:off x="10575131" y="1668423"/>
            <a:ext cx="2636401" cy="318611"/>
          </a:xfrm>
          <a:prstGeom prst="rect">
            <a:avLst/>
          </a:prstGeom>
          <a:noFill/>
          <a:ln/>
        </p:spPr>
        <p:txBody>
          <a:bodyPr wrap="none" lIns="0" tIns="0" rIns="0" bIns="0" rtlCol="0" anchor="t"/>
          <a:lstStyle/>
          <a:p>
            <a:pPr algn="l" indent="0" marL="0">
              <a:lnSpc>
                <a:spcPts val="2500"/>
              </a:lnSpc>
              <a:buNone/>
            </a:pPr>
            <a:r>
              <a:rPr lang="en-US" sz="2000" b="1" dirty="0">
                <a:solidFill>
                  <a:srgbClr val="000000"/>
                </a:solidFill>
                <a:latin typeface="Bitter Bold" pitchFamily="34" charset="0"/>
                <a:ea typeface="Bitter Bold" pitchFamily="34" charset="-122"/>
                <a:cs typeface="Bitter Bold" pitchFamily="34" charset="-120"/>
              </a:rPr>
              <a:t>ChaTraMue (Est. 1945)</a:t>
            </a:r>
            <a:endParaRPr lang="en-US" sz="2000" dirty="0"/>
          </a:p>
        </p:txBody>
      </p:sp>
      <p:sp>
        <p:nvSpPr>
          <p:cNvPr id="9" name="Text 5"/>
          <p:cNvSpPr/>
          <p:nvPr/>
        </p:nvSpPr>
        <p:spPr>
          <a:xfrm>
            <a:off x="10575131" y="2109311"/>
            <a:ext cx="3262193" cy="978694"/>
          </a:xfrm>
          <a:prstGeom prst="rect">
            <a:avLst/>
          </a:prstGeom>
          <a:noFill/>
          <a:ln/>
        </p:spPr>
        <p:txBody>
          <a:bodyPr wrap="square" lIns="0" tIns="0" rIns="0" bIns="0" rtlCol="0" anchor="t"/>
          <a:lstStyle/>
          <a:p>
            <a:pPr algn="l" indent="0" marL="0">
              <a:lnSpc>
                <a:spcPts val="2550"/>
              </a:lnSpc>
              <a:buNone/>
            </a:pPr>
            <a:r>
              <a:rPr lang="en-US" sz="1600" dirty="0">
                <a:solidFill>
                  <a:srgbClr val="000000"/>
                </a:solidFill>
                <a:latin typeface="Bitter" pitchFamily="34" charset="0"/>
                <a:ea typeface="Bitter" pitchFamily="34" charset="-122"/>
                <a:cs typeface="Bitter" pitchFamily="34" charset="-120"/>
              </a:rPr>
              <a:t>Thailand's iconic milk tea brand has expanded globally with signature cafés.</a:t>
            </a:r>
            <a:endParaRPr lang="en-US" sz="1600" dirty="0"/>
          </a:p>
        </p:txBody>
      </p:sp>
      <p:sp>
        <p:nvSpPr>
          <p:cNvPr id="10" name="Text 6"/>
          <p:cNvSpPr/>
          <p:nvPr/>
        </p:nvSpPr>
        <p:spPr>
          <a:xfrm>
            <a:off x="10575131" y="3210282"/>
            <a:ext cx="3262193" cy="978694"/>
          </a:xfrm>
          <a:prstGeom prst="rect">
            <a:avLst/>
          </a:prstGeom>
          <a:noFill/>
          <a:ln/>
        </p:spPr>
        <p:txBody>
          <a:bodyPr wrap="square" lIns="0" tIns="0" rIns="0" bIns="0" rtlCol="0" anchor="t"/>
          <a:lstStyle/>
          <a:p>
            <a:pPr algn="l" indent="0" marL="0">
              <a:lnSpc>
                <a:spcPts val="2550"/>
              </a:lnSpc>
              <a:buNone/>
            </a:pPr>
            <a:r>
              <a:rPr lang="en-US" sz="1600" dirty="0">
                <a:solidFill>
                  <a:srgbClr val="000000"/>
                </a:solidFill>
                <a:latin typeface="Bitter" pitchFamily="34" charset="0"/>
                <a:ea typeface="Bitter" pitchFamily="34" charset="-122"/>
                <a:cs typeface="Bitter" pitchFamily="34" charset="-120"/>
              </a:rPr>
              <a:t>Their distinctive red label tea leaves have become synonymous with Thai tea culture.</a:t>
            </a:r>
            <a:endParaRPr lang="en-US" sz="1600" dirty="0"/>
          </a:p>
        </p:txBody>
      </p:sp>
      <p:pic>
        <p:nvPicPr>
          <p:cNvPr id="11" name="Image 2" descr="preencoded.png">    </p:cNvPr>
          <p:cNvPicPr>
            <a:picLocks noChangeAspect="1"/>
          </p:cNvPicPr>
          <p:nvPr/>
        </p:nvPicPr>
        <p:blipFill>
          <a:blip r:embed="rId3"/>
          <a:stretch>
            <a:fillRect/>
          </a:stretch>
        </p:blipFill>
        <p:spPr>
          <a:xfrm>
            <a:off x="793075" y="4596884"/>
            <a:ext cx="2877503" cy="1778318"/>
          </a:xfrm>
          <a:prstGeom prst="rect">
            <a:avLst/>
          </a:prstGeom>
        </p:spPr>
      </p:pic>
      <p:sp>
        <p:nvSpPr>
          <p:cNvPr id="12" name="Text 7"/>
          <p:cNvSpPr/>
          <p:nvPr/>
        </p:nvSpPr>
        <p:spPr>
          <a:xfrm>
            <a:off x="3925491" y="4596884"/>
            <a:ext cx="2549366" cy="318611"/>
          </a:xfrm>
          <a:prstGeom prst="rect">
            <a:avLst/>
          </a:prstGeom>
          <a:noFill/>
          <a:ln/>
        </p:spPr>
        <p:txBody>
          <a:bodyPr wrap="none" lIns="0" tIns="0" rIns="0" bIns="0" rtlCol="0" anchor="t"/>
          <a:lstStyle/>
          <a:p>
            <a:pPr algn="l" indent="0" marL="0">
              <a:lnSpc>
                <a:spcPts val="2500"/>
              </a:lnSpc>
              <a:buNone/>
            </a:pPr>
            <a:r>
              <a:rPr lang="en-US" sz="2000" b="1" dirty="0">
                <a:solidFill>
                  <a:srgbClr val="000000"/>
                </a:solidFill>
                <a:latin typeface="Bitter Bold" pitchFamily="34" charset="0"/>
                <a:ea typeface="Bitter Bold" pitchFamily="34" charset="-122"/>
                <a:cs typeface="Bitter Bold" pitchFamily="34" charset="-120"/>
              </a:rPr>
              <a:t>Lobo</a:t>
            </a:r>
            <a:endParaRPr lang="en-US" sz="2000" dirty="0"/>
          </a:p>
        </p:txBody>
      </p:sp>
      <p:sp>
        <p:nvSpPr>
          <p:cNvPr id="13" name="Text 8"/>
          <p:cNvSpPr/>
          <p:nvPr/>
        </p:nvSpPr>
        <p:spPr>
          <a:xfrm>
            <a:off x="3925491" y="5037773"/>
            <a:ext cx="3262193" cy="978694"/>
          </a:xfrm>
          <a:prstGeom prst="rect">
            <a:avLst/>
          </a:prstGeom>
          <a:noFill/>
          <a:ln/>
        </p:spPr>
        <p:txBody>
          <a:bodyPr wrap="square" lIns="0" tIns="0" rIns="0" bIns="0" rtlCol="0" anchor="t"/>
          <a:lstStyle/>
          <a:p>
            <a:pPr algn="l" indent="0" marL="0">
              <a:lnSpc>
                <a:spcPts val="2550"/>
              </a:lnSpc>
              <a:buNone/>
            </a:pPr>
            <a:r>
              <a:rPr lang="en-US" sz="1600" dirty="0">
                <a:solidFill>
                  <a:srgbClr val="000000"/>
                </a:solidFill>
                <a:latin typeface="Bitter" pitchFamily="34" charset="0"/>
                <a:ea typeface="Bitter" pitchFamily="34" charset="-122"/>
                <a:cs typeface="Bitter" pitchFamily="34" charset="-120"/>
              </a:rPr>
              <a:t>These ready-to-cook seasoning mixes bring authentic Thai flavors to kitchens worldwide.</a:t>
            </a:r>
            <a:endParaRPr lang="en-US" sz="1600" dirty="0"/>
          </a:p>
        </p:txBody>
      </p:sp>
      <p:sp>
        <p:nvSpPr>
          <p:cNvPr id="14" name="Text 9"/>
          <p:cNvSpPr/>
          <p:nvPr/>
        </p:nvSpPr>
        <p:spPr>
          <a:xfrm>
            <a:off x="3925491" y="6138743"/>
            <a:ext cx="3262193" cy="978694"/>
          </a:xfrm>
          <a:prstGeom prst="rect">
            <a:avLst/>
          </a:prstGeom>
          <a:noFill/>
          <a:ln/>
        </p:spPr>
        <p:txBody>
          <a:bodyPr wrap="square" lIns="0" tIns="0" rIns="0" bIns="0" rtlCol="0" anchor="t"/>
          <a:lstStyle/>
          <a:p>
            <a:pPr algn="l" indent="0" marL="0">
              <a:lnSpc>
                <a:spcPts val="2550"/>
              </a:lnSpc>
              <a:buNone/>
            </a:pPr>
            <a:r>
              <a:rPr lang="en-US" sz="1600" dirty="0">
                <a:solidFill>
                  <a:srgbClr val="000000"/>
                </a:solidFill>
                <a:latin typeface="Bitter" pitchFamily="34" charset="0"/>
                <a:ea typeface="Bitter" pitchFamily="34" charset="-122"/>
                <a:cs typeface="Bitter" pitchFamily="34" charset="-120"/>
              </a:rPr>
              <a:t>Lobo simplifies complex Thai recipes without compromising traditional taste profiles.</a:t>
            </a:r>
            <a:endParaRPr lang="en-US" sz="1600" dirty="0"/>
          </a:p>
        </p:txBody>
      </p:sp>
      <p:pic>
        <p:nvPicPr>
          <p:cNvPr id="15" name="Image 3" descr="preencoded.png">    </p:cNvPr>
          <p:cNvPicPr>
            <a:picLocks noChangeAspect="1"/>
          </p:cNvPicPr>
          <p:nvPr/>
        </p:nvPicPr>
        <p:blipFill>
          <a:blip r:embed="rId4"/>
          <a:stretch>
            <a:fillRect/>
          </a:stretch>
        </p:blipFill>
        <p:spPr>
          <a:xfrm>
            <a:off x="7442597" y="4596884"/>
            <a:ext cx="2877622" cy="1778437"/>
          </a:xfrm>
          <a:prstGeom prst="rect">
            <a:avLst/>
          </a:prstGeom>
        </p:spPr>
      </p:pic>
      <p:sp>
        <p:nvSpPr>
          <p:cNvPr id="16" name="Text 10"/>
          <p:cNvSpPr/>
          <p:nvPr/>
        </p:nvSpPr>
        <p:spPr>
          <a:xfrm>
            <a:off x="10575131" y="4596884"/>
            <a:ext cx="2549366" cy="318611"/>
          </a:xfrm>
          <a:prstGeom prst="rect">
            <a:avLst/>
          </a:prstGeom>
          <a:noFill/>
          <a:ln/>
        </p:spPr>
        <p:txBody>
          <a:bodyPr wrap="none" lIns="0" tIns="0" rIns="0" bIns="0" rtlCol="0" anchor="t"/>
          <a:lstStyle/>
          <a:p>
            <a:pPr algn="l" indent="0" marL="0">
              <a:lnSpc>
                <a:spcPts val="2500"/>
              </a:lnSpc>
              <a:buNone/>
            </a:pPr>
            <a:r>
              <a:rPr lang="en-US" sz="2000" b="1" dirty="0">
                <a:solidFill>
                  <a:srgbClr val="000000"/>
                </a:solidFill>
                <a:latin typeface="Bitter Bold" pitchFamily="34" charset="0"/>
                <a:ea typeface="Bitter Bold" pitchFamily="34" charset="-122"/>
                <a:cs typeface="Bitter Bold" pitchFamily="34" charset="-120"/>
              </a:rPr>
              <a:t>THANN (Est. 2002)</a:t>
            </a:r>
            <a:endParaRPr lang="en-US" sz="2000" dirty="0"/>
          </a:p>
        </p:txBody>
      </p:sp>
      <p:sp>
        <p:nvSpPr>
          <p:cNvPr id="17" name="Text 11"/>
          <p:cNvSpPr/>
          <p:nvPr/>
        </p:nvSpPr>
        <p:spPr>
          <a:xfrm>
            <a:off x="10575131" y="5037773"/>
            <a:ext cx="3262193" cy="978694"/>
          </a:xfrm>
          <a:prstGeom prst="rect">
            <a:avLst/>
          </a:prstGeom>
          <a:noFill/>
          <a:ln/>
        </p:spPr>
        <p:txBody>
          <a:bodyPr wrap="square" lIns="0" tIns="0" rIns="0" bIns="0" rtlCol="0" anchor="t"/>
          <a:lstStyle/>
          <a:p>
            <a:pPr algn="l" indent="0" marL="0">
              <a:lnSpc>
                <a:spcPts val="2550"/>
              </a:lnSpc>
              <a:buNone/>
            </a:pPr>
            <a:r>
              <a:rPr lang="en-US" sz="1600" dirty="0">
                <a:solidFill>
                  <a:srgbClr val="000000"/>
                </a:solidFill>
                <a:latin typeface="Bitter" pitchFamily="34" charset="0"/>
                <a:ea typeface="Bitter" pitchFamily="34" charset="-122"/>
                <a:cs typeface="Bitter" pitchFamily="34" charset="-120"/>
              </a:rPr>
              <a:t>This eco-friendly brand blends Asian botanicals with modern skincare science.</a:t>
            </a:r>
            <a:endParaRPr lang="en-US" sz="1600" dirty="0"/>
          </a:p>
        </p:txBody>
      </p:sp>
      <p:sp>
        <p:nvSpPr>
          <p:cNvPr id="18" name="Text 12"/>
          <p:cNvSpPr/>
          <p:nvPr/>
        </p:nvSpPr>
        <p:spPr>
          <a:xfrm>
            <a:off x="10575131" y="6138743"/>
            <a:ext cx="3262193" cy="978694"/>
          </a:xfrm>
          <a:prstGeom prst="rect">
            <a:avLst/>
          </a:prstGeom>
          <a:noFill/>
          <a:ln/>
        </p:spPr>
        <p:txBody>
          <a:bodyPr wrap="square" lIns="0" tIns="0" rIns="0" bIns="0" rtlCol="0" anchor="t"/>
          <a:lstStyle/>
          <a:p>
            <a:pPr algn="l" indent="0" marL="0">
              <a:lnSpc>
                <a:spcPts val="2550"/>
              </a:lnSpc>
              <a:buNone/>
            </a:pPr>
            <a:r>
              <a:rPr lang="en-US" sz="1600" dirty="0">
                <a:solidFill>
                  <a:srgbClr val="000000"/>
                </a:solidFill>
                <a:latin typeface="Bitter" pitchFamily="34" charset="0"/>
                <a:ea typeface="Bitter" pitchFamily="34" charset="-122"/>
                <a:cs typeface="Bitter" pitchFamily="34" charset="-120"/>
              </a:rPr>
              <a:t>THANN products showcase Thailand's rich botanical heritage through luxury wellness offerings.</a:t>
            </a:r>
            <a:endParaRPr lang="en-US" sz="1600" dirty="0"/>
          </a:p>
        </p:txBody>
      </p:sp>
      <p:sp>
        <p:nvSpPr>
          <p:cNvPr id="19" name="Text 13"/>
          <p:cNvSpPr/>
          <p:nvPr/>
        </p:nvSpPr>
        <p:spPr>
          <a:xfrm>
            <a:off x="793075" y="7346871"/>
            <a:ext cx="13044249" cy="260985"/>
          </a:xfrm>
          <a:prstGeom prst="rect">
            <a:avLst/>
          </a:prstGeom>
          <a:noFill/>
          <a:ln/>
        </p:spPr>
        <p:txBody>
          <a:bodyPr wrap="none" lIns="0" tIns="0" rIns="0" bIns="0" rtlCol="0" anchor="t"/>
          <a:lstStyle/>
          <a:p>
            <a:pPr algn="l" indent="0" marL="0">
              <a:lnSpc>
                <a:spcPts val="2050"/>
              </a:lnSpc>
              <a:buNone/>
            </a:pPr>
            <a:r>
              <a:rPr lang="en-US" sz="1250" dirty="0">
                <a:solidFill>
                  <a:srgbClr val="000000"/>
                </a:solidFill>
                <a:latin typeface="Bitter" pitchFamily="34" charset="0"/>
                <a:ea typeface="Bitter" pitchFamily="34" charset="-122"/>
                <a:cs typeface="Bitter" pitchFamily="34" charset="-120"/>
              </a:rPr>
              <a:t>Photo credit: Sanook, Big C, Tops and THANN</a:t>
            </a:r>
            <a:endParaRPr lang="en-US" sz="1250" dirty="0"/>
          </a:p>
        </p:txBody>
      </p:sp>
      <p:pic>
        <p:nvPicPr>
          <p:cNvPr id="20" name="Image 4" descr="preencoded.png">    </p:cNvPr>
          <p:cNvPicPr>
            <a:picLocks noChangeAspect="1"/>
          </p:cNvPicPr>
          <p:nvPr/>
        </p:nvPicPr>
        <p:blipFill>
          <a:blip r:embed="rId5"/>
          <a:stretch>
            <a:fillRect/>
          </a:stretch>
        </p:blipFill>
        <p:spPr>
          <a:xfrm>
            <a:off x="13629561" y="228600"/>
            <a:ext cx="772239" cy="60186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664369"/>
            <a:ext cx="5670590" cy="708779"/>
          </a:xfrm>
          <a:prstGeom prst="rect">
            <a:avLst/>
          </a:prstGeom>
          <a:noFill/>
          <a:ln/>
        </p:spPr>
        <p:txBody>
          <a:bodyPr wrap="none" lIns="0" tIns="0" rIns="0" bIns="0" rtlCol="0" anchor="t"/>
          <a:lstStyle/>
          <a:p>
            <a:pPr algn="l" indent="0" marL="0">
              <a:lnSpc>
                <a:spcPts val="5550"/>
              </a:lnSpc>
              <a:buNone/>
            </a:pPr>
            <a:r>
              <a:rPr lang="en-US" sz="4450" b="1" dirty="0">
                <a:solidFill>
                  <a:srgbClr val="253A7E"/>
                </a:solidFill>
                <a:latin typeface="Bitter Bold" pitchFamily="34" charset="0"/>
                <a:ea typeface="Bitter Bold" pitchFamily="34" charset="-122"/>
                <a:cs typeface="Bitter Bold" pitchFamily="34" charset="-120"/>
              </a:rPr>
              <a:t>Thailand in Brief</a:t>
            </a:r>
            <a:endParaRPr lang="en-US" sz="4450" dirty="0"/>
          </a:p>
        </p:txBody>
      </p:sp>
      <p:sp>
        <p:nvSpPr>
          <p:cNvPr id="3" name="Text 1"/>
          <p:cNvSpPr/>
          <p:nvPr/>
        </p:nvSpPr>
        <p:spPr>
          <a:xfrm>
            <a:off x="793790" y="1826776"/>
            <a:ext cx="13042821" cy="1088708"/>
          </a:xfrm>
          <a:prstGeom prst="rect">
            <a:avLst/>
          </a:prstGeom>
          <a:noFill/>
          <a:ln/>
        </p:spPr>
        <p:txBody>
          <a:bodyPr wrap="square" lIns="0" tIns="0" rIns="0" bIns="0" rtlCol="0" anchor="t"/>
          <a:lstStyle/>
          <a:p>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"Thailand in Brief " </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has been prepared by the Thailand Foundation to support students, scholars, and the general public who wish to give presentations about Thailand to their audiences—for example, exchange program students and international participants.</a:t>
            </a:r>
            <a:endParaRPr lang="en-US" sz="1750" dirty="0"/>
          </a:p>
        </p:txBody>
      </p:sp>
      <p:sp>
        <p:nvSpPr>
          <p:cNvPr id="4" name="Text 2"/>
          <p:cNvSpPr/>
          <p:nvPr/>
        </p:nvSpPr>
        <p:spPr>
          <a:xfrm>
            <a:off x="793790" y="3170634"/>
            <a:ext cx="13042821" cy="1088708"/>
          </a:xfrm>
          <a:prstGeom prst="rect">
            <a:avLst/>
          </a:prstGeom>
          <a:noFill/>
          <a:ln/>
        </p:spPr>
        <p:txBody>
          <a:bodyPr wrap="squar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The work presents some basic information about Thailand in 11 areas: </a:t>
            </a:r>
            <a:pPr algn="l" indent="0" marL="0">
              <a:lnSpc>
                <a:spcPts val="2850"/>
              </a:lnSpc>
              <a:buNone/>
            </a:pPr>
            <a:r>
              <a:rPr lang="en-US" sz="1750" b="1" i="1" dirty="0">
                <a:solidFill>
                  <a:srgbClr val="000000"/>
                </a:solidFill>
                <a:latin typeface="Bitter" pitchFamily="34" charset="0"/>
                <a:ea typeface="Bitter" pitchFamily="34" charset="-122"/>
                <a:cs typeface="Bitter" pitchFamily="34" charset="-120"/>
              </a:rPr>
              <a:t>1) Geography,  2) History,  3) Politics and Government, 4) Economics,  5) Demographics,  6) Culture,  7) Values,  8) Thai People and Other Popularity That You May Know, </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
</a:t>
            </a:r>
            <a:pPr algn="l" indent="0" marL="0">
              <a:lnSpc>
                <a:spcPts val="2850"/>
              </a:lnSpc>
              <a:buNone/>
            </a:pPr>
            <a:r>
              <a:rPr lang="en-US" sz="1750" b="1" i="1" dirty="0">
                <a:solidFill>
                  <a:srgbClr val="000000"/>
                </a:solidFill>
                <a:latin typeface="Bitter" pitchFamily="34" charset="0"/>
                <a:ea typeface="Bitter" pitchFamily="34" charset="-122"/>
                <a:cs typeface="Bitter" pitchFamily="34" charset="-120"/>
              </a:rPr>
              <a:t>9) Misconceptions about Thailand,  10) Thailand's Role on the Global Stage, and  11) Rankings Related to Thailand.</a:t>
            </a:r>
            <a:endParaRPr lang="en-US" sz="1750" dirty="0"/>
          </a:p>
        </p:txBody>
      </p:sp>
      <p:sp>
        <p:nvSpPr>
          <p:cNvPr id="5" name="Text 3"/>
          <p:cNvSpPr/>
          <p:nvPr/>
        </p:nvSpPr>
        <p:spPr>
          <a:xfrm>
            <a:off x="793790" y="4514493"/>
            <a:ext cx="13042821" cy="1451610"/>
          </a:xfrm>
          <a:prstGeom prst="rect">
            <a:avLst/>
          </a:prstGeom>
          <a:noFill/>
          <a:ln/>
        </p:spPr>
        <p:txBody>
          <a:bodyPr wrap="square" lIns="0" tIns="0" rIns="0" bIns="0" rtlCol="0" anchor="t"/>
          <a:lstStyle/>
          <a:p>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"Thailand in Brief"</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 is produced in both </a:t>
            </a:r>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PDF file (.pdf)</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 and </a:t>
            </a:r>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 Powerpoint Presentation (.pptx) </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formats, consisting of xx slides. Users may download and select the topics they wish to present, and may rearrange the sequence of the slides as appropriate. However, the content of this document cannot be edited. Reproduction or use for commercial purposes without permission from the Thailand Foundation is not allowed.</a:t>
            </a:r>
            <a:endParaRPr lang="en-US" sz="1750" dirty="0"/>
          </a:p>
        </p:txBody>
      </p:sp>
      <p:sp>
        <p:nvSpPr>
          <p:cNvPr id="6" name="Text 4"/>
          <p:cNvSpPr/>
          <p:nvPr/>
        </p:nvSpPr>
        <p:spPr>
          <a:xfrm>
            <a:off x="793790" y="6221254"/>
            <a:ext cx="13042821" cy="725805"/>
          </a:xfrm>
          <a:prstGeom prst="rect">
            <a:avLst/>
          </a:prstGeom>
          <a:noFill/>
          <a:ln/>
        </p:spPr>
        <p:txBody>
          <a:bodyPr wrap="square" lIns="0" tIns="0" rIns="0" bIns="0" rtlCol="0" anchor="t"/>
          <a:lstStyle/>
          <a:p>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"Thailand in Brief" </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will be updated every third quarter each year. For inquiries or further suggestions, please contact the Thailand Foundation at </a:t>
            </a:r>
            <a:pPr algn="l" indent="0" marL="0">
              <a:lnSpc>
                <a:spcPts val="2850"/>
              </a:lnSpc>
              <a:buNone/>
            </a:pPr>
            <a:r>
              <a:rPr lang="en-US" sz="1750" u="sng" dirty="0">
                <a:solidFill>
                  <a:srgbClr val="966703"/>
                </a:solidFill>
                <a:latin typeface="Bitter" pitchFamily="34" charset="0"/>
                <a:ea typeface="Bitter" pitchFamily="34" charset="-122"/>
                <a:cs typeface="Bitter" pitchFamily="34" charset="-120"/>
                <a:hlinkClick r:id="rId1" invalidUrl="" action="" tgtFrame="" tooltip="" history="1" highlightClick="0" endSnd="0">
                  <a:extLst>
                    <a:ext uri="{A12FA001-AC4F-418D-AE19-62706E023703}">
                      <ahyp:hlinkClr xmlns:ahyp="http://schemas.microsoft.com/office/drawing/2018/hyperlinkcolor" val="tx"/>
                    </a:ext>
                  </a:extLst>
                </a:hlinkClick>
              </a:rPr>
              <a:t>info@thailandfoundation.or.th</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a:t>
            </a:r>
            <a:endParaRPr lang="en-US" sz="1750" dirty="0"/>
          </a:p>
        </p:txBody>
      </p:sp>
      <p:sp>
        <p:nvSpPr>
          <p:cNvPr id="7" name="Text 5"/>
          <p:cNvSpPr/>
          <p:nvPr/>
        </p:nvSpPr>
        <p:spPr>
          <a:xfrm>
            <a:off x="793790" y="7202210"/>
            <a:ext cx="13042821" cy="362903"/>
          </a:xfrm>
          <a:prstGeom prst="rect">
            <a:avLst/>
          </a:prstGeom>
          <a:noFill/>
          <a:ln/>
        </p:spPr>
        <p:txBody>
          <a:bodyPr wrap="non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27 May 2025</a:t>
            </a:r>
            <a:endParaRPr lang="en-US" sz="1750" dirty="0"/>
          </a:p>
        </p:txBody>
      </p:sp>
      <p:pic>
        <p:nvPicPr>
          <p:cNvPr id="8" name="Image 0" descr="preencoded.png">    </p:cNvPr>
          <p:cNvPicPr>
            <a:picLocks noChangeAspect="1"/>
          </p:cNvPicPr>
          <p:nvPr/>
        </p:nvPicPr>
        <p:blipFill>
          <a:blip r:embed="rId2"/>
          <a:stretch>
            <a:fillRect/>
          </a:stretch>
        </p:blipFill>
        <p:spPr>
          <a:xfrm>
            <a:off x="13629561" y="228600"/>
            <a:ext cx="772239" cy="601861"/>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sp>
        <p:nvSpPr>
          <p:cNvPr id="2" name="Text 0"/>
          <p:cNvSpPr/>
          <p:nvPr/>
        </p:nvSpPr>
        <p:spPr>
          <a:xfrm>
            <a:off x="793790" y="694492"/>
            <a:ext cx="5416748" cy="566976"/>
          </a:xfrm>
          <a:prstGeom prst="rect">
            <a:avLst/>
          </a:prstGeom>
          <a:noFill/>
          <a:ln/>
        </p:spPr>
        <p:txBody>
          <a:bodyPr wrap="none" lIns="0" tIns="0" rIns="0" bIns="0" rtlCol="0" anchor="t"/>
          <a:lstStyle/>
          <a:p>
            <a:pPr algn="l" indent="0" marL="0">
              <a:lnSpc>
                <a:spcPts val="4450"/>
              </a:lnSpc>
              <a:buNone/>
            </a:pPr>
            <a:r>
              <a:rPr lang="en-US" sz="3550" b="1" dirty="0">
                <a:solidFill>
                  <a:srgbClr val="253A7E"/>
                </a:solidFill>
                <a:latin typeface="Bitter Bold" pitchFamily="34" charset="0"/>
                <a:ea typeface="Bitter Bold" pitchFamily="34" charset="-122"/>
                <a:cs typeface="Bitter Bold" pitchFamily="34" charset="-120"/>
              </a:rPr>
              <a:t>Thailand's Culinary Icons</a:t>
            </a:r>
            <a:endParaRPr lang="en-US" sz="3550" dirty="0"/>
          </a:p>
        </p:txBody>
      </p:sp>
      <p:pic>
        <p:nvPicPr>
          <p:cNvPr id="3" name="Image 0" descr="preencoded.png">    </p:cNvPr>
          <p:cNvPicPr>
            <a:picLocks noChangeAspect="1"/>
          </p:cNvPicPr>
          <p:nvPr/>
        </p:nvPicPr>
        <p:blipFill>
          <a:blip r:embed="rId1"/>
          <a:stretch>
            <a:fillRect/>
          </a:stretch>
        </p:blipFill>
        <p:spPr>
          <a:xfrm>
            <a:off x="793790" y="1624370"/>
            <a:ext cx="5126355" cy="3168253"/>
          </a:xfrm>
          <a:prstGeom prst="rect">
            <a:avLst/>
          </a:prstGeom>
        </p:spPr>
      </p:pic>
      <p:sp>
        <p:nvSpPr>
          <p:cNvPr id="4" name="Text 1"/>
          <p:cNvSpPr/>
          <p:nvPr/>
        </p:nvSpPr>
        <p:spPr>
          <a:xfrm>
            <a:off x="793790" y="5019437"/>
            <a:ext cx="2985611" cy="283488"/>
          </a:xfrm>
          <a:prstGeom prst="rect">
            <a:avLst/>
          </a:prstGeom>
          <a:noFill/>
          <a:ln/>
        </p:spPr>
        <p:txBody>
          <a:bodyPr wrap="none" lIns="0" tIns="0" rIns="0" bIns="0" rtlCol="0" anchor="t"/>
          <a:lstStyle/>
          <a:p>
            <a:pPr algn="l" indent="0" marL="0">
              <a:lnSpc>
                <a:spcPts val="2200"/>
              </a:lnSpc>
              <a:buNone/>
            </a:pPr>
            <a:r>
              <a:rPr lang="en-US" sz="1750" b="1" dirty="0">
                <a:solidFill>
                  <a:srgbClr val="000000"/>
                </a:solidFill>
                <a:latin typeface="Bitter Bold" pitchFamily="34" charset="0"/>
                <a:ea typeface="Bitter Bold" pitchFamily="34" charset="-122"/>
                <a:cs typeface="Bitter Bold" pitchFamily="34" charset="-120"/>
              </a:rPr>
              <a:t>Duangporn "Bo" Songvisava</a:t>
            </a:r>
            <a:endParaRPr lang="en-US" sz="1750" dirty="0"/>
          </a:p>
        </p:txBody>
      </p:sp>
      <p:sp>
        <p:nvSpPr>
          <p:cNvPr id="5" name="Text 2"/>
          <p:cNvSpPr/>
          <p:nvPr/>
        </p:nvSpPr>
        <p:spPr>
          <a:xfrm>
            <a:off x="793790" y="5411748"/>
            <a:ext cx="6407944" cy="580549"/>
          </a:xfrm>
          <a:prstGeom prst="rect">
            <a:avLst/>
          </a:prstGeom>
          <a:noFill/>
          <a:ln/>
        </p:spPr>
        <p:txBody>
          <a:bodyPr wrap="square" lIns="0" tIns="0" rIns="0" bIns="0" rtlCol="0" anchor="t"/>
          <a:lstStyle/>
          <a:p>
            <a:pPr algn="l" indent="0" marL="0">
              <a:lnSpc>
                <a:spcPts val="2250"/>
              </a:lnSpc>
              <a:buNone/>
            </a:pPr>
            <a:r>
              <a:rPr lang="en-US" sz="1400" dirty="0">
                <a:solidFill>
                  <a:srgbClr val="000000"/>
                </a:solidFill>
                <a:latin typeface="Bitter" pitchFamily="34" charset="0"/>
                <a:ea typeface="Bitter" pitchFamily="34" charset="-122"/>
                <a:cs typeface="Bitter" pitchFamily="34" charset="-120"/>
              </a:rPr>
              <a:t>Co-founder of Bo.lan, a Michelin-starred restaurant celebrating authentic Thai cuisine.</a:t>
            </a:r>
            <a:endParaRPr lang="en-US" sz="1400" dirty="0"/>
          </a:p>
        </p:txBody>
      </p:sp>
      <p:sp>
        <p:nvSpPr>
          <p:cNvPr id="6" name="Text 3"/>
          <p:cNvSpPr/>
          <p:nvPr/>
        </p:nvSpPr>
        <p:spPr>
          <a:xfrm>
            <a:off x="793790" y="6101120"/>
            <a:ext cx="6407944" cy="290274"/>
          </a:xfrm>
          <a:prstGeom prst="rect">
            <a:avLst/>
          </a:prstGeom>
          <a:noFill/>
          <a:ln/>
        </p:spPr>
        <p:txBody>
          <a:bodyPr wrap="none" lIns="0" tIns="0" rIns="0" bIns="0" rtlCol="0" anchor="t"/>
          <a:lstStyle/>
          <a:p>
            <a:pPr algn="l" marL="342900" indent="-342900">
              <a:lnSpc>
                <a:spcPts val="2250"/>
              </a:lnSpc>
              <a:buSzPct val="100000"/>
              <a:buChar char="•"/>
            </a:pPr>
            <a:r>
              <a:rPr lang="en-US" sz="1400" dirty="0">
                <a:solidFill>
                  <a:srgbClr val="000000"/>
                </a:solidFill>
                <a:latin typeface="Bitter" pitchFamily="34" charset="0"/>
                <a:ea typeface="Bitter" pitchFamily="34" charset="-122"/>
                <a:cs typeface="Bitter" pitchFamily="34" charset="-120"/>
              </a:rPr>
              <a:t>Named Asia's Best Female Chef in 2013</a:t>
            </a:r>
            <a:endParaRPr lang="en-US" sz="1400" dirty="0"/>
          </a:p>
        </p:txBody>
      </p:sp>
      <p:sp>
        <p:nvSpPr>
          <p:cNvPr id="7" name="Text 4"/>
          <p:cNvSpPr/>
          <p:nvPr/>
        </p:nvSpPr>
        <p:spPr>
          <a:xfrm>
            <a:off x="793790" y="6454854"/>
            <a:ext cx="6407944" cy="290274"/>
          </a:xfrm>
          <a:prstGeom prst="rect">
            <a:avLst/>
          </a:prstGeom>
          <a:noFill/>
          <a:ln/>
        </p:spPr>
        <p:txBody>
          <a:bodyPr wrap="none" lIns="0" tIns="0" rIns="0" bIns="0" rtlCol="0" anchor="t"/>
          <a:lstStyle/>
          <a:p>
            <a:pPr algn="l" marL="342900" indent="-342900">
              <a:lnSpc>
                <a:spcPts val="2250"/>
              </a:lnSpc>
              <a:buSzPct val="100000"/>
              <a:buChar char="•"/>
            </a:pPr>
            <a:r>
              <a:rPr lang="en-US" sz="1400" dirty="0">
                <a:solidFill>
                  <a:srgbClr val="000000"/>
                </a:solidFill>
                <a:latin typeface="Bitter" pitchFamily="34" charset="0"/>
                <a:ea typeface="Bitter" pitchFamily="34" charset="-122"/>
                <a:cs typeface="Bitter" pitchFamily="34" charset="-120"/>
              </a:rPr>
              <a:t>Featured on Netflix's Chef's Table</a:t>
            </a:r>
            <a:endParaRPr lang="en-US" sz="1400" dirty="0"/>
          </a:p>
        </p:txBody>
      </p:sp>
      <p:sp>
        <p:nvSpPr>
          <p:cNvPr id="8" name="Text 5"/>
          <p:cNvSpPr/>
          <p:nvPr/>
        </p:nvSpPr>
        <p:spPr>
          <a:xfrm>
            <a:off x="793790" y="6808589"/>
            <a:ext cx="6407944" cy="290274"/>
          </a:xfrm>
          <a:prstGeom prst="rect">
            <a:avLst/>
          </a:prstGeom>
          <a:noFill/>
          <a:ln/>
        </p:spPr>
        <p:txBody>
          <a:bodyPr wrap="none" lIns="0" tIns="0" rIns="0" bIns="0" rtlCol="0" anchor="t"/>
          <a:lstStyle/>
          <a:p>
            <a:pPr algn="l" marL="342900" indent="-342900">
              <a:lnSpc>
                <a:spcPts val="2250"/>
              </a:lnSpc>
              <a:buSzPct val="100000"/>
              <a:buChar char="•"/>
            </a:pPr>
            <a:r>
              <a:rPr lang="en-US" sz="1400" dirty="0">
                <a:solidFill>
                  <a:srgbClr val="000000"/>
                </a:solidFill>
                <a:latin typeface="Bitter" pitchFamily="34" charset="0"/>
                <a:ea typeface="Bitter" pitchFamily="34" charset="-122"/>
                <a:cs typeface="Bitter" pitchFamily="34" charset="-120"/>
              </a:rPr>
              <a:t>Champion of sustainable, farm-to-table practices</a:t>
            </a:r>
            <a:endParaRPr lang="en-US" sz="1400" dirty="0"/>
          </a:p>
        </p:txBody>
      </p:sp>
      <p:pic>
        <p:nvPicPr>
          <p:cNvPr id="9" name="Image 1" descr="preencoded.png">    </p:cNvPr>
          <p:cNvPicPr>
            <a:picLocks noChangeAspect="1"/>
          </p:cNvPicPr>
          <p:nvPr/>
        </p:nvPicPr>
        <p:blipFill>
          <a:blip r:embed="rId2"/>
          <a:stretch>
            <a:fillRect/>
          </a:stretch>
        </p:blipFill>
        <p:spPr>
          <a:xfrm>
            <a:off x="7428548" y="1624370"/>
            <a:ext cx="5126355" cy="3168253"/>
          </a:xfrm>
          <a:prstGeom prst="rect">
            <a:avLst/>
          </a:prstGeom>
        </p:spPr>
      </p:pic>
      <p:sp>
        <p:nvSpPr>
          <p:cNvPr id="10" name="Text 6"/>
          <p:cNvSpPr/>
          <p:nvPr/>
        </p:nvSpPr>
        <p:spPr>
          <a:xfrm>
            <a:off x="7428548" y="5019437"/>
            <a:ext cx="2662118" cy="283488"/>
          </a:xfrm>
          <a:prstGeom prst="rect">
            <a:avLst/>
          </a:prstGeom>
          <a:noFill/>
          <a:ln/>
        </p:spPr>
        <p:txBody>
          <a:bodyPr wrap="none" lIns="0" tIns="0" rIns="0" bIns="0" rtlCol="0" anchor="t"/>
          <a:lstStyle/>
          <a:p>
            <a:pPr algn="l" indent="0" marL="0">
              <a:lnSpc>
                <a:spcPts val="2200"/>
              </a:lnSpc>
              <a:buNone/>
            </a:pPr>
            <a:r>
              <a:rPr lang="en-US" sz="1750" b="1" dirty="0">
                <a:solidFill>
                  <a:srgbClr val="000000"/>
                </a:solidFill>
                <a:latin typeface="Bitter Bold" pitchFamily="34" charset="0"/>
                <a:ea typeface="Bitter Bold" pitchFamily="34" charset="-122"/>
                <a:cs typeface="Bitter Bold" pitchFamily="34" charset="-120"/>
              </a:rPr>
              <a:t>Supinya "Jay Fai" Junsuta</a:t>
            </a:r>
            <a:endParaRPr lang="en-US" sz="1750" dirty="0"/>
          </a:p>
        </p:txBody>
      </p:sp>
      <p:sp>
        <p:nvSpPr>
          <p:cNvPr id="11" name="Text 7"/>
          <p:cNvSpPr/>
          <p:nvPr/>
        </p:nvSpPr>
        <p:spPr>
          <a:xfrm>
            <a:off x="7428548" y="5411748"/>
            <a:ext cx="6408063" cy="580549"/>
          </a:xfrm>
          <a:prstGeom prst="rect">
            <a:avLst/>
          </a:prstGeom>
          <a:noFill/>
          <a:ln/>
        </p:spPr>
        <p:txBody>
          <a:bodyPr wrap="square" lIns="0" tIns="0" rIns="0" bIns="0" rtlCol="0" anchor="t"/>
          <a:lstStyle/>
          <a:p>
            <a:pPr algn="l" indent="0" marL="0">
              <a:lnSpc>
                <a:spcPts val="2250"/>
              </a:lnSpc>
              <a:buNone/>
            </a:pPr>
            <a:r>
              <a:rPr lang="en-US" sz="1400" dirty="0">
                <a:solidFill>
                  <a:srgbClr val="000000"/>
                </a:solidFill>
                <a:latin typeface="Bitter" pitchFamily="34" charset="0"/>
                <a:ea typeface="Bitter" pitchFamily="34" charset="-122"/>
                <a:cs typeface="Bitter" pitchFamily="34" charset="-120"/>
              </a:rPr>
              <a:t>Street food legend who transformed humble roadside cooking into Michelin-starred cuisine.</a:t>
            </a:r>
            <a:endParaRPr lang="en-US" sz="1400" dirty="0"/>
          </a:p>
        </p:txBody>
      </p:sp>
      <p:sp>
        <p:nvSpPr>
          <p:cNvPr id="12" name="Text 8"/>
          <p:cNvSpPr/>
          <p:nvPr/>
        </p:nvSpPr>
        <p:spPr>
          <a:xfrm>
            <a:off x="7428548" y="6101120"/>
            <a:ext cx="6408063" cy="290274"/>
          </a:xfrm>
          <a:prstGeom prst="rect">
            <a:avLst/>
          </a:prstGeom>
          <a:noFill/>
          <a:ln/>
        </p:spPr>
        <p:txBody>
          <a:bodyPr wrap="none" lIns="0" tIns="0" rIns="0" bIns="0" rtlCol="0" anchor="t"/>
          <a:lstStyle/>
          <a:p>
            <a:pPr algn="l" marL="342900" indent="-342900">
              <a:lnSpc>
                <a:spcPts val="2250"/>
              </a:lnSpc>
              <a:buSzPct val="100000"/>
              <a:buChar char="•"/>
            </a:pPr>
            <a:r>
              <a:rPr lang="en-US" sz="1400" dirty="0">
                <a:solidFill>
                  <a:srgbClr val="000000"/>
                </a:solidFill>
                <a:latin typeface="Bitter" pitchFamily="34" charset="0"/>
                <a:ea typeface="Bitter" pitchFamily="34" charset="-122"/>
                <a:cs typeface="Bitter" pitchFamily="34" charset="-120"/>
              </a:rPr>
              <a:t>First Bangkok street vendor awarded a Michelin star</a:t>
            </a:r>
            <a:endParaRPr lang="en-US" sz="1400" dirty="0"/>
          </a:p>
        </p:txBody>
      </p:sp>
      <p:sp>
        <p:nvSpPr>
          <p:cNvPr id="13" name="Text 9"/>
          <p:cNvSpPr/>
          <p:nvPr/>
        </p:nvSpPr>
        <p:spPr>
          <a:xfrm>
            <a:off x="7428548" y="6454854"/>
            <a:ext cx="6408063" cy="290274"/>
          </a:xfrm>
          <a:prstGeom prst="rect">
            <a:avLst/>
          </a:prstGeom>
          <a:noFill/>
          <a:ln/>
        </p:spPr>
        <p:txBody>
          <a:bodyPr wrap="none" lIns="0" tIns="0" rIns="0" bIns="0" rtlCol="0" anchor="t"/>
          <a:lstStyle/>
          <a:p>
            <a:pPr algn="l" marL="342900" indent="-342900">
              <a:lnSpc>
                <a:spcPts val="2250"/>
              </a:lnSpc>
              <a:buSzPct val="100000"/>
              <a:buChar char="•"/>
            </a:pPr>
            <a:r>
              <a:rPr lang="en-US" sz="1400" dirty="0">
                <a:solidFill>
                  <a:srgbClr val="000000"/>
                </a:solidFill>
                <a:latin typeface="Bitter" pitchFamily="34" charset="0"/>
                <a:ea typeface="Bitter" pitchFamily="34" charset="-122"/>
                <a:cs typeface="Bitter" pitchFamily="34" charset="-120"/>
              </a:rPr>
              <a:t>Famous for her crab omelette </a:t>
            </a:r>
            <a:endParaRPr lang="en-US" sz="1400" dirty="0"/>
          </a:p>
        </p:txBody>
      </p:sp>
      <p:sp>
        <p:nvSpPr>
          <p:cNvPr id="14" name="Text 10"/>
          <p:cNvSpPr/>
          <p:nvPr/>
        </p:nvSpPr>
        <p:spPr>
          <a:xfrm>
            <a:off x="7428548" y="6808589"/>
            <a:ext cx="6408063" cy="290274"/>
          </a:xfrm>
          <a:prstGeom prst="rect">
            <a:avLst/>
          </a:prstGeom>
          <a:noFill/>
          <a:ln/>
        </p:spPr>
        <p:txBody>
          <a:bodyPr wrap="none" lIns="0" tIns="0" rIns="0" bIns="0" rtlCol="0" anchor="t"/>
          <a:lstStyle/>
          <a:p>
            <a:pPr algn="l" marL="342900" indent="-342900">
              <a:lnSpc>
                <a:spcPts val="2250"/>
              </a:lnSpc>
              <a:buSzPct val="100000"/>
              <a:buChar char="•"/>
            </a:pPr>
            <a:r>
              <a:rPr lang="en-US" sz="1400" dirty="0">
                <a:solidFill>
                  <a:srgbClr val="000000"/>
                </a:solidFill>
                <a:latin typeface="Bitter" pitchFamily="34" charset="0"/>
                <a:ea typeface="Bitter" pitchFamily="34" charset="-122"/>
                <a:cs typeface="Bitter" pitchFamily="34" charset="-120"/>
              </a:rPr>
              <a:t>Icon Award winner at Asia's 50 Best Restaurants</a:t>
            </a:r>
            <a:endParaRPr lang="en-US" sz="1400" dirty="0"/>
          </a:p>
        </p:txBody>
      </p:sp>
      <p:sp>
        <p:nvSpPr>
          <p:cNvPr id="15" name="Text 11"/>
          <p:cNvSpPr/>
          <p:nvPr/>
        </p:nvSpPr>
        <p:spPr>
          <a:xfrm>
            <a:off x="793790" y="7302937"/>
            <a:ext cx="13042821" cy="232172"/>
          </a:xfrm>
          <a:prstGeom prst="rect">
            <a:avLst/>
          </a:prstGeom>
          <a:noFill/>
          <a:ln/>
        </p:spPr>
        <p:txBody>
          <a:bodyPr wrap="none" lIns="0" tIns="0" rIns="0" bIns="0" rtlCol="0" anchor="t"/>
          <a:lstStyle/>
          <a:p>
            <a:pPr algn="l" indent="0" marL="0">
              <a:lnSpc>
                <a:spcPts val="1800"/>
              </a:lnSpc>
              <a:buNone/>
            </a:pPr>
            <a:r>
              <a:rPr lang="en-US" sz="1100" dirty="0">
                <a:solidFill>
                  <a:srgbClr val="000000"/>
                </a:solidFill>
                <a:latin typeface="Bitter" pitchFamily="34" charset="0"/>
                <a:ea typeface="Bitter" pitchFamily="34" charset="-122"/>
                <a:cs typeface="Bitter" pitchFamily="34" charset="-120"/>
              </a:rPr>
              <a:t>Photo credit: Time Out and MICHELIN Guide</a:t>
            </a:r>
            <a:endParaRPr lang="en-US" sz="1100" dirty="0"/>
          </a:p>
        </p:txBody>
      </p:sp>
      <p:pic>
        <p:nvPicPr>
          <p:cNvPr id="16" name="Image 2" descr="preencoded.png">    </p:cNvPr>
          <p:cNvPicPr>
            <a:picLocks noChangeAspect="1"/>
          </p:cNvPicPr>
          <p:nvPr/>
        </p:nvPicPr>
        <p:blipFill>
          <a:blip r:embed="rId3"/>
          <a:stretch>
            <a:fillRect/>
          </a:stretch>
        </p:blipFill>
        <p:spPr>
          <a:xfrm>
            <a:off x="13629561" y="228600"/>
            <a:ext cx="772239" cy="60186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90" y="1172289"/>
            <a:ext cx="5103614" cy="637937"/>
          </a:xfrm>
          <a:prstGeom prst="rect">
            <a:avLst/>
          </a:prstGeom>
          <a:noFill/>
          <a:ln/>
        </p:spPr>
        <p:txBody>
          <a:bodyPr wrap="none" lIns="0" tIns="0" rIns="0" bIns="0" rtlCol="0" anchor="t"/>
          <a:lstStyle/>
          <a:p>
            <a:pPr algn="l" indent="0" marL="0">
              <a:lnSpc>
                <a:spcPts val="5000"/>
              </a:lnSpc>
              <a:buNone/>
            </a:pPr>
            <a:r>
              <a:rPr lang="en-US" sz="4000" b="1" dirty="0">
                <a:solidFill>
                  <a:srgbClr val="253A7E"/>
                </a:solidFill>
                <a:latin typeface="Bitter Bold" pitchFamily="34" charset="0"/>
                <a:ea typeface="Bitter Bold" pitchFamily="34" charset="-122"/>
                <a:cs typeface="Bitter Bold" pitchFamily="34" charset="-120"/>
              </a:rPr>
              <a:t>Thailand in Brief</a:t>
            </a:r>
            <a:endParaRPr lang="en-US" sz="4000" dirty="0"/>
          </a:p>
        </p:txBody>
      </p:sp>
      <p:sp>
        <p:nvSpPr>
          <p:cNvPr id="3" name="Text 1"/>
          <p:cNvSpPr/>
          <p:nvPr/>
        </p:nvSpPr>
        <p:spPr>
          <a:xfrm>
            <a:off x="793790" y="2218492"/>
            <a:ext cx="13042821" cy="980123"/>
          </a:xfrm>
          <a:prstGeom prst="rect">
            <a:avLst/>
          </a:prstGeom>
          <a:noFill/>
          <a:ln/>
        </p:spPr>
        <p:txBody>
          <a:bodyPr wrap="square" lIns="0" tIns="0" rIns="0" bIns="0" rtlCol="0" anchor="t"/>
          <a:lstStyle/>
          <a:p>
            <a:pPr algn="l" indent="0" marL="0">
              <a:lnSpc>
                <a:spcPts val="2550"/>
              </a:lnSpc>
              <a:buNone/>
            </a:pPr>
            <a:r>
              <a:rPr lang="en-US" sz="1600" b="1" dirty="0">
                <a:solidFill>
                  <a:srgbClr val="000000"/>
                </a:solidFill>
                <a:latin typeface="Bitter" pitchFamily="34" charset="0"/>
                <a:ea typeface="Bitter" pitchFamily="34" charset="-122"/>
                <a:cs typeface="Bitter" pitchFamily="34" charset="-120"/>
              </a:rPr>
              <a:t>"Thailand in Brief "</a:t>
            </a:r>
            <a:pPr algn="l" indent="0" marL="0">
              <a:lnSpc>
                <a:spcPts val="2550"/>
              </a:lnSpc>
              <a:buNone/>
            </a:pPr>
            <a:r>
              <a:rPr lang="en-US" sz="1600" dirty="0">
                <a:solidFill>
                  <a:srgbClr val="000000"/>
                </a:solidFill>
                <a:latin typeface="Bitter" pitchFamily="34" charset="0"/>
                <a:ea typeface="Bitter" pitchFamily="34" charset="-122"/>
                <a:cs typeface="Bitter" pitchFamily="34" charset="-120"/>
              </a:rPr>
              <a:t> จัดทำขึ้นโดยมูลนิธิไทย (Thailand Foundation) เพื่ออำนวยความสะดวกแก่ นักเรียน นักศึกษา และผู้สนใจทั่วไป นำไปใช้ประโยชน์ อาทิ ในการบรรยาย หรือให้ความรู้เกี่ยวกับประเทศไทยในด้านต่าง ๆ แก่ชาวต่างประเทศ เช่น กรณีนักศึกษาแลกเปลี่ยนที่ไปเรียนในต่างประเทศที่ต้องนำเสนอเรื่องราวเกี่ยวกับประเทศไทยในสถาบันที่ไปศึกษาอยู่ เป็นต้น</a:t>
            </a:r>
            <a:endParaRPr lang="en-US" sz="1600" dirty="0"/>
          </a:p>
        </p:txBody>
      </p:sp>
      <p:sp>
        <p:nvSpPr>
          <p:cNvPr id="4" name="Text 2"/>
          <p:cNvSpPr/>
          <p:nvPr/>
        </p:nvSpPr>
        <p:spPr>
          <a:xfrm>
            <a:off x="793790" y="3428167"/>
            <a:ext cx="13042821" cy="1306830"/>
          </a:xfrm>
          <a:prstGeom prst="rect">
            <a:avLst/>
          </a:prstGeom>
          <a:noFill/>
          <a:ln/>
        </p:spPr>
        <p:txBody>
          <a:bodyPr wrap="square" lIns="0" tIns="0" rIns="0" bIns="0" rtlCol="0" anchor="t"/>
          <a:lstStyle/>
          <a:p>
            <a:pPr algn="l" indent="0" marL="0">
              <a:lnSpc>
                <a:spcPts val="2550"/>
              </a:lnSpc>
              <a:buNone/>
            </a:pPr>
            <a:r>
              <a:rPr lang="en-US" sz="1600" dirty="0">
                <a:solidFill>
                  <a:srgbClr val="000000"/>
                </a:solidFill>
                <a:latin typeface="Bitter" pitchFamily="34" charset="0"/>
                <a:ea typeface="Bitter" pitchFamily="34" charset="-122"/>
                <a:cs typeface="Bitter" pitchFamily="34" charset="-120"/>
              </a:rPr>
              <a:t>งานชิ้นนี้เสนอข้อมูลเกี่ยวกับประเทศไทยโดยสังเขป 11 ด้าน ได้แก่  </a:t>
            </a:r>
            <a:pPr algn="l" indent="0" marL="0">
              <a:lnSpc>
                <a:spcPts val="2550"/>
              </a:lnSpc>
              <a:buNone/>
            </a:pPr>
            <a:r>
              <a:rPr lang="en-US" sz="1600" b="1" dirty="0">
                <a:solidFill>
                  <a:srgbClr val="000000"/>
                </a:solidFill>
                <a:latin typeface="Bitter" pitchFamily="34" charset="0"/>
                <a:ea typeface="Bitter" pitchFamily="34" charset="-122"/>
                <a:cs typeface="Bitter" pitchFamily="34" charset="-120"/>
              </a:rPr>
              <a:t>1) ภูมิศาสตร์ </a:t>
            </a:r>
            <a:pPr algn="l" indent="0" marL="0">
              <a:lnSpc>
                <a:spcPts val="2550"/>
              </a:lnSpc>
              <a:buNone/>
            </a:pPr>
            <a:r>
              <a:rPr lang="en-US" sz="1600" dirty="0">
                <a:solidFill>
                  <a:srgbClr val="000000"/>
                </a:solidFill>
                <a:latin typeface="Bitter" pitchFamily="34" charset="0"/>
                <a:ea typeface="Bitter" pitchFamily="34" charset="-122"/>
                <a:cs typeface="Bitter" pitchFamily="34" charset="-120"/>
              </a:rPr>
              <a:t>(Geography)  </a:t>
            </a:r>
            <a:pPr algn="l" indent="0" marL="0">
              <a:lnSpc>
                <a:spcPts val="2550"/>
              </a:lnSpc>
              <a:buNone/>
            </a:pPr>
            <a:r>
              <a:rPr lang="en-US" sz="1600" b="1" dirty="0">
                <a:solidFill>
                  <a:srgbClr val="000000"/>
                </a:solidFill>
                <a:latin typeface="Bitter" pitchFamily="34" charset="0"/>
                <a:ea typeface="Bitter" pitchFamily="34" charset="-122"/>
                <a:cs typeface="Bitter" pitchFamily="34" charset="-120"/>
              </a:rPr>
              <a:t>2) ประวัติศาสตร์</a:t>
            </a:r>
            <a:pPr algn="l" indent="0" marL="0">
              <a:lnSpc>
                <a:spcPts val="2550"/>
              </a:lnSpc>
              <a:buNone/>
            </a:pPr>
            <a:r>
              <a:rPr lang="en-US" sz="1600" dirty="0">
                <a:solidFill>
                  <a:srgbClr val="000000"/>
                </a:solidFill>
                <a:latin typeface="Bitter" pitchFamily="34" charset="0"/>
                <a:ea typeface="Bitter" pitchFamily="34" charset="-122"/>
                <a:cs typeface="Bitter" pitchFamily="34" charset="-120"/>
              </a:rPr>
              <a:t> (History)  </a:t>
            </a:r>
            <a:pPr algn="l" indent="0" marL="0">
              <a:lnSpc>
                <a:spcPts val="2550"/>
              </a:lnSpc>
              <a:buNone/>
            </a:pPr>
            <a:r>
              <a:rPr lang="en-US" sz="1600" b="1" dirty="0">
                <a:solidFill>
                  <a:srgbClr val="000000"/>
                </a:solidFill>
                <a:latin typeface="Bitter" pitchFamily="34" charset="0"/>
                <a:ea typeface="Bitter" pitchFamily="34" charset="-122"/>
                <a:cs typeface="Bitter" pitchFamily="34" charset="-120"/>
              </a:rPr>
              <a:t>3) การเมืองการปกครอง</a:t>
            </a:r>
            <a:pPr algn="l" indent="0" marL="0">
              <a:lnSpc>
                <a:spcPts val="2550"/>
              </a:lnSpc>
              <a:buNone/>
            </a:pPr>
            <a:r>
              <a:rPr lang="en-US" sz="1600" dirty="0">
                <a:solidFill>
                  <a:srgbClr val="000000"/>
                </a:solidFill>
                <a:latin typeface="Bitter" pitchFamily="34" charset="0"/>
                <a:ea typeface="Bitter" pitchFamily="34" charset="-122"/>
                <a:cs typeface="Bitter" pitchFamily="34" charset="-120"/>
              </a:rPr>
              <a:t> (Politics and Government)  </a:t>
            </a:r>
            <a:pPr algn="l" indent="0" marL="0">
              <a:lnSpc>
                <a:spcPts val="2550"/>
              </a:lnSpc>
              <a:buNone/>
            </a:pPr>
            <a:r>
              <a:rPr lang="en-US" sz="1600" b="1" dirty="0">
                <a:solidFill>
                  <a:srgbClr val="000000"/>
                </a:solidFill>
                <a:latin typeface="Bitter" pitchFamily="34" charset="0"/>
                <a:ea typeface="Bitter" pitchFamily="34" charset="-122"/>
                <a:cs typeface="Bitter" pitchFamily="34" charset="-120"/>
              </a:rPr>
              <a:t>4) เศรษฐกิจ</a:t>
            </a:r>
            <a:pPr algn="l" indent="0" marL="0">
              <a:lnSpc>
                <a:spcPts val="2550"/>
              </a:lnSpc>
              <a:buNone/>
            </a:pPr>
            <a:r>
              <a:rPr lang="en-US" sz="1600" dirty="0">
                <a:solidFill>
                  <a:srgbClr val="000000"/>
                </a:solidFill>
                <a:latin typeface="Bitter" pitchFamily="34" charset="0"/>
                <a:ea typeface="Bitter" pitchFamily="34" charset="-122"/>
                <a:cs typeface="Bitter" pitchFamily="34" charset="-120"/>
              </a:rPr>
              <a:t> (Economics)  </a:t>
            </a:r>
            <a:pPr algn="l" indent="0" marL="0">
              <a:lnSpc>
                <a:spcPts val="2550"/>
              </a:lnSpc>
              <a:buNone/>
            </a:pPr>
            <a:r>
              <a:rPr lang="en-US" sz="1600" b="1" dirty="0">
                <a:solidFill>
                  <a:srgbClr val="000000"/>
                </a:solidFill>
                <a:latin typeface="Bitter" pitchFamily="34" charset="0"/>
                <a:ea typeface="Bitter" pitchFamily="34" charset="-122"/>
                <a:cs typeface="Bitter" pitchFamily="34" charset="-120"/>
              </a:rPr>
              <a:t>5) ประชากร </a:t>
            </a:r>
            <a:pPr algn="l" indent="0" marL="0">
              <a:lnSpc>
                <a:spcPts val="2550"/>
              </a:lnSpc>
              <a:buNone/>
            </a:pPr>
            <a:r>
              <a:rPr lang="en-US" sz="1600" dirty="0">
                <a:solidFill>
                  <a:srgbClr val="000000"/>
                </a:solidFill>
                <a:latin typeface="Bitter" pitchFamily="34" charset="0"/>
                <a:ea typeface="Bitter" pitchFamily="34" charset="-122"/>
                <a:cs typeface="Bitter" pitchFamily="34" charset="-120"/>
              </a:rPr>
              <a:t>(Demographics)  </a:t>
            </a:r>
            <a:pPr algn="l" indent="0" marL="0">
              <a:lnSpc>
                <a:spcPts val="2550"/>
              </a:lnSpc>
              <a:buNone/>
            </a:pPr>
            <a:r>
              <a:rPr lang="en-US" sz="1600" b="1" dirty="0">
                <a:solidFill>
                  <a:srgbClr val="000000"/>
                </a:solidFill>
                <a:latin typeface="Bitter" pitchFamily="34" charset="0"/>
                <a:ea typeface="Bitter" pitchFamily="34" charset="-122"/>
                <a:cs typeface="Bitter" pitchFamily="34" charset="-120"/>
              </a:rPr>
              <a:t>6) วัฒนธรรม</a:t>
            </a:r>
            <a:pPr algn="l" indent="0" marL="0">
              <a:lnSpc>
                <a:spcPts val="2550"/>
              </a:lnSpc>
              <a:buNone/>
            </a:pPr>
            <a:r>
              <a:rPr lang="en-US" sz="1600" dirty="0">
                <a:solidFill>
                  <a:srgbClr val="000000"/>
                </a:solidFill>
                <a:latin typeface="Bitter" pitchFamily="34" charset="0"/>
                <a:ea typeface="Bitter" pitchFamily="34" charset="-122"/>
                <a:cs typeface="Bitter" pitchFamily="34" charset="-120"/>
              </a:rPr>
              <a:t> (Culture)  </a:t>
            </a:r>
            <a:pPr algn="l" indent="0" marL="0">
              <a:lnSpc>
                <a:spcPts val="2550"/>
              </a:lnSpc>
              <a:buNone/>
            </a:pPr>
            <a:r>
              <a:rPr lang="en-US" sz="1600" b="1" dirty="0">
                <a:solidFill>
                  <a:srgbClr val="000000"/>
                </a:solidFill>
                <a:latin typeface="Bitter" pitchFamily="34" charset="0"/>
                <a:ea typeface="Bitter" pitchFamily="34" charset="-122"/>
                <a:cs typeface="Bitter" pitchFamily="34" charset="-120"/>
              </a:rPr>
              <a:t>7) ค่านิยม</a:t>
            </a:r>
            <a:pPr algn="l" indent="0" marL="0">
              <a:lnSpc>
                <a:spcPts val="2550"/>
              </a:lnSpc>
              <a:buNone/>
            </a:pPr>
            <a:r>
              <a:rPr lang="en-US" sz="1600" dirty="0">
                <a:solidFill>
                  <a:srgbClr val="000000"/>
                </a:solidFill>
                <a:latin typeface="Bitter" pitchFamily="34" charset="0"/>
                <a:ea typeface="Bitter" pitchFamily="34" charset="-122"/>
                <a:cs typeface="Bitter" pitchFamily="34" charset="-120"/>
              </a:rPr>
              <a:t> (Values)  </a:t>
            </a:r>
            <a:pPr algn="l" indent="0" marL="0">
              <a:lnSpc>
                <a:spcPts val="2550"/>
              </a:lnSpc>
              <a:buNone/>
            </a:pPr>
            <a:r>
              <a:rPr lang="en-US" sz="1600" b="1" dirty="0">
                <a:solidFill>
                  <a:srgbClr val="000000"/>
                </a:solidFill>
                <a:latin typeface="Bitter" pitchFamily="34" charset="0"/>
                <a:ea typeface="Bitter" pitchFamily="34" charset="-122"/>
                <a:cs typeface="Bitter" pitchFamily="34" charset="-120"/>
              </a:rPr>
              <a:t>8) คนไทยและสื่อที่คุณอาจรู้จัก </a:t>
            </a:r>
            <a:pPr algn="l" indent="0" marL="0">
              <a:lnSpc>
                <a:spcPts val="2550"/>
              </a:lnSpc>
              <a:buNone/>
            </a:pPr>
            <a:r>
              <a:rPr lang="en-US" sz="1600" dirty="0">
                <a:solidFill>
                  <a:srgbClr val="000000"/>
                </a:solidFill>
                <a:latin typeface="Bitter" pitchFamily="34" charset="0"/>
                <a:ea typeface="Bitter" pitchFamily="34" charset="-122"/>
                <a:cs typeface="Bitter" pitchFamily="34" charset="-120"/>
              </a:rPr>
              <a:t>(Thai people and other popularity that you may know)  </a:t>
            </a:r>
            <a:pPr algn="l" indent="0" marL="0">
              <a:lnSpc>
                <a:spcPts val="2550"/>
              </a:lnSpc>
              <a:buNone/>
            </a:pPr>
            <a:r>
              <a:rPr lang="en-US" sz="1600" b="1" dirty="0">
                <a:solidFill>
                  <a:srgbClr val="000000"/>
                </a:solidFill>
                <a:latin typeface="Bitter" pitchFamily="34" charset="0"/>
                <a:ea typeface="Bitter" pitchFamily="34" charset="-122"/>
                <a:cs typeface="Bitter" pitchFamily="34" charset="-120"/>
              </a:rPr>
              <a:t>9) ความเข้าใจผิดเกี่ยวกับประเทศไทย</a:t>
            </a:r>
            <a:pPr algn="l" indent="0" marL="0">
              <a:lnSpc>
                <a:spcPts val="2550"/>
              </a:lnSpc>
              <a:buNone/>
            </a:pPr>
            <a:r>
              <a:rPr lang="en-US" sz="1600" dirty="0">
                <a:solidFill>
                  <a:srgbClr val="000000"/>
                </a:solidFill>
                <a:latin typeface="Bitter" pitchFamily="34" charset="0"/>
                <a:ea typeface="Bitter" pitchFamily="34" charset="-122"/>
                <a:cs typeface="Bitter" pitchFamily="34" charset="-120"/>
              </a:rPr>
              <a:t> (Misconceptions) </a:t>
            </a:r>
            <a:pPr algn="l" indent="0" marL="0">
              <a:lnSpc>
                <a:spcPts val="2550"/>
              </a:lnSpc>
              <a:buNone/>
            </a:pPr>
            <a:r>
              <a:rPr lang="en-US" sz="1600" dirty="0">
                <a:solidFill>
                  <a:srgbClr val="000000"/>
                </a:solidFill>
                <a:latin typeface="Bitter" pitchFamily="34" charset="0"/>
                <a:ea typeface="Bitter" pitchFamily="34" charset="-122"/>
                <a:cs typeface="Bitter" pitchFamily="34" charset="-120"/>
              </a:rPr>
              <a:t>
</a:t>
            </a:r>
            <a:pPr algn="l" indent="0" marL="0">
              <a:lnSpc>
                <a:spcPts val="2550"/>
              </a:lnSpc>
              <a:buNone/>
            </a:pPr>
            <a:r>
              <a:rPr lang="en-US" sz="1600" b="1" dirty="0">
                <a:solidFill>
                  <a:srgbClr val="000000"/>
                </a:solidFill>
                <a:latin typeface="Bitter" pitchFamily="34" charset="0"/>
                <a:ea typeface="Bitter" pitchFamily="34" charset="-122"/>
                <a:cs typeface="Bitter" pitchFamily="34" charset="-120"/>
              </a:rPr>
              <a:t>10) บทบาทของไทยในเวทีโลก </a:t>
            </a:r>
            <a:pPr algn="l" indent="0" marL="0">
              <a:lnSpc>
                <a:spcPts val="2550"/>
              </a:lnSpc>
              <a:buNone/>
            </a:pPr>
            <a:r>
              <a:rPr lang="en-US" sz="1600" dirty="0">
                <a:solidFill>
                  <a:srgbClr val="000000"/>
                </a:solidFill>
                <a:latin typeface="Bitter" pitchFamily="34" charset="0"/>
                <a:ea typeface="Bitter" pitchFamily="34" charset="-122"/>
                <a:cs typeface="Bitter" pitchFamily="34" charset="-120"/>
              </a:rPr>
              <a:t>(Thailand’s role on the Global Stage) และ  </a:t>
            </a:r>
            <a:pPr algn="l" indent="0" marL="0">
              <a:lnSpc>
                <a:spcPts val="2550"/>
              </a:lnSpc>
              <a:buNone/>
            </a:pPr>
            <a:r>
              <a:rPr lang="en-US" sz="1600" b="1" dirty="0">
                <a:solidFill>
                  <a:srgbClr val="000000"/>
                </a:solidFill>
                <a:latin typeface="Bitter" pitchFamily="34" charset="0"/>
                <a:ea typeface="Bitter" pitchFamily="34" charset="-122"/>
                <a:cs typeface="Bitter" pitchFamily="34" charset="-120"/>
              </a:rPr>
              <a:t>11) การจัดอันดับที่เกี่ยวกับประเทศไทย</a:t>
            </a:r>
            <a:pPr algn="l" indent="0" marL="0">
              <a:lnSpc>
                <a:spcPts val="2550"/>
              </a:lnSpc>
              <a:buNone/>
            </a:pPr>
            <a:r>
              <a:rPr lang="en-US" sz="1600" dirty="0">
                <a:solidFill>
                  <a:srgbClr val="000000"/>
                </a:solidFill>
                <a:latin typeface="Bitter" pitchFamily="34" charset="0"/>
                <a:ea typeface="Bitter" pitchFamily="34" charset="-122"/>
                <a:cs typeface="Bitter" pitchFamily="34" charset="-120"/>
              </a:rPr>
              <a:t> (Rankings related to Thailand)</a:t>
            </a:r>
            <a:endParaRPr lang="en-US" sz="1600" dirty="0"/>
          </a:p>
        </p:txBody>
      </p:sp>
      <p:sp>
        <p:nvSpPr>
          <p:cNvPr id="5" name="Text 3"/>
          <p:cNvSpPr/>
          <p:nvPr/>
        </p:nvSpPr>
        <p:spPr>
          <a:xfrm>
            <a:off x="793790" y="4964549"/>
            <a:ext cx="13042821" cy="653415"/>
          </a:xfrm>
          <a:prstGeom prst="rect">
            <a:avLst/>
          </a:prstGeom>
          <a:noFill/>
          <a:ln/>
        </p:spPr>
        <p:txBody>
          <a:bodyPr wrap="square" lIns="0" tIns="0" rIns="0" bIns="0" rtlCol="0" anchor="t"/>
          <a:lstStyle/>
          <a:p>
            <a:pPr algn="l" indent="0" marL="0">
              <a:lnSpc>
                <a:spcPts val="2550"/>
              </a:lnSpc>
              <a:buNone/>
            </a:pPr>
            <a:r>
              <a:rPr lang="en-US" sz="1600" b="1" dirty="0">
                <a:solidFill>
                  <a:srgbClr val="000000"/>
                </a:solidFill>
                <a:latin typeface="Bitter" pitchFamily="34" charset="0"/>
                <a:ea typeface="Bitter" pitchFamily="34" charset="-122"/>
                <a:cs typeface="Bitter" pitchFamily="34" charset="-120"/>
              </a:rPr>
              <a:t>"Thailand in Brief "</a:t>
            </a:r>
            <a:pPr algn="l" indent="0" marL="0">
              <a:lnSpc>
                <a:spcPts val="2550"/>
              </a:lnSpc>
              <a:buNone/>
            </a:pPr>
            <a:r>
              <a:rPr lang="en-US" sz="1600" dirty="0">
                <a:solidFill>
                  <a:srgbClr val="000000"/>
                </a:solidFill>
                <a:latin typeface="Bitter" pitchFamily="34" charset="0"/>
                <a:ea typeface="Bitter" pitchFamily="34" charset="-122"/>
                <a:cs typeface="Bitter" pitchFamily="34" charset="-120"/>
              </a:rPr>
              <a:t> นี้จัดทำเป็นสไลด์ จำนวน xx สไลด์ ในรูปแบบ .pdf และ .pptx สามารถดาวน์โหลดและเลือกใช้หัวข้อที่นำเสนอ และสลับลำดับการนำเสนอได้ตามความเหมาะสม อย่างไรก็ดี ผู้ใช้งานไม่สามารถดัดแปลงเนื้อหาในเอกสารได้ และห้ามผลิตซ้ำ หรือนำไปใช้เพื่อผลประโยชน์เชิงพาณิชย์โดยไม่ได้รับอนุญาตจากมูลนิธิไทย</a:t>
            </a:r>
            <a:endParaRPr lang="en-US" sz="1600" dirty="0"/>
          </a:p>
        </p:txBody>
      </p:sp>
      <p:sp>
        <p:nvSpPr>
          <p:cNvPr id="6" name="Text 4"/>
          <p:cNvSpPr/>
          <p:nvPr/>
        </p:nvSpPr>
        <p:spPr>
          <a:xfrm>
            <a:off x="793790" y="5847517"/>
            <a:ext cx="13042821" cy="653415"/>
          </a:xfrm>
          <a:prstGeom prst="rect">
            <a:avLst/>
          </a:prstGeom>
          <a:noFill/>
          <a:ln/>
        </p:spPr>
        <p:txBody>
          <a:bodyPr wrap="square" lIns="0" tIns="0" rIns="0" bIns="0" rtlCol="0" anchor="t"/>
          <a:lstStyle/>
          <a:p>
            <a:pPr algn="l" indent="0" marL="0">
              <a:lnSpc>
                <a:spcPts val="2550"/>
              </a:lnSpc>
              <a:buNone/>
            </a:pPr>
            <a:r>
              <a:rPr lang="en-US" sz="1600" b="1" dirty="0">
                <a:solidFill>
                  <a:srgbClr val="000000"/>
                </a:solidFill>
                <a:latin typeface="Bitter" pitchFamily="34" charset="0"/>
                <a:ea typeface="Bitter" pitchFamily="34" charset="-122"/>
                <a:cs typeface="Bitter" pitchFamily="34" charset="-120"/>
              </a:rPr>
              <a:t>"Thailand in Brief " </a:t>
            </a:r>
            <a:pPr algn="l" indent="0" marL="0">
              <a:lnSpc>
                <a:spcPts val="2550"/>
              </a:lnSpc>
              <a:buNone/>
            </a:pPr>
            <a:r>
              <a:rPr lang="en-US" sz="1600" dirty="0">
                <a:solidFill>
                  <a:srgbClr val="000000"/>
                </a:solidFill>
                <a:latin typeface="Bitter" pitchFamily="34" charset="0"/>
                <a:ea typeface="Bitter" pitchFamily="34" charset="-122"/>
                <a:cs typeface="Bitter" pitchFamily="34" charset="-120"/>
              </a:rPr>
              <a:t>จะได้รับการปรับปรุงให้ทันสมัยในทุกไตรมาสที่ 3 ของปี หากมีข้อสงสัยและข้อเสนอแนะเพิ่มเติม กรุณาติดต่อมูลนิธิไทย </a:t>
            </a:r>
            <a:pPr algn="l" indent="0" marL="0">
              <a:lnSpc>
                <a:spcPts val="2550"/>
              </a:lnSpc>
              <a:buNone/>
            </a:pPr>
            <a:r>
              <a:rPr lang="en-US" sz="1600" dirty="0">
                <a:solidFill>
                  <a:srgbClr val="000000"/>
                </a:solidFill>
                <a:latin typeface="Bitter" pitchFamily="34" charset="0"/>
                <a:ea typeface="Bitter" pitchFamily="34" charset="-122"/>
                <a:cs typeface="Bitter" pitchFamily="34" charset="-120"/>
              </a:rPr>
              <a:t>
</a:t>
            </a:r>
            <a:pPr algn="l" indent="0" marL="0">
              <a:lnSpc>
                <a:spcPts val="2550"/>
              </a:lnSpc>
              <a:buNone/>
            </a:pPr>
            <a:r>
              <a:rPr lang="en-US" sz="1600" dirty="0">
                <a:solidFill>
                  <a:srgbClr val="000000"/>
                </a:solidFill>
                <a:latin typeface="Bitter" pitchFamily="34" charset="0"/>
                <a:ea typeface="Bitter" pitchFamily="34" charset="-122"/>
                <a:cs typeface="Bitter" pitchFamily="34" charset="-120"/>
              </a:rPr>
              <a:t>อีเมล </a:t>
            </a:r>
            <a:pPr algn="l" indent="0" marL="0">
              <a:lnSpc>
                <a:spcPts val="2550"/>
              </a:lnSpc>
              <a:buNone/>
            </a:pPr>
            <a:r>
              <a:rPr lang="en-US" sz="1600" u="sng" dirty="0">
                <a:solidFill>
                  <a:srgbClr val="966703"/>
                </a:solidFill>
                <a:latin typeface="Bitter" pitchFamily="34" charset="0"/>
                <a:ea typeface="Bitter" pitchFamily="34" charset="-122"/>
                <a:cs typeface="Bitter" pitchFamily="34" charset="-120"/>
                <a:hlinkClick r:id="rId1" invalidUrl="" action="" tgtFrame="" tooltip="" history="1" highlightClick="0" endSnd="0">
                  <a:extLst>
                    <a:ext uri="{A12FA001-AC4F-418D-AE19-62706E023703}">
                      <ahyp:hlinkClr xmlns:ahyp="http://schemas.microsoft.com/office/drawing/2018/hyperlinkcolor" val="tx"/>
                    </a:ext>
                  </a:extLst>
                </a:hlinkClick>
              </a:rPr>
              <a:t>info@thailandfoundation.or.th</a:t>
            </a:r>
            <a:endParaRPr lang="en-US" sz="1600" dirty="0"/>
          </a:p>
        </p:txBody>
      </p:sp>
      <p:sp>
        <p:nvSpPr>
          <p:cNvPr id="7" name="Text 5"/>
          <p:cNvSpPr/>
          <p:nvPr/>
        </p:nvSpPr>
        <p:spPr>
          <a:xfrm>
            <a:off x="793790" y="6730484"/>
            <a:ext cx="13042821" cy="326708"/>
          </a:xfrm>
          <a:prstGeom prst="rect">
            <a:avLst/>
          </a:prstGeom>
          <a:noFill/>
          <a:ln/>
        </p:spPr>
        <p:txBody>
          <a:bodyPr wrap="none" lIns="0" tIns="0" rIns="0" bIns="0" rtlCol="0" anchor="t"/>
          <a:lstStyle/>
          <a:p>
            <a:pPr algn="l" indent="0" marL="0">
              <a:lnSpc>
                <a:spcPts val="2550"/>
              </a:lnSpc>
              <a:buNone/>
            </a:pPr>
            <a:r>
              <a:rPr lang="en-US" sz="1600" dirty="0">
                <a:solidFill>
                  <a:srgbClr val="000000"/>
                </a:solidFill>
                <a:latin typeface="Bitter" pitchFamily="34" charset="0"/>
                <a:ea typeface="Bitter" pitchFamily="34" charset="-122"/>
                <a:cs typeface="Bitter" pitchFamily="34" charset="-120"/>
              </a:rPr>
              <a:t>27 พฤษภาคม 2568</a:t>
            </a:r>
            <a:endParaRPr lang="en-US" sz="1600" dirty="0"/>
          </a:p>
        </p:txBody>
      </p:sp>
      <p:pic>
        <p:nvPicPr>
          <p:cNvPr id="8" name="Image 0" descr="preencoded.png">    </p:cNvPr>
          <p:cNvPicPr>
            <a:picLocks noChangeAspect="1"/>
          </p:cNvPicPr>
          <p:nvPr/>
        </p:nvPicPr>
        <p:blipFill>
          <a:blip r:embed="rId2"/>
          <a:stretch>
            <a:fillRect/>
          </a:stretch>
        </p:blipFill>
        <p:spPr>
          <a:xfrm>
            <a:off x="13629561" y="228600"/>
            <a:ext cx="772239" cy="60186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93790" y="841772"/>
            <a:ext cx="11093172" cy="531614"/>
          </a:xfrm>
          <a:prstGeom prst="rect">
            <a:avLst/>
          </a:prstGeom>
          <a:noFill/>
          <a:ln/>
        </p:spPr>
        <p:txBody>
          <a:bodyPr wrap="none" lIns="0" tIns="0" rIns="0" bIns="0" rtlCol="0" anchor="t"/>
          <a:lstStyle/>
          <a:p>
            <a:pPr algn="l" indent="0" marL="0">
              <a:lnSpc>
                <a:spcPts val="4150"/>
              </a:lnSpc>
              <a:buNone/>
            </a:pPr>
            <a:r>
              <a:rPr lang="en-US" sz="3300" b="1" dirty="0">
                <a:solidFill>
                  <a:srgbClr val="253A7E"/>
                </a:solidFill>
                <a:latin typeface="Bitter Bold" pitchFamily="34" charset="0"/>
                <a:ea typeface="Bitter Bold" pitchFamily="34" charset="-122"/>
                <a:cs typeface="Bitter Bold" pitchFamily="34" charset="-120"/>
              </a:rPr>
              <a:t>Thai Musicians: A Global Presence in Music and Fashion</a:t>
            </a:r>
            <a:endParaRPr lang="en-US" sz="3300" dirty="0"/>
          </a:p>
        </p:txBody>
      </p:sp>
      <p:pic>
        <p:nvPicPr>
          <p:cNvPr id="3" name="Image 0" descr="preencoded.png">    </p:cNvPr>
          <p:cNvPicPr>
            <a:picLocks noChangeAspect="1"/>
          </p:cNvPicPr>
          <p:nvPr/>
        </p:nvPicPr>
        <p:blipFill>
          <a:blip r:embed="rId1"/>
          <a:stretch>
            <a:fillRect/>
          </a:stretch>
        </p:blipFill>
        <p:spPr>
          <a:xfrm>
            <a:off x="1981914" y="1713548"/>
            <a:ext cx="1829395" cy="1829395"/>
          </a:xfrm>
          <a:prstGeom prst="rect">
            <a:avLst/>
          </a:prstGeom>
        </p:spPr>
      </p:pic>
      <p:sp>
        <p:nvSpPr>
          <p:cNvPr id="4" name="Text 1"/>
          <p:cNvSpPr/>
          <p:nvPr/>
        </p:nvSpPr>
        <p:spPr>
          <a:xfrm>
            <a:off x="793790" y="3755588"/>
            <a:ext cx="4205764" cy="340162"/>
          </a:xfrm>
          <a:prstGeom prst="rect">
            <a:avLst/>
          </a:prstGeom>
          <a:noFill/>
          <a:ln/>
        </p:spPr>
        <p:txBody>
          <a:bodyPr wrap="none" lIns="0" tIns="0" rIns="0" bIns="0" rtlCol="0" anchor="t"/>
          <a:lstStyle/>
          <a:p>
            <a:pPr algn="ctr" indent="0" marL="0">
              <a:lnSpc>
                <a:spcPts val="2650"/>
              </a:lnSpc>
              <a:buNone/>
            </a:pPr>
            <a:r>
              <a:rPr lang="en-US" sz="1650" b="1" dirty="0">
                <a:solidFill>
                  <a:srgbClr val="000000"/>
                </a:solidFill>
                <a:latin typeface="Bitter" pitchFamily="34" charset="0"/>
                <a:ea typeface="Bitter" pitchFamily="34" charset="-122"/>
                <a:cs typeface="Bitter" pitchFamily="34" charset="-120"/>
              </a:rPr>
              <a:t>LISA (Lalisa Manobal)</a:t>
            </a:r>
            <a:endParaRPr lang="en-US" sz="1650" dirty="0"/>
          </a:p>
        </p:txBody>
      </p:sp>
      <p:sp>
        <p:nvSpPr>
          <p:cNvPr id="5" name="Text 2"/>
          <p:cNvSpPr/>
          <p:nvPr/>
        </p:nvSpPr>
        <p:spPr>
          <a:xfrm>
            <a:off x="793790" y="4197787"/>
            <a:ext cx="4205764" cy="1020485"/>
          </a:xfrm>
          <a:prstGeom prst="rect">
            <a:avLst/>
          </a:prstGeom>
          <a:noFill/>
          <a:ln/>
        </p:spPr>
        <p:txBody>
          <a:bodyPr wrap="square" lIns="0" tIns="0" rIns="0" bIns="0" rtlCol="0" anchor="t"/>
          <a:lstStyle/>
          <a:p>
            <a:pPr algn="l" marL="342900" indent="-342900">
              <a:lnSpc>
                <a:spcPts val="2100"/>
              </a:lnSpc>
              <a:buSzPct val="100000"/>
              <a:buChar char="•"/>
            </a:pPr>
            <a:r>
              <a:rPr lang="en-US" sz="1300" dirty="0">
                <a:solidFill>
                  <a:srgbClr val="000000"/>
                </a:solidFill>
                <a:latin typeface="Bitter" pitchFamily="34" charset="0"/>
                <a:ea typeface="Bitter" pitchFamily="34" charset="-122"/>
                <a:cs typeface="Bitter" pitchFamily="34" charset="-120"/>
              </a:rPr>
              <a:t>Global Influence: Member of BLACKPINK, one of the most successful K-pop girl groups globally.</a:t>
            </a:r>
            <a:endParaRPr lang="en-US" sz="1300" dirty="0"/>
          </a:p>
        </p:txBody>
      </p:sp>
      <p:sp>
        <p:nvSpPr>
          <p:cNvPr id="6" name="Text 3"/>
          <p:cNvSpPr/>
          <p:nvPr/>
        </p:nvSpPr>
        <p:spPr>
          <a:xfrm>
            <a:off x="793790" y="5277803"/>
            <a:ext cx="4205764" cy="1360646"/>
          </a:xfrm>
          <a:prstGeom prst="rect">
            <a:avLst/>
          </a:prstGeom>
          <a:noFill/>
          <a:ln/>
        </p:spPr>
        <p:txBody>
          <a:bodyPr wrap="square" lIns="0" tIns="0" rIns="0" bIns="0" rtlCol="0" anchor="t"/>
          <a:lstStyle/>
          <a:p>
            <a:pPr algn="l" marL="342900" indent="-342900">
              <a:lnSpc>
                <a:spcPts val="2100"/>
              </a:lnSpc>
              <a:buSzPct val="100000"/>
              <a:buChar char="•"/>
            </a:pPr>
            <a:r>
              <a:rPr lang="en-US" sz="1300" dirty="0">
                <a:solidFill>
                  <a:srgbClr val="000000"/>
                </a:solidFill>
                <a:latin typeface="Bitter" pitchFamily="34" charset="0"/>
                <a:ea typeface="Bitter" pitchFamily="34" charset="-122"/>
                <a:cs typeface="Bitter" pitchFamily="34" charset="-120"/>
              </a:rPr>
              <a:t>Achievements: First non-Korean artist signed by YG Entertainment and the first solo artist to have a debut album reach over 1 billion streams on Spotify.</a:t>
            </a:r>
            <a:endParaRPr lang="en-US" sz="1300" dirty="0"/>
          </a:p>
        </p:txBody>
      </p:sp>
      <p:sp>
        <p:nvSpPr>
          <p:cNvPr id="7" name="Text 4"/>
          <p:cNvSpPr/>
          <p:nvPr/>
        </p:nvSpPr>
        <p:spPr>
          <a:xfrm>
            <a:off x="793790" y="6740485"/>
            <a:ext cx="4205764" cy="217646"/>
          </a:xfrm>
          <a:prstGeom prst="rect">
            <a:avLst/>
          </a:prstGeom>
          <a:noFill/>
          <a:ln/>
        </p:spPr>
        <p:txBody>
          <a:bodyPr wrap="none" lIns="0" tIns="0" rIns="0" bIns="0" rtlCol="0" anchor="t"/>
          <a:lstStyle/>
          <a:p>
            <a:pPr algn="ctr" indent="0" marL="0">
              <a:lnSpc>
                <a:spcPts val="1700"/>
              </a:lnSpc>
              <a:buNone/>
            </a:pPr>
            <a:endParaRPr lang="en-US" sz="1050" dirty="0"/>
          </a:p>
        </p:txBody>
      </p:sp>
      <p:pic>
        <p:nvPicPr>
          <p:cNvPr id="8" name="Image 1" descr="preencoded.png">    </p:cNvPr>
          <p:cNvPicPr>
            <a:picLocks noChangeAspect="1"/>
          </p:cNvPicPr>
          <p:nvPr/>
        </p:nvPicPr>
        <p:blipFill>
          <a:blip r:embed="rId2"/>
          <a:stretch>
            <a:fillRect/>
          </a:stretch>
        </p:blipFill>
        <p:spPr>
          <a:xfrm>
            <a:off x="6400324" y="1713548"/>
            <a:ext cx="1829514" cy="1829514"/>
          </a:xfrm>
          <a:prstGeom prst="rect">
            <a:avLst/>
          </a:prstGeom>
        </p:spPr>
      </p:pic>
      <p:sp>
        <p:nvSpPr>
          <p:cNvPr id="9" name="Text 5"/>
          <p:cNvSpPr/>
          <p:nvPr/>
        </p:nvSpPr>
        <p:spPr>
          <a:xfrm>
            <a:off x="5212199" y="3755708"/>
            <a:ext cx="4205883" cy="340162"/>
          </a:xfrm>
          <a:prstGeom prst="rect">
            <a:avLst/>
          </a:prstGeom>
          <a:noFill/>
          <a:ln/>
        </p:spPr>
        <p:txBody>
          <a:bodyPr wrap="none" lIns="0" tIns="0" rIns="0" bIns="0" rtlCol="0" anchor="t"/>
          <a:lstStyle/>
          <a:p>
            <a:pPr algn="ctr" indent="0" marL="0">
              <a:lnSpc>
                <a:spcPts val="2650"/>
              </a:lnSpc>
              <a:buNone/>
            </a:pPr>
            <a:r>
              <a:rPr lang="en-US" sz="1650" b="1" dirty="0">
                <a:solidFill>
                  <a:srgbClr val="000000"/>
                </a:solidFill>
                <a:latin typeface="Bitter" pitchFamily="34" charset="0"/>
                <a:ea typeface="Bitter" pitchFamily="34" charset="-122"/>
                <a:cs typeface="Bitter" pitchFamily="34" charset="-120"/>
              </a:rPr>
              <a:t>Phum Viphurit</a:t>
            </a:r>
            <a:endParaRPr lang="en-US" sz="1650" dirty="0"/>
          </a:p>
        </p:txBody>
      </p:sp>
      <p:sp>
        <p:nvSpPr>
          <p:cNvPr id="10" name="Text 6"/>
          <p:cNvSpPr/>
          <p:nvPr/>
        </p:nvSpPr>
        <p:spPr>
          <a:xfrm>
            <a:off x="5212199" y="4197906"/>
            <a:ext cx="4205883" cy="1360646"/>
          </a:xfrm>
          <a:prstGeom prst="rect">
            <a:avLst/>
          </a:prstGeom>
          <a:noFill/>
          <a:ln/>
        </p:spPr>
        <p:txBody>
          <a:bodyPr wrap="square" lIns="0" tIns="0" rIns="0" bIns="0" rtlCol="0" anchor="t"/>
          <a:lstStyle/>
          <a:p>
            <a:pPr algn="l" marL="342900" indent="-342900">
              <a:lnSpc>
                <a:spcPts val="2100"/>
              </a:lnSpc>
              <a:buSzPct val="100000"/>
              <a:buChar char="•"/>
            </a:pPr>
            <a:r>
              <a:rPr lang="en-US" sz="1300" dirty="0">
                <a:solidFill>
                  <a:srgbClr val="000000"/>
                </a:solidFill>
                <a:latin typeface="Bitter" pitchFamily="34" charset="0"/>
                <a:ea typeface="Bitter" pitchFamily="34" charset="-122"/>
                <a:cs typeface="Bitter" pitchFamily="34" charset="-120"/>
              </a:rPr>
              <a:t>International Recognition: Known for his indie-pop style, Phum gained worldwide fame with his hit "Lover Boy."</a:t>
            </a:r>
            <a:endParaRPr lang="en-US" sz="1300" dirty="0"/>
          </a:p>
        </p:txBody>
      </p:sp>
      <p:sp>
        <p:nvSpPr>
          <p:cNvPr id="11" name="Text 7"/>
          <p:cNvSpPr/>
          <p:nvPr/>
        </p:nvSpPr>
        <p:spPr>
          <a:xfrm>
            <a:off x="5212199" y="5618083"/>
            <a:ext cx="4205883" cy="1020485"/>
          </a:xfrm>
          <a:prstGeom prst="rect">
            <a:avLst/>
          </a:prstGeom>
          <a:noFill/>
          <a:ln/>
        </p:spPr>
        <p:txBody>
          <a:bodyPr wrap="square" lIns="0" tIns="0" rIns="0" bIns="0" rtlCol="0" anchor="t"/>
          <a:lstStyle/>
          <a:p>
            <a:pPr algn="l" marL="342900" indent="-342900">
              <a:lnSpc>
                <a:spcPts val="2100"/>
              </a:lnSpc>
              <a:buSzPct val="100000"/>
              <a:buChar char="•"/>
            </a:pPr>
            <a:r>
              <a:rPr lang="en-US" sz="1300" dirty="0">
                <a:solidFill>
                  <a:srgbClr val="000000"/>
                </a:solidFill>
                <a:latin typeface="Bitter" pitchFamily="34" charset="0"/>
                <a:ea typeface="Bitter" pitchFamily="34" charset="-122"/>
                <a:cs typeface="Bitter" pitchFamily="34" charset="-120"/>
              </a:rPr>
              <a:t>Touring: Phum has toured internationally, including a successful Europe and North America tour.</a:t>
            </a:r>
            <a:endParaRPr lang="en-US" sz="1300" dirty="0"/>
          </a:p>
        </p:txBody>
      </p:sp>
      <p:pic>
        <p:nvPicPr>
          <p:cNvPr id="12" name="Image 2" descr="preencoded.png">    </p:cNvPr>
          <p:cNvPicPr>
            <a:picLocks noChangeAspect="1"/>
          </p:cNvPicPr>
          <p:nvPr/>
        </p:nvPicPr>
        <p:blipFill>
          <a:blip r:embed="rId3"/>
          <a:stretch>
            <a:fillRect/>
          </a:stretch>
        </p:blipFill>
        <p:spPr>
          <a:xfrm>
            <a:off x="10818852" y="1713548"/>
            <a:ext cx="1829514" cy="1829514"/>
          </a:xfrm>
          <a:prstGeom prst="rect">
            <a:avLst/>
          </a:prstGeom>
        </p:spPr>
      </p:pic>
      <p:sp>
        <p:nvSpPr>
          <p:cNvPr id="13" name="Text 8"/>
          <p:cNvSpPr/>
          <p:nvPr/>
        </p:nvSpPr>
        <p:spPr>
          <a:xfrm>
            <a:off x="9630728" y="3755708"/>
            <a:ext cx="4205883" cy="340162"/>
          </a:xfrm>
          <a:prstGeom prst="rect">
            <a:avLst/>
          </a:prstGeom>
          <a:noFill/>
          <a:ln/>
        </p:spPr>
        <p:txBody>
          <a:bodyPr wrap="none" lIns="0" tIns="0" rIns="0" bIns="0" rtlCol="0" anchor="t"/>
          <a:lstStyle/>
          <a:p>
            <a:pPr algn="ctr" indent="0" marL="0">
              <a:lnSpc>
                <a:spcPts val="2650"/>
              </a:lnSpc>
              <a:buNone/>
            </a:pPr>
            <a:r>
              <a:rPr lang="en-US" sz="1650" b="1" dirty="0">
                <a:solidFill>
                  <a:srgbClr val="000000"/>
                </a:solidFill>
                <a:latin typeface="Bitter" pitchFamily="34" charset="0"/>
                <a:ea typeface="Bitter" pitchFamily="34" charset="-122"/>
                <a:cs typeface="Bitter" pitchFamily="34" charset="-120"/>
              </a:rPr>
              <a:t>MILLI (Danupha Khanatheeraku)</a:t>
            </a:r>
            <a:endParaRPr lang="en-US" sz="1650" dirty="0"/>
          </a:p>
        </p:txBody>
      </p:sp>
      <p:sp>
        <p:nvSpPr>
          <p:cNvPr id="14" name="Text 9"/>
          <p:cNvSpPr/>
          <p:nvPr/>
        </p:nvSpPr>
        <p:spPr>
          <a:xfrm>
            <a:off x="9630728" y="4197906"/>
            <a:ext cx="4205883" cy="1360646"/>
          </a:xfrm>
          <a:prstGeom prst="rect">
            <a:avLst/>
          </a:prstGeom>
          <a:noFill/>
          <a:ln/>
        </p:spPr>
        <p:txBody>
          <a:bodyPr wrap="square" lIns="0" tIns="0" rIns="0" bIns="0" rtlCol="0" anchor="t"/>
          <a:lstStyle/>
          <a:p>
            <a:pPr algn="l" marL="342900" indent="-342900">
              <a:lnSpc>
                <a:spcPts val="2100"/>
              </a:lnSpc>
              <a:buSzPct val="100000"/>
              <a:buChar char="•"/>
            </a:pPr>
            <a:r>
              <a:rPr lang="en-US" sz="1300" dirty="0">
                <a:solidFill>
                  <a:srgbClr val="000000"/>
                </a:solidFill>
                <a:latin typeface="Bitter" pitchFamily="34" charset="0"/>
                <a:ea typeface="Bitter" pitchFamily="34" charset="-122"/>
                <a:cs typeface="Bitter" pitchFamily="34" charset="-120"/>
              </a:rPr>
              <a:t>Trailblazing Achievements: First Thai rapper to perform at Coachella (2022), where she created a sensation with her performance of "Mango Sticky Rice."</a:t>
            </a:r>
            <a:endParaRPr lang="en-US" sz="1300" dirty="0"/>
          </a:p>
        </p:txBody>
      </p:sp>
      <p:sp>
        <p:nvSpPr>
          <p:cNvPr id="15" name="Text 10"/>
          <p:cNvSpPr/>
          <p:nvPr/>
        </p:nvSpPr>
        <p:spPr>
          <a:xfrm>
            <a:off x="9630728" y="5618083"/>
            <a:ext cx="4205883" cy="1360646"/>
          </a:xfrm>
          <a:prstGeom prst="rect">
            <a:avLst/>
          </a:prstGeom>
          <a:noFill/>
          <a:ln/>
        </p:spPr>
        <p:txBody>
          <a:bodyPr wrap="square" lIns="0" tIns="0" rIns="0" bIns="0" rtlCol="0" anchor="t"/>
          <a:lstStyle/>
          <a:p>
            <a:pPr algn="l" marL="342900" indent="-342900">
              <a:lnSpc>
                <a:spcPts val="2100"/>
              </a:lnSpc>
              <a:buSzPct val="100000"/>
              <a:buChar char="•"/>
            </a:pPr>
            <a:r>
              <a:rPr lang="en-US" sz="1300" dirty="0">
                <a:solidFill>
                  <a:srgbClr val="000000"/>
                </a:solidFill>
                <a:latin typeface="Bitter" pitchFamily="34" charset="0"/>
                <a:ea typeface="Bitter" pitchFamily="34" charset="-122"/>
                <a:cs typeface="Bitter" pitchFamily="34" charset="-120"/>
              </a:rPr>
              <a:t>Bold Performances: Known for her fearless and witty lyrics, MILLI represents a new wave of Thai hip-hop globally.</a:t>
            </a:r>
            <a:endParaRPr lang="en-US" sz="1300" dirty="0"/>
          </a:p>
        </p:txBody>
      </p:sp>
      <p:sp>
        <p:nvSpPr>
          <p:cNvPr id="16" name="Text 11"/>
          <p:cNvSpPr/>
          <p:nvPr/>
        </p:nvSpPr>
        <p:spPr>
          <a:xfrm>
            <a:off x="793790" y="7170063"/>
            <a:ext cx="13042821" cy="217646"/>
          </a:xfrm>
          <a:prstGeom prst="rect">
            <a:avLst/>
          </a:prstGeom>
          <a:noFill/>
          <a:ln/>
        </p:spPr>
        <p:txBody>
          <a:bodyPr wrap="none" lIns="0" tIns="0" rIns="0" bIns="0" rtlCol="0" anchor="t"/>
          <a:lstStyle/>
          <a:p>
            <a:pPr algn="l" indent="0" marL="0">
              <a:lnSpc>
                <a:spcPts val="1700"/>
              </a:lnSpc>
              <a:buNone/>
            </a:pPr>
            <a:r>
              <a:rPr lang="en-US" sz="1050" dirty="0">
                <a:solidFill>
                  <a:srgbClr val="000000"/>
                </a:solidFill>
                <a:latin typeface="Bitter" pitchFamily="34" charset="0"/>
                <a:ea typeface="Bitter" pitchFamily="34" charset="-122"/>
                <a:cs typeface="Bitter" pitchFamily="34" charset="-120"/>
              </a:rPr>
              <a:t>Photo Credit: Thai Outfit,  Guitar.com and Sanook</a:t>
            </a:r>
            <a:endParaRPr lang="en-US" sz="1050" dirty="0"/>
          </a:p>
        </p:txBody>
      </p:sp>
      <p:pic>
        <p:nvPicPr>
          <p:cNvPr id="17" name="Image 3" descr="preencoded.png">    </p:cNvPr>
          <p:cNvPicPr>
            <a:picLocks noChangeAspect="1"/>
          </p:cNvPicPr>
          <p:nvPr/>
        </p:nvPicPr>
        <p:blipFill>
          <a:blip r:embed="rId4"/>
          <a:stretch>
            <a:fillRect/>
          </a:stretch>
        </p:blipFill>
        <p:spPr>
          <a:xfrm>
            <a:off x="13629561" y="228600"/>
            <a:ext cx="772239" cy="60186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2657713" y="876181"/>
            <a:ext cx="2613779" cy="2613779"/>
          </a:xfrm>
          <a:prstGeom prst="rect">
            <a:avLst/>
          </a:prstGeom>
        </p:spPr>
      </p:pic>
      <p:sp>
        <p:nvSpPr>
          <p:cNvPr id="3" name="Text 0"/>
          <p:cNvSpPr/>
          <p:nvPr/>
        </p:nvSpPr>
        <p:spPr>
          <a:xfrm>
            <a:off x="793790" y="3655814"/>
            <a:ext cx="6341626" cy="294799"/>
          </a:xfrm>
          <a:prstGeom prst="rect">
            <a:avLst/>
          </a:prstGeom>
          <a:noFill/>
          <a:ln/>
        </p:spPr>
        <p:txBody>
          <a:bodyPr wrap="none" lIns="0" tIns="0" rIns="0" bIns="0" rtlCol="0" anchor="t"/>
          <a:lstStyle/>
          <a:p>
            <a:pPr algn="l" indent="0" marL="0">
              <a:lnSpc>
                <a:spcPts val="2300"/>
              </a:lnSpc>
              <a:buNone/>
            </a:pPr>
            <a:r>
              <a:rPr lang="en-US" sz="1450" b="1" dirty="0">
                <a:solidFill>
                  <a:srgbClr val="000000"/>
                </a:solidFill>
                <a:latin typeface="Bitter" pitchFamily="34" charset="0"/>
                <a:ea typeface="Bitter" pitchFamily="34" charset="-122"/>
                <a:cs typeface="Bitter" pitchFamily="34" charset="-120"/>
              </a:rPr>
              <a:t>Lumyai Haitongkum</a:t>
            </a:r>
            <a:pPr algn="l" indent="0" marL="0">
              <a:lnSpc>
                <a:spcPts val="2300"/>
              </a:lnSpc>
              <a:buNone/>
            </a:pPr>
            <a:r>
              <a:rPr lang="en-US" sz="1450" dirty="0">
                <a:solidFill>
                  <a:srgbClr val="000000"/>
                </a:solidFill>
                <a:latin typeface="Bitter" pitchFamily="34" charset="0"/>
                <a:ea typeface="Bitter" pitchFamily="34" charset="-122"/>
                <a:cs typeface="Bitter" pitchFamily="34" charset="-120"/>
              </a:rPr>
              <a:t> </a:t>
            </a:r>
            <a:pPr algn="l" indent="0" marL="0">
              <a:lnSpc>
                <a:spcPts val="2300"/>
              </a:lnSpc>
              <a:buNone/>
            </a:pPr>
            <a:r>
              <a:rPr lang="en-US" sz="1450" b="1" dirty="0">
                <a:solidFill>
                  <a:srgbClr val="000000"/>
                </a:solidFill>
                <a:latin typeface="Bitter" pitchFamily="34" charset="0"/>
                <a:ea typeface="Bitter" pitchFamily="34" charset="-122"/>
                <a:cs typeface="Bitter" pitchFamily="34" charset="-120"/>
              </a:rPr>
              <a:t>(Supansa Wedkama)</a:t>
            </a:r>
            <a:endParaRPr lang="en-US" sz="1450" dirty="0"/>
          </a:p>
        </p:txBody>
      </p:sp>
      <p:sp>
        <p:nvSpPr>
          <p:cNvPr id="4" name="Text 1"/>
          <p:cNvSpPr/>
          <p:nvPr/>
        </p:nvSpPr>
        <p:spPr>
          <a:xfrm>
            <a:off x="793790" y="4083248"/>
            <a:ext cx="6341626" cy="589598"/>
          </a:xfrm>
          <a:prstGeom prst="rect">
            <a:avLst/>
          </a:prstGeom>
          <a:noFill/>
          <a:ln/>
        </p:spPr>
        <p:txBody>
          <a:bodyPr wrap="square" lIns="0" tIns="0" rIns="0" bIns="0" rtlCol="0" anchor="t"/>
          <a:lstStyle/>
          <a:p>
            <a:pPr algn="l" indent="0" marL="0">
              <a:lnSpc>
                <a:spcPts val="2300"/>
              </a:lnSpc>
              <a:buNone/>
            </a:pPr>
            <a:r>
              <a:rPr lang="en-US" sz="1450" dirty="0">
                <a:solidFill>
                  <a:srgbClr val="000000"/>
                </a:solidFill>
                <a:latin typeface="Bitter" pitchFamily="34" charset="0"/>
                <a:ea typeface="Bitter" pitchFamily="34" charset="-122"/>
                <a:cs typeface="Bitter" pitchFamily="34" charset="-120"/>
              </a:rPr>
              <a:t>Folk Music Icon: A leading figure in the Mor Lam (traditional Thai folk) genre, Supansa is known for her energetic performances.</a:t>
            </a:r>
            <a:endParaRPr lang="en-US" sz="1450" dirty="0"/>
          </a:p>
        </p:txBody>
      </p:sp>
      <p:sp>
        <p:nvSpPr>
          <p:cNvPr id="5" name="Text 2"/>
          <p:cNvSpPr/>
          <p:nvPr/>
        </p:nvSpPr>
        <p:spPr>
          <a:xfrm>
            <a:off x="793790" y="4805482"/>
            <a:ext cx="6341626" cy="589598"/>
          </a:xfrm>
          <a:prstGeom prst="rect">
            <a:avLst/>
          </a:prstGeom>
          <a:noFill/>
          <a:ln/>
        </p:spPr>
        <p:txBody>
          <a:bodyPr wrap="square" lIns="0" tIns="0" rIns="0" bIns="0" rtlCol="0" anchor="t"/>
          <a:lstStyle/>
          <a:p>
            <a:pPr algn="l" indent="0" marL="0">
              <a:lnSpc>
                <a:spcPts val="2300"/>
              </a:lnSpc>
              <a:buNone/>
            </a:pPr>
            <a:r>
              <a:rPr lang="en-US" sz="1450" dirty="0">
                <a:solidFill>
                  <a:srgbClr val="000000"/>
                </a:solidFill>
                <a:latin typeface="Bitter" pitchFamily="34" charset="0"/>
                <a:ea typeface="Bitter" pitchFamily="34" charset="-122"/>
                <a:cs typeface="Bitter" pitchFamily="34" charset="-120"/>
              </a:rPr>
              <a:t>Global Stage: Has performed in various international festivals, bringing Thai folk music to a broader audience.</a:t>
            </a:r>
            <a:endParaRPr lang="en-US" sz="1450" dirty="0"/>
          </a:p>
        </p:txBody>
      </p:sp>
      <p:pic>
        <p:nvPicPr>
          <p:cNvPr id="6" name="Image 1" descr="preencoded.png">    </p:cNvPr>
          <p:cNvPicPr>
            <a:picLocks noChangeAspect="1"/>
          </p:cNvPicPr>
          <p:nvPr/>
        </p:nvPicPr>
        <p:blipFill>
          <a:blip r:embed="rId2"/>
          <a:stretch>
            <a:fillRect/>
          </a:stretch>
        </p:blipFill>
        <p:spPr>
          <a:xfrm>
            <a:off x="9351288" y="876181"/>
            <a:ext cx="2644140" cy="2644140"/>
          </a:xfrm>
          <a:prstGeom prst="rect">
            <a:avLst/>
          </a:prstGeom>
        </p:spPr>
      </p:pic>
      <p:sp>
        <p:nvSpPr>
          <p:cNvPr id="7" name="Text 3"/>
          <p:cNvSpPr/>
          <p:nvPr/>
        </p:nvSpPr>
        <p:spPr>
          <a:xfrm>
            <a:off x="7502604" y="3686175"/>
            <a:ext cx="6341626" cy="294799"/>
          </a:xfrm>
          <a:prstGeom prst="rect">
            <a:avLst/>
          </a:prstGeom>
          <a:noFill/>
          <a:ln/>
        </p:spPr>
        <p:txBody>
          <a:bodyPr wrap="none" lIns="0" tIns="0" rIns="0" bIns="0" rtlCol="0" anchor="t"/>
          <a:lstStyle/>
          <a:p>
            <a:pPr algn="l" indent="0" marL="0">
              <a:lnSpc>
                <a:spcPts val="2300"/>
              </a:lnSpc>
              <a:buNone/>
            </a:pPr>
            <a:r>
              <a:rPr lang="en-US" sz="1450" b="1" dirty="0">
                <a:solidFill>
                  <a:srgbClr val="000000"/>
                </a:solidFill>
                <a:latin typeface="Bitter" pitchFamily="34" charset="0"/>
                <a:ea typeface="Bitter" pitchFamily="34" charset="-122"/>
                <a:cs typeface="Bitter" pitchFamily="34" charset="-120"/>
              </a:rPr>
              <a:t>S. P. Somtow (Somtow Sucharitkul)</a:t>
            </a:r>
            <a:endParaRPr lang="en-US" sz="1450" dirty="0"/>
          </a:p>
        </p:txBody>
      </p:sp>
      <p:sp>
        <p:nvSpPr>
          <p:cNvPr id="8" name="Text 4"/>
          <p:cNvSpPr/>
          <p:nvPr/>
        </p:nvSpPr>
        <p:spPr>
          <a:xfrm>
            <a:off x="7502604" y="4113609"/>
            <a:ext cx="6341626" cy="589598"/>
          </a:xfrm>
          <a:prstGeom prst="rect">
            <a:avLst/>
          </a:prstGeom>
          <a:noFill/>
          <a:ln/>
        </p:spPr>
        <p:txBody>
          <a:bodyPr wrap="square" lIns="0" tIns="0" rIns="0" bIns="0" rtlCol="0" anchor="t"/>
          <a:lstStyle/>
          <a:p>
            <a:pPr algn="l" indent="0" marL="0">
              <a:lnSpc>
                <a:spcPts val="2300"/>
              </a:lnSpc>
              <a:buNone/>
            </a:pPr>
            <a:r>
              <a:rPr lang="en-US" sz="1450" dirty="0">
                <a:solidFill>
                  <a:srgbClr val="000000"/>
                </a:solidFill>
                <a:latin typeface="Bitter" pitchFamily="34" charset="0"/>
                <a:ea typeface="Bitter" pitchFamily="34" charset="-122"/>
                <a:cs typeface="Bitter" pitchFamily="34" charset="-120"/>
              </a:rPr>
              <a:t>Cultural Ambassador: A renowned composer and conductor, blending Thai cultural themes with Western classical music.</a:t>
            </a:r>
            <a:endParaRPr lang="en-US" sz="1450" dirty="0"/>
          </a:p>
        </p:txBody>
      </p:sp>
      <p:sp>
        <p:nvSpPr>
          <p:cNvPr id="9" name="Text 5"/>
          <p:cNvSpPr/>
          <p:nvPr/>
        </p:nvSpPr>
        <p:spPr>
          <a:xfrm>
            <a:off x="7502604" y="4835843"/>
            <a:ext cx="6341626" cy="884396"/>
          </a:xfrm>
          <a:prstGeom prst="rect">
            <a:avLst/>
          </a:prstGeom>
          <a:noFill/>
          <a:ln/>
        </p:spPr>
        <p:txBody>
          <a:bodyPr wrap="square" lIns="0" tIns="0" rIns="0" bIns="0" rtlCol="0" anchor="t"/>
          <a:lstStyle/>
          <a:p>
            <a:pPr algn="l" indent="0" marL="0">
              <a:lnSpc>
                <a:spcPts val="2300"/>
              </a:lnSpc>
              <a:buNone/>
            </a:pPr>
            <a:r>
              <a:rPr lang="en-US" sz="1450" dirty="0">
                <a:solidFill>
                  <a:srgbClr val="000000"/>
                </a:solidFill>
                <a:latin typeface="Bitter" pitchFamily="34" charset="0"/>
                <a:ea typeface="Bitter" pitchFamily="34" charset="-122"/>
                <a:cs typeface="Bitter" pitchFamily="34" charset="-120"/>
              </a:rPr>
              <a:t>Global Influence: His works have been performed by major orchestras worldwide, and he has been instrumental in promoting Thai music on the global classical stage.</a:t>
            </a:r>
            <a:endParaRPr lang="en-US" sz="1450" dirty="0"/>
          </a:p>
        </p:txBody>
      </p:sp>
      <p:sp>
        <p:nvSpPr>
          <p:cNvPr id="10" name="Text 6"/>
          <p:cNvSpPr/>
          <p:nvPr/>
        </p:nvSpPr>
        <p:spPr>
          <a:xfrm>
            <a:off x="7502604" y="5852874"/>
            <a:ext cx="6341626" cy="1179195"/>
          </a:xfrm>
          <a:prstGeom prst="rect">
            <a:avLst/>
          </a:prstGeom>
          <a:noFill/>
          <a:ln/>
        </p:spPr>
        <p:txBody>
          <a:bodyPr wrap="square" lIns="0" tIns="0" rIns="0" bIns="0" rtlCol="0" anchor="t"/>
          <a:lstStyle/>
          <a:p>
            <a:pPr algn="l" indent="0" marL="0">
              <a:lnSpc>
                <a:spcPts val="2300"/>
              </a:lnSpc>
              <a:buNone/>
            </a:pPr>
            <a:r>
              <a:rPr lang="en-US" sz="1450" dirty="0">
                <a:solidFill>
                  <a:srgbClr val="000000"/>
                </a:solidFill>
                <a:latin typeface="Bitter" pitchFamily="34" charset="0"/>
                <a:ea typeface="Bitter" pitchFamily="34" charset="-122"/>
                <a:cs typeface="Bitter" pitchFamily="34" charset="-120"/>
              </a:rPr>
              <a:t>Awards: Regarding his efforts to present and promote Thai culture and Thai identity through Western art, S.P. Somtow was honored with the title of National Artist in the field of music and contemporary composition in 2023 and received the Thailand’s Public Diplomacy Award in 2024.</a:t>
            </a:r>
            <a:endParaRPr lang="en-US" sz="1450" dirty="0"/>
          </a:p>
        </p:txBody>
      </p:sp>
      <p:sp>
        <p:nvSpPr>
          <p:cNvPr id="11" name="Text 7"/>
          <p:cNvSpPr/>
          <p:nvPr/>
        </p:nvSpPr>
        <p:spPr>
          <a:xfrm>
            <a:off x="793790" y="7330559"/>
            <a:ext cx="13042821" cy="188714"/>
          </a:xfrm>
          <a:prstGeom prst="rect">
            <a:avLst/>
          </a:prstGeom>
          <a:noFill/>
          <a:ln/>
        </p:spPr>
        <p:txBody>
          <a:bodyPr wrap="none" lIns="0" tIns="0" rIns="0" bIns="0" rtlCol="0" anchor="t"/>
          <a:lstStyle/>
          <a:p>
            <a:pPr algn="l" indent="0" marL="0">
              <a:lnSpc>
                <a:spcPts val="1450"/>
              </a:lnSpc>
              <a:buNone/>
            </a:pPr>
            <a:r>
              <a:rPr lang="en-US" sz="900" dirty="0">
                <a:solidFill>
                  <a:srgbClr val="000000"/>
                </a:solidFill>
                <a:latin typeface="Bitter" pitchFamily="34" charset="0"/>
                <a:ea typeface="Bitter" pitchFamily="34" charset="-122"/>
                <a:cs typeface="Bitter" pitchFamily="34" charset="-120"/>
              </a:rPr>
              <a:t>Photo Credit: Thai2Music, Opera Siam</a:t>
            </a:r>
            <a:endParaRPr lang="en-US" sz="900" dirty="0"/>
          </a:p>
        </p:txBody>
      </p:sp>
      <p:pic>
        <p:nvPicPr>
          <p:cNvPr id="12" name="Image 2" descr="preencoded.png">    </p:cNvPr>
          <p:cNvPicPr>
            <a:picLocks noChangeAspect="1"/>
          </p:cNvPicPr>
          <p:nvPr/>
        </p:nvPicPr>
        <p:blipFill>
          <a:blip r:embed="rId3"/>
          <a:stretch>
            <a:fillRect/>
          </a:stretch>
        </p:blipFill>
        <p:spPr>
          <a:xfrm>
            <a:off x="13629561" y="228600"/>
            <a:ext cx="772239" cy="60186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85098" y="616863"/>
            <a:ext cx="9627632" cy="560784"/>
          </a:xfrm>
          <a:prstGeom prst="rect">
            <a:avLst/>
          </a:prstGeom>
          <a:noFill/>
          <a:ln/>
        </p:spPr>
        <p:txBody>
          <a:bodyPr wrap="none" lIns="0" tIns="0" rIns="0" bIns="0" rtlCol="0" anchor="t"/>
          <a:lstStyle/>
          <a:p>
            <a:pPr algn="l" indent="0" marL="0">
              <a:lnSpc>
                <a:spcPts val="4400"/>
              </a:lnSpc>
              <a:buNone/>
            </a:pPr>
            <a:r>
              <a:rPr lang="en-US" sz="3500" b="1" dirty="0">
                <a:solidFill>
                  <a:srgbClr val="253A7E"/>
                </a:solidFill>
                <a:latin typeface="Bitter Bold" pitchFamily="34" charset="0"/>
                <a:ea typeface="Bitter Bold" pitchFamily="34" charset="-122"/>
                <a:cs typeface="Bitter Bold" pitchFamily="34" charset="-120"/>
              </a:rPr>
              <a:t>Thai Actors and Actresses: Stars of the Screen</a:t>
            </a:r>
            <a:endParaRPr lang="en-US" sz="3500" dirty="0"/>
          </a:p>
        </p:txBody>
      </p:sp>
      <p:pic>
        <p:nvPicPr>
          <p:cNvPr id="3" name="Image 0" descr="preencoded.png">    </p:cNvPr>
          <p:cNvPicPr>
            <a:picLocks noChangeAspect="1"/>
          </p:cNvPicPr>
          <p:nvPr/>
        </p:nvPicPr>
        <p:blipFill>
          <a:blip r:embed="rId1"/>
          <a:stretch>
            <a:fillRect/>
          </a:stretch>
        </p:blipFill>
        <p:spPr>
          <a:xfrm>
            <a:off x="785098" y="1536502"/>
            <a:ext cx="5134332" cy="3173254"/>
          </a:xfrm>
          <a:prstGeom prst="rect">
            <a:avLst/>
          </a:prstGeom>
        </p:spPr>
      </p:pic>
      <p:sp>
        <p:nvSpPr>
          <p:cNvPr id="4" name="Text 1"/>
          <p:cNvSpPr/>
          <p:nvPr/>
        </p:nvSpPr>
        <p:spPr>
          <a:xfrm>
            <a:off x="785098" y="4934069"/>
            <a:ext cx="2243257" cy="280392"/>
          </a:xfrm>
          <a:prstGeom prst="rect">
            <a:avLst/>
          </a:prstGeom>
          <a:noFill/>
          <a:ln/>
        </p:spPr>
        <p:txBody>
          <a:bodyPr wrap="none" lIns="0" tIns="0" rIns="0" bIns="0" rtlCol="0" anchor="t"/>
          <a:lstStyle/>
          <a:p>
            <a:pPr algn="l" indent="0" marL="0">
              <a:lnSpc>
                <a:spcPts val="2200"/>
              </a:lnSpc>
              <a:buNone/>
            </a:pPr>
            <a:r>
              <a:rPr lang="en-US" sz="1750" b="1" dirty="0">
                <a:solidFill>
                  <a:srgbClr val="000000"/>
                </a:solidFill>
                <a:latin typeface="Bitter Bold" pitchFamily="34" charset="0"/>
                <a:ea typeface="Bitter Bold" pitchFamily="34" charset="-122"/>
                <a:cs typeface="Bitter Bold" pitchFamily="34" charset="-120"/>
              </a:rPr>
              <a:t>Mario Maurer</a:t>
            </a:r>
            <a:endParaRPr lang="en-US" sz="1750" dirty="0"/>
          </a:p>
        </p:txBody>
      </p:sp>
      <p:sp>
        <p:nvSpPr>
          <p:cNvPr id="5" name="Text 2"/>
          <p:cNvSpPr/>
          <p:nvPr/>
        </p:nvSpPr>
        <p:spPr>
          <a:xfrm>
            <a:off x="785098" y="5322094"/>
            <a:ext cx="6417945" cy="1076563"/>
          </a:xfrm>
          <a:prstGeom prst="rect">
            <a:avLst/>
          </a:prstGeom>
          <a:noFill/>
          <a:ln/>
        </p:spPr>
        <p:txBody>
          <a:bodyPr wrap="square" lIns="0" tIns="0" rIns="0" bIns="0" rtlCol="0" anchor="t"/>
          <a:lstStyle/>
          <a:p>
            <a:pPr algn="l" indent="0" marL="0">
              <a:lnSpc>
                <a:spcPts val="2800"/>
              </a:lnSpc>
              <a:buNone/>
            </a:pPr>
            <a:r>
              <a:rPr lang="en-US" sz="1750" dirty="0">
                <a:solidFill>
                  <a:srgbClr val="000000"/>
                </a:solidFill>
                <a:latin typeface="Bitter" pitchFamily="34" charset="0"/>
                <a:ea typeface="Bitter" pitchFamily="34" charset="-122"/>
                <a:cs typeface="Bitter" pitchFamily="34" charset="-120"/>
              </a:rPr>
              <a:t>Versatile Actor: Known for his roles in </a:t>
            </a:r>
            <a:pPr algn="l" indent="0" marL="0">
              <a:lnSpc>
                <a:spcPts val="2800"/>
              </a:lnSpc>
              <a:buNone/>
            </a:pPr>
            <a:r>
              <a:rPr lang="en-US" sz="1750" i="1" dirty="0">
                <a:solidFill>
                  <a:srgbClr val="000000"/>
                </a:solidFill>
                <a:latin typeface="Bitter" pitchFamily="34" charset="0"/>
                <a:ea typeface="Bitter" pitchFamily="34" charset="-122"/>
                <a:cs typeface="Bitter" pitchFamily="34" charset="-120"/>
              </a:rPr>
              <a:t>Love of Siam</a:t>
            </a:r>
            <a:pPr algn="l" indent="0" marL="0">
              <a:lnSpc>
                <a:spcPts val="2800"/>
              </a:lnSpc>
              <a:buNone/>
            </a:pPr>
            <a:r>
              <a:rPr lang="en-US" sz="1750" dirty="0">
                <a:solidFill>
                  <a:srgbClr val="000000"/>
                </a:solidFill>
                <a:latin typeface="Bitter" pitchFamily="34" charset="0"/>
                <a:ea typeface="Bitter" pitchFamily="34" charset="-122"/>
                <a:cs typeface="Bitter" pitchFamily="34" charset="-120"/>
              </a:rPr>
              <a:t> and </a:t>
            </a:r>
            <a:pPr algn="l" indent="0" marL="0">
              <a:lnSpc>
                <a:spcPts val="2800"/>
              </a:lnSpc>
              <a:buNone/>
            </a:pPr>
            <a:r>
              <a:rPr lang="en-US" sz="1750" i="1" dirty="0">
                <a:solidFill>
                  <a:srgbClr val="000000"/>
                </a:solidFill>
                <a:latin typeface="Bitter" pitchFamily="34" charset="0"/>
                <a:ea typeface="Bitter" pitchFamily="34" charset="-122"/>
                <a:cs typeface="Bitter" pitchFamily="34" charset="-120"/>
              </a:rPr>
              <a:t>Pee Mak</a:t>
            </a:r>
            <a:pPr algn="l" indent="0" marL="0">
              <a:lnSpc>
                <a:spcPts val="2800"/>
              </a:lnSpc>
              <a:buNone/>
            </a:pPr>
            <a:r>
              <a:rPr lang="en-US" sz="1750" dirty="0">
                <a:solidFill>
                  <a:srgbClr val="000000"/>
                </a:solidFill>
                <a:latin typeface="Bitter" pitchFamily="34" charset="0"/>
                <a:ea typeface="Bitter" pitchFamily="34" charset="-122"/>
                <a:cs typeface="Bitter" pitchFamily="34" charset="-120"/>
              </a:rPr>
              <a:t>, Mario has starred in numerous Thai and international films.</a:t>
            </a:r>
            <a:endParaRPr lang="en-US" sz="1750" dirty="0"/>
          </a:p>
        </p:txBody>
      </p:sp>
      <p:sp>
        <p:nvSpPr>
          <p:cNvPr id="6" name="Text 3"/>
          <p:cNvSpPr/>
          <p:nvPr/>
        </p:nvSpPr>
        <p:spPr>
          <a:xfrm>
            <a:off x="785098" y="6506289"/>
            <a:ext cx="6417945" cy="717709"/>
          </a:xfrm>
          <a:prstGeom prst="rect">
            <a:avLst/>
          </a:prstGeom>
          <a:noFill/>
          <a:ln/>
        </p:spPr>
        <p:txBody>
          <a:bodyPr wrap="square" lIns="0" tIns="0" rIns="0" bIns="0" rtlCol="0" anchor="t"/>
          <a:lstStyle/>
          <a:p>
            <a:pPr algn="l" indent="0" marL="0">
              <a:lnSpc>
                <a:spcPts val="2800"/>
              </a:lnSpc>
              <a:buNone/>
            </a:pPr>
            <a:r>
              <a:rPr lang="en-US" sz="1750" dirty="0">
                <a:solidFill>
                  <a:srgbClr val="000000"/>
                </a:solidFill>
                <a:latin typeface="Bitter" pitchFamily="34" charset="0"/>
                <a:ea typeface="Bitter" pitchFamily="34" charset="-122"/>
                <a:cs typeface="Bitter" pitchFamily="34" charset="-120"/>
              </a:rPr>
              <a:t>International Recognition: His appeal spans across Asia, earning him accolades and a loyal fan base worldwide.</a:t>
            </a:r>
            <a:endParaRPr lang="en-US" sz="1750" dirty="0"/>
          </a:p>
        </p:txBody>
      </p:sp>
      <p:pic>
        <p:nvPicPr>
          <p:cNvPr id="7" name="Image 1" descr="preencoded.png">    </p:cNvPr>
          <p:cNvPicPr>
            <a:picLocks noChangeAspect="1"/>
          </p:cNvPicPr>
          <p:nvPr/>
        </p:nvPicPr>
        <p:blipFill>
          <a:blip r:embed="rId2"/>
          <a:stretch>
            <a:fillRect/>
          </a:stretch>
        </p:blipFill>
        <p:spPr>
          <a:xfrm>
            <a:off x="7427357" y="1536502"/>
            <a:ext cx="5134332" cy="3173254"/>
          </a:xfrm>
          <a:prstGeom prst="rect">
            <a:avLst/>
          </a:prstGeom>
        </p:spPr>
      </p:pic>
      <p:sp>
        <p:nvSpPr>
          <p:cNvPr id="8" name="Text 4"/>
          <p:cNvSpPr/>
          <p:nvPr/>
        </p:nvSpPr>
        <p:spPr>
          <a:xfrm>
            <a:off x="7427357" y="4934069"/>
            <a:ext cx="2739866" cy="280392"/>
          </a:xfrm>
          <a:prstGeom prst="rect">
            <a:avLst/>
          </a:prstGeom>
          <a:noFill/>
          <a:ln/>
        </p:spPr>
        <p:txBody>
          <a:bodyPr wrap="none" lIns="0" tIns="0" rIns="0" bIns="0" rtlCol="0" anchor="t"/>
          <a:lstStyle/>
          <a:p>
            <a:pPr algn="l" indent="0" marL="0">
              <a:lnSpc>
                <a:spcPts val="2200"/>
              </a:lnSpc>
              <a:buNone/>
            </a:pPr>
            <a:r>
              <a:rPr lang="en-US" sz="1750" b="1" dirty="0">
                <a:solidFill>
                  <a:srgbClr val="000000"/>
                </a:solidFill>
                <a:latin typeface="Bitter Bold" pitchFamily="34" charset="0"/>
                <a:ea typeface="Bitter Bold" pitchFamily="34" charset="-122"/>
                <a:cs typeface="Bitter Bold" pitchFamily="34" charset="-120"/>
              </a:rPr>
              <a:t>Yaya (Urassaya Sperbund)</a:t>
            </a:r>
            <a:endParaRPr lang="en-US" sz="1750" dirty="0"/>
          </a:p>
        </p:txBody>
      </p:sp>
      <p:sp>
        <p:nvSpPr>
          <p:cNvPr id="9" name="Text 5"/>
          <p:cNvSpPr/>
          <p:nvPr/>
        </p:nvSpPr>
        <p:spPr>
          <a:xfrm>
            <a:off x="7427357" y="5322094"/>
            <a:ext cx="6417945" cy="717709"/>
          </a:xfrm>
          <a:prstGeom prst="rect">
            <a:avLst/>
          </a:prstGeom>
          <a:noFill/>
          <a:ln/>
        </p:spPr>
        <p:txBody>
          <a:bodyPr wrap="square" lIns="0" tIns="0" rIns="0" bIns="0" rtlCol="0" anchor="t"/>
          <a:lstStyle/>
          <a:p>
            <a:pPr algn="l" indent="0" marL="0">
              <a:lnSpc>
                <a:spcPts val="2800"/>
              </a:lnSpc>
              <a:buNone/>
            </a:pPr>
            <a:r>
              <a:rPr lang="en-US" sz="1750" dirty="0">
                <a:solidFill>
                  <a:srgbClr val="000000"/>
                </a:solidFill>
                <a:latin typeface="Bitter" pitchFamily="34" charset="0"/>
                <a:ea typeface="Bitter" pitchFamily="34" charset="-122"/>
                <a:cs typeface="Bitter" pitchFamily="34" charset="-120"/>
              </a:rPr>
              <a:t>Acting Talent: Starred in popular dramas like </a:t>
            </a:r>
            <a:pPr algn="l" indent="0" marL="0">
              <a:lnSpc>
                <a:spcPts val="2800"/>
              </a:lnSpc>
              <a:buNone/>
            </a:pPr>
            <a:r>
              <a:rPr lang="en-US" sz="1750" i="1" dirty="0">
                <a:solidFill>
                  <a:srgbClr val="000000"/>
                </a:solidFill>
                <a:latin typeface="Bitter" pitchFamily="34" charset="0"/>
                <a:ea typeface="Bitter" pitchFamily="34" charset="-122"/>
                <a:cs typeface="Bitter" pitchFamily="34" charset="-120"/>
              </a:rPr>
              <a:t>The Crown Princess</a:t>
            </a:r>
            <a:pPr algn="l" indent="0" marL="0">
              <a:lnSpc>
                <a:spcPts val="2800"/>
              </a:lnSpc>
              <a:buNone/>
            </a:pPr>
            <a:r>
              <a:rPr lang="en-US" sz="1750" dirty="0">
                <a:solidFill>
                  <a:srgbClr val="000000"/>
                </a:solidFill>
                <a:latin typeface="Bitter" pitchFamily="34" charset="0"/>
                <a:ea typeface="Bitter" pitchFamily="34" charset="-122"/>
                <a:cs typeface="Bitter" pitchFamily="34" charset="-120"/>
              </a:rPr>
              <a:t> and </a:t>
            </a:r>
            <a:pPr algn="l" indent="0" marL="0">
              <a:lnSpc>
                <a:spcPts val="2800"/>
              </a:lnSpc>
              <a:buNone/>
            </a:pPr>
            <a:r>
              <a:rPr lang="en-US" sz="1750" i="1" dirty="0">
                <a:solidFill>
                  <a:srgbClr val="000000"/>
                </a:solidFill>
                <a:latin typeface="Bitter" pitchFamily="34" charset="0"/>
                <a:ea typeface="Bitter" pitchFamily="34" charset="-122"/>
                <a:cs typeface="Bitter" pitchFamily="34" charset="-120"/>
              </a:rPr>
              <a:t>Kiss Me</a:t>
            </a:r>
            <a:pPr algn="l" indent="0" marL="0">
              <a:lnSpc>
                <a:spcPts val="2800"/>
              </a:lnSpc>
              <a:buNone/>
            </a:pPr>
            <a:r>
              <a:rPr lang="en-US" sz="1750" dirty="0">
                <a:solidFill>
                  <a:srgbClr val="000000"/>
                </a:solidFill>
                <a:latin typeface="Bitter" pitchFamily="34" charset="0"/>
                <a:ea typeface="Bitter" pitchFamily="34" charset="-122"/>
                <a:cs typeface="Bitter" pitchFamily="34" charset="-120"/>
              </a:rPr>
              <a:t>; a favorite among Thai drama fans.</a:t>
            </a:r>
            <a:endParaRPr lang="en-US" sz="1750" dirty="0"/>
          </a:p>
        </p:txBody>
      </p:sp>
      <p:sp>
        <p:nvSpPr>
          <p:cNvPr id="10" name="Text 6"/>
          <p:cNvSpPr/>
          <p:nvPr/>
        </p:nvSpPr>
        <p:spPr>
          <a:xfrm>
            <a:off x="7427357" y="6147435"/>
            <a:ext cx="6417945" cy="1076563"/>
          </a:xfrm>
          <a:prstGeom prst="rect">
            <a:avLst/>
          </a:prstGeom>
          <a:noFill/>
          <a:ln/>
        </p:spPr>
        <p:txBody>
          <a:bodyPr wrap="square" lIns="0" tIns="0" rIns="0" bIns="0" rtlCol="0" anchor="t"/>
          <a:lstStyle/>
          <a:p>
            <a:pPr algn="l" indent="0" marL="0">
              <a:lnSpc>
                <a:spcPts val="2800"/>
              </a:lnSpc>
              <a:buNone/>
            </a:pPr>
            <a:r>
              <a:rPr lang="en-US" sz="1750" dirty="0">
                <a:solidFill>
                  <a:srgbClr val="000000"/>
                </a:solidFill>
                <a:latin typeface="Bitter" pitchFamily="34" charset="0"/>
                <a:ea typeface="Bitter" pitchFamily="34" charset="-122"/>
                <a:cs typeface="Bitter" pitchFamily="34" charset="-120"/>
              </a:rPr>
              <a:t>Model and Advocate: In addition to acting, Yaya is a well-regarded model and has participated in numerous charity projects.</a:t>
            </a:r>
            <a:endParaRPr lang="en-US" sz="1750" dirty="0"/>
          </a:p>
        </p:txBody>
      </p:sp>
      <p:sp>
        <p:nvSpPr>
          <p:cNvPr id="11" name="Text 7"/>
          <p:cNvSpPr/>
          <p:nvPr/>
        </p:nvSpPr>
        <p:spPr>
          <a:xfrm>
            <a:off x="785098" y="7425809"/>
            <a:ext cx="13060204" cy="229672"/>
          </a:xfrm>
          <a:prstGeom prst="rect">
            <a:avLst/>
          </a:prstGeom>
          <a:noFill/>
          <a:ln/>
        </p:spPr>
        <p:txBody>
          <a:bodyPr wrap="none" lIns="0" tIns="0" rIns="0" bIns="0" rtlCol="0" anchor="t"/>
          <a:lstStyle/>
          <a:p>
            <a:pPr algn="l" indent="0" marL="0">
              <a:lnSpc>
                <a:spcPts val="1800"/>
              </a:lnSpc>
              <a:buNone/>
            </a:pPr>
            <a:r>
              <a:rPr lang="en-US" sz="1100" dirty="0">
                <a:solidFill>
                  <a:srgbClr val="000000"/>
                </a:solidFill>
                <a:latin typeface="Bitter" pitchFamily="34" charset="0"/>
                <a:ea typeface="Bitter" pitchFamily="34" charset="-122"/>
                <a:cs typeface="Bitter" pitchFamily="34" charset="-120"/>
              </a:rPr>
              <a:t>Photo Credit: Manager Online and Sanook</a:t>
            </a:r>
            <a:endParaRPr lang="en-US" sz="1100" dirty="0"/>
          </a:p>
        </p:txBody>
      </p:sp>
      <p:pic>
        <p:nvPicPr>
          <p:cNvPr id="12" name="Image 2" descr="preencoded.png">    </p:cNvPr>
          <p:cNvPicPr>
            <a:picLocks noChangeAspect="1"/>
          </p:cNvPicPr>
          <p:nvPr/>
        </p:nvPicPr>
        <p:blipFill>
          <a:blip r:embed="rId3"/>
          <a:stretch>
            <a:fillRect/>
          </a:stretch>
        </p:blipFill>
        <p:spPr>
          <a:xfrm>
            <a:off x="13629561" y="228600"/>
            <a:ext cx="772239" cy="60186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793790" y="648295"/>
            <a:ext cx="3959543" cy="2447092"/>
          </a:xfrm>
          <a:prstGeom prst="rect">
            <a:avLst/>
          </a:prstGeom>
        </p:spPr>
      </p:pic>
      <p:sp>
        <p:nvSpPr>
          <p:cNvPr id="3" name="Text 0"/>
          <p:cNvSpPr/>
          <p:nvPr/>
        </p:nvSpPr>
        <p:spPr>
          <a:xfrm>
            <a:off x="793790" y="3364706"/>
            <a:ext cx="2693551" cy="336590"/>
          </a:xfrm>
          <a:prstGeom prst="rect">
            <a:avLst/>
          </a:prstGeom>
          <a:noFill/>
          <a:ln/>
        </p:spPr>
        <p:txBody>
          <a:bodyPr wrap="none" lIns="0" tIns="0" rIns="0" bIns="0" rtlCol="0" anchor="t"/>
          <a:lstStyle/>
          <a:p>
            <a:pPr algn="l" indent="0" marL="0">
              <a:lnSpc>
                <a:spcPts val="2650"/>
              </a:lnSpc>
              <a:buNone/>
            </a:pPr>
            <a:r>
              <a:rPr lang="en-US" sz="2100" b="1" dirty="0">
                <a:solidFill>
                  <a:srgbClr val="000000"/>
                </a:solidFill>
                <a:latin typeface="Bitter Bold" pitchFamily="34" charset="0"/>
                <a:ea typeface="Bitter Bold" pitchFamily="34" charset="-122"/>
                <a:cs typeface="Bitter Bold" pitchFamily="34" charset="-120"/>
              </a:rPr>
              <a:t>Mai (Davika Hoorne)</a:t>
            </a:r>
            <a:endParaRPr lang="en-US" sz="2100" dirty="0"/>
          </a:p>
        </p:txBody>
      </p:sp>
      <p:sp>
        <p:nvSpPr>
          <p:cNvPr id="4" name="Text 1"/>
          <p:cNvSpPr/>
          <p:nvPr/>
        </p:nvSpPr>
        <p:spPr>
          <a:xfrm>
            <a:off x="793790" y="3830479"/>
            <a:ext cx="4168021" cy="1034415"/>
          </a:xfrm>
          <a:prstGeom prst="rect">
            <a:avLst/>
          </a:prstGeom>
          <a:noFill/>
          <a:ln/>
        </p:spPr>
        <p:txBody>
          <a:bodyPr wrap="square" lIns="0" tIns="0" rIns="0" bIns="0" rtlCol="0" anchor="t"/>
          <a:lstStyle/>
          <a:p>
            <a:pPr algn="l" indent="0" marL="0">
              <a:lnSpc>
                <a:spcPts val="2700"/>
              </a:lnSpc>
              <a:buNone/>
            </a:pPr>
            <a:r>
              <a:rPr lang="en-US" sz="1650" dirty="0">
                <a:solidFill>
                  <a:srgbClr val="000000"/>
                </a:solidFill>
                <a:latin typeface="Bitter" pitchFamily="34" charset="0"/>
                <a:ea typeface="Bitter" pitchFamily="34" charset="-122"/>
                <a:cs typeface="Bitter" pitchFamily="34" charset="-120"/>
              </a:rPr>
              <a:t>Star Power: Famous for her role in </a:t>
            </a:r>
            <a:pPr algn="l" indent="0" marL="0">
              <a:lnSpc>
                <a:spcPts val="2700"/>
              </a:lnSpc>
              <a:buNone/>
            </a:pPr>
            <a:r>
              <a:rPr lang="en-US" sz="1650" i="1" dirty="0">
                <a:solidFill>
                  <a:srgbClr val="000000"/>
                </a:solidFill>
                <a:latin typeface="Bitter" pitchFamily="34" charset="0"/>
                <a:ea typeface="Bitter" pitchFamily="34" charset="-122"/>
                <a:cs typeface="Bitter" pitchFamily="34" charset="-120"/>
              </a:rPr>
              <a:t>Pee Mak</a:t>
            </a:r>
            <a:pPr algn="l" indent="0" marL="0">
              <a:lnSpc>
                <a:spcPts val="2700"/>
              </a:lnSpc>
              <a:buNone/>
            </a:pPr>
            <a:r>
              <a:rPr lang="en-US" sz="1650" dirty="0">
                <a:solidFill>
                  <a:srgbClr val="000000"/>
                </a:solidFill>
                <a:latin typeface="Bitter" pitchFamily="34" charset="0"/>
                <a:ea typeface="Bitter" pitchFamily="34" charset="-122"/>
                <a:cs typeface="Bitter" pitchFamily="34" charset="-120"/>
              </a:rPr>
              <a:t>, which became Thailand's highest-grossing film of all time.</a:t>
            </a:r>
            <a:endParaRPr lang="en-US" sz="1650" dirty="0"/>
          </a:p>
        </p:txBody>
      </p:sp>
      <p:sp>
        <p:nvSpPr>
          <p:cNvPr id="5" name="Text 2"/>
          <p:cNvSpPr/>
          <p:nvPr/>
        </p:nvSpPr>
        <p:spPr>
          <a:xfrm>
            <a:off x="793790" y="4994077"/>
            <a:ext cx="4168021" cy="1379220"/>
          </a:xfrm>
          <a:prstGeom prst="rect">
            <a:avLst/>
          </a:prstGeom>
          <a:noFill/>
          <a:ln/>
        </p:spPr>
        <p:txBody>
          <a:bodyPr wrap="square" lIns="0" tIns="0" rIns="0" bIns="0" rtlCol="0" anchor="t"/>
          <a:lstStyle/>
          <a:p>
            <a:pPr algn="l" indent="0" marL="0">
              <a:lnSpc>
                <a:spcPts val="2700"/>
              </a:lnSpc>
              <a:buNone/>
            </a:pPr>
            <a:r>
              <a:rPr lang="en-US" sz="1650" dirty="0">
                <a:solidFill>
                  <a:srgbClr val="000000"/>
                </a:solidFill>
                <a:latin typeface="Bitter" pitchFamily="34" charset="0"/>
                <a:ea typeface="Bitter" pitchFamily="34" charset="-122"/>
                <a:cs typeface="Bitter" pitchFamily="34" charset="-120"/>
              </a:rPr>
              <a:t>International Success: She has become a model for international fashion brands and has expanded her reach to global audiences.</a:t>
            </a:r>
            <a:endParaRPr lang="en-US" sz="1650" dirty="0"/>
          </a:p>
        </p:txBody>
      </p:sp>
      <p:sp>
        <p:nvSpPr>
          <p:cNvPr id="6" name="Text 3"/>
          <p:cNvSpPr/>
          <p:nvPr/>
        </p:nvSpPr>
        <p:spPr>
          <a:xfrm>
            <a:off x="793790" y="6502479"/>
            <a:ext cx="4168021" cy="275749"/>
          </a:xfrm>
          <a:prstGeom prst="rect">
            <a:avLst/>
          </a:prstGeom>
          <a:noFill/>
          <a:ln/>
        </p:spPr>
        <p:txBody>
          <a:bodyPr wrap="none" lIns="0" tIns="0" rIns="0" bIns="0" rtlCol="0" anchor="t"/>
          <a:lstStyle/>
          <a:p>
            <a:pPr algn="l" indent="0" marL="0">
              <a:lnSpc>
                <a:spcPts val="2150"/>
              </a:lnSpc>
              <a:buNone/>
            </a:pPr>
            <a:endParaRPr lang="en-US" sz="1350" dirty="0"/>
          </a:p>
        </p:txBody>
      </p:sp>
      <p:pic>
        <p:nvPicPr>
          <p:cNvPr id="7" name="Image 1" descr="preencoded.png">    </p:cNvPr>
          <p:cNvPicPr>
            <a:picLocks noChangeAspect="1"/>
          </p:cNvPicPr>
          <p:nvPr/>
        </p:nvPicPr>
        <p:blipFill>
          <a:blip r:embed="rId2"/>
          <a:stretch>
            <a:fillRect/>
          </a:stretch>
        </p:blipFill>
        <p:spPr>
          <a:xfrm>
            <a:off x="5231130" y="648295"/>
            <a:ext cx="3959543" cy="2447092"/>
          </a:xfrm>
          <a:prstGeom prst="rect">
            <a:avLst/>
          </a:prstGeom>
        </p:spPr>
      </p:pic>
      <p:sp>
        <p:nvSpPr>
          <p:cNvPr id="8" name="Text 4"/>
          <p:cNvSpPr/>
          <p:nvPr/>
        </p:nvSpPr>
        <p:spPr>
          <a:xfrm>
            <a:off x="5231130" y="3364706"/>
            <a:ext cx="2693551" cy="336590"/>
          </a:xfrm>
          <a:prstGeom prst="rect">
            <a:avLst/>
          </a:prstGeom>
          <a:noFill/>
          <a:ln/>
        </p:spPr>
        <p:txBody>
          <a:bodyPr wrap="none" lIns="0" tIns="0" rIns="0" bIns="0" rtlCol="0" anchor="t"/>
          <a:lstStyle/>
          <a:p>
            <a:pPr algn="l" indent="0" marL="0">
              <a:lnSpc>
                <a:spcPts val="2650"/>
              </a:lnSpc>
              <a:buNone/>
            </a:pPr>
            <a:r>
              <a:rPr lang="en-US" sz="2100" b="1" dirty="0">
                <a:solidFill>
                  <a:srgbClr val="000000"/>
                </a:solidFill>
                <a:latin typeface="Bitter Bold" pitchFamily="34" charset="0"/>
                <a:ea typeface="Bitter Bold" pitchFamily="34" charset="-122"/>
                <a:cs typeface="Bitter Bold" pitchFamily="34" charset="-120"/>
              </a:rPr>
              <a:t>Nadech Kugimiya</a:t>
            </a:r>
            <a:endParaRPr lang="en-US" sz="2100" dirty="0"/>
          </a:p>
        </p:txBody>
      </p:sp>
      <p:sp>
        <p:nvSpPr>
          <p:cNvPr id="9" name="Text 5"/>
          <p:cNvSpPr/>
          <p:nvPr/>
        </p:nvSpPr>
        <p:spPr>
          <a:xfrm>
            <a:off x="5231130" y="3830479"/>
            <a:ext cx="4168021" cy="1379220"/>
          </a:xfrm>
          <a:prstGeom prst="rect">
            <a:avLst/>
          </a:prstGeom>
          <a:noFill/>
          <a:ln/>
        </p:spPr>
        <p:txBody>
          <a:bodyPr wrap="square" lIns="0" tIns="0" rIns="0" bIns="0" rtlCol="0" anchor="t"/>
          <a:lstStyle/>
          <a:p>
            <a:pPr algn="l" indent="0" marL="0">
              <a:lnSpc>
                <a:spcPts val="2700"/>
              </a:lnSpc>
              <a:buNone/>
            </a:pPr>
            <a:r>
              <a:rPr lang="en-US" sz="1650" dirty="0">
                <a:solidFill>
                  <a:srgbClr val="000000"/>
                </a:solidFill>
                <a:latin typeface="Bitter" pitchFamily="34" charset="0"/>
                <a:ea typeface="Bitter" pitchFamily="34" charset="-122"/>
                <a:cs typeface="Bitter" pitchFamily="34" charset="-120"/>
              </a:rPr>
              <a:t>Heartthrob: Known for his starring roles in </a:t>
            </a:r>
            <a:pPr algn="l" indent="0" marL="0">
              <a:lnSpc>
                <a:spcPts val="2700"/>
              </a:lnSpc>
              <a:buNone/>
            </a:pPr>
            <a:r>
              <a:rPr lang="en-US" sz="1650" i="1" dirty="0">
                <a:solidFill>
                  <a:srgbClr val="000000"/>
                </a:solidFill>
                <a:latin typeface="Bitter" pitchFamily="34" charset="0"/>
                <a:ea typeface="Bitter" pitchFamily="34" charset="-122"/>
                <a:cs typeface="Bitter" pitchFamily="34" charset="-120"/>
              </a:rPr>
              <a:t>Game Rai Game Rak</a:t>
            </a:r>
            <a:pPr algn="l" indent="0" marL="0">
              <a:lnSpc>
                <a:spcPts val="2700"/>
              </a:lnSpc>
              <a:buNone/>
            </a:pPr>
            <a:r>
              <a:rPr lang="en-US" sz="1650" dirty="0">
                <a:solidFill>
                  <a:srgbClr val="000000"/>
                </a:solidFill>
                <a:latin typeface="Bitter" pitchFamily="34" charset="0"/>
                <a:ea typeface="Bitter" pitchFamily="34" charset="-122"/>
                <a:cs typeface="Bitter" pitchFamily="34" charset="-120"/>
              </a:rPr>
              <a:t> and </a:t>
            </a:r>
            <a:pPr algn="l" indent="0" marL="0">
              <a:lnSpc>
                <a:spcPts val="2700"/>
              </a:lnSpc>
              <a:buNone/>
            </a:pPr>
            <a:r>
              <a:rPr lang="en-US" sz="1650" i="1" dirty="0">
                <a:solidFill>
                  <a:srgbClr val="000000"/>
                </a:solidFill>
                <a:latin typeface="Bitter" pitchFamily="34" charset="0"/>
                <a:ea typeface="Bitter" pitchFamily="34" charset="-122"/>
                <a:cs typeface="Bitter" pitchFamily="34" charset="-120"/>
              </a:rPr>
              <a:t>The Crown Princess</a:t>
            </a:r>
            <a:pPr algn="l" indent="0" marL="0">
              <a:lnSpc>
                <a:spcPts val="2700"/>
              </a:lnSpc>
              <a:buNone/>
            </a:pPr>
            <a:r>
              <a:rPr lang="en-US" sz="1650" dirty="0">
                <a:solidFill>
                  <a:srgbClr val="000000"/>
                </a:solidFill>
                <a:latin typeface="Bitter" pitchFamily="34" charset="0"/>
                <a:ea typeface="Bitter" pitchFamily="34" charset="-122"/>
                <a:cs typeface="Bitter" pitchFamily="34" charset="-120"/>
              </a:rPr>
              <a:t>, Nadech has a massive fan following.</a:t>
            </a:r>
            <a:endParaRPr lang="en-US" sz="1650" dirty="0"/>
          </a:p>
        </p:txBody>
      </p:sp>
      <p:sp>
        <p:nvSpPr>
          <p:cNvPr id="10" name="Text 6"/>
          <p:cNvSpPr/>
          <p:nvPr/>
        </p:nvSpPr>
        <p:spPr>
          <a:xfrm>
            <a:off x="5231130" y="5338882"/>
            <a:ext cx="4168021" cy="1034415"/>
          </a:xfrm>
          <a:prstGeom prst="rect">
            <a:avLst/>
          </a:prstGeom>
          <a:noFill/>
          <a:ln/>
        </p:spPr>
        <p:txBody>
          <a:bodyPr wrap="square" lIns="0" tIns="0" rIns="0" bIns="0" rtlCol="0" anchor="t"/>
          <a:lstStyle/>
          <a:p>
            <a:pPr algn="l" indent="0" marL="0">
              <a:lnSpc>
                <a:spcPts val="2700"/>
              </a:lnSpc>
              <a:buNone/>
            </a:pPr>
            <a:r>
              <a:rPr lang="en-US" sz="1650" dirty="0">
                <a:solidFill>
                  <a:srgbClr val="000000"/>
                </a:solidFill>
                <a:latin typeface="Bitter" pitchFamily="34" charset="0"/>
                <a:ea typeface="Bitter" pitchFamily="34" charset="-122"/>
                <a:cs typeface="Bitter" pitchFamily="34" charset="-120"/>
              </a:rPr>
              <a:t>Awards and Recognition: Multiple award winner for his acting skills across Thai television and film.</a:t>
            </a:r>
            <a:endParaRPr lang="en-US" sz="1650" dirty="0"/>
          </a:p>
        </p:txBody>
      </p:sp>
      <p:pic>
        <p:nvPicPr>
          <p:cNvPr id="11" name="Image 2" descr="preencoded.png">    </p:cNvPr>
          <p:cNvPicPr>
            <a:picLocks noChangeAspect="1"/>
          </p:cNvPicPr>
          <p:nvPr/>
        </p:nvPicPr>
        <p:blipFill>
          <a:blip r:embed="rId3"/>
          <a:stretch>
            <a:fillRect/>
          </a:stretch>
        </p:blipFill>
        <p:spPr>
          <a:xfrm>
            <a:off x="9668470" y="648295"/>
            <a:ext cx="3959662" cy="2447211"/>
          </a:xfrm>
          <a:prstGeom prst="rect">
            <a:avLst/>
          </a:prstGeom>
        </p:spPr>
      </p:pic>
      <p:sp>
        <p:nvSpPr>
          <p:cNvPr id="12" name="Text 7"/>
          <p:cNvSpPr/>
          <p:nvPr/>
        </p:nvSpPr>
        <p:spPr>
          <a:xfrm>
            <a:off x="9668470" y="3364825"/>
            <a:ext cx="2693551" cy="336590"/>
          </a:xfrm>
          <a:prstGeom prst="rect">
            <a:avLst/>
          </a:prstGeom>
          <a:noFill/>
          <a:ln/>
        </p:spPr>
        <p:txBody>
          <a:bodyPr wrap="none" lIns="0" tIns="0" rIns="0" bIns="0" rtlCol="0" anchor="t"/>
          <a:lstStyle/>
          <a:p>
            <a:pPr algn="l" indent="0" marL="0">
              <a:lnSpc>
                <a:spcPts val="2650"/>
              </a:lnSpc>
              <a:buNone/>
            </a:pPr>
            <a:r>
              <a:rPr lang="en-US" sz="2100" b="1" dirty="0">
                <a:solidFill>
                  <a:srgbClr val="000000"/>
                </a:solidFill>
                <a:latin typeface="Bitter Bold" pitchFamily="34" charset="0"/>
                <a:ea typeface="Bitter Bold" pitchFamily="34" charset="-122"/>
                <a:cs typeface="Bitter Bold" pitchFamily="34" charset="-120"/>
              </a:rPr>
              <a:t>Tony Jaa</a:t>
            </a:r>
            <a:endParaRPr lang="en-US" sz="2100" dirty="0"/>
          </a:p>
        </p:txBody>
      </p:sp>
      <p:sp>
        <p:nvSpPr>
          <p:cNvPr id="13" name="Text 8"/>
          <p:cNvSpPr/>
          <p:nvPr/>
        </p:nvSpPr>
        <p:spPr>
          <a:xfrm>
            <a:off x="9668470" y="3830598"/>
            <a:ext cx="4168140" cy="1724025"/>
          </a:xfrm>
          <a:prstGeom prst="rect">
            <a:avLst/>
          </a:prstGeom>
          <a:noFill/>
          <a:ln/>
        </p:spPr>
        <p:txBody>
          <a:bodyPr wrap="square" lIns="0" tIns="0" rIns="0" bIns="0" rtlCol="0" anchor="t"/>
          <a:lstStyle/>
          <a:p>
            <a:pPr algn="l" indent="0" marL="0">
              <a:lnSpc>
                <a:spcPts val="2700"/>
              </a:lnSpc>
              <a:buNone/>
            </a:pPr>
            <a:r>
              <a:rPr lang="en-US" sz="1650" dirty="0">
                <a:solidFill>
                  <a:srgbClr val="000000"/>
                </a:solidFill>
                <a:latin typeface="Bitter" pitchFamily="34" charset="0"/>
                <a:ea typeface="Bitter" pitchFamily="34" charset="-122"/>
                <a:cs typeface="Bitter" pitchFamily="34" charset="-120"/>
              </a:rPr>
              <a:t>Martial Arts Star: Known worldwide for his roles in </a:t>
            </a:r>
            <a:pPr algn="l" indent="0" marL="0">
              <a:lnSpc>
                <a:spcPts val="2700"/>
              </a:lnSpc>
              <a:buNone/>
            </a:pPr>
            <a:r>
              <a:rPr lang="en-US" sz="1650" i="1" dirty="0">
                <a:solidFill>
                  <a:srgbClr val="000000"/>
                </a:solidFill>
                <a:latin typeface="Bitter" pitchFamily="34" charset="0"/>
                <a:ea typeface="Bitter" pitchFamily="34" charset="-122"/>
                <a:cs typeface="Bitter" pitchFamily="34" charset="-120"/>
              </a:rPr>
              <a:t>Ong-Bak</a:t>
            </a:r>
            <a:pPr algn="l" indent="0" marL="0">
              <a:lnSpc>
                <a:spcPts val="2700"/>
              </a:lnSpc>
              <a:buNone/>
            </a:pPr>
            <a:r>
              <a:rPr lang="en-US" sz="1650" dirty="0">
                <a:solidFill>
                  <a:srgbClr val="000000"/>
                </a:solidFill>
                <a:latin typeface="Bitter" pitchFamily="34" charset="0"/>
                <a:ea typeface="Bitter" pitchFamily="34" charset="-122"/>
                <a:cs typeface="Bitter" pitchFamily="34" charset="-120"/>
              </a:rPr>
              <a:t> and </a:t>
            </a:r>
            <a:pPr algn="l" indent="0" marL="0">
              <a:lnSpc>
                <a:spcPts val="2700"/>
              </a:lnSpc>
              <a:buNone/>
            </a:pPr>
            <a:r>
              <a:rPr lang="en-US" sz="1650" i="1" dirty="0">
                <a:solidFill>
                  <a:srgbClr val="000000"/>
                </a:solidFill>
                <a:latin typeface="Bitter" pitchFamily="34" charset="0"/>
                <a:ea typeface="Bitter" pitchFamily="34" charset="-122"/>
                <a:cs typeface="Bitter" pitchFamily="34" charset="-120"/>
              </a:rPr>
              <a:t>Tom-Yum-Goong</a:t>
            </a:r>
            <a:pPr algn="l" indent="0" marL="0">
              <a:lnSpc>
                <a:spcPts val="2700"/>
              </a:lnSpc>
              <a:buNone/>
            </a:pPr>
            <a:r>
              <a:rPr lang="en-US" sz="1650" dirty="0">
                <a:solidFill>
                  <a:srgbClr val="000000"/>
                </a:solidFill>
                <a:latin typeface="Bitter" pitchFamily="34" charset="0"/>
                <a:ea typeface="Bitter" pitchFamily="34" charset="-122"/>
                <a:cs typeface="Bitter" pitchFamily="34" charset="-120"/>
              </a:rPr>
              <a:t>, Tony Jaa revolutionized action cinema with his groundbreaking martial arts stunts.</a:t>
            </a:r>
            <a:endParaRPr lang="en-US" sz="1650" dirty="0"/>
          </a:p>
        </p:txBody>
      </p:sp>
      <p:sp>
        <p:nvSpPr>
          <p:cNvPr id="14" name="Text 9"/>
          <p:cNvSpPr/>
          <p:nvPr/>
        </p:nvSpPr>
        <p:spPr>
          <a:xfrm>
            <a:off x="9668470" y="5683806"/>
            <a:ext cx="4168140" cy="1379220"/>
          </a:xfrm>
          <a:prstGeom prst="rect">
            <a:avLst/>
          </a:prstGeom>
          <a:noFill/>
          <a:ln/>
        </p:spPr>
        <p:txBody>
          <a:bodyPr wrap="square" lIns="0" tIns="0" rIns="0" bIns="0" rtlCol="0" anchor="t"/>
          <a:lstStyle/>
          <a:p>
            <a:pPr algn="l" indent="0" marL="0">
              <a:lnSpc>
                <a:spcPts val="2700"/>
              </a:lnSpc>
              <a:buNone/>
            </a:pPr>
            <a:r>
              <a:rPr lang="en-US" sz="1650" dirty="0">
                <a:solidFill>
                  <a:srgbClr val="000000"/>
                </a:solidFill>
                <a:latin typeface="Bitter" pitchFamily="34" charset="0"/>
                <a:ea typeface="Bitter" pitchFamily="34" charset="-122"/>
                <a:cs typeface="Bitter" pitchFamily="34" charset="-120"/>
              </a:rPr>
              <a:t>Global Appeal: He has starred in Hollywood films such as </a:t>
            </a:r>
            <a:pPr algn="l" indent="0" marL="0">
              <a:lnSpc>
                <a:spcPts val="2700"/>
              </a:lnSpc>
              <a:buNone/>
            </a:pPr>
            <a:r>
              <a:rPr lang="en-US" sz="1650" i="1" dirty="0">
                <a:solidFill>
                  <a:srgbClr val="000000"/>
                </a:solidFill>
                <a:latin typeface="Bitter" pitchFamily="34" charset="0"/>
                <a:ea typeface="Bitter" pitchFamily="34" charset="-122"/>
                <a:cs typeface="Bitter" pitchFamily="34" charset="-120"/>
              </a:rPr>
              <a:t>Fast and Furious 7</a:t>
            </a:r>
            <a:pPr algn="l" indent="0" marL="0">
              <a:lnSpc>
                <a:spcPts val="2700"/>
              </a:lnSpc>
              <a:buNone/>
            </a:pPr>
            <a:r>
              <a:rPr lang="en-US" sz="1650" dirty="0">
                <a:solidFill>
                  <a:srgbClr val="000000"/>
                </a:solidFill>
                <a:latin typeface="Bitter" pitchFamily="34" charset="0"/>
                <a:ea typeface="Bitter" pitchFamily="34" charset="-122"/>
                <a:cs typeface="Bitter" pitchFamily="34" charset="-120"/>
              </a:rPr>
              <a:t> and continues to influence the action genre globally.</a:t>
            </a:r>
            <a:endParaRPr lang="en-US" sz="1650" dirty="0"/>
          </a:p>
        </p:txBody>
      </p:sp>
      <p:sp>
        <p:nvSpPr>
          <p:cNvPr id="15" name="Text 10"/>
          <p:cNvSpPr/>
          <p:nvPr/>
        </p:nvSpPr>
        <p:spPr>
          <a:xfrm>
            <a:off x="793790" y="7305437"/>
            <a:ext cx="13042821" cy="275749"/>
          </a:xfrm>
          <a:prstGeom prst="rect">
            <a:avLst/>
          </a:prstGeom>
          <a:noFill/>
          <a:ln/>
        </p:spPr>
        <p:txBody>
          <a:bodyPr wrap="none" lIns="0" tIns="0" rIns="0" bIns="0" rtlCol="0" anchor="t"/>
          <a:lstStyle/>
          <a:p>
            <a:pPr algn="l" indent="0" marL="0">
              <a:lnSpc>
                <a:spcPts val="2150"/>
              </a:lnSpc>
              <a:buNone/>
            </a:pPr>
            <a:r>
              <a:rPr lang="en-US" sz="1350" dirty="0">
                <a:solidFill>
                  <a:srgbClr val="000000"/>
                </a:solidFill>
                <a:latin typeface="Bitter" pitchFamily="34" charset="0"/>
                <a:ea typeface="Bitter" pitchFamily="34" charset="-122"/>
                <a:cs typeface="Bitter" pitchFamily="34" charset="-120"/>
              </a:rPr>
              <a:t>Photo Credit: Tatler Asia, Matichon and Whistlekick Martian Art Radio</a:t>
            </a:r>
            <a:endParaRPr lang="en-US" sz="1350" dirty="0"/>
          </a:p>
        </p:txBody>
      </p:sp>
      <p:pic>
        <p:nvPicPr>
          <p:cNvPr id="16" name="Image 3" descr="preencoded.png">    </p:cNvPr>
          <p:cNvPicPr>
            <a:picLocks noChangeAspect="1"/>
          </p:cNvPicPr>
          <p:nvPr/>
        </p:nvPicPr>
        <p:blipFill>
          <a:blip r:embed="rId4"/>
          <a:stretch>
            <a:fillRect/>
          </a:stretch>
        </p:blipFill>
        <p:spPr>
          <a:xfrm>
            <a:off x="13629561" y="228600"/>
            <a:ext cx="772239" cy="601861"/>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93790" y="729377"/>
            <a:ext cx="9174361" cy="531614"/>
          </a:xfrm>
          <a:prstGeom prst="rect">
            <a:avLst/>
          </a:prstGeom>
          <a:noFill/>
          <a:ln/>
        </p:spPr>
        <p:txBody>
          <a:bodyPr wrap="none" lIns="0" tIns="0" rIns="0" bIns="0" rtlCol="0" anchor="t"/>
          <a:lstStyle/>
          <a:p>
            <a:pPr algn="l" indent="0" marL="0">
              <a:lnSpc>
                <a:spcPts val="4150"/>
              </a:lnSpc>
              <a:buNone/>
            </a:pPr>
            <a:r>
              <a:rPr lang="en-US" sz="3300" b="1" dirty="0">
                <a:solidFill>
                  <a:srgbClr val="253A7E"/>
                </a:solidFill>
                <a:latin typeface="Bitter Bold" pitchFamily="34" charset="0"/>
                <a:ea typeface="Bitter Bold" pitchFamily="34" charset="-122"/>
                <a:cs typeface="Bitter Bold" pitchFamily="34" charset="-120"/>
              </a:rPr>
              <a:t>Thai Athletes: Redefining Excellence in Sports</a:t>
            </a:r>
            <a:endParaRPr lang="en-US" sz="3300" dirty="0"/>
          </a:p>
        </p:txBody>
      </p:sp>
      <p:pic>
        <p:nvPicPr>
          <p:cNvPr id="3" name="Image 0" descr="preencoded.png">    </p:cNvPr>
          <p:cNvPicPr>
            <a:picLocks noChangeAspect="1"/>
          </p:cNvPicPr>
          <p:nvPr/>
        </p:nvPicPr>
        <p:blipFill>
          <a:blip r:embed="rId1"/>
          <a:stretch>
            <a:fillRect/>
          </a:stretch>
        </p:blipFill>
        <p:spPr>
          <a:xfrm>
            <a:off x="793790" y="1601153"/>
            <a:ext cx="3154323" cy="3154323"/>
          </a:xfrm>
          <a:prstGeom prst="rect">
            <a:avLst/>
          </a:prstGeom>
        </p:spPr>
      </p:pic>
      <p:sp>
        <p:nvSpPr>
          <p:cNvPr id="4" name="Text 1"/>
          <p:cNvSpPr/>
          <p:nvPr/>
        </p:nvSpPr>
        <p:spPr>
          <a:xfrm>
            <a:off x="793790" y="4968121"/>
            <a:ext cx="4205764" cy="340162"/>
          </a:xfrm>
          <a:prstGeom prst="rect">
            <a:avLst/>
          </a:prstGeom>
          <a:noFill/>
          <a:ln/>
        </p:spPr>
        <p:txBody>
          <a:bodyPr wrap="none" lIns="0" tIns="0" rIns="0" bIns="0" rtlCol="0" anchor="t"/>
          <a:lstStyle/>
          <a:p>
            <a:pPr algn="l" indent="0" marL="0">
              <a:lnSpc>
                <a:spcPts val="2650"/>
              </a:lnSpc>
              <a:buNone/>
            </a:pPr>
            <a:r>
              <a:rPr lang="en-US" sz="1650" b="1" dirty="0">
                <a:solidFill>
                  <a:srgbClr val="000000"/>
                </a:solidFill>
                <a:latin typeface="Bitter" pitchFamily="34" charset="0"/>
                <a:ea typeface="Bitter" pitchFamily="34" charset="-122"/>
                <a:cs typeface="Bitter" pitchFamily="34" charset="-120"/>
              </a:rPr>
              <a:t>Buakaw Banchamek</a:t>
            </a:r>
            <a:endParaRPr lang="en-US" sz="1650" dirty="0"/>
          </a:p>
        </p:txBody>
      </p:sp>
      <p:sp>
        <p:nvSpPr>
          <p:cNvPr id="5" name="Text 2"/>
          <p:cNvSpPr/>
          <p:nvPr/>
        </p:nvSpPr>
        <p:spPr>
          <a:xfrm>
            <a:off x="793790" y="5410319"/>
            <a:ext cx="4205764" cy="1360646"/>
          </a:xfrm>
          <a:prstGeom prst="rect">
            <a:avLst/>
          </a:prstGeom>
          <a:noFill/>
          <a:ln/>
        </p:spPr>
        <p:txBody>
          <a:bodyPr wrap="square" lIns="0" tIns="0" rIns="0" bIns="0" rtlCol="0" anchor="t"/>
          <a:lstStyle/>
          <a:p>
            <a:pPr algn="l" indent="0" marL="0">
              <a:lnSpc>
                <a:spcPts val="2650"/>
              </a:lnSpc>
              <a:buNone/>
            </a:pPr>
            <a:r>
              <a:rPr lang="en-US" sz="1650" dirty="0">
                <a:solidFill>
                  <a:srgbClr val="000000"/>
                </a:solidFill>
                <a:latin typeface="Bitter" pitchFamily="34" charset="0"/>
                <a:ea typeface="Bitter" pitchFamily="34" charset="-122"/>
                <a:cs typeface="Bitter" pitchFamily="34" charset="-120"/>
              </a:rPr>
              <a:t>Muay Thai Legend: A multiple-time world champion, Buakaw is credited with popularizing Muay Thai globally, earning recognition in major international events.</a:t>
            </a:r>
            <a:endParaRPr lang="en-US" sz="1650" dirty="0"/>
          </a:p>
        </p:txBody>
      </p:sp>
      <p:pic>
        <p:nvPicPr>
          <p:cNvPr id="6" name="Image 1" descr="preencoded.png">    </p:cNvPr>
          <p:cNvPicPr>
            <a:picLocks noChangeAspect="1"/>
          </p:cNvPicPr>
          <p:nvPr/>
        </p:nvPicPr>
        <p:blipFill>
          <a:blip r:embed="rId2"/>
          <a:stretch>
            <a:fillRect/>
          </a:stretch>
        </p:blipFill>
        <p:spPr>
          <a:xfrm>
            <a:off x="5212199" y="1601153"/>
            <a:ext cx="3154323" cy="3154323"/>
          </a:xfrm>
          <a:prstGeom prst="rect">
            <a:avLst/>
          </a:prstGeom>
        </p:spPr>
      </p:pic>
      <p:sp>
        <p:nvSpPr>
          <p:cNvPr id="7" name="Text 3"/>
          <p:cNvSpPr/>
          <p:nvPr/>
        </p:nvSpPr>
        <p:spPr>
          <a:xfrm>
            <a:off x="5212199" y="4968121"/>
            <a:ext cx="4205883" cy="340162"/>
          </a:xfrm>
          <a:prstGeom prst="rect">
            <a:avLst/>
          </a:prstGeom>
          <a:noFill/>
          <a:ln/>
        </p:spPr>
        <p:txBody>
          <a:bodyPr wrap="none" lIns="0" tIns="0" rIns="0" bIns="0" rtlCol="0" anchor="t"/>
          <a:lstStyle/>
          <a:p>
            <a:pPr algn="l" indent="0" marL="0">
              <a:lnSpc>
                <a:spcPts val="2650"/>
              </a:lnSpc>
              <a:buNone/>
            </a:pPr>
            <a:r>
              <a:rPr lang="en-US" sz="1650" b="1" dirty="0">
                <a:solidFill>
                  <a:srgbClr val="000000"/>
                </a:solidFill>
                <a:latin typeface="Bitter" pitchFamily="34" charset="0"/>
                <a:ea typeface="Bitter" pitchFamily="34" charset="-122"/>
                <a:cs typeface="Bitter" pitchFamily="34" charset="-120"/>
              </a:rPr>
              <a:t>Rodtang Jitmuangnon</a:t>
            </a:r>
            <a:endParaRPr lang="en-US" sz="1650" dirty="0"/>
          </a:p>
        </p:txBody>
      </p:sp>
      <p:sp>
        <p:nvSpPr>
          <p:cNvPr id="8" name="Text 4"/>
          <p:cNvSpPr/>
          <p:nvPr/>
        </p:nvSpPr>
        <p:spPr>
          <a:xfrm>
            <a:off x="5212199" y="5410319"/>
            <a:ext cx="4205883" cy="1020485"/>
          </a:xfrm>
          <a:prstGeom prst="rect">
            <a:avLst/>
          </a:prstGeom>
          <a:noFill/>
          <a:ln/>
        </p:spPr>
        <p:txBody>
          <a:bodyPr wrap="square" lIns="0" tIns="0" rIns="0" bIns="0" rtlCol="0" anchor="t"/>
          <a:lstStyle/>
          <a:p>
            <a:pPr algn="l" indent="0" marL="0">
              <a:lnSpc>
                <a:spcPts val="2650"/>
              </a:lnSpc>
              <a:buNone/>
            </a:pPr>
            <a:r>
              <a:rPr lang="en-US" sz="1650" dirty="0">
                <a:solidFill>
                  <a:srgbClr val="000000"/>
                </a:solidFill>
                <a:latin typeface="Bitter" pitchFamily="34" charset="0"/>
                <a:ea typeface="Bitter" pitchFamily="34" charset="-122"/>
                <a:cs typeface="Bitter" pitchFamily="34" charset="-120"/>
              </a:rPr>
              <a:t>Muay Thai Champion: A dominant force in ONE Championship, Rodtang is known for his relentless and aggressive fighting style.</a:t>
            </a:r>
            <a:endParaRPr lang="en-US" sz="1650" dirty="0"/>
          </a:p>
        </p:txBody>
      </p:sp>
      <p:pic>
        <p:nvPicPr>
          <p:cNvPr id="9" name="Image 2" descr="preencoded.png">    </p:cNvPr>
          <p:cNvPicPr>
            <a:picLocks noChangeAspect="1"/>
          </p:cNvPicPr>
          <p:nvPr/>
        </p:nvPicPr>
        <p:blipFill>
          <a:blip r:embed="rId3"/>
          <a:stretch>
            <a:fillRect/>
          </a:stretch>
        </p:blipFill>
        <p:spPr>
          <a:xfrm>
            <a:off x="9630728" y="1601153"/>
            <a:ext cx="3154323" cy="3154323"/>
          </a:xfrm>
          <a:prstGeom prst="rect">
            <a:avLst/>
          </a:prstGeom>
        </p:spPr>
      </p:pic>
      <p:sp>
        <p:nvSpPr>
          <p:cNvPr id="10" name="Text 5"/>
          <p:cNvSpPr/>
          <p:nvPr/>
        </p:nvSpPr>
        <p:spPr>
          <a:xfrm>
            <a:off x="9630728" y="4968121"/>
            <a:ext cx="2126456" cy="265747"/>
          </a:xfrm>
          <a:prstGeom prst="rect">
            <a:avLst/>
          </a:prstGeom>
          <a:noFill/>
          <a:ln/>
        </p:spPr>
        <p:txBody>
          <a:bodyPr wrap="none" lIns="0" tIns="0" rIns="0" bIns="0" rtlCol="0" anchor="t"/>
          <a:lstStyle/>
          <a:p>
            <a:pPr algn="l" indent="0" marL="0">
              <a:lnSpc>
                <a:spcPts val="2050"/>
              </a:lnSpc>
              <a:buNone/>
            </a:pPr>
            <a:r>
              <a:rPr lang="en-US" sz="1650" b="1" dirty="0">
                <a:solidFill>
                  <a:srgbClr val="000000"/>
                </a:solidFill>
                <a:latin typeface="Bitter Bold" pitchFamily="34" charset="0"/>
                <a:ea typeface="Bitter Bold" pitchFamily="34" charset="-122"/>
                <a:cs typeface="Bitter Bold" pitchFamily="34" charset="-120"/>
              </a:rPr>
              <a:t>Saenchai </a:t>
            </a:r>
            <a:endParaRPr lang="en-US" sz="1650" dirty="0"/>
          </a:p>
        </p:txBody>
      </p:sp>
      <p:sp>
        <p:nvSpPr>
          <p:cNvPr id="11" name="Text 6"/>
          <p:cNvSpPr/>
          <p:nvPr/>
        </p:nvSpPr>
        <p:spPr>
          <a:xfrm>
            <a:off x="9630728" y="5335905"/>
            <a:ext cx="4205883" cy="1700808"/>
          </a:xfrm>
          <a:prstGeom prst="rect">
            <a:avLst/>
          </a:prstGeom>
          <a:noFill/>
          <a:ln/>
        </p:spPr>
        <p:txBody>
          <a:bodyPr wrap="square" lIns="0" tIns="0" rIns="0" bIns="0" rtlCol="0" anchor="t"/>
          <a:lstStyle/>
          <a:p>
            <a:pPr algn="l" indent="0" marL="0">
              <a:lnSpc>
                <a:spcPts val="2650"/>
              </a:lnSpc>
              <a:buNone/>
            </a:pPr>
            <a:r>
              <a:rPr lang="en-US" sz="1650" dirty="0">
                <a:solidFill>
                  <a:srgbClr val="000000"/>
                </a:solidFill>
                <a:latin typeface="Bitter" pitchFamily="34" charset="0"/>
                <a:ea typeface="Bitter" pitchFamily="34" charset="-122"/>
                <a:cs typeface="Bitter" pitchFamily="34" charset="-120"/>
              </a:rPr>
              <a:t>Muay Thai Icon: Renowned for his agility and creativity, Saenchai is a well-known champion at Lumpinee Boxing Stadium  for defeating larger opponents several times and entertaining fans worldwide.</a:t>
            </a:r>
            <a:endParaRPr lang="en-US" sz="1650" dirty="0"/>
          </a:p>
        </p:txBody>
      </p:sp>
      <p:sp>
        <p:nvSpPr>
          <p:cNvPr id="12" name="Text 7"/>
          <p:cNvSpPr/>
          <p:nvPr/>
        </p:nvSpPr>
        <p:spPr>
          <a:xfrm>
            <a:off x="793790" y="7228046"/>
            <a:ext cx="13042821" cy="272177"/>
          </a:xfrm>
          <a:prstGeom prst="rect">
            <a:avLst/>
          </a:prstGeom>
          <a:noFill/>
          <a:ln/>
        </p:spPr>
        <p:txBody>
          <a:bodyPr wrap="none" lIns="0" tIns="0" rIns="0" bIns="0" rtlCol="0" anchor="t"/>
          <a:lstStyle/>
          <a:p>
            <a:pPr algn="l" indent="0" marL="0">
              <a:lnSpc>
                <a:spcPts val="2100"/>
              </a:lnSpc>
              <a:buNone/>
            </a:pPr>
            <a:r>
              <a:rPr lang="en-US" sz="1300" dirty="0">
                <a:solidFill>
                  <a:srgbClr val="000000"/>
                </a:solidFill>
                <a:latin typeface="Bitter" pitchFamily="34" charset="0"/>
                <a:ea typeface="Bitter" pitchFamily="34" charset="-122"/>
                <a:cs typeface="Bitter" pitchFamily="34" charset="-120"/>
              </a:rPr>
              <a:t>Photo credit: Bangkok Post, Prime Video and Thai Fight </a:t>
            </a:r>
            <a:endParaRPr lang="en-US" sz="1300" dirty="0"/>
          </a:p>
        </p:txBody>
      </p:sp>
      <p:pic>
        <p:nvPicPr>
          <p:cNvPr id="13" name="Image 3" descr="preencoded.png">    </p:cNvPr>
          <p:cNvPicPr>
            <a:picLocks noChangeAspect="1"/>
          </p:cNvPicPr>
          <p:nvPr/>
        </p:nvPicPr>
        <p:blipFill>
          <a:blip r:embed="rId4"/>
          <a:stretch>
            <a:fillRect/>
          </a:stretch>
        </p:blipFill>
        <p:spPr>
          <a:xfrm>
            <a:off x="13629561" y="228600"/>
            <a:ext cx="772239" cy="60186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793790" y="635198"/>
            <a:ext cx="3154323" cy="1949410"/>
          </a:xfrm>
          <a:prstGeom prst="rect">
            <a:avLst/>
          </a:prstGeom>
        </p:spPr>
      </p:pic>
      <p:sp>
        <p:nvSpPr>
          <p:cNvPr id="3" name="Text 0"/>
          <p:cNvSpPr/>
          <p:nvPr/>
        </p:nvSpPr>
        <p:spPr>
          <a:xfrm>
            <a:off x="793790" y="2797254"/>
            <a:ext cx="4205764" cy="340162"/>
          </a:xfrm>
          <a:prstGeom prst="rect">
            <a:avLst/>
          </a:prstGeom>
          <a:noFill/>
          <a:ln/>
        </p:spPr>
        <p:txBody>
          <a:bodyPr wrap="none" lIns="0" tIns="0" rIns="0" bIns="0" rtlCol="0" anchor="t"/>
          <a:lstStyle/>
          <a:p>
            <a:pPr algn="l" indent="0" marL="0">
              <a:lnSpc>
                <a:spcPts val="2650"/>
              </a:lnSpc>
              <a:buNone/>
            </a:pPr>
            <a:r>
              <a:rPr lang="en-US" sz="1650" b="1" dirty="0">
                <a:solidFill>
                  <a:srgbClr val="000000"/>
                </a:solidFill>
                <a:latin typeface="Bitter" pitchFamily="34" charset="0"/>
                <a:ea typeface="Bitter" pitchFamily="34" charset="-122"/>
                <a:cs typeface="Bitter" pitchFamily="34" charset="-120"/>
              </a:rPr>
              <a:t>Atthaya "Jeeno" Thitikul</a:t>
            </a:r>
            <a:endParaRPr lang="en-US" sz="1650" dirty="0"/>
          </a:p>
        </p:txBody>
      </p:sp>
      <p:sp>
        <p:nvSpPr>
          <p:cNvPr id="4" name="Text 1"/>
          <p:cNvSpPr/>
          <p:nvPr/>
        </p:nvSpPr>
        <p:spPr>
          <a:xfrm>
            <a:off x="793790" y="3239452"/>
            <a:ext cx="4205764" cy="680323"/>
          </a:xfrm>
          <a:prstGeom prst="rect">
            <a:avLst/>
          </a:prstGeom>
          <a:noFill/>
          <a:ln/>
        </p:spPr>
        <p:txBody>
          <a:bodyPr wrap="square" lIns="0" tIns="0" rIns="0" bIns="0" rtlCol="0" anchor="t"/>
          <a:lstStyle/>
          <a:p>
            <a:pPr algn="l" indent="0" marL="0">
              <a:lnSpc>
                <a:spcPts val="2650"/>
              </a:lnSpc>
              <a:buNone/>
            </a:pPr>
            <a:r>
              <a:rPr lang="en-US" sz="1650" dirty="0">
                <a:solidFill>
                  <a:srgbClr val="000000"/>
                </a:solidFill>
                <a:latin typeface="Bitter" pitchFamily="34" charset="0"/>
                <a:ea typeface="Bitter" pitchFamily="34" charset="-122"/>
                <a:cs typeface="Bitter" pitchFamily="34" charset="-120"/>
              </a:rPr>
              <a:t>Made history at 14 as the youngest winner of a professional tournament.</a:t>
            </a:r>
            <a:endParaRPr lang="en-US" sz="1650" dirty="0"/>
          </a:p>
        </p:txBody>
      </p:sp>
      <p:sp>
        <p:nvSpPr>
          <p:cNvPr id="5" name="Text 2"/>
          <p:cNvSpPr/>
          <p:nvPr/>
        </p:nvSpPr>
        <p:spPr>
          <a:xfrm>
            <a:off x="793790" y="4021812"/>
            <a:ext cx="4205764" cy="680323"/>
          </a:xfrm>
          <a:prstGeom prst="rect">
            <a:avLst/>
          </a:prstGeom>
          <a:noFill/>
          <a:ln/>
        </p:spPr>
        <p:txBody>
          <a:bodyPr wrap="square" lIns="0" tIns="0" rIns="0" bIns="0" rtlCol="0" anchor="t"/>
          <a:lstStyle/>
          <a:p>
            <a:pPr algn="l" indent="0" marL="0">
              <a:lnSpc>
                <a:spcPts val="2650"/>
              </a:lnSpc>
              <a:buNone/>
            </a:pPr>
            <a:r>
              <a:rPr lang="en-US" sz="1650" dirty="0">
                <a:solidFill>
                  <a:srgbClr val="000000"/>
                </a:solidFill>
                <a:latin typeface="Bitter" pitchFamily="34" charset="0"/>
                <a:ea typeface="Bitter" pitchFamily="34" charset="-122"/>
                <a:cs typeface="Bitter" pitchFamily="34" charset="-120"/>
              </a:rPr>
              <a:t>Reached World No. 1 ranking at the age </a:t>
            </a:r>
            <a:pPr algn="l" indent="0" marL="0">
              <a:lnSpc>
                <a:spcPts val="2650"/>
              </a:lnSpc>
              <a:buNone/>
            </a:pPr>
            <a:r>
              <a:rPr lang="en-US" sz="1650" dirty="0">
                <a:solidFill>
                  <a:srgbClr val="000000"/>
                </a:solidFill>
                <a:latin typeface="Bitter" pitchFamily="34" charset="0"/>
                <a:ea typeface="Bitter" pitchFamily="34" charset="-122"/>
                <a:cs typeface="Bitter" pitchFamily="34" charset="-120"/>
              </a:rPr>
              <a:t>
</a:t>
            </a:r>
            <a:pPr algn="l" indent="0" marL="0">
              <a:lnSpc>
                <a:spcPts val="2650"/>
              </a:lnSpc>
              <a:buNone/>
            </a:pPr>
            <a:r>
              <a:rPr lang="en-US" sz="1650" dirty="0">
                <a:solidFill>
                  <a:srgbClr val="000000"/>
                </a:solidFill>
                <a:latin typeface="Bitter" pitchFamily="34" charset="0"/>
                <a:ea typeface="Bitter" pitchFamily="34" charset="-122"/>
                <a:cs typeface="Bitter" pitchFamily="34" charset="-120"/>
              </a:rPr>
              <a:t>of 19.</a:t>
            </a:r>
            <a:endParaRPr lang="en-US" sz="1650" dirty="0"/>
          </a:p>
        </p:txBody>
      </p:sp>
      <p:pic>
        <p:nvPicPr>
          <p:cNvPr id="6" name="Image 1" descr="preencoded.png">    </p:cNvPr>
          <p:cNvPicPr>
            <a:picLocks noChangeAspect="1"/>
          </p:cNvPicPr>
          <p:nvPr/>
        </p:nvPicPr>
        <p:blipFill>
          <a:blip r:embed="rId2"/>
          <a:stretch>
            <a:fillRect/>
          </a:stretch>
        </p:blipFill>
        <p:spPr>
          <a:xfrm>
            <a:off x="5212199" y="635198"/>
            <a:ext cx="3154323" cy="1949410"/>
          </a:xfrm>
          <a:prstGeom prst="rect">
            <a:avLst/>
          </a:prstGeom>
        </p:spPr>
      </p:pic>
      <p:sp>
        <p:nvSpPr>
          <p:cNvPr id="7" name="Text 3"/>
          <p:cNvSpPr/>
          <p:nvPr/>
        </p:nvSpPr>
        <p:spPr>
          <a:xfrm>
            <a:off x="5212199" y="2797254"/>
            <a:ext cx="4205883" cy="340162"/>
          </a:xfrm>
          <a:prstGeom prst="rect">
            <a:avLst/>
          </a:prstGeom>
          <a:noFill/>
          <a:ln/>
        </p:spPr>
        <p:txBody>
          <a:bodyPr wrap="none" lIns="0" tIns="0" rIns="0" bIns="0" rtlCol="0" anchor="t"/>
          <a:lstStyle/>
          <a:p>
            <a:pPr algn="l" indent="0" marL="0">
              <a:lnSpc>
                <a:spcPts val="2650"/>
              </a:lnSpc>
              <a:buNone/>
            </a:pPr>
            <a:r>
              <a:rPr lang="en-US" sz="1650" b="1" dirty="0">
                <a:solidFill>
                  <a:srgbClr val="000000"/>
                </a:solidFill>
                <a:latin typeface="Bitter" pitchFamily="34" charset="0"/>
                <a:ea typeface="Bitter" pitchFamily="34" charset="-122"/>
                <a:cs typeface="Bitter" pitchFamily="34" charset="-120"/>
              </a:rPr>
              <a:t>May (Ariya Jutanugarn)</a:t>
            </a:r>
            <a:endParaRPr lang="en-US" sz="1650" dirty="0"/>
          </a:p>
        </p:txBody>
      </p:sp>
      <p:sp>
        <p:nvSpPr>
          <p:cNvPr id="8" name="Text 4"/>
          <p:cNvSpPr/>
          <p:nvPr/>
        </p:nvSpPr>
        <p:spPr>
          <a:xfrm>
            <a:off x="5212199" y="3239452"/>
            <a:ext cx="4205883" cy="680323"/>
          </a:xfrm>
          <a:prstGeom prst="rect">
            <a:avLst/>
          </a:prstGeom>
          <a:noFill/>
          <a:ln/>
        </p:spPr>
        <p:txBody>
          <a:bodyPr wrap="square" lIns="0" tIns="0" rIns="0" bIns="0" rtlCol="0" anchor="t"/>
          <a:lstStyle/>
          <a:p>
            <a:pPr algn="l" indent="0" marL="0">
              <a:lnSpc>
                <a:spcPts val="2650"/>
              </a:lnSpc>
              <a:buNone/>
            </a:pPr>
            <a:r>
              <a:rPr lang="en-US" sz="1650" dirty="0">
                <a:solidFill>
                  <a:srgbClr val="000000"/>
                </a:solidFill>
                <a:latin typeface="Bitter" pitchFamily="34" charset="0"/>
                <a:ea typeface="Bitter" pitchFamily="34" charset="-122"/>
                <a:cs typeface="Bitter" pitchFamily="34" charset="-120"/>
              </a:rPr>
              <a:t>First Thai golfer to win a major championship in 2016.</a:t>
            </a:r>
            <a:endParaRPr lang="en-US" sz="1650" dirty="0"/>
          </a:p>
        </p:txBody>
      </p:sp>
      <p:sp>
        <p:nvSpPr>
          <p:cNvPr id="9" name="Text 5"/>
          <p:cNvSpPr/>
          <p:nvPr/>
        </p:nvSpPr>
        <p:spPr>
          <a:xfrm>
            <a:off x="5212199" y="4021812"/>
            <a:ext cx="4205883" cy="680323"/>
          </a:xfrm>
          <a:prstGeom prst="rect">
            <a:avLst/>
          </a:prstGeom>
          <a:noFill/>
          <a:ln/>
        </p:spPr>
        <p:txBody>
          <a:bodyPr wrap="square" lIns="0" tIns="0" rIns="0" bIns="0" rtlCol="0" anchor="t"/>
          <a:lstStyle/>
          <a:p>
            <a:pPr algn="l" indent="0" marL="0">
              <a:lnSpc>
                <a:spcPts val="2650"/>
              </a:lnSpc>
              <a:buNone/>
            </a:pPr>
            <a:r>
              <a:rPr lang="en-US" sz="1650" dirty="0">
                <a:solidFill>
                  <a:srgbClr val="000000"/>
                </a:solidFill>
                <a:latin typeface="Bitter" pitchFamily="34" charset="0"/>
                <a:ea typeface="Bitter" pitchFamily="34" charset="-122"/>
                <a:cs typeface="Bitter" pitchFamily="34" charset="-120"/>
              </a:rPr>
              <a:t>Former World No. 1 with multiple LPGA Tour victories.</a:t>
            </a:r>
            <a:endParaRPr lang="en-US" sz="1650" dirty="0"/>
          </a:p>
        </p:txBody>
      </p:sp>
      <p:sp>
        <p:nvSpPr>
          <p:cNvPr id="10" name="Text 6"/>
          <p:cNvSpPr/>
          <p:nvPr/>
        </p:nvSpPr>
        <p:spPr>
          <a:xfrm>
            <a:off x="5212199" y="4804172"/>
            <a:ext cx="4205883" cy="2381131"/>
          </a:xfrm>
          <a:prstGeom prst="rect">
            <a:avLst/>
          </a:prstGeom>
          <a:noFill/>
          <a:ln/>
        </p:spPr>
        <p:txBody>
          <a:bodyPr wrap="square" lIns="0" tIns="0" rIns="0" bIns="0" rtlCol="0" anchor="t"/>
          <a:lstStyle/>
          <a:p>
            <a:pPr algn="l" indent="0" marL="0">
              <a:lnSpc>
                <a:spcPts val="2650"/>
              </a:lnSpc>
              <a:buNone/>
            </a:pPr>
            <a:r>
              <a:rPr lang="en-US" sz="1650" dirty="0">
                <a:solidFill>
                  <a:srgbClr val="000000"/>
                </a:solidFill>
                <a:latin typeface="Bitter" pitchFamily="34" charset="0"/>
                <a:ea typeface="Bitter" pitchFamily="34" charset="-122"/>
                <a:cs typeface="Bitter" pitchFamily="34" charset="-120"/>
              </a:rPr>
              <a:t>She was awarded the Thailand’s Public Diplomacy Award 2023 together with her sister, Moriya Jutanugarn, due to their continuous contributions in the promotion of Thailand through their outstanding achievements in the international ladies’ golf arena.</a:t>
            </a:r>
            <a:endParaRPr lang="en-US" sz="1650" dirty="0"/>
          </a:p>
        </p:txBody>
      </p:sp>
      <p:pic>
        <p:nvPicPr>
          <p:cNvPr id="11" name="Image 2" descr="preencoded.png">    </p:cNvPr>
          <p:cNvPicPr>
            <a:picLocks noChangeAspect="1"/>
          </p:cNvPicPr>
          <p:nvPr/>
        </p:nvPicPr>
        <p:blipFill>
          <a:blip r:embed="rId3"/>
          <a:stretch>
            <a:fillRect/>
          </a:stretch>
        </p:blipFill>
        <p:spPr>
          <a:xfrm>
            <a:off x="9630728" y="635198"/>
            <a:ext cx="3154323" cy="1949410"/>
          </a:xfrm>
          <a:prstGeom prst="rect">
            <a:avLst/>
          </a:prstGeom>
        </p:spPr>
      </p:pic>
      <p:sp>
        <p:nvSpPr>
          <p:cNvPr id="12" name="Text 7"/>
          <p:cNvSpPr/>
          <p:nvPr/>
        </p:nvSpPr>
        <p:spPr>
          <a:xfrm>
            <a:off x="9630728" y="2797254"/>
            <a:ext cx="4205883" cy="340162"/>
          </a:xfrm>
          <a:prstGeom prst="rect">
            <a:avLst/>
          </a:prstGeom>
          <a:noFill/>
          <a:ln/>
        </p:spPr>
        <p:txBody>
          <a:bodyPr wrap="none" lIns="0" tIns="0" rIns="0" bIns="0" rtlCol="0" anchor="t"/>
          <a:lstStyle/>
          <a:p>
            <a:pPr algn="l" indent="0" marL="0">
              <a:lnSpc>
                <a:spcPts val="2650"/>
              </a:lnSpc>
              <a:buNone/>
            </a:pPr>
            <a:r>
              <a:rPr lang="en-US" sz="1650" b="1" dirty="0">
                <a:solidFill>
                  <a:srgbClr val="000000"/>
                </a:solidFill>
                <a:latin typeface="Bitter" pitchFamily="34" charset="0"/>
                <a:ea typeface="Bitter" pitchFamily="34" charset="-122"/>
                <a:cs typeface="Bitter" pitchFamily="34" charset="-120"/>
              </a:rPr>
              <a:t>Mo (Moriya Jutanugarn)</a:t>
            </a:r>
            <a:endParaRPr lang="en-US" sz="1650" dirty="0"/>
          </a:p>
        </p:txBody>
      </p:sp>
      <p:sp>
        <p:nvSpPr>
          <p:cNvPr id="13" name="Text 8"/>
          <p:cNvSpPr/>
          <p:nvPr/>
        </p:nvSpPr>
        <p:spPr>
          <a:xfrm>
            <a:off x="9630728" y="3239452"/>
            <a:ext cx="4205883" cy="340162"/>
          </a:xfrm>
          <a:prstGeom prst="rect">
            <a:avLst/>
          </a:prstGeom>
          <a:noFill/>
          <a:ln/>
        </p:spPr>
        <p:txBody>
          <a:bodyPr wrap="none" lIns="0" tIns="0" rIns="0" bIns="0" rtlCol="0" anchor="t"/>
          <a:lstStyle/>
          <a:p>
            <a:pPr algn="l" indent="0" marL="0">
              <a:lnSpc>
                <a:spcPts val="2650"/>
              </a:lnSpc>
              <a:buNone/>
            </a:pPr>
            <a:r>
              <a:rPr lang="en-US" sz="1650" dirty="0">
                <a:solidFill>
                  <a:srgbClr val="000000"/>
                </a:solidFill>
                <a:latin typeface="Bitter" pitchFamily="34" charset="0"/>
                <a:ea typeface="Bitter" pitchFamily="34" charset="-122"/>
                <a:cs typeface="Bitter" pitchFamily="34" charset="-120"/>
              </a:rPr>
              <a:t>LPGA Tour Rookie of the Year in 2013.</a:t>
            </a:r>
            <a:endParaRPr lang="en-US" sz="1650" dirty="0"/>
          </a:p>
        </p:txBody>
      </p:sp>
      <p:sp>
        <p:nvSpPr>
          <p:cNvPr id="14" name="Text 9"/>
          <p:cNvSpPr/>
          <p:nvPr/>
        </p:nvSpPr>
        <p:spPr>
          <a:xfrm>
            <a:off x="9630728" y="3681651"/>
            <a:ext cx="4205883" cy="680323"/>
          </a:xfrm>
          <a:prstGeom prst="rect">
            <a:avLst/>
          </a:prstGeom>
          <a:noFill/>
          <a:ln/>
        </p:spPr>
        <p:txBody>
          <a:bodyPr wrap="square" lIns="0" tIns="0" rIns="0" bIns="0" rtlCol="0" anchor="t"/>
          <a:lstStyle/>
          <a:p>
            <a:pPr algn="l" indent="0" marL="0">
              <a:lnSpc>
                <a:spcPts val="2650"/>
              </a:lnSpc>
              <a:buNone/>
            </a:pPr>
            <a:r>
              <a:rPr lang="en-US" sz="1650" dirty="0">
                <a:solidFill>
                  <a:srgbClr val="000000"/>
                </a:solidFill>
                <a:latin typeface="Bitter" pitchFamily="34" charset="0"/>
                <a:ea typeface="Bitter" pitchFamily="34" charset="-122"/>
                <a:cs typeface="Bitter" pitchFamily="34" charset="-120"/>
              </a:rPr>
              <a:t>Won team event with sister Ariya, creating a powerful family legacy.</a:t>
            </a:r>
            <a:endParaRPr lang="en-US" sz="1650" dirty="0"/>
          </a:p>
        </p:txBody>
      </p:sp>
      <p:sp>
        <p:nvSpPr>
          <p:cNvPr id="15" name="Text 10"/>
          <p:cNvSpPr/>
          <p:nvPr/>
        </p:nvSpPr>
        <p:spPr>
          <a:xfrm>
            <a:off x="9630728" y="4464010"/>
            <a:ext cx="4205883" cy="2381131"/>
          </a:xfrm>
          <a:prstGeom prst="rect">
            <a:avLst/>
          </a:prstGeom>
          <a:noFill/>
          <a:ln/>
        </p:spPr>
        <p:txBody>
          <a:bodyPr wrap="square" lIns="0" tIns="0" rIns="0" bIns="0" rtlCol="0" anchor="t"/>
          <a:lstStyle/>
          <a:p>
            <a:pPr algn="l" indent="0" marL="0">
              <a:lnSpc>
                <a:spcPts val="2650"/>
              </a:lnSpc>
              <a:buNone/>
            </a:pPr>
            <a:r>
              <a:rPr lang="en-US" sz="1650" dirty="0">
                <a:solidFill>
                  <a:srgbClr val="000000"/>
                </a:solidFill>
                <a:latin typeface="Bitter" pitchFamily="34" charset="0"/>
                <a:ea typeface="Bitter" pitchFamily="34" charset="-122"/>
                <a:cs typeface="Bitter" pitchFamily="34" charset="-120"/>
              </a:rPr>
              <a:t>Regarding a remarkable success at the LPGA Tour winning major tournaments and inspiration to new generations of professional golfers to pursue their dreams and become champions, she was one of the recipients of the Thailand's Public Diplomacy Award 2023. </a:t>
            </a:r>
            <a:endParaRPr lang="en-US" sz="1650" dirty="0"/>
          </a:p>
        </p:txBody>
      </p:sp>
      <p:sp>
        <p:nvSpPr>
          <p:cNvPr id="16" name="Text 11"/>
          <p:cNvSpPr/>
          <p:nvPr/>
        </p:nvSpPr>
        <p:spPr>
          <a:xfrm>
            <a:off x="793790" y="7376636"/>
            <a:ext cx="13042821" cy="217646"/>
          </a:xfrm>
          <a:prstGeom prst="rect">
            <a:avLst/>
          </a:prstGeom>
          <a:noFill/>
          <a:ln/>
        </p:spPr>
        <p:txBody>
          <a:bodyPr wrap="none" lIns="0" tIns="0" rIns="0" bIns="0" rtlCol="0" anchor="t"/>
          <a:lstStyle/>
          <a:p>
            <a:pPr algn="l" indent="0" marL="0">
              <a:lnSpc>
                <a:spcPts val="1700"/>
              </a:lnSpc>
              <a:buNone/>
            </a:pPr>
            <a:r>
              <a:rPr lang="en-US" sz="1050" dirty="0">
                <a:solidFill>
                  <a:srgbClr val="000000"/>
                </a:solidFill>
                <a:latin typeface="Bitter" pitchFamily="34" charset="0"/>
                <a:ea typeface="Bitter" pitchFamily="34" charset="-122"/>
                <a:cs typeface="Bitter" pitchFamily="34" charset="-120"/>
              </a:rPr>
              <a:t>Photo credit: Bangkok Post, LPGA, Golfweek</a:t>
            </a:r>
            <a:endParaRPr lang="en-US" sz="1050" dirty="0"/>
          </a:p>
        </p:txBody>
      </p:sp>
      <p:pic>
        <p:nvPicPr>
          <p:cNvPr id="17" name="Image 3" descr="preencoded.png">    </p:cNvPr>
          <p:cNvPicPr>
            <a:picLocks noChangeAspect="1"/>
          </p:cNvPicPr>
          <p:nvPr/>
        </p:nvPicPr>
        <p:blipFill>
          <a:blip r:embed="rId4"/>
          <a:stretch>
            <a:fillRect/>
          </a:stretch>
        </p:blipFill>
        <p:spPr>
          <a:xfrm>
            <a:off x="13629561" y="228600"/>
            <a:ext cx="772239" cy="601861"/>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20</Slides>
  <Notes>20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2025-05-27T07:26:01Z</dcterms:created>
  <dcterms:modified xsi:type="dcterms:W3CDTF">2025-05-27T07:26:01Z</dcterms:modified>
</cp:coreProperties>
</file>