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8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Lst>
  <p:sldSz cx="18288000" cy="10287000"/>
  <p:notesSz cx="6858000" cy="9144000"/>
  <p:embeddedFontLst>
    <p:embeddedFont>
      <p:font typeface="Bitter" panose="020B0604020202020204" charset="0"/>
      <p:regular r:id="rId84"/>
    </p:embeddedFont>
    <p:embeddedFont>
      <p:font typeface="Bitter Bold" panose="020B0604020202020204" charset="0"/>
      <p:regular r:id="rId85"/>
    </p:embeddedFont>
    <p:embeddedFont>
      <p:font typeface="Poppins" panose="020B0502040204020203" pitchFamily="2" charset="0"/>
      <p:regular r:id="rId8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1.fntdata"/><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24.08.2026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info@thailandfoundation.or.th"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4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5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5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5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series-101-your-ultimate-guide-to-lakorns-shows-and-dramas/" TargetMode="External"/><Relationship Id="rId4" Type="http://schemas.openxmlformats.org/officeDocument/2006/relationships/image" Target="../media/image73.jpeg"/></Relationships>
</file>

<file path=ppt/slides/_rels/slide5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series-101-your-ultimate-guide-to-lakorns-shows-and-dramas/" TargetMode="External"/><Relationship Id="rId4" Type="http://schemas.openxmlformats.org/officeDocument/2006/relationships/image" Target="../media/image74.jpeg"/></Relationships>
</file>

<file path=ppt/slides/_rels/slide5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series-101-your-ultimate-guide-to-lakorns-shows-and-dramas/" TargetMode="External"/><Relationship Id="rId4" Type="http://schemas.openxmlformats.org/officeDocument/2006/relationships/image" Target="../media/image75.jpeg"/></Relationships>
</file>

<file path=ppt/slides/_rels/slide5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series-101-your-ultimate-guide-to-lakorns-shows-and-dramas/" TargetMode="External"/><Relationship Id="rId4" Type="http://schemas.openxmlformats.org/officeDocument/2006/relationships/image" Target="../media/image76.jpeg"/></Relationships>
</file>

<file path=ppt/slides/_rels/slide5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gl-series/" TargetMode="External"/><Relationship Id="rId4" Type="http://schemas.openxmlformats.org/officeDocument/2006/relationships/image" Target="../media/image77.jpeg"/></Relationships>
</file>

<file path=ppt/slides/_rels/slide5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gl-series/" TargetMode="External"/><Relationship Id="rId4" Type="http://schemas.openxmlformats.org/officeDocument/2006/relationships/image" Target="../media/image78.jpeg"/></Relationships>
</file>

<file path=ppt/slides/_rels/slide5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gl-series/" TargetMode="External"/><Relationship Id="rId4" Type="http://schemas.openxmlformats.org/officeDocument/2006/relationships/image" Target="../media/image79.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gl-series/" TargetMode="External"/><Relationship Id="rId4" Type="http://schemas.openxmlformats.org/officeDocument/2006/relationships/image" Target="../media/image80.jpeg"/></Relationships>
</file>

<file path=ppt/slides/_rels/slide61.xml.rels><?xml version="1.0" encoding="UTF-8" standalone="yes"?>
<Relationships xmlns="http://schemas.openxmlformats.org/package/2006/relationships"><Relationship Id="rId3" Type="http://schemas.openxmlformats.org/officeDocument/2006/relationships/image" Target="../media/image81.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4.png"/><Relationship Id="rId5" Type="http://schemas.openxmlformats.org/officeDocument/2006/relationships/image" Target="../media/image83.jpeg"/><Relationship Id="rId4" Type="http://schemas.openxmlformats.org/officeDocument/2006/relationships/image" Target="../media/image82.jpeg"/></Relationships>
</file>

<file path=ppt/slides/_rels/slide6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88.svg"/><Relationship Id="rId5" Type="http://schemas.openxmlformats.org/officeDocument/2006/relationships/image" Target="../media/image87.png"/><Relationship Id="rId4" Type="http://schemas.openxmlformats.org/officeDocument/2006/relationships/image" Target="../media/image86.jpeg"/></Relationships>
</file>

<file path=ppt/slides/_rels/slide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8.svg"/><Relationship Id="rId1" Type="http://schemas.openxmlformats.org/officeDocument/2006/relationships/slideLayout" Target="../slideLayouts/slideLayout7.xml"/><Relationship Id="rId6" Type="http://schemas.openxmlformats.org/officeDocument/2006/relationships/image" Target="../media/image90.png"/><Relationship Id="rId5" Type="http://schemas.openxmlformats.org/officeDocument/2006/relationships/image" Target="../media/image89.jpeg"/><Relationship Id="rId4" Type="http://schemas.openxmlformats.org/officeDocument/2006/relationships/image" Target="../media/image59.png"/></Relationships>
</file>

<file path=ppt/slides/_rels/slide6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88.svg"/><Relationship Id="rId5" Type="http://schemas.openxmlformats.org/officeDocument/2006/relationships/image" Target="../media/image93.png"/><Relationship Id="rId4" Type="http://schemas.openxmlformats.org/officeDocument/2006/relationships/image" Target="../media/image92.jpeg"/></Relationships>
</file>

<file path=ppt/slides/_rels/slide65.xml.rels><?xml version="1.0" encoding="UTF-8" standalone="yes"?>
<Relationships xmlns="http://schemas.openxmlformats.org/package/2006/relationships"><Relationship Id="rId3" Type="http://schemas.openxmlformats.org/officeDocument/2006/relationships/image" Target="../media/image88.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jpeg"/><Relationship Id="rId4" Type="http://schemas.openxmlformats.org/officeDocument/2006/relationships/image" Target="../media/image94.png"/></Relationships>
</file>

<file path=ppt/slides/_rels/slide66.xml.rels><?xml version="1.0" encoding="UTF-8" standalone="yes"?>
<Relationships xmlns="http://schemas.openxmlformats.org/package/2006/relationships"><Relationship Id="rId3" Type="http://schemas.openxmlformats.org/officeDocument/2006/relationships/image" Target="../media/image88.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jpeg"/><Relationship Id="rId4" Type="http://schemas.openxmlformats.org/officeDocument/2006/relationships/image" Target="../media/image97.png"/></Relationships>
</file>

<file path=ppt/slides/_rels/slide67.xml.rels><?xml version="1.0" encoding="UTF-8" standalone="yes"?>
<Relationships xmlns="http://schemas.openxmlformats.org/package/2006/relationships"><Relationship Id="rId3" Type="http://schemas.openxmlformats.org/officeDocument/2006/relationships/image" Target="../media/image88.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100.jpeg"/><Relationship Id="rId4" Type="http://schemas.openxmlformats.org/officeDocument/2006/relationships/image" Target="../media/image97.png"/></Relationships>
</file>

<file path=ppt/slides/_rels/slide68.xml.rels><?xml version="1.0" encoding="UTF-8" standalone="yes"?>
<Relationships xmlns="http://schemas.openxmlformats.org/package/2006/relationships"><Relationship Id="rId3" Type="http://schemas.openxmlformats.org/officeDocument/2006/relationships/image" Target="../media/image88.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03.png"/><Relationship Id="rId5" Type="http://schemas.openxmlformats.org/officeDocument/2006/relationships/image" Target="../media/image102.jpeg"/><Relationship Id="rId4" Type="http://schemas.openxmlformats.org/officeDocument/2006/relationships/image" Target="../media/image91.png"/></Relationships>
</file>

<file path=ppt/slides/_rels/slide69.xml.rels><?xml version="1.0" encoding="UTF-8" standalone="yes"?>
<Relationships xmlns="http://schemas.openxmlformats.org/package/2006/relationships"><Relationship Id="rId3" Type="http://schemas.openxmlformats.org/officeDocument/2006/relationships/image" Target="../media/image88.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05.png"/><Relationship Id="rId5" Type="http://schemas.openxmlformats.org/officeDocument/2006/relationships/image" Target="../media/image104.jpeg"/><Relationship Id="rId4" Type="http://schemas.openxmlformats.org/officeDocument/2006/relationships/image" Target="../media/image91.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06.jpe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9.jpeg"/><Relationship Id="rId5" Type="http://schemas.openxmlformats.org/officeDocument/2006/relationships/image" Target="../media/image108.jpeg"/><Relationship Id="rId4" Type="http://schemas.openxmlformats.org/officeDocument/2006/relationships/image" Target="../media/image107.jpeg"/></Relationships>
</file>

<file path=ppt/slides/_rels/slide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0.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1.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2.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4.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16.png"/></Relationships>
</file>

<file path=ppt/slides/_rels/slide77.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18.jpeg"/></Relationships>
</file>

<file path=ppt/slides/_rels/slide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20.png"/><Relationship Id="rId4" Type="http://schemas.openxmlformats.org/officeDocument/2006/relationships/image" Target="../media/image119.jpeg"/></Relationships>
</file>

<file path=ppt/slides/_rels/slide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22.jpeg"/><Relationship Id="rId4" Type="http://schemas.openxmlformats.org/officeDocument/2006/relationships/image" Target="../media/image121.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24.png"/><Relationship Id="rId4" Type="http://schemas.openxmlformats.org/officeDocument/2006/relationships/image" Target="../media/image123.jpeg"/></Relationships>
</file>

<file path=ppt/slides/_rels/slide8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26.jpeg"/><Relationship Id="rId4" Type="http://schemas.openxmlformats.org/officeDocument/2006/relationships/image" Target="../media/image125.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2255500" y="6921500"/>
              <a:ext cx="12128500" cy="6794500"/>
            </a:xfrm>
            <a:prstGeom prst="rect">
              <a:avLst/>
            </a:prstGeom>
          </p:spPr>
        </p:pic>
      </p:grpSp>
      <p:grpSp>
        <p:nvGrpSpPr>
          <p:cNvPr id="11" name="Group 11"/>
          <p:cNvGrpSpPr/>
          <p:nvPr/>
        </p:nvGrpSpPr>
        <p:grpSpPr>
          <a:xfrm>
            <a:off x="-581842" y="-327286"/>
            <a:ext cx="19451684" cy="10941573"/>
            <a:chOff x="0" y="0"/>
            <a:chExt cx="24384000" cy="13716000"/>
          </a:xfrm>
        </p:grpSpPr>
        <p:sp>
          <p:nvSpPr>
            <p:cNvPr id="12" name="Freeform 12"/>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sp>
      </p:grpSp>
      <p:grpSp>
        <p:nvGrpSpPr>
          <p:cNvPr id="13" name="Group 13"/>
          <p:cNvGrpSpPr/>
          <p:nvPr/>
        </p:nvGrpSpPr>
        <p:grpSpPr>
          <a:xfrm>
            <a:off x="17036948" y="285750"/>
            <a:ext cx="965302" cy="752323"/>
            <a:chOff x="0" y="0"/>
            <a:chExt cx="1287069" cy="1003097"/>
          </a:xfrm>
        </p:grpSpPr>
        <p:sp>
          <p:nvSpPr>
            <p:cNvPr id="14" name="Freeform 1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
        <p:nvSpPr>
          <p:cNvPr id="15" name="TextBox 15"/>
          <p:cNvSpPr txBox="1"/>
          <p:nvPr/>
        </p:nvSpPr>
        <p:spPr>
          <a:xfrm>
            <a:off x="992238" y="3089410"/>
            <a:ext cx="11198571" cy="2795587"/>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 People and Other Popularity </a:t>
            </a:r>
          </a:p>
          <a:p>
            <a:pPr algn="l">
              <a:lnSpc>
                <a:spcPts val="6937"/>
              </a:lnSpc>
            </a:pPr>
            <a:r>
              <a:rPr lang="en-US" sz="5562" b="1">
                <a:solidFill>
                  <a:srgbClr val="253A7E"/>
                </a:solidFill>
                <a:latin typeface="Bitter Bold"/>
                <a:ea typeface="Bitter Bold"/>
                <a:cs typeface="Bitter Bold"/>
                <a:sym typeface="Bitter Bold"/>
              </a:rPr>
              <a:t>that You May Know</a:t>
            </a:r>
          </a:p>
        </p:txBody>
      </p:sp>
      <p:sp>
        <p:nvSpPr>
          <p:cNvPr id="16" name="TextBox 16"/>
          <p:cNvSpPr txBox="1"/>
          <p:nvPr/>
        </p:nvSpPr>
        <p:spPr>
          <a:xfrm>
            <a:off x="992238" y="5984377"/>
            <a:ext cx="16303523" cy="338138"/>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Time, poysian, The Nation, SabuyWedding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522850" y="2611346"/>
            <a:ext cx="7949923" cy="1235382"/>
            <a:chOff x="0" y="0"/>
            <a:chExt cx="10599897" cy="1647176"/>
          </a:xfrm>
        </p:grpSpPr>
        <p:grpSp>
          <p:nvGrpSpPr>
            <p:cNvPr id="5" name="Group 5"/>
            <p:cNvGrpSpPr/>
            <p:nvPr/>
          </p:nvGrpSpPr>
          <p:grpSpPr>
            <a:xfrm>
              <a:off x="0" y="0"/>
              <a:ext cx="10599897" cy="1647176"/>
              <a:chOff x="0" y="0"/>
              <a:chExt cx="2365691" cy="367618"/>
            </a:xfrm>
          </p:grpSpPr>
          <p:sp>
            <p:nvSpPr>
              <p:cNvPr id="6" name="Freeform 6"/>
              <p:cNvSpPr/>
              <p:nvPr/>
            </p:nvSpPr>
            <p:spPr>
              <a:xfrm>
                <a:off x="0" y="0"/>
                <a:ext cx="2365691" cy="367618"/>
              </a:xfrm>
              <a:custGeom>
                <a:avLst/>
                <a:gdLst/>
                <a:ahLst/>
                <a:cxnLst/>
                <a:rect l="l" t="t" r="r" b="b"/>
                <a:pathLst>
                  <a:path w="2365691" h="367618">
                    <a:moveTo>
                      <a:pt x="49666" y="0"/>
                    </a:moveTo>
                    <a:lnTo>
                      <a:pt x="2316026" y="0"/>
                    </a:lnTo>
                    <a:cubicBezTo>
                      <a:pt x="2343455" y="0"/>
                      <a:pt x="2365691" y="22236"/>
                      <a:pt x="2365691" y="49666"/>
                    </a:cubicBezTo>
                    <a:lnTo>
                      <a:pt x="2365691" y="317952"/>
                    </a:lnTo>
                    <a:cubicBezTo>
                      <a:pt x="2365691" y="331124"/>
                      <a:pt x="2360459" y="343757"/>
                      <a:pt x="2351145" y="353071"/>
                    </a:cubicBezTo>
                    <a:cubicBezTo>
                      <a:pt x="2341831" y="362385"/>
                      <a:pt x="2329198" y="367618"/>
                      <a:pt x="2316026" y="367618"/>
                    </a:cubicBezTo>
                    <a:lnTo>
                      <a:pt x="49666" y="367618"/>
                    </a:lnTo>
                    <a:cubicBezTo>
                      <a:pt x="36493" y="367618"/>
                      <a:pt x="23861" y="362385"/>
                      <a:pt x="14547" y="353071"/>
                    </a:cubicBezTo>
                    <a:cubicBezTo>
                      <a:pt x="5233" y="343757"/>
                      <a:pt x="0" y="331124"/>
                      <a:pt x="0" y="317952"/>
                    </a:cubicBezTo>
                    <a:lnTo>
                      <a:pt x="0" y="49666"/>
                    </a:lnTo>
                    <a:cubicBezTo>
                      <a:pt x="0" y="36493"/>
                      <a:pt x="5233" y="23861"/>
                      <a:pt x="14547" y="14547"/>
                    </a:cubicBezTo>
                    <a:cubicBezTo>
                      <a:pt x="23861" y="5233"/>
                      <a:pt x="36493" y="0"/>
                      <a:pt x="49666" y="0"/>
                    </a:cubicBezTo>
                    <a:close/>
                  </a:path>
                </a:pathLst>
              </a:custGeom>
              <a:solidFill>
                <a:srgbClr val="004AAD"/>
              </a:solidFill>
            </p:spPr>
          </p:sp>
          <p:sp>
            <p:nvSpPr>
              <p:cNvPr id="7" name="TextBox 7"/>
              <p:cNvSpPr txBox="1"/>
              <p:nvPr/>
            </p:nvSpPr>
            <p:spPr>
              <a:xfrm>
                <a:off x="0" y="-47625"/>
                <a:ext cx="2365691" cy="415243"/>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599897" cy="8045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PP (Krit Amnuaydechkorn)</a:t>
              </a:r>
            </a:p>
          </p:txBody>
        </p:sp>
      </p:grpSp>
      <p:grpSp>
        <p:nvGrpSpPr>
          <p:cNvPr id="9" name="Group 9"/>
          <p:cNvGrpSpPr/>
          <p:nvPr/>
        </p:nvGrpSpPr>
        <p:grpSpPr>
          <a:xfrm>
            <a:off x="1028700" y="2888047"/>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Tatler Asia</a:t>
            </a:r>
          </a:p>
        </p:txBody>
      </p:sp>
      <p:sp>
        <p:nvSpPr>
          <p:cNvPr id="12" name="TextBox 12"/>
          <p:cNvSpPr txBox="1"/>
          <p:nvPr/>
        </p:nvSpPr>
        <p:spPr>
          <a:xfrm>
            <a:off x="7297249" y="4254647"/>
            <a:ext cx="10222350" cy="50375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commanding force in global fashion and entertainment driving the T-Pop movement, he captures immense international media attention, commanding millions in earned media value at events like Paris Fashion Week.</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Making history as Balenciaga's first Asian brand ambassador, he officially joined Cartier as a brand ambassador in early 2026, while solidifying his elite presence by winning major honors at the 2026 Weibo International Entertainment Awards.</a:t>
            </a:r>
          </a:p>
        </p:txBody>
      </p:sp>
      <p:sp>
        <p:nvSpPr>
          <p:cNvPr id="13" name="TextBox 13"/>
          <p:cNvSpPr txBox="1"/>
          <p:nvPr/>
        </p:nvSpPr>
        <p:spPr>
          <a:xfrm>
            <a:off x="386074" y="1320142"/>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and Fashion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269400" y="2470600"/>
            <a:ext cx="8456823" cy="1273482"/>
            <a:chOff x="0" y="0"/>
            <a:chExt cx="11275764" cy="1697976"/>
          </a:xfrm>
        </p:grpSpPr>
        <p:grpSp>
          <p:nvGrpSpPr>
            <p:cNvPr id="5" name="Group 5"/>
            <p:cNvGrpSpPr/>
            <p:nvPr/>
          </p:nvGrpSpPr>
          <p:grpSpPr>
            <a:xfrm>
              <a:off x="0" y="0"/>
              <a:ext cx="11275764" cy="1697976"/>
              <a:chOff x="0" y="0"/>
              <a:chExt cx="2516532" cy="378955"/>
            </a:xfrm>
          </p:grpSpPr>
          <p:sp>
            <p:nvSpPr>
              <p:cNvPr id="6" name="Freeform 6"/>
              <p:cNvSpPr/>
              <p:nvPr/>
            </p:nvSpPr>
            <p:spPr>
              <a:xfrm>
                <a:off x="0" y="0"/>
                <a:ext cx="2516532" cy="378955"/>
              </a:xfrm>
              <a:custGeom>
                <a:avLst/>
                <a:gdLst/>
                <a:ahLst/>
                <a:cxnLst/>
                <a:rect l="l" t="t" r="r" b="b"/>
                <a:pathLst>
                  <a:path w="2516532" h="378955">
                    <a:moveTo>
                      <a:pt x="46689" y="0"/>
                    </a:moveTo>
                    <a:lnTo>
                      <a:pt x="2469843" y="0"/>
                    </a:lnTo>
                    <a:cubicBezTo>
                      <a:pt x="2482226" y="0"/>
                      <a:pt x="2494101" y="4919"/>
                      <a:pt x="2502857" y="13675"/>
                    </a:cubicBezTo>
                    <a:cubicBezTo>
                      <a:pt x="2511613" y="22431"/>
                      <a:pt x="2516532" y="34306"/>
                      <a:pt x="2516532" y="46689"/>
                    </a:cubicBezTo>
                    <a:lnTo>
                      <a:pt x="2516532" y="332267"/>
                    </a:lnTo>
                    <a:cubicBezTo>
                      <a:pt x="2516532" y="358052"/>
                      <a:pt x="2495629" y="378955"/>
                      <a:pt x="2469843" y="378955"/>
                    </a:cubicBezTo>
                    <a:lnTo>
                      <a:pt x="46689" y="378955"/>
                    </a:lnTo>
                    <a:cubicBezTo>
                      <a:pt x="34306" y="378955"/>
                      <a:pt x="22431" y="374036"/>
                      <a:pt x="13675" y="365280"/>
                    </a:cubicBezTo>
                    <a:cubicBezTo>
                      <a:pt x="4919" y="356525"/>
                      <a:pt x="0" y="344649"/>
                      <a:pt x="0" y="332267"/>
                    </a:cubicBezTo>
                    <a:lnTo>
                      <a:pt x="0" y="46689"/>
                    </a:lnTo>
                    <a:cubicBezTo>
                      <a:pt x="0" y="34306"/>
                      <a:pt x="4919" y="22431"/>
                      <a:pt x="13675" y="13675"/>
                    </a:cubicBezTo>
                    <a:cubicBezTo>
                      <a:pt x="22431" y="4919"/>
                      <a:pt x="34306" y="0"/>
                      <a:pt x="46689" y="0"/>
                    </a:cubicBezTo>
                    <a:close/>
                  </a:path>
                </a:pathLst>
              </a:custGeom>
              <a:solidFill>
                <a:srgbClr val="004AAD"/>
              </a:solidFill>
            </p:spPr>
          </p:sp>
          <p:sp>
            <p:nvSpPr>
              <p:cNvPr id="7" name="TextBox 7"/>
              <p:cNvSpPr txBox="1"/>
              <p:nvPr/>
            </p:nvSpPr>
            <p:spPr>
              <a:xfrm>
                <a:off x="0" y="-47625"/>
                <a:ext cx="251653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1275764"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S. P. Somtow (Somtow Sucharitkul)</a:t>
              </a:r>
            </a:p>
          </p:txBody>
        </p:sp>
      </p:grpSp>
      <p:grpSp>
        <p:nvGrpSpPr>
          <p:cNvPr id="9" name="Group 9"/>
          <p:cNvGrpSpPr/>
          <p:nvPr/>
        </p:nvGrpSpPr>
        <p:grpSpPr>
          <a:xfrm>
            <a:off x="998090" y="2470600"/>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Opera Siam</a:t>
            </a:r>
          </a:p>
        </p:txBody>
      </p:sp>
      <p:sp>
        <p:nvSpPr>
          <p:cNvPr id="12" name="TextBox 12"/>
          <p:cNvSpPr txBox="1"/>
          <p:nvPr/>
        </p:nvSpPr>
        <p:spPr>
          <a:xfrm>
            <a:off x="6993373" y="4126669"/>
            <a:ext cx="11008877" cy="50375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Cultural Ambassador: A renowned composer and conductor, blending Thai cultural themes with Western classical music.</a:t>
            </a:r>
          </a:p>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His works have been performed by major orchestras worldwide, and he has been instrumental in promoting Thai music on the global classical stage.</a:t>
            </a:r>
          </a:p>
          <a:p>
            <a:pPr marL="518158" lvl="1" indent="-259079" algn="l">
              <a:lnSpc>
                <a:spcPts val="5063"/>
              </a:lnSpc>
              <a:buFont typeface="Arial"/>
              <a:buChar char="•"/>
            </a:pPr>
            <a:r>
              <a:rPr lang="en-US" sz="2399">
                <a:solidFill>
                  <a:srgbClr val="181818"/>
                </a:solidFill>
                <a:latin typeface="Bitter"/>
                <a:ea typeface="Bitter"/>
                <a:cs typeface="Bitter"/>
                <a:sym typeface="Bitter"/>
              </a:rPr>
              <a:t>Awards: Honored as a Thai National Artist (2023) and recipient of Thailand’s Public Diplomacy Award (2024) for promoting Thai culture through Western contemporary music.</a:t>
            </a:r>
          </a:p>
        </p:txBody>
      </p:sp>
      <p:sp>
        <p:nvSpPr>
          <p:cNvPr id="13" name="TextBox 13"/>
          <p:cNvSpPr txBox="1"/>
          <p:nvPr/>
        </p:nvSpPr>
        <p:spPr>
          <a:xfrm>
            <a:off x="386074" y="697331"/>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 Musicians: A Global Presence in Music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805009" y="2470600"/>
            <a:ext cx="5385605" cy="1273482"/>
            <a:chOff x="0" y="0"/>
            <a:chExt cx="7180807" cy="1697976"/>
          </a:xfrm>
        </p:grpSpPr>
        <p:grpSp>
          <p:nvGrpSpPr>
            <p:cNvPr id="5" name="Group 5"/>
            <p:cNvGrpSpPr/>
            <p:nvPr/>
          </p:nvGrpSpPr>
          <p:grpSpPr>
            <a:xfrm>
              <a:off x="0" y="0"/>
              <a:ext cx="7180807" cy="1697976"/>
              <a:chOff x="0" y="0"/>
              <a:chExt cx="1602617" cy="378955"/>
            </a:xfrm>
          </p:grpSpPr>
          <p:sp>
            <p:nvSpPr>
              <p:cNvPr id="6" name="Freeform 6"/>
              <p:cNvSpPr/>
              <p:nvPr/>
            </p:nvSpPr>
            <p:spPr>
              <a:xfrm>
                <a:off x="0" y="0"/>
                <a:ext cx="1602617" cy="378955"/>
              </a:xfrm>
              <a:custGeom>
                <a:avLst/>
                <a:gdLst/>
                <a:ahLst/>
                <a:cxnLst/>
                <a:rect l="l" t="t" r="r" b="b"/>
                <a:pathLst>
                  <a:path w="1602617" h="378955">
                    <a:moveTo>
                      <a:pt x="73314" y="0"/>
                    </a:moveTo>
                    <a:lnTo>
                      <a:pt x="1529303" y="0"/>
                    </a:lnTo>
                    <a:cubicBezTo>
                      <a:pt x="1569793" y="0"/>
                      <a:pt x="1602617" y="32824"/>
                      <a:pt x="1602617" y="73314"/>
                    </a:cubicBezTo>
                    <a:lnTo>
                      <a:pt x="1602617" y="305642"/>
                    </a:lnTo>
                    <a:cubicBezTo>
                      <a:pt x="1602617" y="346132"/>
                      <a:pt x="1569793" y="378955"/>
                      <a:pt x="1529303" y="378955"/>
                    </a:cubicBezTo>
                    <a:lnTo>
                      <a:pt x="73314" y="378955"/>
                    </a:lnTo>
                    <a:cubicBezTo>
                      <a:pt x="32824" y="378955"/>
                      <a:pt x="0" y="346132"/>
                      <a:pt x="0" y="305642"/>
                    </a:cubicBezTo>
                    <a:lnTo>
                      <a:pt x="0" y="73314"/>
                    </a:lnTo>
                    <a:cubicBezTo>
                      <a:pt x="0" y="32824"/>
                      <a:pt x="32824" y="0"/>
                      <a:pt x="73314" y="0"/>
                    </a:cubicBezTo>
                    <a:close/>
                  </a:path>
                </a:pathLst>
              </a:custGeom>
              <a:solidFill>
                <a:srgbClr val="004AAD"/>
              </a:solidFill>
            </p:spPr>
          </p:sp>
          <p:sp>
            <p:nvSpPr>
              <p:cNvPr id="7" name="TextBox 7"/>
              <p:cNvSpPr txBox="1"/>
              <p:nvPr/>
            </p:nvSpPr>
            <p:spPr>
              <a:xfrm>
                <a:off x="0" y="-47625"/>
                <a:ext cx="1602617"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718080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Phum Viphurit</a:t>
              </a:r>
            </a:p>
          </p:txBody>
        </p:sp>
      </p:grpSp>
      <p:grpSp>
        <p:nvGrpSpPr>
          <p:cNvPr id="9" name="Group 9"/>
          <p:cNvGrpSpPr/>
          <p:nvPr/>
        </p:nvGrpSpPr>
        <p:grpSpPr>
          <a:xfrm>
            <a:off x="1296267" y="2470600"/>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Rolling Stone</a:t>
            </a:r>
          </a:p>
        </p:txBody>
      </p:sp>
      <p:sp>
        <p:nvSpPr>
          <p:cNvPr id="12" name="TextBox 12"/>
          <p:cNvSpPr txBox="1"/>
          <p:nvPr/>
        </p:nvSpPr>
        <p:spPr>
          <a:xfrm>
            <a:off x="7476024" y="3917946"/>
            <a:ext cx="10043575" cy="50375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pioneer of the global indie-pop scene who put Thai alternative music on the world map, captivating international audiences through viral hits and extensive world tours.</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The first Thai indie artist to achieve massive global streaming success, leading international festival lineups and collaborating with top-tier global musicians and lifestyle brands.</a:t>
            </a:r>
          </a:p>
        </p:txBody>
      </p:sp>
      <p:sp>
        <p:nvSpPr>
          <p:cNvPr id="13" name="TextBox 13"/>
          <p:cNvSpPr txBox="1"/>
          <p:nvPr/>
        </p:nvSpPr>
        <p:spPr>
          <a:xfrm>
            <a:off x="386074" y="697331"/>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 Musicians: A Global Presence in Music</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118424" y="2043752"/>
            <a:ext cx="7860470" cy="1273482"/>
            <a:chOff x="0" y="0"/>
            <a:chExt cx="10480626" cy="1697976"/>
          </a:xfrm>
        </p:grpSpPr>
        <p:grpSp>
          <p:nvGrpSpPr>
            <p:cNvPr id="5" name="Group 5"/>
            <p:cNvGrpSpPr/>
            <p:nvPr/>
          </p:nvGrpSpPr>
          <p:grpSpPr>
            <a:xfrm>
              <a:off x="0" y="0"/>
              <a:ext cx="10480626" cy="1697976"/>
              <a:chOff x="0" y="0"/>
              <a:chExt cx="2339073" cy="378955"/>
            </a:xfrm>
          </p:grpSpPr>
          <p:sp>
            <p:nvSpPr>
              <p:cNvPr id="6" name="Freeform 6"/>
              <p:cNvSpPr/>
              <p:nvPr/>
            </p:nvSpPr>
            <p:spPr>
              <a:xfrm>
                <a:off x="0" y="0"/>
                <a:ext cx="2339073" cy="378955"/>
              </a:xfrm>
              <a:custGeom>
                <a:avLst/>
                <a:gdLst/>
                <a:ahLst/>
                <a:cxnLst/>
                <a:rect l="l" t="t" r="r" b="b"/>
                <a:pathLst>
                  <a:path w="2339073" h="378955">
                    <a:moveTo>
                      <a:pt x="50231" y="0"/>
                    </a:moveTo>
                    <a:lnTo>
                      <a:pt x="2288842" y="0"/>
                    </a:lnTo>
                    <a:cubicBezTo>
                      <a:pt x="2316583" y="0"/>
                      <a:pt x="2339073" y="22489"/>
                      <a:pt x="2339073" y="50231"/>
                    </a:cubicBezTo>
                    <a:lnTo>
                      <a:pt x="2339073" y="328724"/>
                    </a:lnTo>
                    <a:cubicBezTo>
                      <a:pt x="2339073" y="356466"/>
                      <a:pt x="2316583" y="378955"/>
                      <a:pt x="2288842" y="378955"/>
                    </a:cubicBezTo>
                    <a:lnTo>
                      <a:pt x="50231" y="378955"/>
                    </a:lnTo>
                    <a:cubicBezTo>
                      <a:pt x="22489" y="378955"/>
                      <a:pt x="0" y="356466"/>
                      <a:pt x="0" y="328724"/>
                    </a:cubicBezTo>
                    <a:lnTo>
                      <a:pt x="0" y="50231"/>
                    </a:lnTo>
                    <a:cubicBezTo>
                      <a:pt x="0" y="22489"/>
                      <a:pt x="22489" y="0"/>
                      <a:pt x="50231" y="0"/>
                    </a:cubicBezTo>
                    <a:close/>
                  </a:path>
                </a:pathLst>
              </a:custGeom>
              <a:solidFill>
                <a:srgbClr val="004AAD"/>
              </a:solidFill>
            </p:spPr>
          </p:sp>
          <p:sp>
            <p:nvSpPr>
              <p:cNvPr id="7" name="TextBox 7"/>
              <p:cNvSpPr txBox="1"/>
              <p:nvPr/>
            </p:nvSpPr>
            <p:spPr>
              <a:xfrm>
                <a:off x="0" y="-47625"/>
                <a:ext cx="2339073"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480626"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Nene Royal (Rattikarn Amloy)</a:t>
              </a:r>
            </a:p>
          </p:txBody>
        </p:sp>
      </p:grpSp>
      <p:grpSp>
        <p:nvGrpSpPr>
          <p:cNvPr id="9" name="Group 9"/>
          <p:cNvGrpSpPr/>
          <p:nvPr/>
        </p:nvGrpSpPr>
        <p:grpSpPr>
          <a:xfrm>
            <a:off x="12069620" y="3195070"/>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14284065" y="9223375"/>
            <a:ext cx="16303523" cy="63809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Bangkok Post</a:t>
            </a:r>
          </a:p>
          <a:p>
            <a:pPr algn="l">
              <a:lnSpc>
                <a:spcPts val="2610"/>
              </a:lnSpc>
            </a:pPr>
            <a:r>
              <a:rPr lang="en-US" sz="1612">
                <a:solidFill>
                  <a:srgbClr val="000000"/>
                </a:solidFill>
                <a:latin typeface="Bitter"/>
                <a:ea typeface="Bitter"/>
                <a:cs typeface="Bitter"/>
                <a:sym typeface="Bitter"/>
              </a:rPr>
              <a:t> </a:t>
            </a:r>
          </a:p>
        </p:txBody>
      </p:sp>
      <p:sp>
        <p:nvSpPr>
          <p:cNvPr id="12" name="TextBox 12"/>
          <p:cNvSpPr txBox="1"/>
          <p:nvPr/>
        </p:nvSpPr>
        <p:spPr>
          <a:xfrm>
            <a:off x="386074" y="3614293"/>
            <a:ext cx="11683546" cy="56757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16-year-old rock prodigy from Phuket who became a global sensation on America's Got Talent Season 21. Her jaw-dropping rendition of "Zombie" featuring an advanced two-hand guitar tapping technique made history on July 12, 2026, amassing over 129 million views on AGT's official TikTok.</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A powerhouse 16-year-old rock artist who transformed from a Phuket street busker into a globally recognized musical icon, breaking international social media viewing records overnight while earning official recognition from national leaders as a prominent cultural ambassador.</a:t>
            </a:r>
          </a:p>
        </p:txBody>
      </p:sp>
      <p:sp>
        <p:nvSpPr>
          <p:cNvPr id="13" name="TextBox 13"/>
          <p:cNvSpPr txBox="1"/>
          <p:nvPr/>
        </p:nvSpPr>
        <p:spPr>
          <a:xfrm>
            <a:off x="707387" y="863326"/>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582426" y="2461199"/>
            <a:ext cx="6041593" cy="1949757"/>
            <a:chOff x="0" y="0"/>
            <a:chExt cx="8055458" cy="2599676"/>
          </a:xfrm>
        </p:grpSpPr>
        <p:grpSp>
          <p:nvGrpSpPr>
            <p:cNvPr id="5" name="Group 5"/>
            <p:cNvGrpSpPr/>
            <p:nvPr/>
          </p:nvGrpSpPr>
          <p:grpSpPr>
            <a:xfrm>
              <a:off x="0" y="0"/>
              <a:ext cx="8055458" cy="2599676"/>
              <a:chOff x="0" y="0"/>
              <a:chExt cx="1797822" cy="580197"/>
            </a:xfrm>
          </p:grpSpPr>
          <p:sp>
            <p:nvSpPr>
              <p:cNvPr id="6" name="Freeform 6"/>
              <p:cNvSpPr/>
              <p:nvPr/>
            </p:nvSpPr>
            <p:spPr>
              <a:xfrm>
                <a:off x="0" y="0"/>
                <a:ext cx="1797822" cy="580197"/>
              </a:xfrm>
              <a:custGeom>
                <a:avLst/>
                <a:gdLst/>
                <a:ahLst/>
                <a:cxnLst/>
                <a:rect l="l" t="t" r="r" b="b"/>
                <a:pathLst>
                  <a:path w="1797822" h="580197">
                    <a:moveTo>
                      <a:pt x="65353" y="0"/>
                    </a:moveTo>
                    <a:lnTo>
                      <a:pt x="1732469" y="0"/>
                    </a:lnTo>
                    <a:cubicBezTo>
                      <a:pt x="1749802" y="0"/>
                      <a:pt x="1766424" y="6885"/>
                      <a:pt x="1778681" y="19142"/>
                    </a:cubicBezTo>
                    <a:cubicBezTo>
                      <a:pt x="1790937" y="31398"/>
                      <a:pt x="1797822" y="48021"/>
                      <a:pt x="1797822" y="65353"/>
                    </a:cubicBezTo>
                    <a:lnTo>
                      <a:pt x="1797822" y="514844"/>
                    </a:lnTo>
                    <a:cubicBezTo>
                      <a:pt x="1797822" y="532177"/>
                      <a:pt x="1790937" y="548800"/>
                      <a:pt x="1778681" y="561056"/>
                    </a:cubicBezTo>
                    <a:cubicBezTo>
                      <a:pt x="1766424" y="573312"/>
                      <a:pt x="1749802" y="580197"/>
                      <a:pt x="1732469" y="580197"/>
                    </a:cubicBezTo>
                    <a:lnTo>
                      <a:pt x="65353" y="580197"/>
                    </a:lnTo>
                    <a:cubicBezTo>
                      <a:pt x="48021" y="580197"/>
                      <a:pt x="31398" y="573312"/>
                      <a:pt x="19142" y="561056"/>
                    </a:cubicBezTo>
                    <a:cubicBezTo>
                      <a:pt x="6885" y="548800"/>
                      <a:pt x="0" y="532177"/>
                      <a:pt x="0" y="514844"/>
                    </a:cubicBezTo>
                    <a:lnTo>
                      <a:pt x="0" y="65353"/>
                    </a:lnTo>
                    <a:cubicBezTo>
                      <a:pt x="0" y="48021"/>
                      <a:pt x="6885" y="31398"/>
                      <a:pt x="19142" y="19142"/>
                    </a:cubicBezTo>
                    <a:cubicBezTo>
                      <a:pt x="31398" y="6885"/>
                      <a:pt x="48021" y="0"/>
                      <a:pt x="65353" y="0"/>
                    </a:cubicBezTo>
                    <a:close/>
                  </a:path>
                </a:pathLst>
              </a:custGeom>
              <a:solidFill>
                <a:srgbClr val="004AAD"/>
              </a:solidFill>
            </p:spPr>
          </p:sp>
          <p:sp>
            <p:nvSpPr>
              <p:cNvPr id="7" name="TextBox 7"/>
              <p:cNvSpPr txBox="1"/>
              <p:nvPr/>
            </p:nvSpPr>
            <p:spPr>
              <a:xfrm>
                <a:off x="0" y="-47625"/>
                <a:ext cx="1797822" cy="627822"/>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055458" cy="1757041"/>
            </a:xfrm>
            <a:prstGeom prst="rect">
              <a:avLst/>
            </a:prstGeom>
          </p:spPr>
          <p:txBody>
            <a:bodyPr lIns="0" tIns="0" rIns="0" bIns="0" rtlCol="0" anchor="t">
              <a:spAutoFit/>
            </a:bodyPr>
            <a:lstStyle/>
            <a:p>
              <a:pPr algn="ctr">
                <a:lnSpc>
                  <a:spcPts val="5066"/>
                </a:lnSpc>
              </a:pPr>
              <a:r>
                <a:rPr lang="en-US" sz="3618" b="1">
                  <a:solidFill>
                    <a:srgbClr val="FFFFFF"/>
                  </a:solidFill>
                  <a:latin typeface="Bitter Bold"/>
                  <a:ea typeface="Bitter Bold"/>
                  <a:cs typeface="Bitter Bold"/>
                  <a:sym typeface="Bitter Bold"/>
                </a:rPr>
                <a:t>Lumyai Haitongkum </a:t>
              </a:r>
            </a:p>
            <a:p>
              <a:pPr algn="ctr">
                <a:lnSpc>
                  <a:spcPts val="5066"/>
                </a:lnSpc>
                <a:spcBef>
                  <a:spcPct val="0"/>
                </a:spcBef>
              </a:pPr>
              <a:r>
                <a:rPr lang="en-US" sz="3618" b="1">
                  <a:solidFill>
                    <a:srgbClr val="FFFFFF"/>
                  </a:solidFill>
                  <a:latin typeface="Bitter Bold"/>
                  <a:ea typeface="Bitter Bold"/>
                  <a:cs typeface="Bitter Bold"/>
                  <a:sym typeface="Bitter Bold"/>
                </a:rPr>
                <a:t>(Supansa Wedkama)</a:t>
              </a:r>
            </a:p>
          </p:txBody>
        </p:sp>
      </p:grpSp>
      <p:grpSp>
        <p:nvGrpSpPr>
          <p:cNvPr id="9" name="Group 9"/>
          <p:cNvGrpSpPr/>
          <p:nvPr/>
        </p:nvGrpSpPr>
        <p:grpSpPr>
          <a:xfrm>
            <a:off x="11277716" y="2679808"/>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13657894" y="9515366"/>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BangkokbizNews</a:t>
            </a:r>
          </a:p>
        </p:txBody>
      </p:sp>
      <p:sp>
        <p:nvSpPr>
          <p:cNvPr id="12" name="TextBox 12"/>
          <p:cNvSpPr txBox="1"/>
          <p:nvPr/>
        </p:nvSpPr>
        <p:spPr>
          <a:xfrm>
            <a:off x="1028700" y="4747363"/>
            <a:ext cx="9149046"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Folk Music Icon: A leading figure in the Mor Lam (traditional Thai folk) genre, Supansa is known for her energetic performances.</a:t>
            </a:r>
          </a:p>
          <a:p>
            <a:pPr marL="518158" lvl="1" indent="-259079" algn="l">
              <a:lnSpc>
                <a:spcPts val="5063"/>
              </a:lnSpc>
              <a:buFont typeface="Arial"/>
              <a:buChar char="•"/>
            </a:pPr>
            <a:r>
              <a:rPr lang="en-US" sz="2399">
                <a:solidFill>
                  <a:srgbClr val="181818"/>
                </a:solidFill>
                <a:latin typeface="Bitter"/>
                <a:ea typeface="Bitter"/>
                <a:cs typeface="Bitter"/>
                <a:sym typeface="Bitter"/>
              </a:rPr>
              <a:t>Global Stage: Has performed in various international festivals, bringing Thai folk music to a broader audience.</a:t>
            </a:r>
          </a:p>
        </p:txBody>
      </p:sp>
      <p:sp>
        <p:nvSpPr>
          <p:cNvPr id="13" name="TextBox 13"/>
          <p:cNvSpPr txBox="1"/>
          <p:nvPr/>
        </p:nvSpPr>
        <p:spPr>
          <a:xfrm>
            <a:off x="707387" y="1242673"/>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978216" y="2060604"/>
            <a:ext cx="7711382" cy="1273482"/>
            <a:chOff x="0" y="0"/>
            <a:chExt cx="10281842" cy="1697976"/>
          </a:xfrm>
        </p:grpSpPr>
        <p:grpSp>
          <p:nvGrpSpPr>
            <p:cNvPr id="5" name="Group 5"/>
            <p:cNvGrpSpPr/>
            <p:nvPr/>
          </p:nvGrpSpPr>
          <p:grpSpPr>
            <a:xfrm>
              <a:off x="0" y="0"/>
              <a:ext cx="10281842" cy="1697976"/>
              <a:chOff x="0" y="0"/>
              <a:chExt cx="2294708" cy="378955"/>
            </a:xfrm>
          </p:grpSpPr>
          <p:sp>
            <p:nvSpPr>
              <p:cNvPr id="6" name="Freeform 6"/>
              <p:cNvSpPr/>
              <p:nvPr/>
            </p:nvSpPr>
            <p:spPr>
              <a:xfrm>
                <a:off x="0" y="0"/>
                <a:ext cx="2294708" cy="378955"/>
              </a:xfrm>
              <a:custGeom>
                <a:avLst/>
                <a:gdLst/>
                <a:ahLst/>
                <a:cxnLst/>
                <a:rect l="l" t="t" r="r" b="b"/>
                <a:pathLst>
                  <a:path w="2294708" h="378955">
                    <a:moveTo>
                      <a:pt x="51202" y="0"/>
                    </a:moveTo>
                    <a:lnTo>
                      <a:pt x="2243506" y="0"/>
                    </a:lnTo>
                    <a:cubicBezTo>
                      <a:pt x="2257085" y="0"/>
                      <a:pt x="2270109" y="5394"/>
                      <a:pt x="2279711" y="14997"/>
                    </a:cubicBezTo>
                    <a:cubicBezTo>
                      <a:pt x="2289313" y="24599"/>
                      <a:pt x="2294708" y="37622"/>
                      <a:pt x="2294708" y="51202"/>
                    </a:cubicBezTo>
                    <a:lnTo>
                      <a:pt x="2294708" y="327753"/>
                    </a:lnTo>
                    <a:cubicBezTo>
                      <a:pt x="2294708" y="341333"/>
                      <a:pt x="2289313" y="354356"/>
                      <a:pt x="2279711" y="363959"/>
                    </a:cubicBezTo>
                    <a:cubicBezTo>
                      <a:pt x="2270109" y="373561"/>
                      <a:pt x="2257085" y="378955"/>
                      <a:pt x="2243506" y="378955"/>
                    </a:cubicBezTo>
                    <a:lnTo>
                      <a:pt x="51202" y="378955"/>
                    </a:lnTo>
                    <a:cubicBezTo>
                      <a:pt x="37622" y="378955"/>
                      <a:pt x="24599" y="373561"/>
                      <a:pt x="14997" y="363959"/>
                    </a:cubicBezTo>
                    <a:cubicBezTo>
                      <a:pt x="5394" y="354356"/>
                      <a:pt x="0" y="341333"/>
                      <a:pt x="0" y="327753"/>
                    </a:cubicBezTo>
                    <a:lnTo>
                      <a:pt x="0" y="51202"/>
                    </a:lnTo>
                    <a:cubicBezTo>
                      <a:pt x="0" y="37622"/>
                      <a:pt x="5394" y="24599"/>
                      <a:pt x="14997" y="14997"/>
                    </a:cubicBezTo>
                    <a:cubicBezTo>
                      <a:pt x="24599" y="5394"/>
                      <a:pt x="37622" y="0"/>
                      <a:pt x="51202" y="0"/>
                    </a:cubicBezTo>
                    <a:close/>
                  </a:path>
                </a:pathLst>
              </a:custGeom>
              <a:solidFill>
                <a:srgbClr val="004AAD"/>
              </a:solidFill>
            </p:spPr>
          </p:sp>
          <p:sp>
            <p:nvSpPr>
              <p:cNvPr id="7" name="TextBox 7"/>
              <p:cNvSpPr txBox="1"/>
              <p:nvPr/>
            </p:nvSpPr>
            <p:spPr>
              <a:xfrm>
                <a:off x="0" y="-47625"/>
                <a:ext cx="2294708"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281842"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OPAL (Suchata Chuangsri)</a:t>
              </a:r>
            </a:p>
          </p:txBody>
        </p:sp>
      </p:grpSp>
      <p:grpSp>
        <p:nvGrpSpPr>
          <p:cNvPr id="9" name="Group 9"/>
          <p:cNvGrpSpPr/>
          <p:nvPr/>
        </p:nvGrpSpPr>
        <p:grpSpPr>
          <a:xfrm>
            <a:off x="1028700" y="2697345"/>
            <a:ext cx="5887449" cy="5887449"/>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351977" y="3558343"/>
            <a:ext cx="10650273"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phenomenal Global beauty queen and empowering global icon who captivated millions on the Miss Universe stage, commanding a massive international fanbase through her historic placement, unmatched eloquence, and profound advocacy for breast cancer awareness and women's health.</a:t>
            </a:r>
          </a:p>
        </p:txBody>
      </p:sp>
      <p:sp>
        <p:nvSpPr>
          <p:cNvPr id="12" name="TextBox 12"/>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thairath</a:t>
            </a:r>
          </a:p>
        </p:txBody>
      </p:sp>
      <p:sp>
        <p:nvSpPr>
          <p:cNvPr id="13" name="TextBox 13"/>
          <p:cNvSpPr txBox="1"/>
          <p:nvPr/>
        </p:nvSpPr>
        <p:spPr>
          <a:xfrm>
            <a:off x="7351977" y="6786641"/>
            <a:ext cx="10493480"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High-engagement social media titan and highly sought-after global ambassador who consistently generates immense Earned Media Value (EMV), effortlessly bridging the worlds of high-fashion luxury, philanthropic leadership, and elite beauty brands.</a:t>
            </a:r>
          </a:p>
        </p:txBody>
      </p:sp>
      <p:sp>
        <p:nvSpPr>
          <p:cNvPr id="14" name="TextBox 14"/>
          <p:cNvSpPr txBox="1"/>
          <p:nvPr/>
        </p:nvSpPr>
        <p:spPr>
          <a:xfrm>
            <a:off x="981370" y="742502"/>
            <a:ext cx="15708227" cy="1370602"/>
          </a:xfrm>
          <a:prstGeom prst="rect">
            <a:avLst/>
          </a:prstGeom>
        </p:spPr>
        <p:txBody>
          <a:bodyPr lIns="0" tIns="0" rIns="0" bIns="0" rtlCol="0" anchor="t">
            <a:spAutoFit/>
          </a:bodyPr>
          <a:lstStyle/>
          <a:p>
            <a:pPr algn="l">
              <a:lnSpc>
                <a:spcPts val="5122"/>
              </a:lnSpc>
            </a:pPr>
            <a:r>
              <a:rPr lang="en-US" sz="4075" b="1">
                <a:solidFill>
                  <a:srgbClr val="253A7E"/>
                </a:solidFill>
                <a:latin typeface="Bitter Bold"/>
                <a:ea typeface="Bitter Bold"/>
                <a:cs typeface="Bitter Bold"/>
                <a:sym typeface="Bitter Bold"/>
              </a:rPr>
              <a:t>Global Beauty Icons: A Presence in Pageantry, Philanthropy, and Fashion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2255500" y="6921500"/>
              <a:ext cx="12128500" cy="6794500"/>
            </a:xfrm>
            <a:prstGeom prst="rect">
              <a:avLst/>
            </a:prstGeom>
          </p:spPr>
        </p:pic>
      </p:grpSp>
      <p:grpSp>
        <p:nvGrpSpPr>
          <p:cNvPr id="11" name="Group 11"/>
          <p:cNvGrpSpPr/>
          <p:nvPr/>
        </p:nvGrpSpPr>
        <p:grpSpPr>
          <a:xfrm>
            <a:off x="-555768" y="-845025"/>
            <a:ext cx="20656423" cy="11619238"/>
            <a:chOff x="0" y="0"/>
            <a:chExt cx="24384000" cy="13716000"/>
          </a:xfrm>
        </p:grpSpPr>
        <p:sp>
          <p:nvSpPr>
            <p:cNvPr id="12" name="Freeform 12"/>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sp>
      </p:grpSp>
      <p:grpSp>
        <p:nvGrpSpPr>
          <p:cNvPr id="13" name="Group 13"/>
          <p:cNvGrpSpPr/>
          <p:nvPr/>
        </p:nvGrpSpPr>
        <p:grpSpPr>
          <a:xfrm>
            <a:off x="17036948" y="285750"/>
            <a:ext cx="965302" cy="752323"/>
            <a:chOff x="0" y="0"/>
            <a:chExt cx="1287069" cy="1003097"/>
          </a:xfrm>
        </p:grpSpPr>
        <p:sp>
          <p:nvSpPr>
            <p:cNvPr id="14" name="Freeform 1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
        <p:nvSpPr>
          <p:cNvPr id="15" name="TextBox 15"/>
          <p:cNvSpPr txBox="1"/>
          <p:nvPr/>
        </p:nvSpPr>
        <p:spPr>
          <a:xfrm>
            <a:off x="1028700" y="3685763"/>
            <a:ext cx="11198571" cy="1862137"/>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 Actors and Actresses: Stars of the Screen</a:t>
            </a:r>
          </a:p>
        </p:txBody>
      </p:sp>
      <p:sp>
        <p:nvSpPr>
          <p:cNvPr id="16" name="TextBox 16"/>
          <p:cNvSpPr txBox="1"/>
          <p:nvPr/>
        </p:nvSpPr>
        <p:spPr>
          <a:xfrm>
            <a:off x="1085850" y="5656382"/>
            <a:ext cx="16303523" cy="338138"/>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StarENews, GMMTV Official, Bangkok Post, Mint Magazine Thailand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091877" y="1833859"/>
            <a:ext cx="6339770" cy="1273482"/>
            <a:chOff x="0" y="0"/>
            <a:chExt cx="8453027" cy="1697976"/>
          </a:xfrm>
        </p:grpSpPr>
        <p:grpSp>
          <p:nvGrpSpPr>
            <p:cNvPr id="5" name="Group 5"/>
            <p:cNvGrpSpPr/>
            <p:nvPr/>
          </p:nvGrpSpPr>
          <p:grpSpPr>
            <a:xfrm>
              <a:off x="0" y="0"/>
              <a:ext cx="8453027" cy="1697976"/>
              <a:chOff x="0" y="0"/>
              <a:chExt cx="1886552" cy="378955"/>
            </a:xfrm>
          </p:grpSpPr>
          <p:sp>
            <p:nvSpPr>
              <p:cNvPr id="6" name="Freeform 6"/>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sp>
          <p:sp>
            <p:nvSpPr>
              <p:cNvPr id="7" name="TextBox 7"/>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KrisSingto</a:t>
              </a:r>
            </a:p>
          </p:txBody>
        </p:sp>
      </p:grpSp>
      <p:grpSp>
        <p:nvGrpSpPr>
          <p:cNvPr id="9" name="Group 9"/>
          <p:cNvGrpSpPr/>
          <p:nvPr/>
        </p:nvGrpSpPr>
        <p:grpSpPr>
          <a:xfrm>
            <a:off x="1028700" y="2671176"/>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8112034" y="3249004"/>
            <a:ext cx="8577564" cy="5703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(Krist Perawat Sangpotirat and Singto Prachaya Ruangroj)</a:t>
            </a:r>
          </a:p>
        </p:txBody>
      </p:sp>
      <p:sp>
        <p:nvSpPr>
          <p:cNvPr id="12" name="TextBox 12"/>
          <p:cNvSpPr txBox="1"/>
          <p:nvPr/>
        </p:nvSpPr>
        <p:spPr>
          <a:xfrm>
            <a:off x="6787933" y="3990812"/>
            <a:ext cx="11306261"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legendary GMMTV Boys' Love (BL) duo and the ultimate pioneers of the global T-Wave movement, ignite-starting a historic craze across multiple countries and commanding a massive, deeply devoted international fanbase through their iconic, genre-defining hits and continuous sold-out worldwide fan meetings and tours.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Pinterest</a:t>
            </a:r>
          </a:p>
        </p:txBody>
      </p:sp>
      <p:sp>
        <p:nvSpPr>
          <p:cNvPr id="14" name="TextBox 14"/>
          <p:cNvSpPr txBox="1"/>
          <p:nvPr/>
        </p:nvSpPr>
        <p:spPr>
          <a:xfrm>
            <a:off x="6787933" y="7285320"/>
            <a:ext cx="11008877"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High-engagement social media titans who consistently generate immense Earned Media Value (EMV), serving as highly coveted ambassadors and front-row fixtures for elite global fashion and beauty brands.</a:t>
            </a:r>
          </a:p>
        </p:txBody>
      </p:sp>
      <p:sp>
        <p:nvSpPr>
          <p:cNvPr id="15" name="TextBox 15"/>
          <p:cNvSpPr txBox="1"/>
          <p:nvPr/>
        </p:nvSpPr>
        <p:spPr>
          <a:xfrm>
            <a:off x="386074" y="697331"/>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Thailand's Boys' Love (BL) Actors: Stars of the Screen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091877" y="1833859"/>
            <a:ext cx="6339770" cy="1273482"/>
            <a:chOff x="0" y="0"/>
            <a:chExt cx="8453027" cy="1697976"/>
          </a:xfrm>
        </p:grpSpPr>
        <p:grpSp>
          <p:nvGrpSpPr>
            <p:cNvPr id="5" name="Group 5"/>
            <p:cNvGrpSpPr/>
            <p:nvPr/>
          </p:nvGrpSpPr>
          <p:grpSpPr>
            <a:xfrm>
              <a:off x="0" y="0"/>
              <a:ext cx="8453027" cy="1697976"/>
              <a:chOff x="0" y="0"/>
              <a:chExt cx="1886552" cy="378955"/>
            </a:xfrm>
          </p:grpSpPr>
          <p:sp>
            <p:nvSpPr>
              <p:cNvPr id="6" name="Freeform 6"/>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sp>
          <p:sp>
            <p:nvSpPr>
              <p:cNvPr id="7" name="TextBox 7"/>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PondPhuwin</a:t>
              </a:r>
            </a:p>
          </p:txBody>
        </p:sp>
      </p:grpSp>
      <p:grpSp>
        <p:nvGrpSpPr>
          <p:cNvPr id="9" name="Group 9"/>
          <p:cNvGrpSpPr/>
          <p:nvPr/>
        </p:nvGrpSpPr>
        <p:grpSpPr>
          <a:xfrm>
            <a:off x="1028700" y="2671176"/>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8112034" y="3249004"/>
            <a:ext cx="8330065" cy="5703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(Pond Naravit Lertratkosum and Phuwin Tangsakyuen)</a:t>
            </a:r>
          </a:p>
        </p:txBody>
      </p:sp>
      <p:sp>
        <p:nvSpPr>
          <p:cNvPr id="12" name="TextBox 12"/>
          <p:cNvSpPr txBox="1"/>
          <p:nvPr/>
        </p:nvSpPr>
        <p:spPr>
          <a:xfrm>
            <a:off x="6787933" y="3990812"/>
            <a:ext cx="10978267"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power GMMTV Boys' Love (BL) duo of the global       T-Wave movement, commanding a massive, intensely dedicated international fanbase; their latest hit series, Peach and Me, spectacularly topped global streaming charts across hundreds of countries alongside their three-consecutive-day sold-out arena tours.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Reddit</a:t>
            </a:r>
          </a:p>
        </p:txBody>
      </p:sp>
      <p:sp>
        <p:nvSpPr>
          <p:cNvPr id="14" name="TextBox 14"/>
          <p:cNvSpPr txBox="1"/>
          <p:nvPr/>
        </p:nvSpPr>
        <p:spPr>
          <a:xfrm>
            <a:off x="6757323" y="7255534"/>
            <a:ext cx="11008877"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High-engagement social media titans who consistently generate immense Earned Media Value (EMV), serving as highly coveted ambassadors and front-row fixtures for elite global fashion and beauty brands.</a:t>
            </a:r>
          </a:p>
        </p:txBody>
      </p:sp>
      <p:sp>
        <p:nvSpPr>
          <p:cNvPr id="15" name="TextBox 15"/>
          <p:cNvSpPr txBox="1"/>
          <p:nvPr/>
        </p:nvSpPr>
        <p:spPr>
          <a:xfrm>
            <a:off x="386074" y="697331"/>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Thailand's Boys' Love (BL) Actors: Stars of the Screen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937616" y="1756219"/>
            <a:ext cx="6339770" cy="1273482"/>
            <a:chOff x="0" y="0"/>
            <a:chExt cx="8453027" cy="1697976"/>
          </a:xfrm>
        </p:grpSpPr>
        <p:grpSp>
          <p:nvGrpSpPr>
            <p:cNvPr id="5" name="Group 5"/>
            <p:cNvGrpSpPr/>
            <p:nvPr/>
          </p:nvGrpSpPr>
          <p:grpSpPr>
            <a:xfrm>
              <a:off x="0" y="0"/>
              <a:ext cx="8453027" cy="1697976"/>
              <a:chOff x="0" y="0"/>
              <a:chExt cx="1886552" cy="378955"/>
            </a:xfrm>
          </p:grpSpPr>
          <p:sp>
            <p:nvSpPr>
              <p:cNvPr id="6" name="Freeform 6"/>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sp>
          <p:sp>
            <p:nvSpPr>
              <p:cNvPr id="7" name="TextBox 7"/>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GeminiFourth</a:t>
              </a:r>
            </a:p>
          </p:txBody>
        </p:sp>
      </p:grpSp>
      <p:grpSp>
        <p:nvGrpSpPr>
          <p:cNvPr id="9" name="Group 9"/>
          <p:cNvGrpSpPr/>
          <p:nvPr/>
        </p:nvGrpSpPr>
        <p:grpSpPr>
          <a:xfrm>
            <a:off x="1028700" y="3086850"/>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445051" y="3249005"/>
            <a:ext cx="10274573" cy="5703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(Gemini Norawit Titicharoenrak and Fourth Nattawat Jirochtikul)</a:t>
            </a:r>
          </a:p>
        </p:txBody>
      </p:sp>
      <p:sp>
        <p:nvSpPr>
          <p:cNvPr id="12" name="TextBox 12"/>
          <p:cNvSpPr txBox="1"/>
          <p:nvPr/>
        </p:nvSpPr>
        <p:spPr>
          <a:xfrm>
            <a:off x="6983028" y="3952713"/>
            <a:ext cx="10736596"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power Thailand's Boys' Love (BL) duo of the global T-Wave movement from GMMTV Co., Ltd. , commanding a massive international fanbase; their latest hit series, Ticket to Heaven, spectacularly topped global streaming charts across hundreds of countries alongside their sold-out worldwide arena tours.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GMMTV</a:t>
            </a:r>
          </a:p>
        </p:txBody>
      </p:sp>
      <p:sp>
        <p:nvSpPr>
          <p:cNvPr id="14" name="TextBox 14"/>
          <p:cNvSpPr txBox="1"/>
          <p:nvPr/>
        </p:nvSpPr>
        <p:spPr>
          <a:xfrm>
            <a:off x="6983028" y="7209120"/>
            <a:ext cx="10276342"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High-engagement social media titans who consistently generate immense Earned Media Value (EMV), serving as highly coveted ambassadors and front-row fixtures for elite global fashion and beauty brands.</a:t>
            </a:r>
          </a:p>
        </p:txBody>
      </p:sp>
      <p:sp>
        <p:nvSpPr>
          <p:cNvPr id="15" name="TextBox 15"/>
          <p:cNvSpPr txBox="1"/>
          <p:nvPr/>
        </p:nvSpPr>
        <p:spPr>
          <a:xfrm>
            <a:off x="386074" y="697331"/>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Thailand's Boys' Love (BL) Actors: Stars of the Screen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448" cy="10287448"/>
            <a:chOff x="0" y="0"/>
            <a:chExt cx="24384597" cy="13716597"/>
          </a:xfrm>
        </p:grpSpPr>
        <p:sp>
          <p:nvSpPr>
            <p:cNvPr id="3" name="Freeform 3"/>
            <p:cNvSpPr/>
            <p:nvPr/>
          </p:nvSpPr>
          <p:spPr>
            <a:xfrm>
              <a:off x="0" y="0"/>
              <a:ext cx="24384636" cy="13716636"/>
            </a:xfrm>
            <a:custGeom>
              <a:avLst/>
              <a:gdLst/>
              <a:ahLst/>
              <a:cxnLst/>
              <a:rect l="l" t="t" r="r" b="b"/>
              <a:pathLst>
                <a:path w="24384636" h="13716636">
                  <a:moveTo>
                    <a:pt x="0" y="0"/>
                  </a:moveTo>
                  <a:lnTo>
                    <a:pt x="24384636" y="0"/>
                  </a:lnTo>
                  <a:lnTo>
                    <a:pt x="24384636" y="13716636"/>
                  </a:lnTo>
                  <a:lnTo>
                    <a:pt x="0" y="13716636"/>
                  </a:lnTo>
                  <a:lnTo>
                    <a:pt x="0" y="0"/>
                  </a:lnTo>
                  <a:close/>
                </a:path>
              </a:pathLst>
            </a:custGeom>
            <a:solidFill>
              <a:srgbClr val="ECD9D9"/>
            </a:solidFill>
          </p:spPr>
        </p:sp>
      </p:grpSp>
      <p:grpSp>
        <p:nvGrpSpPr>
          <p:cNvPr id="4" name="Group 4"/>
          <p:cNvGrpSpPr/>
          <p:nvPr/>
        </p:nvGrpSpPr>
        <p:grpSpPr>
          <a:xfrm>
            <a:off x="0" y="0"/>
            <a:ext cx="18288448" cy="10287448"/>
            <a:chOff x="0" y="0"/>
            <a:chExt cx="24384597" cy="13716597"/>
          </a:xfrm>
        </p:grpSpPr>
        <p:sp>
          <p:nvSpPr>
            <p:cNvPr id="5" name="Freeform 5"/>
            <p:cNvSpPr/>
            <p:nvPr/>
          </p:nvSpPr>
          <p:spPr>
            <a:xfrm>
              <a:off x="0" y="0"/>
              <a:ext cx="24384636" cy="13716636"/>
            </a:xfrm>
            <a:custGeom>
              <a:avLst/>
              <a:gdLst/>
              <a:ahLst/>
              <a:cxnLst/>
              <a:rect l="l" t="t" r="r" b="b"/>
              <a:pathLst>
                <a:path w="24384636" h="13716636">
                  <a:moveTo>
                    <a:pt x="0" y="0"/>
                  </a:moveTo>
                  <a:lnTo>
                    <a:pt x="24384636" y="0"/>
                  </a:lnTo>
                  <a:lnTo>
                    <a:pt x="24384636" y="13716636"/>
                  </a:lnTo>
                  <a:lnTo>
                    <a:pt x="0" y="13716636"/>
                  </a:lnTo>
                  <a:lnTo>
                    <a:pt x="0" y="0"/>
                  </a:lnTo>
                  <a:close/>
                </a:path>
              </a:pathLst>
            </a:custGeom>
            <a:solidFill>
              <a:srgbClr val="FFFFFF"/>
            </a:solidFill>
          </p:spPr>
        </p:sp>
      </p:grpSp>
      <p:sp>
        <p:nvSpPr>
          <p:cNvPr id="6" name="TextBox 6"/>
          <p:cNvSpPr txBox="1"/>
          <p:nvPr/>
        </p:nvSpPr>
        <p:spPr>
          <a:xfrm>
            <a:off x="1082250" y="908247"/>
            <a:ext cx="6000006" cy="936404"/>
          </a:xfrm>
          <a:prstGeom prst="rect">
            <a:avLst/>
          </a:prstGeom>
        </p:spPr>
        <p:txBody>
          <a:bodyPr lIns="0" tIns="0" rIns="0" bIns="0" rtlCol="0" anchor="t">
            <a:spAutoFit/>
          </a:bodyPr>
          <a:lstStyle/>
          <a:p>
            <a:pPr algn="l" rtl="1">
              <a:lnSpc>
                <a:spcPts val="6948"/>
              </a:lnSpc>
            </a:pPr>
            <a:r>
              <a:rPr lang="en-US" sz="5559" b="1">
                <a:solidFill>
                  <a:srgbClr val="24397D"/>
                </a:solidFill>
                <a:latin typeface="Bitter Bold"/>
                <a:ea typeface="Bitter Bold"/>
                <a:cs typeface="Bitter Bold"/>
                <a:sym typeface="Bitter Bold"/>
              </a:rPr>
              <a:t>Thailand in Brief</a:t>
            </a:r>
          </a:p>
        </p:txBody>
      </p:sp>
      <p:sp>
        <p:nvSpPr>
          <p:cNvPr id="7" name="TextBox 7"/>
          <p:cNvSpPr txBox="1"/>
          <p:nvPr/>
        </p:nvSpPr>
        <p:spPr>
          <a:xfrm>
            <a:off x="1082250" y="8872271"/>
            <a:ext cx="16123501" cy="422116"/>
          </a:xfrm>
          <a:prstGeom prst="rect">
            <a:avLst/>
          </a:prstGeom>
        </p:spPr>
        <p:txBody>
          <a:bodyPr lIns="0" tIns="0" rIns="0" bIns="0" rtlCol="0" anchor="t">
            <a:spAutoFit/>
          </a:bodyPr>
          <a:lstStyle/>
          <a:p>
            <a:pPr algn="just">
              <a:lnSpc>
                <a:spcPts val="3501"/>
              </a:lnSpc>
            </a:pPr>
            <a:r>
              <a:rPr lang="en-US" sz="2124">
                <a:solidFill>
                  <a:srgbClr val="000000"/>
                </a:solidFill>
                <a:latin typeface="Bitter"/>
                <a:ea typeface="Bitter"/>
                <a:cs typeface="Bitter"/>
                <a:sym typeface="Bitter"/>
              </a:rPr>
              <a:t>July 2026</a:t>
            </a:r>
          </a:p>
        </p:txBody>
      </p:sp>
      <p:grpSp>
        <p:nvGrpSpPr>
          <p:cNvPr id="8" name="Group 8"/>
          <p:cNvGrpSpPr/>
          <p:nvPr/>
        </p:nvGrpSpPr>
        <p:grpSpPr>
          <a:xfrm>
            <a:off x="17036996" y="285750"/>
            <a:ext cx="965254" cy="752399"/>
            <a:chOff x="0" y="0"/>
            <a:chExt cx="1287005" cy="1003198"/>
          </a:xfrm>
        </p:grpSpPr>
        <p:sp>
          <p:nvSpPr>
            <p:cNvPr id="9" name="Freeform 9"/>
            <p:cNvSpPr/>
            <p:nvPr/>
          </p:nvSpPr>
          <p:spPr>
            <a:xfrm>
              <a:off x="0" y="0"/>
              <a:ext cx="1287018" cy="1003173"/>
            </a:xfrm>
            <a:custGeom>
              <a:avLst/>
              <a:gdLst/>
              <a:ahLst/>
              <a:cxnLst/>
              <a:rect l="l" t="t" r="r" b="b"/>
              <a:pathLst>
                <a:path w="1287018" h="1003173">
                  <a:moveTo>
                    <a:pt x="0" y="0"/>
                  </a:moveTo>
                  <a:lnTo>
                    <a:pt x="1287018" y="0"/>
                  </a:lnTo>
                  <a:lnTo>
                    <a:pt x="1287018" y="1003173"/>
                  </a:lnTo>
                  <a:lnTo>
                    <a:pt x="0" y="1003173"/>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sp>
        <p:nvSpPr>
          <p:cNvPr id="10" name="TextBox 10"/>
          <p:cNvSpPr txBox="1"/>
          <p:nvPr/>
        </p:nvSpPr>
        <p:spPr>
          <a:xfrm>
            <a:off x="1055475" y="3833363"/>
            <a:ext cx="16177050" cy="1630045"/>
          </a:xfrm>
          <a:prstGeom prst="rect">
            <a:avLst/>
          </a:prstGeom>
        </p:spPr>
        <p:txBody>
          <a:bodyPr lIns="0" tIns="0" rIns="0" bIns="0" rtlCol="0" anchor="t">
            <a:spAutoFit/>
          </a:bodyPr>
          <a:lstStyle/>
          <a:p>
            <a:pPr algn="l">
              <a:lnSpc>
                <a:spcPts val="3079"/>
              </a:lnSpc>
            </a:pPr>
            <a:r>
              <a:rPr lang="en-US" sz="2199">
                <a:solidFill>
                  <a:srgbClr val="303642"/>
                </a:solidFill>
                <a:latin typeface="Bitter"/>
                <a:ea typeface="Bitter"/>
                <a:cs typeface="Bitter"/>
                <a:sym typeface="Bitter"/>
              </a:rPr>
              <a:t>The work presents some basic information about Thailand in 11 areas:</a:t>
            </a:r>
            <a:r>
              <a:rPr lang="en-US" sz="2199" b="1">
                <a:solidFill>
                  <a:srgbClr val="303642"/>
                </a:solidFill>
                <a:latin typeface="Bitter Bold"/>
                <a:ea typeface="Bitter Bold"/>
                <a:cs typeface="Bitter Bold"/>
                <a:sym typeface="Bitter Bold"/>
              </a:rPr>
              <a:t> 1) Geography, 2) History, 3) Politics and Government, 4) Economics, 5) Demographics, 6) Culture, 7) Values, 8) Thai People and Other Popularity That You May Know, 9) Misconceptions about Thailand, 10) Thailand's Role on the Global Stage, </a:t>
            </a:r>
            <a:r>
              <a:rPr lang="en-US" sz="2199">
                <a:solidFill>
                  <a:srgbClr val="303642"/>
                </a:solidFill>
                <a:latin typeface="Bitter"/>
                <a:ea typeface="Bitter"/>
                <a:cs typeface="Bitter"/>
                <a:sym typeface="Bitter"/>
              </a:rPr>
              <a:t>and</a:t>
            </a:r>
            <a:r>
              <a:rPr lang="en-US" sz="2199" b="1">
                <a:solidFill>
                  <a:srgbClr val="303642"/>
                </a:solidFill>
                <a:latin typeface="Bitter Bold"/>
                <a:ea typeface="Bitter Bold"/>
                <a:cs typeface="Bitter Bold"/>
                <a:sym typeface="Bitter Bold"/>
              </a:rPr>
              <a:t> 11) Rankings Related to Thailand.</a:t>
            </a:r>
          </a:p>
        </p:txBody>
      </p:sp>
      <p:sp>
        <p:nvSpPr>
          <p:cNvPr id="11" name="TextBox 11"/>
          <p:cNvSpPr txBox="1"/>
          <p:nvPr/>
        </p:nvSpPr>
        <p:spPr>
          <a:xfrm>
            <a:off x="1082250" y="2441074"/>
            <a:ext cx="16177050" cy="1572895"/>
          </a:xfrm>
          <a:prstGeom prst="rect">
            <a:avLst/>
          </a:prstGeom>
        </p:spPr>
        <p:txBody>
          <a:bodyPr lIns="0" tIns="0" rIns="0" bIns="0" rtlCol="0" anchor="t">
            <a:spAutoFit/>
          </a:bodyPr>
          <a:lstStyle/>
          <a:p>
            <a:pPr algn="l">
              <a:lnSpc>
                <a:spcPts val="3079"/>
              </a:lnSpc>
            </a:pPr>
            <a:r>
              <a:rPr lang="en-US" sz="2199" b="1">
                <a:solidFill>
                  <a:srgbClr val="303642"/>
                </a:solidFill>
                <a:latin typeface="Bitter Bold"/>
                <a:ea typeface="Bitter Bold"/>
                <a:cs typeface="Bitter Bold"/>
                <a:sym typeface="Bitter Bold"/>
              </a:rPr>
              <a:t>"Thailand in Brief " </a:t>
            </a:r>
            <a:r>
              <a:rPr lang="en-US" sz="2199">
                <a:solidFill>
                  <a:srgbClr val="303642"/>
                </a:solidFill>
                <a:latin typeface="Bitter"/>
                <a:ea typeface="Bitter"/>
                <a:cs typeface="Bitter"/>
                <a:sym typeface="Bitter"/>
              </a:rPr>
              <a:t>has been prepared by the Thailand Foundation to support students, scholars, and the general public who wish to give presentations about Thailand to their audiences4for example, exchange program students and international participants.</a:t>
            </a:r>
          </a:p>
          <a:p>
            <a:pPr algn="l">
              <a:lnSpc>
                <a:spcPts val="3079"/>
              </a:lnSpc>
            </a:pPr>
            <a:endParaRPr lang="en-US" sz="2199">
              <a:solidFill>
                <a:srgbClr val="303642"/>
              </a:solidFill>
              <a:latin typeface="Bitter"/>
              <a:ea typeface="Bitter"/>
              <a:cs typeface="Bitter"/>
              <a:sym typeface="Bitter"/>
            </a:endParaRPr>
          </a:p>
        </p:txBody>
      </p:sp>
      <p:sp>
        <p:nvSpPr>
          <p:cNvPr id="12" name="TextBox 12"/>
          <p:cNvSpPr txBox="1"/>
          <p:nvPr/>
        </p:nvSpPr>
        <p:spPr>
          <a:xfrm>
            <a:off x="1055475" y="5680651"/>
            <a:ext cx="16177050" cy="1572895"/>
          </a:xfrm>
          <a:prstGeom prst="rect">
            <a:avLst/>
          </a:prstGeom>
        </p:spPr>
        <p:txBody>
          <a:bodyPr lIns="0" tIns="0" rIns="0" bIns="0" rtlCol="0" anchor="t">
            <a:spAutoFit/>
          </a:bodyPr>
          <a:lstStyle/>
          <a:p>
            <a:pPr algn="l">
              <a:lnSpc>
                <a:spcPts val="3079"/>
              </a:lnSpc>
            </a:pPr>
            <a:r>
              <a:rPr lang="en-US" sz="2199">
                <a:solidFill>
                  <a:srgbClr val="303642"/>
                </a:solidFill>
                <a:latin typeface="Bitter"/>
                <a:ea typeface="Bitter"/>
                <a:cs typeface="Bitter"/>
                <a:sym typeface="Bitter"/>
              </a:rPr>
              <a:t>"</a:t>
            </a:r>
            <a:r>
              <a:rPr lang="en-US" sz="2199" b="1">
                <a:solidFill>
                  <a:srgbClr val="303642"/>
                </a:solidFill>
                <a:latin typeface="Bitter Bold"/>
                <a:ea typeface="Bitter Bold"/>
                <a:cs typeface="Bitter Bold"/>
                <a:sym typeface="Bitter Bold"/>
              </a:rPr>
              <a:t>Thailand in Brief" </a:t>
            </a:r>
            <a:r>
              <a:rPr lang="en-US" sz="2199">
                <a:solidFill>
                  <a:srgbClr val="303642"/>
                </a:solidFill>
                <a:latin typeface="Bitter"/>
                <a:ea typeface="Bitter"/>
                <a:cs typeface="Bitter"/>
                <a:sym typeface="Bitter"/>
              </a:rPr>
              <a:t>is produced in both </a:t>
            </a:r>
            <a:r>
              <a:rPr lang="en-US" sz="2199" b="1">
                <a:solidFill>
                  <a:srgbClr val="303642"/>
                </a:solidFill>
                <a:latin typeface="Bitter Bold"/>
                <a:ea typeface="Bitter Bold"/>
                <a:cs typeface="Bitter Bold"/>
                <a:sym typeface="Bitter Bold"/>
              </a:rPr>
              <a:t>PDF file (.pdf) </a:t>
            </a:r>
            <a:r>
              <a:rPr lang="en-US" sz="2199">
                <a:solidFill>
                  <a:srgbClr val="303642"/>
                </a:solidFill>
                <a:latin typeface="Bitter"/>
                <a:ea typeface="Bitter"/>
                <a:cs typeface="Bitter"/>
                <a:sym typeface="Bitter"/>
              </a:rPr>
              <a:t>and </a:t>
            </a:r>
            <a:r>
              <a:rPr lang="en-US" sz="2199" b="1">
                <a:solidFill>
                  <a:srgbClr val="303642"/>
                </a:solidFill>
                <a:latin typeface="Bitter Bold"/>
                <a:ea typeface="Bitter Bold"/>
                <a:cs typeface="Bitter Bold"/>
                <a:sym typeface="Bitter Bold"/>
              </a:rPr>
              <a:t>Powerpoint Presentation (.pptx) </a:t>
            </a:r>
            <a:r>
              <a:rPr lang="en-US" sz="2199">
                <a:solidFill>
                  <a:srgbClr val="303642"/>
                </a:solidFill>
                <a:latin typeface="Bitter"/>
                <a:ea typeface="Bitter"/>
                <a:cs typeface="Bitter"/>
                <a:sym typeface="Bitter"/>
              </a:rPr>
              <a:t>formats, consisting of </a:t>
            </a:r>
          </a:p>
          <a:p>
            <a:pPr algn="l">
              <a:lnSpc>
                <a:spcPts val="3079"/>
              </a:lnSpc>
            </a:pPr>
            <a:r>
              <a:rPr lang="en-US" sz="2199">
                <a:solidFill>
                  <a:srgbClr val="303642"/>
                </a:solidFill>
                <a:latin typeface="Bitter"/>
                <a:ea typeface="Bitter"/>
                <a:cs typeface="Bitter"/>
                <a:sym typeface="Bitter"/>
              </a:rPr>
              <a:t>400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id="13" name="TextBox 13"/>
          <p:cNvSpPr txBox="1"/>
          <p:nvPr/>
        </p:nvSpPr>
        <p:spPr>
          <a:xfrm>
            <a:off x="1082250" y="7508890"/>
            <a:ext cx="16177050" cy="1201420"/>
          </a:xfrm>
          <a:prstGeom prst="rect">
            <a:avLst/>
          </a:prstGeom>
        </p:spPr>
        <p:txBody>
          <a:bodyPr lIns="0" tIns="0" rIns="0" bIns="0" rtlCol="0" anchor="t">
            <a:spAutoFit/>
          </a:bodyPr>
          <a:lstStyle/>
          <a:p>
            <a:pPr algn="l">
              <a:lnSpc>
                <a:spcPts val="3079"/>
              </a:lnSpc>
            </a:pPr>
            <a:r>
              <a:rPr lang="en-US" sz="2199" b="1">
                <a:solidFill>
                  <a:srgbClr val="303642"/>
                </a:solidFill>
                <a:latin typeface="Bitter Bold"/>
                <a:ea typeface="Bitter Bold"/>
                <a:cs typeface="Bitter Bold"/>
                <a:sym typeface="Bitter Bold"/>
              </a:rPr>
              <a:t>"Thailand in Brief" </a:t>
            </a:r>
            <a:r>
              <a:rPr lang="en-US" sz="2199">
                <a:solidFill>
                  <a:srgbClr val="303642"/>
                </a:solidFill>
                <a:latin typeface="Bitter"/>
                <a:ea typeface="Bitter"/>
                <a:cs typeface="Bitter"/>
                <a:sym typeface="Bitter"/>
              </a:rPr>
              <a:t>will be updated every third quarter each year. For inquiries or further suggestions, please contact the Thailand Foundation at</a:t>
            </a:r>
            <a:r>
              <a:rPr lang="en-US" sz="2199">
                <a:solidFill>
                  <a:srgbClr val="957754"/>
                </a:solidFill>
                <a:latin typeface="Bitter"/>
                <a:ea typeface="Bitter"/>
                <a:cs typeface="Bitter"/>
                <a:sym typeface="Bitter"/>
              </a:rPr>
              <a:t> </a:t>
            </a:r>
            <a:r>
              <a:rPr lang="en-US" sz="2199" b="1" u="sng">
                <a:solidFill>
                  <a:srgbClr val="957754"/>
                </a:solidFill>
                <a:latin typeface="Bitter Bold"/>
                <a:ea typeface="Bitter Bold"/>
                <a:cs typeface="Bitter Bold"/>
                <a:sym typeface="Bitter Bold"/>
              </a:rPr>
              <a:t>info@thailandfoundation.or.th</a:t>
            </a:r>
            <a:r>
              <a:rPr lang="en-US" sz="2199">
                <a:solidFill>
                  <a:srgbClr val="303642"/>
                </a:solidFill>
                <a:latin typeface="Bitter"/>
                <a:ea typeface="Bitter"/>
                <a:cs typeface="Bitter"/>
                <a:sym typeface="Bitter"/>
              </a:rPr>
              <a:t>.</a:t>
            </a:r>
          </a:p>
          <a:p>
            <a:pPr algn="l">
              <a:lnSpc>
                <a:spcPts val="3079"/>
              </a:lnSpc>
            </a:pPr>
            <a:endParaRPr lang="en-US" sz="2199">
              <a:solidFill>
                <a:srgbClr val="303642"/>
              </a:solidFill>
              <a:latin typeface="Bitter"/>
              <a:ea typeface="Bitter"/>
              <a:cs typeface="Bitter"/>
              <a:sym typeface="Bitte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196489" y="2329451"/>
            <a:ext cx="6339770" cy="1273482"/>
            <a:chOff x="0" y="0"/>
            <a:chExt cx="8453027" cy="1697976"/>
          </a:xfrm>
        </p:grpSpPr>
        <p:grpSp>
          <p:nvGrpSpPr>
            <p:cNvPr id="5" name="Group 5"/>
            <p:cNvGrpSpPr/>
            <p:nvPr/>
          </p:nvGrpSpPr>
          <p:grpSpPr>
            <a:xfrm>
              <a:off x="0" y="0"/>
              <a:ext cx="8453027" cy="1697976"/>
              <a:chOff x="0" y="0"/>
              <a:chExt cx="1886552" cy="378955"/>
            </a:xfrm>
          </p:grpSpPr>
          <p:sp>
            <p:nvSpPr>
              <p:cNvPr id="6" name="Freeform 6"/>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sp>
          <p:sp>
            <p:nvSpPr>
              <p:cNvPr id="7" name="TextBox 7"/>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FreenBecky</a:t>
              </a:r>
            </a:p>
          </p:txBody>
        </p:sp>
      </p:grpSp>
      <p:grpSp>
        <p:nvGrpSpPr>
          <p:cNvPr id="9" name="Group 9"/>
          <p:cNvGrpSpPr/>
          <p:nvPr/>
        </p:nvGrpSpPr>
        <p:grpSpPr>
          <a:xfrm>
            <a:off x="11443228" y="2966192"/>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1287066" y="3712388"/>
            <a:ext cx="8802371" cy="5703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(Freen Sarocha Chankimha and Becky Rebecca Armstrong)</a:t>
            </a:r>
          </a:p>
        </p:txBody>
      </p:sp>
      <p:sp>
        <p:nvSpPr>
          <p:cNvPr id="12" name="TextBox 12"/>
          <p:cNvSpPr txBox="1"/>
          <p:nvPr/>
        </p:nvSpPr>
        <p:spPr>
          <a:xfrm>
            <a:off x="764768" y="4392201"/>
            <a:ext cx="10053920"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power duo from Idol Factory Co., Ltd. and major catalysts of the global Thailand's Girls' Love (GL) phenomenon, commanding an unmatched international fanbase across Asia, Europe, and the Americas through hit acting roles, music, and sold-out worldwide stadium tours..</a:t>
            </a:r>
          </a:p>
        </p:txBody>
      </p:sp>
      <p:sp>
        <p:nvSpPr>
          <p:cNvPr id="13" name="TextBox 13"/>
          <p:cNvSpPr txBox="1"/>
          <p:nvPr/>
        </p:nvSpPr>
        <p:spPr>
          <a:xfrm>
            <a:off x="231137" y="1251514"/>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Thailand's Girls' Love (GL) Actresses: Stars of the Screen</a:t>
            </a:r>
          </a:p>
        </p:txBody>
      </p:sp>
      <p:sp>
        <p:nvSpPr>
          <p:cNvPr id="14" name="TextBox 14"/>
          <p:cNvSpPr txBox="1"/>
          <p:nvPr/>
        </p:nvSpPr>
        <p:spPr>
          <a:xfrm>
            <a:off x="13774197" y="9515283"/>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Thairath Online</a:t>
            </a:r>
          </a:p>
        </p:txBody>
      </p:sp>
      <p:sp>
        <p:nvSpPr>
          <p:cNvPr id="15" name="TextBox 15"/>
          <p:cNvSpPr txBox="1"/>
          <p:nvPr/>
        </p:nvSpPr>
        <p:spPr>
          <a:xfrm>
            <a:off x="764768" y="7543834"/>
            <a:ext cx="98073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Highly sought-after global brand ambassadors who frequently dominate international fashion weeks, leveraging their massive social media engagement to bridge luxury fashion with Gen Z culture.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1817795" y="2399709"/>
            <a:ext cx="6339770" cy="1273482"/>
            <a:chOff x="0" y="0"/>
            <a:chExt cx="8453027" cy="1697976"/>
          </a:xfrm>
        </p:grpSpPr>
        <p:grpSp>
          <p:nvGrpSpPr>
            <p:cNvPr id="5" name="Group 5"/>
            <p:cNvGrpSpPr/>
            <p:nvPr/>
          </p:nvGrpSpPr>
          <p:grpSpPr>
            <a:xfrm>
              <a:off x="0" y="0"/>
              <a:ext cx="8453027" cy="1697976"/>
              <a:chOff x="0" y="0"/>
              <a:chExt cx="1886552" cy="378955"/>
            </a:xfrm>
          </p:grpSpPr>
          <p:sp>
            <p:nvSpPr>
              <p:cNvPr id="6" name="Freeform 6"/>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sp>
          <p:sp>
            <p:nvSpPr>
              <p:cNvPr id="7" name="TextBox 7"/>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LinglingOrm</a:t>
              </a:r>
            </a:p>
          </p:txBody>
        </p:sp>
      </p:grpSp>
      <p:grpSp>
        <p:nvGrpSpPr>
          <p:cNvPr id="9" name="Group 9"/>
          <p:cNvGrpSpPr/>
          <p:nvPr/>
        </p:nvGrpSpPr>
        <p:grpSpPr>
          <a:xfrm>
            <a:off x="11443228" y="3036450"/>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908372" y="3782646"/>
            <a:ext cx="9285022" cy="5703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(Lingling Sirilak Kwong and Orm Kornnaphat Sethratanapong)</a:t>
            </a:r>
          </a:p>
        </p:txBody>
      </p:sp>
      <p:sp>
        <p:nvSpPr>
          <p:cNvPr id="12" name="TextBox 12"/>
          <p:cNvSpPr txBox="1"/>
          <p:nvPr/>
        </p:nvSpPr>
        <p:spPr>
          <a:xfrm>
            <a:off x="386074" y="4462459"/>
            <a:ext cx="100539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power duo and major catalysts of the global GL phenomenon from Channel 3 HD, commanding a massive international fanbase across Asia, Europe, and the Americas through hit series and sold-out worldwide tours.</a:t>
            </a:r>
          </a:p>
        </p:txBody>
      </p:sp>
      <p:sp>
        <p:nvSpPr>
          <p:cNvPr id="13" name="TextBox 13"/>
          <p:cNvSpPr txBox="1"/>
          <p:nvPr/>
        </p:nvSpPr>
        <p:spPr>
          <a:xfrm>
            <a:off x="14668726" y="9534641"/>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Sanook</a:t>
            </a:r>
          </a:p>
        </p:txBody>
      </p:sp>
      <p:sp>
        <p:nvSpPr>
          <p:cNvPr id="14" name="TextBox 14"/>
          <p:cNvSpPr txBox="1"/>
          <p:nvPr/>
        </p:nvSpPr>
        <p:spPr>
          <a:xfrm>
            <a:off x="386074" y="7116433"/>
            <a:ext cx="98073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Highly sought-after brand ambassadors who dominate social media trends and fashion spaces, effortlessly bridging luxury brands with Gen Z culture while sweeping major entertainment awards.</a:t>
            </a:r>
          </a:p>
        </p:txBody>
      </p:sp>
      <p:sp>
        <p:nvSpPr>
          <p:cNvPr id="15" name="TextBox 15"/>
          <p:cNvSpPr txBox="1"/>
          <p:nvPr/>
        </p:nvSpPr>
        <p:spPr>
          <a:xfrm>
            <a:off x="231137" y="1251514"/>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Thailand's Girls' Love (GL) Actresses: Stars of the Screen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1573606" y="2423602"/>
            <a:ext cx="7413205" cy="1213846"/>
            <a:chOff x="0" y="0"/>
            <a:chExt cx="2205978" cy="361209"/>
          </a:xfrm>
        </p:grpSpPr>
        <p:sp>
          <p:nvSpPr>
            <p:cNvPr id="5" name="Freeform 5"/>
            <p:cNvSpPr/>
            <p:nvPr/>
          </p:nvSpPr>
          <p:spPr>
            <a:xfrm>
              <a:off x="0" y="0"/>
              <a:ext cx="2205978" cy="361209"/>
            </a:xfrm>
            <a:custGeom>
              <a:avLst/>
              <a:gdLst/>
              <a:ahLst/>
              <a:cxnLst/>
              <a:rect l="l" t="t" r="r" b="b"/>
              <a:pathLst>
                <a:path w="2205978" h="361209">
                  <a:moveTo>
                    <a:pt x="53261" y="0"/>
                  </a:moveTo>
                  <a:lnTo>
                    <a:pt x="2152717" y="0"/>
                  </a:lnTo>
                  <a:cubicBezTo>
                    <a:pt x="2182132" y="0"/>
                    <a:pt x="2205978" y="23846"/>
                    <a:pt x="2205978" y="53261"/>
                  </a:cubicBezTo>
                  <a:lnTo>
                    <a:pt x="2205978" y="307948"/>
                  </a:lnTo>
                  <a:cubicBezTo>
                    <a:pt x="2205978" y="337363"/>
                    <a:pt x="2182132" y="361209"/>
                    <a:pt x="2152717" y="361209"/>
                  </a:cubicBezTo>
                  <a:lnTo>
                    <a:pt x="53261" y="361209"/>
                  </a:lnTo>
                  <a:cubicBezTo>
                    <a:pt x="23846" y="361209"/>
                    <a:pt x="0" y="337363"/>
                    <a:pt x="0" y="307948"/>
                  </a:cubicBezTo>
                  <a:lnTo>
                    <a:pt x="0" y="53261"/>
                  </a:lnTo>
                  <a:cubicBezTo>
                    <a:pt x="0" y="23846"/>
                    <a:pt x="23846" y="0"/>
                    <a:pt x="53261" y="0"/>
                  </a:cubicBezTo>
                  <a:close/>
                </a:path>
              </a:pathLst>
            </a:custGeom>
            <a:solidFill>
              <a:srgbClr val="004AAD"/>
            </a:solidFill>
          </p:spPr>
        </p:sp>
        <p:sp>
          <p:nvSpPr>
            <p:cNvPr id="6" name="TextBox 6"/>
            <p:cNvSpPr txBox="1"/>
            <p:nvPr/>
          </p:nvSpPr>
          <p:spPr>
            <a:xfrm>
              <a:off x="0" y="-47625"/>
              <a:ext cx="2205978" cy="408834"/>
            </a:xfrm>
            <a:prstGeom prst="rect">
              <a:avLst/>
            </a:prstGeom>
          </p:spPr>
          <p:txBody>
            <a:bodyPr lIns="44962" tIns="44962" rIns="44962" bIns="44962" rtlCol="0" anchor="ctr"/>
            <a:lstStyle/>
            <a:p>
              <a:pPr algn="ctr">
                <a:lnSpc>
                  <a:spcPts val="2659"/>
                </a:lnSpc>
              </a:pPr>
              <a:endParaRPr/>
            </a:p>
          </p:txBody>
        </p:sp>
      </p:grpSp>
      <p:grpSp>
        <p:nvGrpSpPr>
          <p:cNvPr id="7" name="Group 7"/>
          <p:cNvGrpSpPr/>
          <p:nvPr/>
        </p:nvGrpSpPr>
        <p:grpSpPr>
          <a:xfrm>
            <a:off x="11443228" y="3036450"/>
            <a:ext cx="5246370" cy="5246370"/>
            <a:chOff x="0" y="0"/>
            <a:chExt cx="812800" cy="812800"/>
          </a:xfrm>
        </p:grpSpPr>
        <p:sp>
          <p:nvSpPr>
            <p:cNvPr id="8" name="Freeform 8"/>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9" name="TextBox 9"/>
          <p:cNvSpPr txBox="1"/>
          <p:nvPr/>
        </p:nvSpPr>
        <p:spPr>
          <a:xfrm>
            <a:off x="826811" y="2662147"/>
            <a:ext cx="9172446" cy="66055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Lingling Sirilak Kwong</a:t>
            </a:r>
          </a:p>
        </p:txBody>
      </p:sp>
      <p:sp>
        <p:nvSpPr>
          <p:cNvPr id="10" name="TextBox 10"/>
          <p:cNvSpPr txBox="1"/>
          <p:nvPr/>
        </p:nvSpPr>
        <p:spPr>
          <a:xfrm>
            <a:off x="386074" y="3844641"/>
            <a:ext cx="10053920" cy="37612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breakthrough powerhouse in the global Girls' Love (GL) landscape who skyrocketed to international fame via The Secret of Us and Only You, commanding immense social media dominance across China and Southeast Asia and winning the global title of Most Beautiful Woman Alive 2026 by Netizens Choice Magazine.</a:t>
            </a:r>
          </a:p>
        </p:txBody>
      </p:sp>
      <p:sp>
        <p:nvSpPr>
          <p:cNvPr id="11" name="TextBox 11"/>
          <p:cNvSpPr txBox="1"/>
          <p:nvPr/>
        </p:nvSpPr>
        <p:spPr>
          <a:xfrm>
            <a:off x="14310914" y="9557357"/>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prestigeonline</a:t>
            </a:r>
          </a:p>
        </p:txBody>
      </p:sp>
      <p:sp>
        <p:nvSpPr>
          <p:cNvPr id="12" name="TextBox 12"/>
          <p:cNvSpPr txBox="1"/>
          <p:nvPr/>
        </p:nvSpPr>
        <p:spPr>
          <a:xfrm>
            <a:off x="386074" y="7605047"/>
            <a:ext cx="10582578"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A multi-award-winning Thai actress recognized across premier regional stages (Maya TV, Howe, Weibo), serving as a high-conversion commercial muse and top-tier brand ambassador across major beauty, lifestyle, and luxury fashion campaigns.</a:t>
            </a:r>
          </a:p>
        </p:txBody>
      </p:sp>
      <p:sp>
        <p:nvSpPr>
          <p:cNvPr id="13" name="TextBox 13"/>
          <p:cNvSpPr txBox="1"/>
          <p:nvPr/>
        </p:nvSpPr>
        <p:spPr>
          <a:xfrm>
            <a:off x="1028700" y="1178897"/>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 Actresses : Stars of the Screen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26811" y="2399709"/>
            <a:ext cx="9172446" cy="1273482"/>
            <a:chOff x="0" y="0"/>
            <a:chExt cx="12229928" cy="1697976"/>
          </a:xfrm>
        </p:grpSpPr>
        <p:grpSp>
          <p:nvGrpSpPr>
            <p:cNvPr id="5" name="Group 5"/>
            <p:cNvGrpSpPr/>
            <p:nvPr/>
          </p:nvGrpSpPr>
          <p:grpSpPr>
            <a:xfrm>
              <a:off x="0" y="0"/>
              <a:ext cx="12229928" cy="1697976"/>
              <a:chOff x="0" y="0"/>
              <a:chExt cx="2729483" cy="378955"/>
            </a:xfrm>
          </p:grpSpPr>
          <p:sp>
            <p:nvSpPr>
              <p:cNvPr id="6" name="Freeform 6"/>
              <p:cNvSpPr/>
              <p:nvPr/>
            </p:nvSpPr>
            <p:spPr>
              <a:xfrm>
                <a:off x="0" y="0"/>
                <a:ext cx="2729483" cy="378955"/>
              </a:xfrm>
              <a:custGeom>
                <a:avLst/>
                <a:gdLst/>
                <a:ahLst/>
                <a:cxnLst/>
                <a:rect l="l" t="t" r="r" b="b"/>
                <a:pathLst>
                  <a:path w="2729483" h="378955">
                    <a:moveTo>
                      <a:pt x="43046" y="0"/>
                    </a:moveTo>
                    <a:lnTo>
                      <a:pt x="2686437" y="0"/>
                    </a:lnTo>
                    <a:cubicBezTo>
                      <a:pt x="2697853" y="0"/>
                      <a:pt x="2708802" y="4535"/>
                      <a:pt x="2716875" y="12608"/>
                    </a:cubicBezTo>
                    <a:cubicBezTo>
                      <a:pt x="2724948" y="20681"/>
                      <a:pt x="2729483" y="31630"/>
                      <a:pt x="2729483" y="43046"/>
                    </a:cubicBezTo>
                    <a:lnTo>
                      <a:pt x="2729483" y="335909"/>
                    </a:lnTo>
                    <a:cubicBezTo>
                      <a:pt x="2729483" y="359683"/>
                      <a:pt x="2710210" y="378955"/>
                      <a:pt x="2686437" y="378955"/>
                    </a:cubicBezTo>
                    <a:lnTo>
                      <a:pt x="43046" y="378955"/>
                    </a:lnTo>
                    <a:cubicBezTo>
                      <a:pt x="31630" y="378955"/>
                      <a:pt x="20681" y="374420"/>
                      <a:pt x="12608" y="366347"/>
                    </a:cubicBezTo>
                    <a:cubicBezTo>
                      <a:pt x="4535" y="358275"/>
                      <a:pt x="0" y="347326"/>
                      <a:pt x="0" y="335909"/>
                    </a:cubicBezTo>
                    <a:lnTo>
                      <a:pt x="0" y="43046"/>
                    </a:lnTo>
                    <a:cubicBezTo>
                      <a:pt x="0" y="19272"/>
                      <a:pt x="19272" y="0"/>
                      <a:pt x="43046" y="0"/>
                    </a:cubicBezTo>
                    <a:close/>
                  </a:path>
                </a:pathLst>
              </a:custGeom>
              <a:solidFill>
                <a:srgbClr val="004AAD"/>
              </a:solidFill>
            </p:spPr>
          </p:sp>
          <p:sp>
            <p:nvSpPr>
              <p:cNvPr id="7" name="TextBox 7"/>
              <p:cNvSpPr txBox="1"/>
              <p:nvPr/>
            </p:nvSpPr>
            <p:spPr>
              <a:xfrm>
                <a:off x="0" y="-47625"/>
                <a:ext cx="2729483"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2229928"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BAIFERN (Pimchanok Luevisadpaibul)</a:t>
              </a:r>
            </a:p>
          </p:txBody>
        </p:sp>
      </p:grpSp>
      <p:grpSp>
        <p:nvGrpSpPr>
          <p:cNvPr id="9" name="Group 9"/>
          <p:cNvGrpSpPr/>
          <p:nvPr/>
        </p:nvGrpSpPr>
        <p:grpSpPr>
          <a:xfrm>
            <a:off x="11443228" y="3036450"/>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t="-4062" b="-15429"/>
              </a:stretch>
            </a:blipFill>
          </p:spPr>
        </p:sp>
      </p:grpSp>
      <p:sp>
        <p:nvSpPr>
          <p:cNvPr id="11" name="TextBox 11"/>
          <p:cNvSpPr txBox="1"/>
          <p:nvPr/>
        </p:nvSpPr>
        <p:spPr>
          <a:xfrm>
            <a:off x="386074" y="3844641"/>
            <a:ext cx="10053920"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timeless powerhouse of Asian cinema who achieved legendary status through First Love (A Little Thing Called Love), consistently captivating massive international audiences across China and Southeast Asia with her versatile acting roles.</a:t>
            </a:r>
          </a:p>
        </p:txBody>
      </p:sp>
      <p:sp>
        <p:nvSpPr>
          <p:cNvPr id="12" name="TextBox 12"/>
          <p:cNvSpPr txBox="1"/>
          <p:nvPr/>
        </p:nvSpPr>
        <p:spPr>
          <a:xfrm>
            <a:off x="14310914" y="9557357"/>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Naver Blog</a:t>
            </a:r>
          </a:p>
        </p:txBody>
      </p:sp>
      <p:sp>
        <p:nvSpPr>
          <p:cNvPr id="13" name="TextBox 13"/>
          <p:cNvSpPr txBox="1"/>
          <p:nvPr/>
        </p:nvSpPr>
        <p:spPr>
          <a:xfrm>
            <a:off x="376549" y="7139149"/>
            <a:ext cx="98073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A prominent multi-award-winning actress who dominates the commercial market, serving as a highly coveted global brand ambassador for luxury fashion house Loewe and elite international beauty brands.</a:t>
            </a:r>
          </a:p>
        </p:txBody>
      </p:sp>
      <p:sp>
        <p:nvSpPr>
          <p:cNvPr id="14" name="TextBox 14"/>
          <p:cNvSpPr txBox="1"/>
          <p:nvPr/>
        </p:nvSpPr>
        <p:spPr>
          <a:xfrm>
            <a:off x="1028700" y="1178897"/>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 Actresses : Stars of the Screen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1648151" y="2399709"/>
            <a:ext cx="7264117" cy="1273482"/>
            <a:chOff x="0" y="0"/>
            <a:chExt cx="9685489" cy="1697976"/>
          </a:xfrm>
        </p:grpSpPr>
        <p:grpSp>
          <p:nvGrpSpPr>
            <p:cNvPr id="5" name="Group 5"/>
            <p:cNvGrpSpPr/>
            <p:nvPr/>
          </p:nvGrpSpPr>
          <p:grpSpPr>
            <a:xfrm>
              <a:off x="0" y="0"/>
              <a:ext cx="9685489" cy="1697976"/>
              <a:chOff x="0" y="0"/>
              <a:chExt cx="2161613" cy="378955"/>
            </a:xfrm>
          </p:grpSpPr>
          <p:sp>
            <p:nvSpPr>
              <p:cNvPr id="6" name="Freeform 6"/>
              <p:cNvSpPr/>
              <p:nvPr/>
            </p:nvSpPr>
            <p:spPr>
              <a:xfrm>
                <a:off x="0" y="0"/>
                <a:ext cx="2161613" cy="378955"/>
              </a:xfrm>
              <a:custGeom>
                <a:avLst/>
                <a:gdLst/>
                <a:ahLst/>
                <a:cxnLst/>
                <a:rect l="l" t="t" r="r" b="b"/>
                <a:pathLst>
                  <a:path w="2161613" h="378955">
                    <a:moveTo>
                      <a:pt x="54355" y="0"/>
                    </a:moveTo>
                    <a:lnTo>
                      <a:pt x="2107259" y="0"/>
                    </a:lnTo>
                    <a:cubicBezTo>
                      <a:pt x="2121675" y="0"/>
                      <a:pt x="2135500" y="5727"/>
                      <a:pt x="2145693" y="15920"/>
                    </a:cubicBezTo>
                    <a:cubicBezTo>
                      <a:pt x="2155887" y="26114"/>
                      <a:pt x="2161613" y="39939"/>
                      <a:pt x="2161613" y="54355"/>
                    </a:cubicBezTo>
                    <a:lnTo>
                      <a:pt x="2161613" y="324601"/>
                    </a:lnTo>
                    <a:cubicBezTo>
                      <a:pt x="2161613" y="354620"/>
                      <a:pt x="2137278" y="378955"/>
                      <a:pt x="2107259" y="378955"/>
                    </a:cubicBezTo>
                    <a:lnTo>
                      <a:pt x="54355" y="378955"/>
                    </a:lnTo>
                    <a:cubicBezTo>
                      <a:pt x="39939" y="378955"/>
                      <a:pt x="26114" y="373229"/>
                      <a:pt x="15920" y="363035"/>
                    </a:cubicBezTo>
                    <a:cubicBezTo>
                      <a:pt x="5727" y="352842"/>
                      <a:pt x="0" y="339016"/>
                      <a:pt x="0" y="324601"/>
                    </a:cubicBezTo>
                    <a:lnTo>
                      <a:pt x="0" y="54355"/>
                    </a:lnTo>
                    <a:cubicBezTo>
                      <a:pt x="0" y="39939"/>
                      <a:pt x="5727" y="26114"/>
                      <a:pt x="15920" y="15920"/>
                    </a:cubicBezTo>
                    <a:cubicBezTo>
                      <a:pt x="26114" y="5727"/>
                      <a:pt x="39939" y="0"/>
                      <a:pt x="54355" y="0"/>
                    </a:cubicBezTo>
                    <a:close/>
                  </a:path>
                </a:pathLst>
              </a:custGeom>
              <a:solidFill>
                <a:srgbClr val="004AAD"/>
              </a:solidFill>
            </p:spPr>
          </p:sp>
          <p:sp>
            <p:nvSpPr>
              <p:cNvPr id="7" name="TextBox 7"/>
              <p:cNvSpPr txBox="1"/>
              <p:nvPr/>
            </p:nvSpPr>
            <p:spPr>
              <a:xfrm>
                <a:off x="0" y="-47625"/>
                <a:ext cx="2161613"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9685489"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YAYA (Urassaya Sperbund)</a:t>
              </a:r>
            </a:p>
          </p:txBody>
        </p:sp>
      </p:grpSp>
      <p:grpSp>
        <p:nvGrpSpPr>
          <p:cNvPr id="9" name="Group 9"/>
          <p:cNvGrpSpPr/>
          <p:nvPr/>
        </p:nvGrpSpPr>
        <p:grpSpPr>
          <a:xfrm>
            <a:off x="11443228" y="3036450"/>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376549" y="4163729"/>
            <a:ext cx="100539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premier Thai-Norwegian icon celebrated for hit dramas like The Crown Princess, bridging Southeast Asian entertainment with global cinema and high-profile charity advocacy in 2026.</a:t>
            </a:r>
          </a:p>
        </p:txBody>
      </p:sp>
      <p:sp>
        <p:nvSpPr>
          <p:cNvPr id="12" name="TextBox 12"/>
          <p:cNvSpPr txBox="1"/>
          <p:nvPr/>
        </p:nvSpPr>
        <p:spPr>
          <a:xfrm>
            <a:off x="14281097" y="9557357"/>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Post Today</a:t>
            </a:r>
          </a:p>
        </p:txBody>
      </p:sp>
      <p:sp>
        <p:nvSpPr>
          <p:cNvPr id="13" name="TextBox 13"/>
          <p:cNvSpPr txBox="1"/>
          <p:nvPr/>
        </p:nvSpPr>
        <p:spPr>
          <a:xfrm>
            <a:off x="376549" y="6820061"/>
            <a:ext cx="98073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A longtime Louis Vuitton global ambassador who continues to anchor international fashion campaigns in 2026, leveraging her status as one of Asia's top models and commercial powerhouses.</a:t>
            </a:r>
          </a:p>
        </p:txBody>
      </p:sp>
      <p:sp>
        <p:nvSpPr>
          <p:cNvPr id="14" name="TextBox 14"/>
          <p:cNvSpPr txBox="1"/>
          <p:nvPr/>
        </p:nvSpPr>
        <p:spPr>
          <a:xfrm>
            <a:off x="1028700" y="1178897"/>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 Actresses : Stars of the Screen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630779" y="2742612"/>
            <a:ext cx="6220499" cy="1273482"/>
            <a:chOff x="0" y="0"/>
            <a:chExt cx="8293999" cy="1697976"/>
          </a:xfrm>
        </p:grpSpPr>
        <p:grpSp>
          <p:nvGrpSpPr>
            <p:cNvPr id="5" name="Group 5"/>
            <p:cNvGrpSpPr/>
            <p:nvPr/>
          </p:nvGrpSpPr>
          <p:grpSpPr>
            <a:xfrm>
              <a:off x="0" y="0"/>
              <a:ext cx="8293999" cy="1697976"/>
              <a:chOff x="0" y="0"/>
              <a:chExt cx="1851060" cy="378955"/>
            </a:xfrm>
          </p:grpSpPr>
          <p:sp>
            <p:nvSpPr>
              <p:cNvPr id="6" name="Freeform 6"/>
              <p:cNvSpPr/>
              <p:nvPr/>
            </p:nvSpPr>
            <p:spPr>
              <a:xfrm>
                <a:off x="0" y="0"/>
                <a:ext cx="1851060" cy="378955"/>
              </a:xfrm>
              <a:custGeom>
                <a:avLst/>
                <a:gdLst/>
                <a:ahLst/>
                <a:cxnLst/>
                <a:rect l="l" t="t" r="r" b="b"/>
                <a:pathLst>
                  <a:path w="1851060" h="378955">
                    <a:moveTo>
                      <a:pt x="63474" y="0"/>
                    </a:moveTo>
                    <a:lnTo>
                      <a:pt x="1787586" y="0"/>
                    </a:lnTo>
                    <a:cubicBezTo>
                      <a:pt x="1822642" y="0"/>
                      <a:pt x="1851060" y="28418"/>
                      <a:pt x="1851060" y="63474"/>
                    </a:cubicBezTo>
                    <a:lnTo>
                      <a:pt x="1851060" y="315482"/>
                    </a:lnTo>
                    <a:cubicBezTo>
                      <a:pt x="1851060" y="350537"/>
                      <a:pt x="1822642" y="378955"/>
                      <a:pt x="1787586" y="378955"/>
                    </a:cubicBezTo>
                    <a:lnTo>
                      <a:pt x="63474" y="378955"/>
                    </a:lnTo>
                    <a:cubicBezTo>
                      <a:pt x="28418" y="378955"/>
                      <a:pt x="0" y="350537"/>
                      <a:pt x="0" y="315482"/>
                    </a:cubicBezTo>
                    <a:lnTo>
                      <a:pt x="0" y="63474"/>
                    </a:lnTo>
                    <a:cubicBezTo>
                      <a:pt x="0" y="28418"/>
                      <a:pt x="28418" y="0"/>
                      <a:pt x="63474" y="0"/>
                    </a:cubicBezTo>
                    <a:close/>
                  </a:path>
                </a:pathLst>
              </a:custGeom>
              <a:solidFill>
                <a:srgbClr val="004AAD"/>
              </a:solidFill>
            </p:spPr>
          </p:sp>
          <p:sp>
            <p:nvSpPr>
              <p:cNvPr id="7" name="TextBox 7"/>
              <p:cNvSpPr txBox="1"/>
              <p:nvPr/>
            </p:nvSpPr>
            <p:spPr>
              <a:xfrm>
                <a:off x="0" y="-47625"/>
                <a:ext cx="1851060"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293999"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MAI (Davika Hoorne)</a:t>
              </a:r>
            </a:p>
          </p:txBody>
        </p:sp>
      </p:grpSp>
      <p:grpSp>
        <p:nvGrpSpPr>
          <p:cNvPr id="9" name="Group 9"/>
          <p:cNvGrpSpPr/>
          <p:nvPr/>
        </p:nvGrpSpPr>
        <p:grpSpPr>
          <a:xfrm>
            <a:off x="11443228" y="3036450"/>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1038225" y="4530447"/>
            <a:ext cx="100539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timeless superstar of Asian cinema celebrated for the historic blockbuster Pee Mak, bridging Thai entertainment with global cinema and cross-border music projects in 2026.</a:t>
            </a:r>
          </a:p>
        </p:txBody>
      </p:sp>
      <p:sp>
        <p:nvSpPr>
          <p:cNvPr id="12" name="TextBox 12"/>
          <p:cNvSpPr txBox="1"/>
          <p:nvPr/>
        </p:nvSpPr>
        <p:spPr>
          <a:xfrm>
            <a:off x="14281097" y="9557357"/>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credit:Tatler Asia </a:t>
            </a:r>
          </a:p>
        </p:txBody>
      </p:sp>
      <p:sp>
        <p:nvSpPr>
          <p:cNvPr id="13" name="TextBox 13"/>
          <p:cNvSpPr txBox="1"/>
          <p:nvPr/>
        </p:nvSpPr>
        <p:spPr>
          <a:xfrm>
            <a:off x="1028700" y="7186780"/>
            <a:ext cx="9807320" cy="18467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She has become a model for international fashion brands and has expanded her reach to global audiences.</a:t>
            </a:r>
          </a:p>
        </p:txBody>
      </p:sp>
      <p:sp>
        <p:nvSpPr>
          <p:cNvPr id="14" name="TextBox 14"/>
          <p:cNvSpPr txBox="1"/>
          <p:nvPr/>
        </p:nvSpPr>
        <p:spPr>
          <a:xfrm>
            <a:off x="1028700" y="1178897"/>
            <a:ext cx="17901926" cy="839812"/>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 Actresses : Stars of the Screen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883549" y="2060604"/>
            <a:ext cx="7711382" cy="1273482"/>
            <a:chOff x="0" y="0"/>
            <a:chExt cx="10281842" cy="1697976"/>
          </a:xfrm>
        </p:grpSpPr>
        <p:grpSp>
          <p:nvGrpSpPr>
            <p:cNvPr id="5" name="Group 5"/>
            <p:cNvGrpSpPr/>
            <p:nvPr/>
          </p:nvGrpSpPr>
          <p:grpSpPr>
            <a:xfrm>
              <a:off x="0" y="0"/>
              <a:ext cx="10281842" cy="1697976"/>
              <a:chOff x="0" y="0"/>
              <a:chExt cx="2294708" cy="378955"/>
            </a:xfrm>
          </p:grpSpPr>
          <p:sp>
            <p:nvSpPr>
              <p:cNvPr id="6" name="Freeform 6"/>
              <p:cNvSpPr/>
              <p:nvPr/>
            </p:nvSpPr>
            <p:spPr>
              <a:xfrm>
                <a:off x="0" y="0"/>
                <a:ext cx="2294708" cy="378955"/>
              </a:xfrm>
              <a:custGeom>
                <a:avLst/>
                <a:gdLst/>
                <a:ahLst/>
                <a:cxnLst/>
                <a:rect l="l" t="t" r="r" b="b"/>
                <a:pathLst>
                  <a:path w="2294708" h="378955">
                    <a:moveTo>
                      <a:pt x="51202" y="0"/>
                    </a:moveTo>
                    <a:lnTo>
                      <a:pt x="2243506" y="0"/>
                    </a:lnTo>
                    <a:cubicBezTo>
                      <a:pt x="2257085" y="0"/>
                      <a:pt x="2270109" y="5394"/>
                      <a:pt x="2279711" y="14997"/>
                    </a:cubicBezTo>
                    <a:cubicBezTo>
                      <a:pt x="2289313" y="24599"/>
                      <a:pt x="2294708" y="37622"/>
                      <a:pt x="2294708" y="51202"/>
                    </a:cubicBezTo>
                    <a:lnTo>
                      <a:pt x="2294708" y="327753"/>
                    </a:lnTo>
                    <a:cubicBezTo>
                      <a:pt x="2294708" y="341333"/>
                      <a:pt x="2289313" y="354356"/>
                      <a:pt x="2279711" y="363959"/>
                    </a:cubicBezTo>
                    <a:cubicBezTo>
                      <a:pt x="2270109" y="373561"/>
                      <a:pt x="2257085" y="378955"/>
                      <a:pt x="2243506" y="378955"/>
                    </a:cubicBezTo>
                    <a:lnTo>
                      <a:pt x="51202" y="378955"/>
                    </a:lnTo>
                    <a:cubicBezTo>
                      <a:pt x="37622" y="378955"/>
                      <a:pt x="24599" y="373561"/>
                      <a:pt x="14997" y="363959"/>
                    </a:cubicBezTo>
                    <a:cubicBezTo>
                      <a:pt x="5394" y="354356"/>
                      <a:pt x="0" y="341333"/>
                      <a:pt x="0" y="327753"/>
                    </a:cubicBezTo>
                    <a:lnTo>
                      <a:pt x="0" y="51202"/>
                    </a:lnTo>
                    <a:cubicBezTo>
                      <a:pt x="0" y="37622"/>
                      <a:pt x="5394" y="24599"/>
                      <a:pt x="14997" y="14997"/>
                    </a:cubicBezTo>
                    <a:cubicBezTo>
                      <a:pt x="24599" y="5394"/>
                      <a:pt x="37622" y="0"/>
                      <a:pt x="51202" y="0"/>
                    </a:cubicBezTo>
                    <a:close/>
                  </a:path>
                </a:pathLst>
              </a:custGeom>
              <a:solidFill>
                <a:srgbClr val="004AAD"/>
              </a:solidFill>
            </p:spPr>
          </p:sp>
          <p:sp>
            <p:nvSpPr>
              <p:cNvPr id="7" name="TextBox 7"/>
              <p:cNvSpPr txBox="1"/>
              <p:nvPr/>
            </p:nvSpPr>
            <p:spPr>
              <a:xfrm>
                <a:off x="0" y="-47625"/>
                <a:ext cx="2294708"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281842"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TONY JAA (Tatchakorn Yeerum)</a:t>
              </a:r>
            </a:p>
          </p:txBody>
        </p:sp>
      </p:grpSp>
      <p:grpSp>
        <p:nvGrpSpPr>
          <p:cNvPr id="9" name="Group 9"/>
          <p:cNvGrpSpPr/>
          <p:nvPr/>
        </p:nvGrpSpPr>
        <p:grpSpPr>
          <a:xfrm>
            <a:off x="1347454" y="2697345"/>
            <a:ext cx="5887449" cy="5887449"/>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712280" y="3715086"/>
            <a:ext cx="9547020" cy="18467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Known worldwide for his roles in Ong-Bak and Tom-Yum-Goong, Tony Jaa revolutionized action cinema with his groundbreaking martial arts stunts.</a:t>
            </a:r>
          </a:p>
        </p:txBody>
      </p:sp>
      <p:sp>
        <p:nvSpPr>
          <p:cNvPr id="12" name="TextBox 12"/>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Whistlekick Martian Art Radio</a:t>
            </a:r>
          </a:p>
        </p:txBody>
      </p:sp>
      <p:sp>
        <p:nvSpPr>
          <p:cNvPr id="13" name="TextBox 13"/>
          <p:cNvSpPr txBox="1"/>
          <p:nvPr/>
        </p:nvSpPr>
        <p:spPr>
          <a:xfrm>
            <a:off x="7712280" y="5885644"/>
            <a:ext cx="9807320" cy="18467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Revolutionized global action cinema with Ong-Bak, continuing his Hollywood dominance in 2026 as a premier icon alongside franchises like Fast and Furious 7.</a:t>
            </a:r>
          </a:p>
        </p:txBody>
      </p:sp>
      <p:sp>
        <p:nvSpPr>
          <p:cNvPr id="14" name="TextBox 14"/>
          <p:cNvSpPr txBox="1"/>
          <p:nvPr/>
        </p:nvSpPr>
        <p:spPr>
          <a:xfrm>
            <a:off x="981370" y="742502"/>
            <a:ext cx="8861673" cy="730250"/>
          </a:xfrm>
          <a:prstGeom prst="rect">
            <a:avLst/>
          </a:prstGeom>
        </p:spPr>
        <p:txBody>
          <a:bodyPr lIns="0" tIns="0" rIns="0" bIns="0" rtlCol="0" anchor="t">
            <a:spAutoFit/>
          </a:bodyPr>
          <a:lstStyle/>
          <a:p>
            <a:pPr algn="l">
              <a:lnSpc>
                <a:spcPts val="5499"/>
              </a:lnSpc>
            </a:pPr>
            <a:r>
              <a:rPr lang="en-US" sz="4374" b="1">
                <a:solidFill>
                  <a:srgbClr val="253A7E"/>
                </a:solidFill>
                <a:latin typeface="Bitter Bold"/>
                <a:ea typeface="Bitter Bold"/>
                <a:cs typeface="Bitter Bold"/>
                <a:sym typeface="Bitter Bold"/>
              </a:rPr>
              <a:t>Thai Actors : Stars of the Screen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883549" y="2060604"/>
            <a:ext cx="7711382" cy="1273482"/>
            <a:chOff x="0" y="0"/>
            <a:chExt cx="10281842" cy="1697976"/>
          </a:xfrm>
        </p:grpSpPr>
        <p:grpSp>
          <p:nvGrpSpPr>
            <p:cNvPr id="5" name="Group 5"/>
            <p:cNvGrpSpPr/>
            <p:nvPr/>
          </p:nvGrpSpPr>
          <p:grpSpPr>
            <a:xfrm>
              <a:off x="0" y="0"/>
              <a:ext cx="10281842" cy="1697976"/>
              <a:chOff x="0" y="0"/>
              <a:chExt cx="2294708" cy="378955"/>
            </a:xfrm>
          </p:grpSpPr>
          <p:sp>
            <p:nvSpPr>
              <p:cNvPr id="6" name="Freeform 6"/>
              <p:cNvSpPr/>
              <p:nvPr/>
            </p:nvSpPr>
            <p:spPr>
              <a:xfrm>
                <a:off x="0" y="0"/>
                <a:ext cx="2294708" cy="378955"/>
              </a:xfrm>
              <a:custGeom>
                <a:avLst/>
                <a:gdLst/>
                <a:ahLst/>
                <a:cxnLst/>
                <a:rect l="l" t="t" r="r" b="b"/>
                <a:pathLst>
                  <a:path w="2294708" h="378955">
                    <a:moveTo>
                      <a:pt x="51202" y="0"/>
                    </a:moveTo>
                    <a:lnTo>
                      <a:pt x="2243506" y="0"/>
                    </a:lnTo>
                    <a:cubicBezTo>
                      <a:pt x="2257085" y="0"/>
                      <a:pt x="2270109" y="5394"/>
                      <a:pt x="2279711" y="14997"/>
                    </a:cubicBezTo>
                    <a:cubicBezTo>
                      <a:pt x="2289313" y="24599"/>
                      <a:pt x="2294708" y="37622"/>
                      <a:pt x="2294708" y="51202"/>
                    </a:cubicBezTo>
                    <a:lnTo>
                      <a:pt x="2294708" y="327753"/>
                    </a:lnTo>
                    <a:cubicBezTo>
                      <a:pt x="2294708" y="341333"/>
                      <a:pt x="2289313" y="354356"/>
                      <a:pt x="2279711" y="363959"/>
                    </a:cubicBezTo>
                    <a:cubicBezTo>
                      <a:pt x="2270109" y="373561"/>
                      <a:pt x="2257085" y="378955"/>
                      <a:pt x="2243506" y="378955"/>
                    </a:cubicBezTo>
                    <a:lnTo>
                      <a:pt x="51202" y="378955"/>
                    </a:lnTo>
                    <a:cubicBezTo>
                      <a:pt x="37622" y="378955"/>
                      <a:pt x="24599" y="373561"/>
                      <a:pt x="14997" y="363959"/>
                    </a:cubicBezTo>
                    <a:cubicBezTo>
                      <a:pt x="5394" y="354356"/>
                      <a:pt x="0" y="341333"/>
                      <a:pt x="0" y="327753"/>
                    </a:cubicBezTo>
                    <a:lnTo>
                      <a:pt x="0" y="51202"/>
                    </a:lnTo>
                    <a:cubicBezTo>
                      <a:pt x="0" y="37622"/>
                      <a:pt x="5394" y="24599"/>
                      <a:pt x="14997" y="14997"/>
                    </a:cubicBezTo>
                    <a:cubicBezTo>
                      <a:pt x="24599" y="5394"/>
                      <a:pt x="37622" y="0"/>
                      <a:pt x="51202" y="0"/>
                    </a:cubicBezTo>
                    <a:close/>
                  </a:path>
                </a:pathLst>
              </a:custGeom>
              <a:solidFill>
                <a:srgbClr val="004AAD"/>
              </a:solidFill>
            </p:spPr>
          </p:sp>
          <p:sp>
            <p:nvSpPr>
              <p:cNvPr id="7" name="TextBox 7"/>
              <p:cNvSpPr txBox="1"/>
              <p:nvPr/>
            </p:nvSpPr>
            <p:spPr>
              <a:xfrm>
                <a:off x="0" y="-47625"/>
                <a:ext cx="2294708"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281842"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NADECH (Nadech Kugimiya)</a:t>
              </a:r>
            </a:p>
          </p:txBody>
        </p:sp>
      </p:grpSp>
      <p:grpSp>
        <p:nvGrpSpPr>
          <p:cNvPr id="9" name="Group 9"/>
          <p:cNvGrpSpPr/>
          <p:nvPr/>
        </p:nvGrpSpPr>
        <p:grpSpPr>
          <a:xfrm>
            <a:off x="1347454" y="2697345"/>
            <a:ext cx="5887449" cy="5887449"/>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712280" y="3715086"/>
            <a:ext cx="95470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top-tier Asian heartthrob celebrated for The Crown Princess and the global box-office horror franchise Tee Yod (Death Whisperer), expanding his international appeal in 2026.</a:t>
            </a:r>
          </a:p>
        </p:txBody>
      </p:sp>
      <p:sp>
        <p:nvSpPr>
          <p:cNvPr id="12" name="TextBox 12"/>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lakorn-thai-world.fandom</a:t>
            </a:r>
          </a:p>
        </p:txBody>
      </p:sp>
      <p:sp>
        <p:nvSpPr>
          <p:cNvPr id="13" name="TextBox 13"/>
          <p:cNvSpPr txBox="1"/>
          <p:nvPr/>
        </p:nvSpPr>
        <p:spPr>
          <a:xfrm>
            <a:off x="7712280" y="6379419"/>
            <a:ext cx="98073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One of Thailand's most decorated, multi-award-winning actors who continues to dominate 2026 as a premier commercial king and highly sought-after brand ambassador across Southeast Asia.</a:t>
            </a:r>
          </a:p>
        </p:txBody>
      </p:sp>
      <p:sp>
        <p:nvSpPr>
          <p:cNvPr id="14" name="TextBox 14"/>
          <p:cNvSpPr txBox="1"/>
          <p:nvPr/>
        </p:nvSpPr>
        <p:spPr>
          <a:xfrm>
            <a:off x="981370" y="742502"/>
            <a:ext cx="8861673" cy="730250"/>
          </a:xfrm>
          <a:prstGeom prst="rect">
            <a:avLst/>
          </a:prstGeom>
        </p:spPr>
        <p:txBody>
          <a:bodyPr lIns="0" tIns="0" rIns="0" bIns="0" rtlCol="0" anchor="t">
            <a:spAutoFit/>
          </a:bodyPr>
          <a:lstStyle/>
          <a:p>
            <a:pPr algn="l">
              <a:lnSpc>
                <a:spcPts val="5499"/>
              </a:lnSpc>
            </a:pPr>
            <a:r>
              <a:rPr lang="en-US" sz="4374" b="1">
                <a:solidFill>
                  <a:srgbClr val="253A7E"/>
                </a:solidFill>
                <a:latin typeface="Bitter Bold"/>
                <a:ea typeface="Bitter Bold"/>
                <a:cs typeface="Bitter Bold"/>
                <a:sym typeface="Bitter Bold"/>
              </a:rPr>
              <a:t>Thai Actors : Stars of the Screen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883549" y="2060604"/>
            <a:ext cx="7711382" cy="1273482"/>
            <a:chOff x="0" y="0"/>
            <a:chExt cx="10281842" cy="1697976"/>
          </a:xfrm>
        </p:grpSpPr>
        <p:grpSp>
          <p:nvGrpSpPr>
            <p:cNvPr id="5" name="Group 5"/>
            <p:cNvGrpSpPr/>
            <p:nvPr/>
          </p:nvGrpSpPr>
          <p:grpSpPr>
            <a:xfrm>
              <a:off x="0" y="0"/>
              <a:ext cx="10281842" cy="1697976"/>
              <a:chOff x="0" y="0"/>
              <a:chExt cx="2294708" cy="378955"/>
            </a:xfrm>
          </p:grpSpPr>
          <p:sp>
            <p:nvSpPr>
              <p:cNvPr id="6" name="Freeform 6"/>
              <p:cNvSpPr/>
              <p:nvPr/>
            </p:nvSpPr>
            <p:spPr>
              <a:xfrm>
                <a:off x="0" y="0"/>
                <a:ext cx="2294708" cy="378955"/>
              </a:xfrm>
              <a:custGeom>
                <a:avLst/>
                <a:gdLst/>
                <a:ahLst/>
                <a:cxnLst/>
                <a:rect l="l" t="t" r="r" b="b"/>
                <a:pathLst>
                  <a:path w="2294708" h="378955">
                    <a:moveTo>
                      <a:pt x="51202" y="0"/>
                    </a:moveTo>
                    <a:lnTo>
                      <a:pt x="2243506" y="0"/>
                    </a:lnTo>
                    <a:cubicBezTo>
                      <a:pt x="2257085" y="0"/>
                      <a:pt x="2270109" y="5394"/>
                      <a:pt x="2279711" y="14997"/>
                    </a:cubicBezTo>
                    <a:cubicBezTo>
                      <a:pt x="2289313" y="24599"/>
                      <a:pt x="2294708" y="37622"/>
                      <a:pt x="2294708" y="51202"/>
                    </a:cubicBezTo>
                    <a:lnTo>
                      <a:pt x="2294708" y="327753"/>
                    </a:lnTo>
                    <a:cubicBezTo>
                      <a:pt x="2294708" y="341333"/>
                      <a:pt x="2289313" y="354356"/>
                      <a:pt x="2279711" y="363959"/>
                    </a:cubicBezTo>
                    <a:cubicBezTo>
                      <a:pt x="2270109" y="373561"/>
                      <a:pt x="2257085" y="378955"/>
                      <a:pt x="2243506" y="378955"/>
                    </a:cubicBezTo>
                    <a:lnTo>
                      <a:pt x="51202" y="378955"/>
                    </a:lnTo>
                    <a:cubicBezTo>
                      <a:pt x="37622" y="378955"/>
                      <a:pt x="24599" y="373561"/>
                      <a:pt x="14997" y="363959"/>
                    </a:cubicBezTo>
                    <a:cubicBezTo>
                      <a:pt x="5394" y="354356"/>
                      <a:pt x="0" y="341333"/>
                      <a:pt x="0" y="327753"/>
                    </a:cubicBezTo>
                    <a:lnTo>
                      <a:pt x="0" y="51202"/>
                    </a:lnTo>
                    <a:cubicBezTo>
                      <a:pt x="0" y="37622"/>
                      <a:pt x="5394" y="24599"/>
                      <a:pt x="14997" y="14997"/>
                    </a:cubicBezTo>
                    <a:cubicBezTo>
                      <a:pt x="24599" y="5394"/>
                      <a:pt x="37622" y="0"/>
                      <a:pt x="51202" y="0"/>
                    </a:cubicBezTo>
                    <a:close/>
                  </a:path>
                </a:pathLst>
              </a:custGeom>
              <a:solidFill>
                <a:srgbClr val="004AAD"/>
              </a:solidFill>
            </p:spPr>
          </p:sp>
          <p:sp>
            <p:nvSpPr>
              <p:cNvPr id="7" name="TextBox 7"/>
              <p:cNvSpPr txBox="1"/>
              <p:nvPr/>
            </p:nvSpPr>
            <p:spPr>
              <a:xfrm>
                <a:off x="0" y="-47625"/>
                <a:ext cx="2294708"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281842"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MARIO (Mario Maurer)</a:t>
              </a:r>
            </a:p>
          </p:txBody>
        </p:sp>
      </p:grpSp>
      <p:grpSp>
        <p:nvGrpSpPr>
          <p:cNvPr id="9" name="Group 9"/>
          <p:cNvGrpSpPr/>
          <p:nvPr/>
        </p:nvGrpSpPr>
        <p:grpSpPr>
          <a:xfrm>
            <a:off x="1347454" y="2697345"/>
            <a:ext cx="5887449" cy="5887449"/>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712280" y="3715086"/>
            <a:ext cx="10053920" cy="18467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timeless pioneer of Asian cinema celebrated for Love of Siam and the historic blockbuster Pee Mak, maintaining a massive international fanbase in 2026.</a:t>
            </a:r>
          </a:p>
        </p:txBody>
      </p:sp>
      <p:sp>
        <p:nvSpPr>
          <p:cNvPr id="12" name="TextBox 12"/>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aFamily</a:t>
            </a:r>
          </a:p>
        </p:txBody>
      </p:sp>
      <p:sp>
        <p:nvSpPr>
          <p:cNvPr id="13" name="TextBox 13"/>
          <p:cNvSpPr txBox="1"/>
          <p:nvPr/>
        </p:nvSpPr>
        <p:spPr>
          <a:xfrm>
            <a:off x="7712280" y="5723431"/>
            <a:ext cx="9807320"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An acclaimed, multi-award-winning actor with highly successful cross-border film collaborations, he continues to dominate 2026 as a premier commercial icon and long-standing ambassador for top-tier international fashion and lifestyle brands.</a:t>
            </a:r>
          </a:p>
        </p:txBody>
      </p:sp>
      <p:sp>
        <p:nvSpPr>
          <p:cNvPr id="14" name="TextBox 14"/>
          <p:cNvSpPr txBox="1"/>
          <p:nvPr/>
        </p:nvSpPr>
        <p:spPr>
          <a:xfrm>
            <a:off x="981370" y="742502"/>
            <a:ext cx="8861673" cy="730250"/>
          </a:xfrm>
          <a:prstGeom prst="rect">
            <a:avLst/>
          </a:prstGeom>
        </p:spPr>
        <p:txBody>
          <a:bodyPr lIns="0" tIns="0" rIns="0" bIns="0" rtlCol="0" anchor="t">
            <a:spAutoFit/>
          </a:bodyPr>
          <a:lstStyle/>
          <a:p>
            <a:pPr algn="l">
              <a:lnSpc>
                <a:spcPts val="5499"/>
              </a:lnSpc>
            </a:pPr>
            <a:r>
              <a:rPr lang="en-US" sz="4374" b="1">
                <a:solidFill>
                  <a:srgbClr val="253A7E"/>
                </a:solidFill>
                <a:latin typeface="Bitter Bold"/>
                <a:ea typeface="Bitter Bold"/>
                <a:cs typeface="Bitter Bold"/>
                <a:sym typeface="Bitter Bold"/>
              </a:rPr>
              <a:t>Thai Actors : Stars of the Screen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978216" y="2060604"/>
            <a:ext cx="7711382" cy="1273482"/>
            <a:chOff x="0" y="0"/>
            <a:chExt cx="10281842" cy="1697976"/>
          </a:xfrm>
        </p:grpSpPr>
        <p:grpSp>
          <p:nvGrpSpPr>
            <p:cNvPr id="5" name="Group 5"/>
            <p:cNvGrpSpPr/>
            <p:nvPr/>
          </p:nvGrpSpPr>
          <p:grpSpPr>
            <a:xfrm>
              <a:off x="0" y="0"/>
              <a:ext cx="10281842" cy="1697976"/>
              <a:chOff x="0" y="0"/>
              <a:chExt cx="2294708" cy="378955"/>
            </a:xfrm>
          </p:grpSpPr>
          <p:sp>
            <p:nvSpPr>
              <p:cNvPr id="6" name="Freeform 6"/>
              <p:cNvSpPr/>
              <p:nvPr/>
            </p:nvSpPr>
            <p:spPr>
              <a:xfrm>
                <a:off x="0" y="0"/>
                <a:ext cx="2294708" cy="378955"/>
              </a:xfrm>
              <a:custGeom>
                <a:avLst/>
                <a:gdLst/>
                <a:ahLst/>
                <a:cxnLst/>
                <a:rect l="l" t="t" r="r" b="b"/>
                <a:pathLst>
                  <a:path w="2294708" h="378955">
                    <a:moveTo>
                      <a:pt x="51202" y="0"/>
                    </a:moveTo>
                    <a:lnTo>
                      <a:pt x="2243506" y="0"/>
                    </a:lnTo>
                    <a:cubicBezTo>
                      <a:pt x="2257085" y="0"/>
                      <a:pt x="2270109" y="5394"/>
                      <a:pt x="2279711" y="14997"/>
                    </a:cubicBezTo>
                    <a:cubicBezTo>
                      <a:pt x="2289313" y="24599"/>
                      <a:pt x="2294708" y="37622"/>
                      <a:pt x="2294708" y="51202"/>
                    </a:cubicBezTo>
                    <a:lnTo>
                      <a:pt x="2294708" y="327753"/>
                    </a:lnTo>
                    <a:cubicBezTo>
                      <a:pt x="2294708" y="341333"/>
                      <a:pt x="2289313" y="354356"/>
                      <a:pt x="2279711" y="363959"/>
                    </a:cubicBezTo>
                    <a:cubicBezTo>
                      <a:pt x="2270109" y="373561"/>
                      <a:pt x="2257085" y="378955"/>
                      <a:pt x="2243506" y="378955"/>
                    </a:cubicBezTo>
                    <a:lnTo>
                      <a:pt x="51202" y="378955"/>
                    </a:lnTo>
                    <a:cubicBezTo>
                      <a:pt x="37622" y="378955"/>
                      <a:pt x="24599" y="373561"/>
                      <a:pt x="14997" y="363959"/>
                    </a:cubicBezTo>
                    <a:cubicBezTo>
                      <a:pt x="5394" y="354356"/>
                      <a:pt x="0" y="341333"/>
                      <a:pt x="0" y="327753"/>
                    </a:cubicBezTo>
                    <a:lnTo>
                      <a:pt x="0" y="51202"/>
                    </a:lnTo>
                    <a:cubicBezTo>
                      <a:pt x="0" y="37622"/>
                      <a:pt x="5394" y="24599"/>
                      <a:pt x="14997" y="14997"/>
                    </a:cubicBezTo>
                    <a:cubicBezTo>
                      <a:pt x="24599" y="5394"/>
                      <a:pt x="37622" y="0"/>
                      <a:pt x="51202" y="0"/>
                    </a:cubicBezTo>
                    <a:close/>
                  </a:path>
                </a:pathLst>
              </a:custGeom>
              <a:solidFill>
                <a:srgbClr val="004AAD"/>
              </a:solidFill>
            </p:spPr>
          </p:sp>
          <p:sp>
            <p:nvSpPr>
              <p:cNvPr id="7" name="TextBox 7"/>
              <p:cNvSpPr txBox="1"/>
              <p:nvPr/>
            </p:nvSpPr>
            <p:spPr>
              <a:xfrm>
                <a:off x="0" y="-47625"/>
                <a:ext cx="2294708"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281842"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APO (Nattawin Wattanagitiphat)</a:t>
              </a:r>
            </a:p>
          </p:txBody>
        </p:sp>
      </p:grpSp>
      <p:grpSp>
        <p:nvGrpSpPr>
          <p:cNvPr id="9" name="Group 9"/>
          <p:cNvGrpSpPr/>
          <p:nvPr/>
        </p:nvGrpSpPr>
        <p:grpSpPr>
          <a:xfrm>
            <a:off x="1347454" y="2697345"/>
            <a:ext cx="5887449" cy="5887449"/>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712280" y="3715086"/>
            <a:ext cx="100539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Well-known BL actor who transitioned into an international cinematic icon, captivating massive worldwide audiences through hit projects like KinnPorsche and acclaimed feature films.</a:t>
            </a:r>
          </a:p>
        </p:txBody>
      </p:sp>
      <p:sp>
        <p:nvSpPr>
          <p:cNvPr id="12" name="TextBox 12"/>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lofficielthailand</a:t>
            </a:r>
          </a:p>
        </p:txBody>
      </p:sp>
      <p:sp>
        <p:nvSpPr>
          <p:cNvPr id="13" name="TextBox 13"/>
          <p:cNvSpPr txBox="1"/>
          <p:nvPr/>
        </p:nvSpPr>
        <p:spPr>
          <a:xfrm>
            <a:off x="7712280" y="6360369"/>
            <a:ext cx="98073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Ranked among the top global influencers driving record-breaking media value at international fashion weeks, he serves as a prestigious global ambassador for Dior and high-end jewelry house Piaget.</a:t>
            </a:r>
          </a:p>
        </p:txBody>
      </p:sp>
      <p:sp>
        <p:nvSpPr>
          <p:cNvPr id="14" name="TextBox 14"/>
          <p:cNvSpPr txBox="1"/>
          <p:nvPr/>
        </p:nvSpPr>
        <p:spPr>
          <a:xfrm>
            <a:off x="981370" y="742502"/>
            <a:ext cx="8861673" cy="730250"/>
          </a:xfrm>
          <a:prstGeom prst="rect">
            <a:avLst/>
          </a:prstGeom>
        </p:spPr>
        <p:txBody>
          <a:bodyPr lIns="0" tIns="0" rIns="0" bIns="0" rtlCol="0" anchor="t">
            <a:spAutoFit/>
          </a:bodyPr>
          <a:lstStyle/>
          <a:p>
            <a:pPr algn="l">
              <a:lnSpc>
                <a:spcPts val="5499"/>
              </a:lnSpc>
            </a:pPr>
            <a:r>
              <a:rPr lang="en-US" sz="4374" b="1">
                <a:solidFill>
                  <a:srgbClr val="253A7E"/>
                </a:solidFill>
                <a:latin typeface="Bitter Bold"/>
                <a:ea typeface="Bitter Bold"/>
                <a:cs typeface="Bitter Bold"/>
                <a:sym typeface="Bitter Bold"/>
              </a:rPr>
              <a:t>Thai Actors : Stars of the Screen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448" cy="10287448"/>
            <a:chOff x="0" y="0"/>
            <a:chExt cx="24384597" cy="13716597"/>
          </a:xfrm>
        </p:grpSpPr>
        <p:sp>
          <p:nvSpPr>
            <p:cNvPr id="3" name="Freeform 3"/>
            <p:cNvSpPr/>
            <p:nvPr/>
          </p:nvSpPr>
          <p:spPr>
            <a:xfrm>
              <a:off x="0" y="0"/>
              <a:ext cx="24384636" cy="13716636"/>
            </a:xfrm>
            <a:custGeom>
              <a:avLst/>
              <a:gdLst/>
              <a:ahLst/>
              <a:cxnLst/>
              <a:rect l="l" t="t" r="r" b="b"/>
              <a:pathLst>
                <a:path w="24384636" h="13716636">
                  <a:moveTo>
                    <a:pt x="0" y="0"/>
                  </a:moveTo>
                  <a:lnTo>
                    <a:pt x="24384636" y="0"/>
                  </a:lnTo>
                  <a:lnTo>
                    <a:pt x="24384636" y="13716636"/>
                  </a:lnTo>
                  <a:lnTo>
                    <a:pt x="0" y="13716636"/>
                  </a:lnTo>
                  <a:lnTo>
                    <a:pt x="0" y="0"/>
                  </a:lnTo>
                  <a:close/>
                </a:path>
              </a:pathLst>
            </a:custGeom>
            <a:solidFill>
              <a:srgbClr val="ECD9D9"/>
            </a:solidFill>
          </p:spPr>
        </p:sp>
      </p:grpSp>
      <p:grpSp>
        <p:nvGrpSpPr>
          <p:cNvPr id="4" name="Group 4"/>
          <p:cNvGrpSpPr/>
          <p:nvPr/>
        </p:nvGrpSpPr>
        <p:grpSpPr>
          <a:xfrm>
            <a:off x="0" y="0"/>
            <a:ext cx="18288448" cy="10287448"/>
            <a:chOff x="0" y="0"/>
            <a:chExt cx="24384597" cy="13716597"/>
          </a:xfrm>
        </p:grpSpPr>
        <p:sp>
          <p:nvSpPr>
            <p:cNvPr id="5" name="Freeform 5"/>
            <p:cNvSpPr/>
            <p:nvPr/>
          </p:nvSpPr>
          <p:spPr>
            <a:xfrm>
              <a:off x="0" y="0"/>
              <a:ext cx="24384636" cy="13716636"/>
            </a:xfrm>
            <a:custGeom>
              <a:avLst/>
              <a:gdLst/>
              <a:ahLst/>
              <a:cxnLst/>
              <a:rect l="l" t="t" r="r" b="b"/>
              <a:pathLst>
                <a:path w="24384636" h="13716636">
                  <a:moveTo>
                    <a:pt x="0" y="0"/>
                  </a:moveTo>
                  <a:lnTo>
                    <a:pt x="24384636" y="0"/>
                  </a:lnTo>
                  <a:lnTo>
                    <a:pt x="24384636" y="13716636"/>
                  </a:lnTo>
                  <a:lnTo>
                    <a:pt x="0" y="13716636"/>
                  </a:lnTo>
                  <a:lnTo>
                    <a:pt x="0" y="0"/>
                  </a:lnTo>
                  <a:close/>
                </a:path>
              </a:pathLst>
            </a:custGeom>
            <a:solidFill>
              <a:srgbClr val="FFFFFF"/>
            </a:solidFill>
          </p:spPr>
        </p:sp>
      </p:grpSp>
      <p:sp>
        <p:nvSpPr>
          <p:cNvPr id="6" name="TextBox 6"/>
          <p:cNvSpPr txBox="1"/>
          <p:nvPr/>
        </p:nvSpPr>
        <p:spPr>
          <a:xfrm>
            <a:off x="1034625" y="1110224"/>
            <a:ext cx="6000006" cy="946720"/>
          </a:xfrm>
          <a:prstGeom prst="rect">
            <a:avLst/>
          </a:prstGeom>
        </p:spPr>
        <p:txBody>
          <a:bodyPr lIns="0" tIns="0" rIns="0" bIns="0" rtlCol="0" anchor="t">
            <a:spAutoFit/>
          </a:bodyPr>
          <a:lstStyle/>
          <a:p>
            <a:pPr algn="l" rtl="1">
              <a:lnSpc>
                <a:spcPts val="7017"/>
              </a:lnSpc>
            </a:pPr>
            <a:r>
              <a:rPr lang="en-US" sz="5559" b="1">
                <a:solidFill>
                  <a:srgbClr val="24397D"/>
                </a:solidFill>
                <a:latin typeface="Bitter Bold"/>
                <a:ea typeface="Bitter Bold"/>
                <a:cs typeface="Bitter Bold"/>
                <a:sym typeface="Bitter Bold"/>
              </a:rPr>
              <a:t>Thailand in Brief</a:t>
            </a:r>
          </a:p>
        </p:txBody>
      </p:sp>
      <p:sp>
        <p:nvSpPr>
          <p:cNvPr id="7" name="TextBox 7"/>
          <p:cNvSpPr txBox="1"/>
          <p:nvPr/>
        </p:nvSpPr>
        <p:spPr>
          <a:xfrm>
            <a:off x="1082250" y="2289600"/>
            <a:ext cx="16123501" cy="1397143"/>
          </a:xfrm>
          <a:prstGeom prst="rect">
            <a:avLst/>
          </a:prstGeom>
        </p:spPr>
        <p:txBody>
          <a:bodyPr lIns="0" tIns="0" rIns="0" bIns="0" rtlCol="0" anchor="t">
            <a:spAutoFit/>
          </a:bodyPr>
          <a:lstStyle/>
          <a:p>
            <a:pPr algn="l" rtl="1">
              <a:lnSpc>
                <a:spcPts val="3713"/>
              </a:lnSpc>
            </a:pPr>
            <a:r>
              <a:rPr lang="ar-EG" sz="2199" b="1">
                <a:solidFill>
                  <a:srgbClr val="000000"/>
                </a:solidFill>
                <a:latin typeface="Bitter Bold"/>
                <a:ea typeface="Bitter Bold"/>
                <a:cs typeface="Bitter Bold"/>
                <a:sym typeface="Bitter Bold"/>
                <a:rtl/>
              </a:rPr>
              <a:t>"</a:t>
            </a:r>
            <a:r>
              <a:rPr lang="en-US" sz="2199" b="1">
                <a:solidFill>
                  <a:srgbClr val="000000"/>
                </a:solidFill>
                <a:latin typeface="Bitter Bold"/>
                <a:ea typeface="Bitter Bold"/>
                <a:cs typeface="Bitter Bold"/>
                <a:sym typeface="Bitter Bold"/>
              </a:rPr>
              <a:t>Thailand in Brief "</a:t>
            </a:r>
            <a:r>
              <a:rPr lang="en-US" sz="2199">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id="8" name="TextBox 8"/>
          <p:cNvSpPr txBox="1"/>
          <p:nvPr/>
        </p:nvSpPr>
        <p:spPr>
          <a:xfrm>
            <a:off x="1082250" y="6225857"/>
            <a:ext cx="16123501" cy="1397143"/>
          </a:xfrm>
          <a:prstGeom prst="rect">
            <a:avLst/>
          </a:prstGeom>
        </p:spPr>
        <p:txBody>
          <a:bodyPr lIns="0" tIns="0" rIns="0" bIns="0" rtlCol="0" anchor="t">
            <a:spAutoFit/>
          </a:bodyPr>
          <a:lstStyle/>
          <a:p>
            <a:pPr algn="l" rtl="1">
              <a:lnSpc>
                <a:spcPts val="3713"/>
              </a:lnSpc>
            </a:pPr>
            <a:r>
              <a:rPr lang="ar-EG" sz="2199" b="1">
                <a:solidFill>
                  <a:srgbClr val="000000"/>
                </a:solidFill>
                <a:latin typeface="Bitter Bold"/>
                <a:ea typeface="Bitter Bold"/>
                <a:cs typeface="Bitter Bold"/>
                <a:sym typeface="Bitter Bold"/>
                <a:rtl/>
              </a:rPr>
              <a:t>"</a:t>
            </a:r>
            <a:r>
              <a:rPr lang="en-US" sz="2199" b="1">
                <a:solidFill>
                  <a:srgbClr val="000000"/>
                </a:solidFill>
                <a:latin typeface="Bitter Bold"/>
                <a:ea typeface="Bitter Bold"/>
                <a:cs typeface="Bitter Bold"/>
                <a:sym typeface="Bitter Bold"/>
              </a:rPr>
              <a:t>Thailand in Brief "</a:t>
            </a:r>
            <a:r>
              <a:rPr lang="en-US" sz="2199">
                <a:solidFill>
                  <a:srgbClr val="000000"/>
                </a:solidFill>
                <a:latin typeface="Bitter"/>
                <a:ea typeface="Bitter"/>
                <a:cs typeface="Bitter"/>
                <a:sym typeface="Bitter"/>
              </a:rPr>
              <a:t> นี้จัดทำเป็นสไลด์ จำนวน 400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id="9" name="TextBox 9"/>
          <p:cNvSpPr txBox="1"/>
          <p:nvPr/>
        </p:nvSpPr>
        <p:spPr>
          <a:xfrm>
            <a:off x="1044150" y="7823025"/>
            <a:ext cx="16123501" cy="937571"/>
          </a:xfrm>
          <a:prstGeom prst="rect">
            <a:avLst/>
          </a:prstGeom>
        </p:spPr>
        <p:txBody>
          <a:bodyPr lIns="0" tIns="0" rIns="0" bIns="0" rtlCol="0" anchor="t">
            <a:spAutoFit/>
          </a:bodyPr>
          <a:lstStyle/>
          <a:p>
            <a:pPr algn="l" rtl="1">
              <a:lnSpc>
                <a:spcPts val="3713"/>
              </a:lnSpc>
            </a:pPr>
            <a:r>
              <a:rPr lang="ar-EG" sz="2199" b="1">
                <a:solidFill>
                  <a:srgbClr val="000000"/>
                </a:solidFill>
                <a:latin typeface="Bitter Bold"/>
                <a:ea typeface="Bitter Bold"/>
                <a:cs typeface="Bitter Bold"/>
                <a:sym typeface="Bitter Bold"/>
                <a:rtl/>
              </a:rPr>
              <a:t>"</a:t>
            </a:r>
            <a:r>
              <a:rPr lang="en-US" sz="2199" b="1">
                <a:solidFill>
                  <a:srgbClr val="000000"/>
                </a:solidFill>
                <a:latin typeface="Bitter Bold"/>
                <a:ea typeface="Bitter Bold"/>
                <a:cs typeface="Bitter Bold"/>
                <a:sym typeface="Bitter Bold"/>
              </a:rPr>
              <a:t>Thailand in Brief " </a:t>
            </a:r>
            <a:r>
              <a:rPr lang="en-US" sz="2199">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a:t>
            </a:r>
            <a:r>
              <a:rPr lang="ar-EG" sz="2199">
                <a:solidFill>
                  <a:srgbClr val="000000"/>
                </a:solidFill>
                <a:latin typeface="Bitter"/>
                <a:ea typeface="Bitter"/>
                <a:cs typeface="Bitter"/>
                <a:sym typeface="Bitter"/>
                <a:rtl/>
              </a:rPr>
              <a:t> </a:t>
            </a:r>
          </a:p>
          <a:p>
            <a:pPr algn="l" rtl="1">
              <a:lnSpc>
                <a:spcPts val="3301"/>
              </a:lnSpc>
            </a:pPr>
            <a:r>
              <a:rPr lang="en-US" sz="2199">
                <a:solidFill>
                  <a:srgbClr val="000000"/>
                </a:solidFill>
                <a:latin typeface="Bitter"/>
                <a:ea typeface="Bitter"/>
                <a:cs typeface="Bitter"/>
                <a:sym typeface="Bitter"/>
              </a:rPr>
              <a:t>อีเมล </a:t>
            </a:r>
            <a:r>
              <a:rPr lang="en-US" sz="2199" b="1" u="sng">
                <a:solidFill>
                  <a:srgbClr val="957754"/>
                </a:solidFill>
                <a:latin typeface="Bitter Bold"/>
                <a:ea typeface="Bitter Bold"/>
                <a:cs typeface="Bitter Bold"/>
                <a:sym typeface="Bitter Bold"/>
                <a:hlinkClick r:id="rId2" tooltip="mailto:info@thailandfoundation.or.th"/>
              </a:rPr>
              <a:t>info@thailandfoundation.or.th</a:t>
            </a:r>
            <a:r>
              <a:rPr lang="ar-EG" sz="2199">
                <a:solidFill>
                  <a:srgbClr val="0000EE"/>
                </a:solidFill>
                <a:latin typeface="Bitter"/>
                <a:ea typeface="Bitter"/>
                <a:cs typeface="Bitter"/>
                <a:sym typeface="Bitter"/>
                <a:rtl/>
              </a:rPr>
              <a:t>  </a:t>
            </a:r>
          </a:p>
        </p:txBody>
      </p:sp>
      <p:sp>
        <p:nvSpPr>
          <p:cNvPr id="10" name="TextBox 10"/>
          <p:cNvSpPr txBox="1"/>
          <p:nvPr/>
        </p:nvSpPr>
        <p:spPr>
          <a:xfrm>
            <a:off x="1109024" y="9074922"/>
            <a:ext cx="16123501" cy="399891"/>
          </a:xfrm>
          <a:prstGeom prst="rect">
            <a:avLst/>
          </a:prstGeom>
        </p:spPr>
        <p:txBody>
          <a:bodyPr lIns="0" tIns="0" rIns="0" bIns="0" rtlCol="0" anchor="t">
            <a:spAutoFit/>
          </a:bodyPr>
          <a:lstStyle/>
          <a:p>
            <a:pPr algn="just">
              <a:lnSpc>
                <a:spcPts val="3376"/>
              </a:lnSpc>
            </a:pPr>
            <a:r>
              <a:rPr lang="en-US" sz="2000">
                <a:solidFill>
                  <a:srgbClr val="000000"/>
                </a:solidFill>
                <a:latin typeface="Bitter"/>
                <a:ea typeface="Bitter"/>
                <a:cs typeface="Bitter"/>
                <a:sym typeface="Bitter"/>
              </a:rPr>
              <a:t>กรกฎาคม 2569</a:t>
            </a:r>
          </a:p>
        </p:txBody>
      </p:sp>
      <p:grpSp>
        <p:nvGrpSpPr>
          <p:cNvPr id="11" name="Group 11"/>
          <p:cNvGrpSpPr/>
          <p:nvPr/>
        </p:nvGrpSpPr>
        <p:grpSpPr>
          <a:xfrm>
            <a:off x="17036996" y="285750"/>
            <a:ext cx="965254" cy="752399"/>
            <a:chOff x="0" y="0"/>
            <a:chExt cx="1287005" cy="1003198"/>
          </a:xfrm>
        </p:grpSpPr>
        <p:sp>
          <p:nvSpPr>
            <p:cNvPr id="12" name="Freeform 12"/>
            <p:cNvSpPr/>
            <p:nvPr/>
          </p:nvSpPr>
          <p:spPr>
            <a:xfrm>
              <a:off x="0" y="0"/>
              <a:ext cx="1287018" cy="1003173"/>
            </a:xfrm>
            <a:custGeom>
              <a:avLst/>
              <a:gdLst/>
              <a:ahLst/>
              <a:cxnLst/>
              <a:rect l="l" t="t" r="r" b="b"/>
              <a:pathLst>
                <a:path w="1287018" h="1003173">
                  <a:moveTo>
                    <a:pt x="0" y="0"/>
                  </a:moveTo>
                  <a:lnTo>
                    <a:pt x="1287018" y="0"/>
                  </a:lnTo>
                  <a:lnTo>
                    <a:pt x="1287018" y="1003173"/>
                  </a:lnTo>
                  <a:lnTo>
                    <a:pt x="0" y="1003173"/>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3" name="TextBox 13"/>
          <p:cNvSpPr txBox="1"/>
          <p:nvPr/>
        </p:nvSpPr>
        <p:spPr>
          <a:xfrm>
            <a:off x="1082250" y="4046772"/>
            <a:ext cx="16177050" cy="2039620"/>
          </a:xfrm>
          <a:prstGeom prst="rect">
            <a:avLst/>
          </a:prstGeom>
        </p:spPr>
        <p:txBody>
          <a:bodyPr lIns="0" tIns="0" rIns="0" bIns="0" rtlCol="0" anchor="t">
            <a:spAutoFit/>
          </a:bodyPr>
          <a:lstStyle/>
          <a:p>
            <a:pPr algn="l">
              <a:lnSpc>
                <a:spcPts val="3079"/>
              </a:lnSpc>
            </a:pPr>
            <a:r>
              <a:rPr lang="en-US" sz="2199">
                <a:solidFill>
                  <a:srgbClr val="303642"/>
                </a:solidFill>
                <a:latin typeface="Bitter"/>
                <a:ea typeface="Bitter"/>
                <a:cs typeface="Bitter"/>
                <a:sym typeface="Bitter"/>
              </a:rPr>
              <a:t>งานชิ้นนี้เสนอข้อมูลเกี่ยวกับประเทศไทยโดยสังเขป 11 ด้าน ได้แก่ </a:t>
            </a:r>
            <a:r>
              <a:rPr lang="en-US" sz="2199" b="1">
                <a:solidFill>
                  <a:srgbClr val="303642"/>
                </a:solidFill>
                <a:latin typeface="Bitter Bold"/>
                <a:ea typeface="Bitter Bold"/>
                <a:cs typeface="Bitter Bold"/>
                <a:sym typeface="Bitter Bold"/>
              </a:rPr>
              <a:t>1) ภูมิศาสตร์ </a:t>
            </a:r>
            <a:r>
              <a:rPr lang="en-US" sz="2199">
                <a:solidFill>
                  <a:srgbClr val="303642"/>
                </a:solidFill>
                <a:latin typeface="Bitter"/>
                <a:ea typeface="Bitter"/>
                <a:cs typeface="Bitter"/>
                <a:sym typeface="Bitter"/>
              </a:rPr>
              <a:t>(Geography) </a:t>
            </a:r>
            <a:r>
              <a:rPr lang="en-US" sz="2199" b="1">
                <a:solidFill>
                  <a:srgbClr val="303642"/>
                </a:solidFill>
                <a:latin typeface="Bitter Bold"/>
                <a:ea typeface="Bitter Bold"/>
                <a:cs typeface="Bitter Bold"/>
                <a:sym typeface="Bitter Bold"/>
              </a:rPr>
              <a:t>2) ประวัติศาสตร์</a:t>
            </a:r>
            <a:r>
              <a:rPr lang="en-US" sz="2199">
                <a:solidFill>
                  <a:srgbClr val="303642"/>
                </a:solidFill>
                <a:latin typeface="Bitter"/>
                <a:ea typeface="Bitter"/>
                <a:cs typeface="Bitter"/>
                <a:sym typeface="Bitter"/>
              </a:rPr>
              <a:t> (History) </a:t>
            </a:r>
            <a:r>
              <a:rPr lang="en-US" sz="2199" b="1">
                <a:solidFill>
                  <a:srgbClr val="303642"/>
                </a:solidFill>
                <a:latin typeface="Bitter Bold"/>
                <a:ea typeface="Bitter Bold"/>
                <a:cs typeface="Bitter Bold"/>
                <a:sym typeface="Bitter Bold"/>
              </a:rPr>
              <a:t>3) การเมืองการปกครอง</a:t>
            </a:r>
            <a:r>
              <a:rPr lang="en-US" sz="2199">
                <a:solidFill>
                  <a:srgbClr val="303642"/>
                </a:solidFill>
                <a:latin typeface="Bitter"/>
                <a:ea typeface="Bitter"/>
                <a:cs typeface="Bitter"/>
                <a:sym typeface="Bitter"/>
              </a:rPr>
              <a:t> (Politics and Government) </a:t>
            </a:r>
            <a:r>
              <a:rPr lang="en-US" sz="2199" b="1">
                <a:solidFill>
                  <a:srgbClr val="303642"/>
                </a:solidFill>
                <a:latin typeface="Bitter Bold"/>
                <a:ea typeface="Bitter Bold"/>
                <a:cs typeface="Bitter Bold"/>
                <a:sym typeface="Bitter Bold"/>
              </a:rPr>
              <a:t>4) เศรษฐกิจ</a:t>
            </a:r>
            <a:r>
              <a:rPr lang="en-US" sz="2199">
                <a:solidFill>
                  <a:srgbClr val="303642"/>
                </a:solidFill>
                <a:latin typeface="Bitter"/>
                <a:ea typeface="Bitter"/>
                <a:cs typeface="Bitter"/>
                <a:sym typeface="Bitter"/>
              </a:rPr>
              <a:t> (Economics) </a:t>
            </a:r>
            <a:r>
              <a:rPr lang="en-US" sz="2199" b="1">
                <a:solidFill>
                  <a:srgbClr val="303642"/>
                </a:solidFill>
                <a:latin typeface="Bitter Bold"/>
                <a:ea typeface="Bitter Bold"/>
                <a:cs typeface="Bitter Bold"/>
                <a:sym typeface="Bitter Bold"/>
              </a:rPr>
              <a:t>5) ประชากร </a:t>
            </a:r>
            <a:r>
              <a:rPr lang="en-US" sz="2199">
                <a:solidFill>
                  <a:srgbClr val="303642"/>
                </a:solidFill>
                <a:latin typeface="Bitter"/>
                <a:ea typeface="Bitter"/>
                <a:cs typeface="Bitter"/>
                <a:sym typeface="Bitter"/>
              </a:rPr>
              <a:t>(Demographics) </a:t>
            </a:r>
            <a:r>
              <a:rPr lang="en-US" sz="2199" b="1">
                <a:solidFill>
                  <a:srgbClr val="303642"/>
                </a:solidFill>
                <a:latin typeface="Bitter Bold"/>
                <a:ea typeface="Bitter Bold"/>
                <a:cs typeface="Bitter Bold"/>
                <a:sym typeface="Bitter Bold"/>
              </a:rPr>
              <a:t>6) วัฒนธรรม</a:t>
            </a:r>
            <a:r>
              <a:rPr lang="en-US" sz="2199">
                <a:solidFill>
                  <a:srgbClr val="303642"/>
                </a:solidFill>
                <a:latin typeface="Bitter"/>
                <a:ea typeface="Bitter"/>
                <a:cs typeface="Bitter"/>
                <a:sym typeface="Bitter"/>
              </a:rPr>
              <a:t> (Culture) </a:t>
            </a:r>
            <a:r>
              <a:rPr lang="en-US" sz="2199" b="1">
                <a:solidFill>
                  <a:srgbClr val="303642"/>
                </a:solidFill>
                <a:latin typeface="Bitter Bold"/>
                <a:ea typeface="Bitter Bold"/>
                <a:cs typeface="Bitter Bold"/>
                <a:sym typeface="Bitter Bold"/>
              </a:rPr>
              <a:t>7) ค่านิยม</a:t>
            </a:r>
            <a:r>
              <a:rPr lang="en-US" sz="2199">
                <a:solidFill>
                  <a:srgbClr val="303642"/>
                </a:solidFill>
                <a:latin typeface="Bitter"/>
                <a:ea typeface="Bitter"/>
                <a:cs typeface="Bitter"/>
                <a:sym typeface="Bitter"/>
              </a:rPr>
              <a:t> (Values) </a:t>
            </a:r>
            <a:r>
              <a:rPr lang="en-US" sz="2199" b="1">
                <a:solidFill>
                  <a:srgbClr val="303642"/>
                </a:solidFill>
                <a:latin typeface="Bitter Bold"/>
                <a:ea typeface="Bitter Bold"/>
                <a:cs typeface="Bitter Bold"/>
                <a:sym typeface="Bitter Bold"/>
              </a:rPr>
              <a:t>8) คนไทยและสื่อที่คุณอาจรู้จัก </a:t>
            </a:r>
            <a:r>
              <a:rPr lang="en-US" sz="2199">
                <a:solidFill>
                  <a:srgbClr val="303642"/>
                </a:solidFill>
                <a:latin typeface="Bitter"/>
                <a:ea typeface="Bitter"/>
                <a:cs typeface="Bitter"/>
                <a:sym typeface="Bitter"/>
              </a:rPr>
              <a:t>(Thai people and other popularity that you may know) </a:t>
            </a:r>
            <a:r>
              <a:rPr lang="en-US" sz="2199" b="1">
                <a:solidFill>
                  <a:srgbClr val="303642"/>
                </a:solidFill>
                <a:latin typeface="Bitter Bold"/>
                <a:ea typeface="Bitter Bold"/>
                <a:cs typeface="Bitter Bold"/>
                <a:sym typeface="Bitter Bold"/>
              </a:rPr>
              <a:t>9) ความเข้าใจผิดเกี่ยวกับประเทศไทย</a:t>
            </a:r>
            <a:r>
              <a:rPr lang="en-US" sz="2199">
                <a:solidFill>
                  <a:srgbClr val="303642"/>
                </a:solidFill>
                <a:latin typeface="Bitter"/>
                <a:ea typeface="Bitter"/>
                <a:cs typeface="Bitter"/>
                <a:sym typeface="Bitter"/>
              </a:rPr>
              <a:t> (Misconceptions) </a:t>
            </a:r>
            <a:r>
              <a:rPr lang="en-US" sz="2199" b="1">
                <a:solidFill>
                  <a:srgbClr val="303642"/>
                </a:solidFill>
                <a:latin typeface="Bitter Bold"/>
                <a:ea typeface="Bitter Bold"/>
                <a:cs typeface="Bitter Bold"/>
                <a:sym typeface="Bitter Bold"/>
              </a:rPr>
              <a:t>10) บทบาทของไทยในเวทีโลก </a:t>
            </a:r>
            <a:r>
              <a:rPr lang="en-US" sz="2199">
                <a:solidFill>
                  <a:srgbClr val="303642"/>
                </a:solidFill>
                <a:latin typeface="Bitter"/>
                <a:ea typeface="Bitter"/>
                <a:cs typeface="Bitter"/>
                <a:sym typeface="Bitter"/>
              </a:rPr>
              <a:t>(Thailand’s role on the Global Stage) </a:t>
            </a:r>
            <a:r>
              <a:rPr lang="en-US" sz="2199" b="1">
                <a:solidFill>
                  <a:srgbClr val="303642"/>
                </a:solidFill>
                <a:latin typeface="Bitter Bold"/>
                <a:ea typeface="Bitter Bold"/>
                <a:cs typeface="Bitter Bold"/>
                <a:sym typeface="Bitter Bold"/>
              </a:rPr>
              <a:t>และ 11) การจัดอันดับที่เกี่ยวกับประเทศไทย </a:t>
            </a:r>
            <a:r>
              <a:rPr lang="en-US" sz="2199">
                <a:solidFill>
                  <a:srgbClr val="303642"/>
                </a:solidFill>
                <a:latin typeface="Bitter"/>
                <a:ea typeface="Bitter"/>
                <a:cs typeface="Bitter"/>
                <a:sym typeface="Bitter"/>
              </a:rPr>
              <a:t>(Rankings related to Thailand)</a:t>
            </a: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2255500" y="6921500"/>
              <a:ext cx="12128500" cy="6794500"/>
            </a:xfrm>
            <a:prstGeom prst="rect">
              <a:avLst/>
            </a:prstGeom>
          </p:spPr>
        </p:pic>
      </p:grpSp>
      <p:grpSp>
        <p:nvGrpSpPr>
          <p:cNvPr id="11" name="Group 11"/>
          <p:cNvGrpSpPr/>
          <p:nvPr/>
        </p:nvGrpSpPr>
        <p:grpSpPr>
          <a:xfrm>
            <a:off x="-675038" y="-666119"/>
            <a:ext cx="20656423" cy="11619238"/>
            <a:chOff x="0" y="0"/>
            <a:chExt cx="24384000" cy="13716000"/>
          </a:xfrm>
        </p:grpSpPr>
        <p:sp>
          <p:nvSpPr>
            <p:cNvPr id="12" name="Freeform 12"/>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sp>
      </p:grpSp>
      <p:grpSp>
        <p:nvGrpSpPr>
          <p:cNvPr id="13" name="Group 13"/>
          <p:cNvGrpSpPr/>
          <p:nvPr/>
        </p:nvGrpSpPr>
        <p:grpSpPr>
          <a:xfrm>
            <a:off x="17036948" y="285750"/>
            <a:ext cx="965302" cy="752323"/>
            <a:chOff x="0" y="0"/>
            <a:chExt cx="1287069" cy="1003097"/>
          </a:xfrm>
        </p:grpSpPr>
        <p:sp>
          <p:nvSpPr>
            <p:cNvPr id="14" name="Freeform 1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
        <p:nvSpPr>
          <p:cNvPr id="15" name="TextBox 15"/>
          <p:cNvSpPr txBox="1"/>
          <p:nvPr/>
        </p:nvSpPr>
        <p:spPr>
          <a:xfrm>
            <a:off x="1028700" y="3685763"/>
            <a:ext cx="11735289" cy="1862205"/>
          </a:xfrm>
          <a:prstGeom prst="rect">
            <a:avLst/>
          </a:prstGeom>
        </p:spPr>
        <p:txBody>
          <a:bodyPr lIns="0" tIns="0" rIns="0" bIns="0" rtlCol="0" anchor="t">
            <a:spAutoFit/>
          </a:bodyPr>
          <a:lstStyle/>
          <a:p>
            <a:pPr algn="l">
              <a:lnSpc>
                <a:spcPts val="6936"/>
              </a:lnSpc>
            </a:pPr>
            <a:r>
              <a:rPr lang="en-US" sz="5562" b="1">
                <a:solidFill>
                  <a:srgbClr val="253A7E"/>
                </a:solidFill>
                <a:latin typeface="Bitter Bold"/>
                <a:ea typeface="Bitter Bold"/>
                <a:cs typeface="Bitter Bold"/>
                <a:sym typeface="Bitter Bold"/>
              </a:rPr>
              <a:t>Thai Athletes: </a:t>
            </a:r>
          </a:p>
          <a:p>
            <a:pPr algn="l">
              <a:lnSpc>
                <a:spcPts val="6937"/>
              </a:lnSpc>
            </a:pPr>
            <a:r>
              <a:rPr lang="en-US" sz="5562" b="1">
                <a:solidFill>
                  <a:srgbClr val="253A7E"/>
                </a:solidFill>
                <a:latin typeface="Bitter Bold"/>
                <a:ea typeface="Bitter Bold"/>
                <a:cs typeface="Bitter Bold"/>
                <a:sym typeface="Bitter Bold"/>
              </a:rPr>
              <a:t>Redefining Excellence in Sports</a:t>
            </a:r>
          </a:p>
        </p:txBody>
      </p:sp>
      <p:sp>
        <p:nvSpPr>
          <p:cNvPr id="16" name="TextBox 16"/>
          <p:cNvSpPr txBox="1"/>
          <p:nvPr/>
        </p:nvSpPr>
        <p:spPr>
          <a:xfrm>
            <a:off x="1085850" y="5656382"/>
            <a:ext cx="16303523" cy="338138"/>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ryt9, Matichon, Formula 2, Bangkok Post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sp>
        <p:nvSpPr>
          <p:cNvPr id="4" name="TextBox 4"/>
          <p:cNvSpPr txBox="1"/>
          <p:nvPr/>
        </p:nvSpPr>
        <p:spPr>
          <a:xfrm>
            <a:off x="8103310" y="4922132"/>
            <a:ext cx="8586288"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Muay Thai Legend: A multiple-time world champion, Buakaw is credited with popularizing Muay Thai globally, earning recognition in major international events.</a:t>
            </a:r>
          </a:p>
        </p:txBody>
      </p:sp>
      <p:sp>
        <p:nvSpPr>
          <p:cNvPr id="5" name="TextBox 5"/>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6" name="TextBox 6"/>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Bangkok Post </a:t>
            </a:r>
          </a:p>
        </p:txBody>
      </p:sp>
      <p:grpSp>
        <p:nvGrpSpPr>
          <p:cNvPr id="7" name="Group 7"/>
          <p:cNvGrpSpPr/>
          <p:nvPr/>
        </p:nvGrpSpPr>
        <p:grpSpPr>
          <a:xfrm>
            <a:off x="8749487" y="3142018"/>
            <a:ext cx="7293935" cy="1299726"/>
            <a:chOff x="0" y="0"/>
            <a:chExt cx="9725246" cy="1732968"/>
          </a:xfrm>
        </p:grpSpPr>
        <p:grpSp>
          <p:nvGrpSpPr>
            <p:cNvPr id="8" name="Group 8"/>
            <p:cNvGrpSpPr/>
            <p:nvPr/>
          </p:nvGrpSpPr>
          <p:grpSpPr>
            <a:xfrm>
              <a:off x="384184" y="0"/>
              <a:ext cx="8956877" cy="1732968"/>
              <a:chOff x="0" y="0"/>
              <a:chExt cx="1999001" cy="386765"/>
            </a:xfrm>
          </p:grpSpPr>
          <p:sp>
            <p:nvSpPr>
              <p:cNvPr id="9" name="Freeform 9"/>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sp>
          <p:sp>
            <p:nvSpPr>
              <p:cNvPr id="10" name="TextBox 10"/>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400713"/>
              <a:ext cx="9725246"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Buakaw Banchamek</a:t>
              </a:r>
            </a:p>
          </p:txBody>
        </p:sp>
      </p:grpSp>
      <p:grpSp>
        <p:nvGrpSpPr>
          <p:cNvPr id="12" name="Group 12"/>
          <p:cNvGrpSpPr/>
          <p:nvPr/>
        </p:nvGrpSpPr>
        <p:grpSpPr>
          <a:xfrm>
            <a:off x="1237424" y="2664279"/>
            <a:ext cx="6321689" cy="6321689"/>
            <a:chOff x="0" y="0"/>
            <a:chExt cx="5257203" cy="5257203"/>
          </a:xfrm>
        </p:grpSpPr>
        <p:sp>
          <p:nvSpPr>
            <p:cNvPr id="13" name="Freeform 13" descr="preencoded.png"/>
            <p:cNvSpPr/>
            <p:nvPr/>
          </p:nvSpPr>
          <p:spPr>
            <a:xfrm>
              <a:off x="0" y="0"/>
              <a:ext cx="5257165" cy="5257165"/>
            </a:xfrm>
            <a:custGeom>
              <a:avLst/>
              <a:gdLst/>
              <a:ahLst/>
              <a:cxnLst/>
              <a:rect l="l" t="t" r="r" b="b"/>
              <a:pathLst>
                <a:path w="5257165" h="5257165">
                  <a:moveTo>
                    <a:pt x="0" y="0"/>
                  </a:moveTo>
                  <a:lnTo>
                    <a:pt x="5257165" y="0"/>
                  </a:lnTo>
                  <a:lnTo>
                    <a:pt x="5257165" y="5257165"/>
                  </a:lnTo>
                  <a:lnTo>
                    <a:pt x="0" y="5257165"/>
                  </a:lnTo>
                  <a:lnTo>
                    <a:pt x="0" y="0"/>
                  </a:lnTo>
                  <a:close/>
                </a:path>
              </a:pathLst>
            </a:custGeom>
            <a:blipFill>
              <a:blip r:embed="rId3"/>
              <a:stretch>
                <a:fillRect/>
              </a:stretch>
            </a:blipFill>
          </p:spPr>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sp>
        <p:nvSpPr>
          <p:cNvPr id="4" name="TextBox 4"/>
          <p:cNvSpPr txBox="1"/>
          <p:nvPr/>
        </p:nvSpPr>
        <p:spPr>
          <a:xfrm>
            <a:off x="8143095" y="4442411"/>
            <a:ext cx="8586288" cy="18467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Muay Thai Champion: A dominant force in ONE Championship, Rodtang is known for his relentless and aggressive fighting style.</a:t>
            </a:r>
          </a:p>
        </p:txBody>
      </p:sp>
      <p:sp>
        <p:nvSpPr>
          <p:cNvPr id="5" name="TextBox 5"/>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6" name="TextBox 6"/>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Prime Video </a:t>
            </a:r>
          </a:p>
        </p:txBody>
      </p:sp>
      <p:grpSp>
        <p:nvGrpSpPr>
          <p:cNvPr id="7" name="Group 7"/>
          <p:cNvGrpSpPr/>
          <p:nvPr/>
        </p:nvGrpSpPr>
        <p:grpSpPr>
          <a:xfrm>
            <a:off x="8537836" y="2784206"/>
            <a:ext cx="7293935" cy="1299726"/>
            <a:chOff x="0" y="0"/>
            <a:chExt cx="9725246" cy="1732968"/>
          </a:xfrm>
        </p:grpSpPr>
        <p:grpSp>
          <p:nvGrpSpPr>
            <p:cNvPr id="8" name="Group 8"/>
            <p:cNvGrpSpPr/>
            <p:nvPr/>
          </p:nvGrpSpPr>
          <p:grpSpPr>
            <a:xfrm>
              <a:off x="384184" y="0"/>
              <a:ext cx="8956877" cy="1732968"/>
              <a:chOff x="0" y="0"/>
              <a:chExt cx="1999001" cy="386765"/>
            </a:xfrm>
          </p:grpSpPr>
          <p:sp>
            <p:nvSpPr>
              <p:cNvPr id="9" name="Freeform 9"/>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sp>
          <p:sp>
            <p:nvSpPr>
              <p:cNvPr id="10" name="TextBox 10"/>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400713"/>
              <a:ext cx="9725246"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Rodtang Jitmuangnon</a:t>
              </a:r>
            </a:p>
          </p:txBody>
        </p:sp>
      </p:grpSp>
      <p:grpSp>
        <p:nvGrpSpPr>
          <p:cNvPr id="12" name="Group 12"/>
          <p:cNvGrpSpPr/>
          <p:nvPr/>
        </p:nvGrpSpPr>
        <p:grpSpPr>
          <a:xfrm>
            <a:off x="1863720" y="2620422"/>
            <a:ext cx="5567964" cy="5567964"/>
            <a:chOff x="0" y="0"/>
            <a:chExt cx="5257203" cy="5257203"/>
          </a:xfrm>
        </p:grpSpPr>
        <p:sp>
          <p:nvSpPr>
            <p:cNvPr id="13" name="Freeform 13" descr="preencoded.png"/>
            <p:cNvSpPr/>
            <p:nvPr/>
          </p:nvSpPr>
          <p:spPr>
            <a:xfrm>
              <a:off x="0" y="0"/>
              <a:ext cx="5257165" cy="5257165"/>
            </a:xfrm>
            <a:custGeom>
              <a:avLst/>
              <a:gdLst/>
              <a:ahLst/>
              <a:cxnLst/>
              <a:rect l="l" t="t" r="r" b="b"/>
              <a:pathLst>
                <a:path w="5257165" h="5257165">
                  <a:moveTo>
                    <a:pt x="0" y="0"/>
                  </a:moveTo>
                  <a:lnTo>
                    <a:pt x="5257165" y="0"/>
                  </a:lnTo>
                  <a:lnTo>
                    <a:pt x="5257165" y="5257165"/>
                  </a:lnTo>
                  <a:lnTo>
                    <a:pt x="0" y="5257165"/>
                  </a:lnTo>
                  <a:lnTo>
                    <a:pt x="0" y="0"/>
                  </a:lnTo>
                  <a:close/>
                </a:path>
              </a:pathLst>
            </a:custGeom>
            <a:blipFill>
              <a:blip r:embed="rId3"/>
              <a:stretch>
                <a:fillRect/>
              </a:stretch>
            </a:blipFill>
          </p:spPr>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sp>
        <p:nvSpPr>
          <p:cNvPr id="4" name="TextBox 4"/>
          <p:cNvSpPr txBox="1"/>
          <p:nvPr/>
        </p:nvSpPr>
        <p:spPr>
          <a:xfrm>
            <a:off x="8143095" y="4442411"/>
            <a:ext cx="8586288"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Muay Thai Icon: Renowned for his agility and creativity, Saenchai is a well-known champion at Lumpinee Boxing Stadium for defeating larger opponents several times and entertaining fans worldwide.</a:t>
            </a:r>
          </a:p>
        </p:txBody>
      </p:sp>
      <p:sp>
        <p:nvSpPr>
          <p:cNvPr id="5" name="TextBox 5"/>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6" name="TextBox 6"/>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 Fight </a:t>
            </a:r>
          </a:p>
        </p:txBody>
      </p:sp>
      <p:grpSp>
        <p:nvGrpSpPr>
          <p:cNvPr id="7" name="Group 7"/>
          <p:cNvGrpSpPr/>
          <p:nvPr/>
        </p:nvGrpSpPr>
        <p:grpSpPr>
          <a:xfrm>
            <a:off x="8537836" y="2784206"/>
            <a:ext cx="7293935" cy="1299726"/>
            <a:chOff x="0" y="0"/>
            <a:chExt cx="9725246" cy="1732968"/>
          </a:xfrm>
        </p:grpSpPr>
        <p:grpSp>
          <p:nvGrpSpPr>
            <p:cNvPr id="8" name="Group 8"/>
            <p:cNvGrpSpPr/>
            <p:nvPr/>
          </p:nvGrpSpPr>
          <p:grpSpPr>
            <a:xfrm>
              <a:off x="384184" y="0"/>
              <a:ext cx="8956877" cy="1732968"/>
              <a:chOff x="0" y="0"/>
              <a:chExt cx="1999001" cy="386765"/>
            </a:xfrm>
          </p:grpSpPr>
          <p:sp>
            <p:nvSpPr>
              <p:cNvPr id="9" name="Freeform 9"/>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sp>
          <p:sp>
            <p:nvSpPr>
              <p:cNvPr id="10" name="TextBox 10"/>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400713"/>
              <a:ext cx="9725246"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Saenchai </a:t>
              </a:r>
            </a:p>
          </p:txBody>
        </p:sp>
      </p:grpSp>
      <p:grpSp>
        <p:nvGrpSpPr>
          <p:cNvPr id="12" name="Group 12"/>
          <p:cNvGrpSpPr/>
          <p:nvPr/>
        </p:nvGrpSpPr>
        <p:grpSpPr>
          <a:xfrm>
            <a:off x="1721524" y="2290526"/>
            <a:ext cx="5705948" cy="5705948"/>
            <a:chOff x="0" y="0"/>
            <a:chExt cx="5257203" cy="5257203"/>
          </a:xfrm>
        </p:grpSpPr>
        <p:sp>
          <p:nvSpPr>
            <p:cNvPr id="13" name="Freeform 13" descr="preencoded.png"/>
            <p:cNvSpPr/>
            <p:nvPr/>
          </p:nvSpPr>
          <p:spPr>
            <a:xfrm>
              <a:off x="0" y="0"/>
              <a:ext cx="5257165" cy="5257165"/>
            </a:xfrm>
            <a:custGeom>
              <a:avLst/>
              <a:gdLst/>
              <a:ahLst/>
              <a:cxnLst/>
              <a:rect l="l" t="t" r="r" b="b"/>
              <a:pathLst>
                <a:path w="5257165" h="5257165">
                  <a:moveTo>
                    <a:pt x="0" y="0"/>
                  </a:moveTo>
                  <a:lnTo>
                    <a:pt x="5257165" y="0"/>
                  </a:lnTo>
                  <a:lnTo>
                    <a:pt x="5257165" y="5257165"/>
                  </a:lnTo>
                  <a:lnTo>
                    <a:pt x="0" y="5257165"/>
                  </a:lnTo>
                  <a:lnTo>
                    <a:pt x="0" y="0"/>
                  </a:lnTo>
                  <a:close/>
                </a:path>
              </a:pathLst>
            </a:custGeom>
            <a:blipFill>
              <a:blip r:embed="rId3"/>
              <a:stretch>
                <a:fillRect/>
              </a:stretch>
            </a:blipFill>
          </p:spPr>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182881" y="2381096"/>
            <a:ext cx="8506717" cy="1299726"/>
            <a:chOff x="0" y="0"/>
            <a:chExt cx="11342289" cy="1732968"/>
          </a:xfrm>
        </p:grpSpPr>
        <p:grpSp>
          <p:nvGrpSpPr>
            <p:cNvPr id="5" name="Group 5"/>
            <p:cNvGrpSpPr/>
            <p:nvPr/>
          </p:nvGrpSpPr>
          <p:grpSpPr>
            <a:xfrm>
              <a:off x="0" y="0"/>
              <a:ext cx="11342289" cy="1732968"/>
              <a:chOff x="0" y="0"/>
              <a:chExt cx="2531379" cy="386765"/>
            </a:xfrm>
          </p:grpSpPr>
          <p:sp>
            <p:nvSpPr>
              <p:cNvPr id="6" name="Freeform 6"/>
              <p:cNvSpPr/>
              <p:nvPr/>
            </p:nvSpPr>
            <p:spPr>
              <a:xfrm>
                <a:off x="0" y="0"/>
                <a:ext cx="2531379" cy="386765"/>
              </a:xfrm>
              <a:custGeom>
                <a:avLst/>
                <a:gdLst/>
                <a:ahLst/>
                <a:cxnLst/>
                <a:rect l="l" t="t" r="r" b="b"/>
                <a:pathLst>
                  <a:path w="2531379" h="386765">
                    <a:moveTo>
                      <a:pt x="46415" y="0"/>
                    </a:moveTo>
                    <a:lnTo>
                      <a:pt x="2484964" y="0"/>
                    </a:lnTo>
                    <a:cubicBezTo>
                      <a:pt x="2510598" y="0"/>
                      <a:pt x="2531379" y="20781"/>
                      <a:pt x="2531379" y="46415"/>
                    </a:cubicBezTo>
                    <a:lnTo>
                      <a:pt x="2531379" y="340350"/>
                    </a:lnTo>
                    <a:cubicBezTo>
                      <a:pt x="2531379" y="365984"/>
                      <a:pt x="2510598" y="386765"/>
                      <a:pt x="2484964" y="386765"/>
                    </a:cubicBezTo>
                    <a:lnTo>
                      <a:pt x="46415" y="386765"/>
                    </a:lnTo>
                    <a:cubicBezTo>
                      <a:pt x="20781" y="386765"/>
                      <a:pt x="0" y="365984"/>
                      <a:pt x="0" y="340350"/>
                    </a:cubicBezTo>
                    <a:lnTo>
                      <a:pt x="0" y="46415"/>
                    </a:lnTo>
                    <a:cubicBezTo>
                      <a:pt x="0" y="20781"/>
                      <a:pt x="20781" y="0"/>
                      <a:pt x="46415" y="0"/>
                    </a:cubicBezTo>
                    <a:close/>
                  </a:path>
                </a:pathLst>
              </a:custGeom>
              <a:solidFill>
                <a:srgbClr val="004AAD"/>
              </a:solidFill>
            </p:spPr>
          </p:sp>
          <p:sp>
            <p:nvSpPr>
              <p:cNvPr id="7" name="TextBox 7"/>
              <p:cNvSpPr txBox="1"/>
              <p:nvPr/>
            </p:nvSpPr>
            <p:spPr>
              <a:xfrm>
                <a:off x="0" y="-47625"/>
                <a:ext cx="2531379"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171293" y="400713"/>
              <a:ext cx="11090363"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JEENO (Atthaya Thitikul)</a:t>
              </a:r>
            </a:p>
          </p:txBody>
        </p:sp>
      </p:grpSp>
      <p:grpSp>
        <p:nvGrpSpPr>
          <p:cNvPr id="9" name="Group 9"/>
          <p:cNvGrpSpPr/>
          <p:nvPr/>
        </p:nvGrpSpPr>
        <p:grpSpPr>
          <a:xfrm>
            <a:off x="1707862" y="3106075"/>
            <a:ext cx="5201644" cy="5201644"/>
            <a:chOff x="0" y="0"/>
            <a:chExt cx="812800" cy="812800"/>
          </a:xfrm>
        </p:grpSpPr>
        <p:sp>
          <p:nvSpPr>
            <p:cNvPr id="10" name="Freeform 10"/>
            <p:cNvSpPr/>
            <p:nvPr/>
          </p:nvSpPr>
          <p:spPr>
            <a:xfrm>
              <a:off x="0" y="0"/>
              <a:ext cx="812800" cy="812800"/>
            </a:xfrm>
            <a:custGeom>
              <a:avLst/>
              <a:gdLst/>
              <a:ahLst/>
              <a:cxnLst/>
              <a:rect l="l" t="t" r="r" b="b"/>
              <a:pathLst>
                <a:path w="812800" h="812800">
                  <a:moveTo>
                    <a:pt x="34232" y="0"/>
                  </a:moveTo>
                  <a:lnTo>
                    <a:pt x="778568" y="0"/>
                  </a:lnTo>
                  <a:cubicBezTo>
                    <a:pt x="797474" y="0"/>
                    <a:pt x="812800" y="15326"/>
                    <a:pt x="812800" y="34232"/>
                  </a:cubicBezTo>
                  <a:lnTo>
                    <a:pt x="812800" y="778568"/>
                  </a:lnTo>
                  <a:cubicBezTo>
                    <a:pt x="812800" y="797474"/>
                    <a:pt x="797474" y="812800"/>
                    <a:pt x="778568" y="812800"/>
                  </a:cubicBezTo>
                  <a:lnTo>
                    <a:pt x="34232" y="812800"/>
                  </a:lnTo>
                  <a:cubicBezTo>
                    <a:pt x="15326" y="812800"/>
                    <a:pt x="0" y="797474"/>
                    <a:pt x="0" y="778568"/>
                  </a:cubicBezTo>
                  <a:lnTo>
                    <a:pt x="0" y="34232"/>
                  </a:lnTo>
                  <a:cubicBezTo>
                    <a:pt x="0" y="15326"/>
                    <a:pt x="15326" y="0"/>
                    <a:pt x="34232"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496496" y="3995147"/>
            <a:ext cx="10226258" cy="56757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dominant sports icon driving the international golf scene, she captures massive global media attention and inspires Gen Z athletes worldwide through her electric performances on the LPGA Tour.</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Making history at 14 as the youngest professional tournament winner and reaching World No. 1 at 19, she became the only pro to win two 2025 PGA championship titles, clinched the October 2025 Buick LPGA Shanghai, and continues her elite form in 2026.</a:t>
            </a:r>
          </a:p>
        </p:txBody>
      </p:sp>
      <p:sp>
        <p:nvSpPr>
          <p:cNvPr id="12" name="TextBox 12"/>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LPGA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182881" y="2738908"/>
            <a:ext cx="8506717" cy="1299726"/>
            <a:chOff x="0" y="0"/>
            <a:chExt cx="11342289" cy="1732968"/>
          </a:xfrm>
        </p:grpSpPr>
        <p:grpSp>
          <p:nvGrpSpPr>
            <p:cNvPr id="5" name="Group 5"/>
            <p:cNvGrpSpPr/>
            <p:nvPr/>
          </p:nvGrpSpPr>
          <p:grpSpPr>
            <a:xfrm>
              <a:off x="0" y="0"/>
              <a:ext cx="11342289" cy="1732968"/>
              <a:chOff x="0" y="0"/>
              <a:chExt cx="2531379" cy="386765"/>
            </a:xfrm>
          </p:grpSpPr>
          <p:sp>
            <p:nvSpPr>
              <p:cNvPr id="6" name="Freeform 6"/>
              <p:cNvSpPr/>
              <p:nvPr/>
            </p:nvSpPr>
            <p:spPr>
              <a:xfrm>
                <a:off x="0" y="0"/>
                <a:ext cx="2531379" cy="386765"/>
              </a:xfrm>
              <a:custGeom>
                <a:avLst/>
                <a:gdLst/>
                <a:ahLst/>
                <a:cxnLst/>
                <a:rect l="l" t="t" r="r" b="b"/>
                <a:pathLst>
                  <a:path w="2531379" h="386765">
                    <a:moveTo>
                      <a:pt x="46415" y="0"/>
                    </a:moveTo>
                    <a:lnTo>
                      <a:pt x="2484964" y="0"/>
                    </a:lnTo>
                    <a:cubicBezTo>
                      <a:pt x="2510598" y="0"/>
                      <a:pt x="2531379" y="20781"/>
                      <a:pt x="2531379" y="46415"/>
                    </a:cubicBezTo>
                    <a:lnTo>
                      <a:pt x="2531379" y="340350"/>
                    </a:lnTo>
                    <a:cubicBezTo>
                      <a:pt x="2531379" y="365984"/>
                      <a:pt x="2510598" y="386765"/>
                      <a:pt x="2484964" y="386765"/>
                    </a:cubicBezTo>
                    <a:lnTo>
                      <a:pt x="46415" y="386765"/>
                    </a:lnTo>
                    <a:cubicBezTo>
                      <a:pt x="20781" y="386765"/>
                      <a:pt x="0" y="365984"/>
                      <a:pt x="0" y="340350"/>
                    </a:cubicBezTo>
                    <a:lnTo>
                      <a:pt x="0" y="46415"/>
                    </a:lnTo>
                    <a:cubicBezTo>
                      <a:pt x="0" y="20781"/>
                      <a:pt x="20781" y="0"/>
                      <a:pt x="46415" y="0"/>
                    </a:cubicBezTo>
                    <a:close/>
                  </a:path>
                </a:pathLst>
              </a:custGeom>
              <a:solidFill>
                <a:srgbClr val="004AAD"/>
              </a:solidFill>
            </p:spPr>
          </p:sp>
          <p:sp>
            <p:nvSpPr>
              <p:cNvPr id="7" name="TextBox 7"/>
              <p:cNvSpPr txBox="1"/>
              <p:nvPr/>
            </p:nvSpPr>
            <p:spPr>
              <a:xfrm>
                <a:off x="0" y="-47625"/>
                <a:ext cx="2531379"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171293" y="400713"/>
              <a:ext cx="11090363"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MAY (Ariya Jutanugarn)</a:t>
              </a:r>
            </a:p>
          </p:txBody>
        </p:sp>
      </p:grpSp>
      <p:grpSp>
        <p:nvGrpSpPr>
          <p:cNvPr id="9" name="Group 9"/>
          <p:cNvGrpSpPr/>
          <p:nvPr/>
        </p:nvGrpSpPr>
        <p:grpSpPr>
          <a:xfrm>
            <a:off x="1707862" y="3106075"/>
            <a:ext cx="5201644" cy="5201644"/>
            <a:chOff x="0" y="0"/>
            <a:chExt cx="812800" cy="812800"/>
          </a:xfrm>
        </p:grpSpPr>
        <p:sp>
          <p:nvSpPr>
            <p:cNvPr id="10" name="Freeform 10"/>
            <p:cNvSpPr/>
            <p:nvPr/>
          </p:nvSpPr>
          <p:spPr>
            <a:xfrm>
              <a:off x="0" y="0"/>
              <a:ext cx="812800" cy="812800"/>
            </a:xfrm>
            <a:custGeom>
              <a:avLst/>
              <a:gdLst/>
              <a:ahLst/>
              <a:cxnLst/>
              <a:rect l="l" t="t" r="r" b="b"/>
              <a:pathLst>
                <a:path w="812800" h="812800">
                  <a:moveTo>
                    <a:pt x="34232" y="0"/>
                  </a:moveTo>
                  <a:lnTo>
                    <a:pt x="778568" y="0"/>
                  </a:lnTo>
                  <a:cubicBezTo>
                    <a:pt x="797474" y="0"/>
                    <a:pt x="812800" y="15326"/>
                    <a:pt x="812800" y="34232"/>
                  </a:cubicBezTo>
                  <a:lnTo>
                    <a:pt x="812800" y="778568"/>
                  </a:lnTo>
                  <a:cubicBezTo>
                    <a:pt x="812800" y="797474"/>
                    <a:pt x="797474" y="812800"/>
                    <a:pt x="778568" y="812800"/>
                  </a:cubicBezTo>
                  <a:lnTo>
                    <a:pt x="34232" y="812800"/>
                  </a:lnTo>
                  <a:cubicBezTo>
                    <a:pt x="15326" y="812800"/>
                    <a:pt x="0" y="797474"/>
                    <a:pt x="0" y="778568"/>
                  </a:cubicBezTo>
                  <a:lnTo>
                    <a:pt x="0" y="34232"/>
                  </a:lnTo>
                  <a:cubicBezTo>
                    <a:pt x="0" y="15326"/>
                    <a:pt x="15326" y="0"/>
                    <a:pt x="34232"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496496" y="4352959"/>
            <a:ext cx="10226258" cy="50375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trailblazing sports icon who revolutionized Thai golf on the world stage, elevating Thailand's international presence in the ladies’ golf arena and inspiring countless athletes globally.</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The first Thai golfer to win a major championship in 2016 and reach World No. 1, she boasts multiple LPGA Tour victories and was honored with Thailand’s Public Diplomacy Award 2023 for her continuous global contributions.</a:t>
            </a:r>
          </a:p>
        </p:txBody>
      </p:sp>
      <p:sp>
        <p:nvSpPr>
          <p:cNvPr id="12" name="TextBox 12"/>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Prestige Online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013364" y="2872395"/>
            <a:ext cx="8506717" cy="1299726"/>
            <a:chOff x="0" y="0"/>
            <a:chExt cx="11342289" cy="1732968"/>
          </a:xfrm>
        </p:grpSpPr>
        <p:grpSp>
          <p:nvGrpSpPr>
            <p:cNvPr id="5" name="Group 5"/>
            <p:cNvGrpSpPr/>
            <p:nvPr/>
          </p:nvGrpSpPr>
          <p:grpSpPr>
            <a:xfrm>
              <a:off x="0" y="0"/>
              <a:ext cx="11342289" cy="1732968"/>
              <a:chOff x="0" y="0"/>
              <a:chExt cx="2531379" cy="386765"/>
            </a:xfrm>
          </p:grpSpPr>
          <p:sp>
            <p:nvSpPr>
              <p:cNvPr id="6" name="Freeform 6"/>
              <p:cNvSpPr/>
              <p:nvPr/>
            </p:nvSpPr>
            <p:spPr>
              <a:xfrm>
                <a:off x="0" y="0"/>
                <a:ext cx="2531379" cy="386765"/>
              </a:xfrm>
              <a:custGeom>
                <a:avLst/>
                <a:gdLst/>
                <a:ahLst/>
                <a:cxnLst/>
                <a:rect l="l" t="t" r="r" b="b"/>
                <a:pathLst>
                  <a:path w="2531379" h="386765">
                    <a:moveTo>
                      <a:pt x="46415" y="0"/>
                    </a:moveTo>
                    <a:lnTo>
                      <a:pt x="2484964" y="0"/>
                    </a:lnTo>
                    <a:cubicBezTo>
                      <a:pt x="2510598" y="0"/>
                      <a:pt x="2531379" y="20781"/>
                      <a:pt x="2531379" y="46415"/>
                    </a:cubicBezTo>
                    <a:lnTo>
                      <a:pt x="2531379" y="340350"/>
                    </a:lnTo>
                    <a:cubicBezTo>
                      <a:pt x="2531379" y="365984"/>
                      <a:pt x="2510598" y="386765"/>
                      <a:pt x="2484964" y="386765"/>
                    </a:cubicBezTo>
                    <a:lnTo>
                      <a:pt x="46415" y="386765"/>
                    </a:lnTo>
                    <a:cubicBezTo>
                      <a:pt x="20781" y="386765"/>
                      <a:pt x="0" y="365984"/>
                      <a:pt x="0" y="340350"/>
                    </a:cubicBezTo>
                    <a:lnTo>
                      <a:pt x="0" y="46415"/>
                    </a:lnTo>
                    <a:cubicBezTo>
                      <a:pt x="0" y="20781"/>
                      <a:pt x="20781" y="0"/>
                      <a:pt x="46415" y="0"/>
                    </a:cubicBezTo>
                    <a:close/>
                  </a:path>
                </a:pathLst>
              </a:custGeom>
              <a:solidFill>
                <a:srgbClr val="004AAD"/>
              </a:solidFill>
            </p:spPr>
          </p:sp>
          <p:sp>
            <p:nvSpPr>
              <p:cNvPr id="7" name="TextBox 7"/>
              <p:cNvSpPr txBox="1"/>
              <p:nvPr/>
            </p:nvSpPr>
            <p:spPr>
              <a:xfrm>
                <a:off x="0" y="-47625"/>
                <a:ext cx="2531379"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171293" y="400713"/>
              <a:ext cx="11090363"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MO (Moriya Jutanugarn)</a:t>
              </a:r>
            </a:p>
          </p:txBody>
        </p:sp>
      </p:grpSp>
      <p:grpSp>
        <p:nvGrpSpPr>
          <p:cNvPr id="9" name="Group 9"/>
          <p:cNvGrpSpPr/>
          <p:nvPr/>
        </p:nvGrpSpPr>
        <p:grpSpPr>
          <a:xfrm>
            <a:off x="1707862" y="3106075"/>
            <a:ext cx="5201644" cy="5201644"/>
            <a:chOff x="0" y="0"/>
            <a:chExt cx="812800" cy="812800"/>
          </a:xfrm>
        </p:grpSpPr>
        <p:sp>
          <p:nvSpPr>
            <p:cNvPr id="10" name="Freeform 10"/>
            <p:cNvSpPr/>
            <p:nvPr/>
          </p:nvSpPr>
          <p:spPr>
            <a:xfrm>
              <a:off x="0" y="0"/>
              <a:ext cx="812800" cy="812800"/>
            </a:xfrm>
            <a:custGeom>
              <a:avLst/>
              <a:gdLst/>
              <a:ahLst/>
              <a:cxnLst/>
              <a:rect l="l" t="t" r="r" b="b"/>
              <a:pathLst>
                <a:path w="812800" h="812800">
                  <a:moveTo>
                    <a:pt x="34232" y="0"/>
                  </a:moveTo>
                  <a:lnTo>
                    <a:pt x="778568" y="0"/>
                  </a:lnTo>
                  <a:cubicBezTo>
                    <a:pt x="797474" y="0"/>
                    <a:pt x="812800" y="15326"/>
                    <a:pt x="812800" y="34232"/>
                  </a:cubicBezTo>
                  <a:lnTo>
                    <a:pt x="812800" y="778568"/>
                  </a:lnTo>
                  <a:cubicBezTo>
                    <a:pt x="812800" y="797474"/>
                    <a:pt x="797474" y="812800"/>
                    <a:pt x="778568" y="812800"/>
                  </a:cubicBezTo>
                  <a:lnTo>
                    <a:pt x="34232" y="812800"/>
                  </a:lnTo>
                  <a:cubicBezTo>
                    <a:pt x="15326" y="812800"/>
                    <a:pt x="0" y="797474"/>
                    <a:pt x="0" y="778568"/>
                  </a:cubicBezTo>
                  <a:lnTo>
                    <a:pt x="0" y="34232"/>
                  </a:lnTo>
                  <a:cubicBezTo>
                    <a:pt x="0" y="15326"/>
                    <a:pt x="15326" y="0"/>
                    <a:pt x="34232"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496496" y="4352959"/>
            <a:ext cx="9540452" cy="56757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pioneering sports icon who paved the way for Thai athletes on the world stage, inspiring new generations of professional golfers globally to pursue their dreams and become champions.</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The 2013 LPGA Rookie of the Year and recipient of Thailand's Public Diplomacy Award 2023, she cemented a powerful family legacy by winning a historic LPGA team event alongside her sister Ariya.</a:t>
            </a:r>
          </a:p>
          <a:p>
            <a:pPr algn="l">
              <a:lnSpc>
                <a:spcPts val="5063"/>
              </a:lnSpc>
            </a:pPr>
            <a:endParaRPr lang="en-US" sz="2399">
              <a:solidFill>
                <a:srgbClr val="181818"/>
              </a:solidFill>
              <a:latin typeface="Bitter"/>
              <a:ea typeface="Bitter"/>
              <a:cs typeface="Bitter"/>
              <a:sym typeface="Bitter"/>
            </a:endParaRPr>
          </a:p>
        </p:txBody>
      </p:sp>
      <p:sp>
        <p:nvSpPr>
          <p:cNvPr id="12" name="TextBox 12"/>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LPGA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7666013" y="2872395"/>
            <a:ext cx="8506717" cy="1299726"/>
            <a:chOff x="0" y="0"/>
            <a:chExt cx="11342289" cy="1732968"/>
          </a:xfrm>
        </p:grpSpPr>
        <p:grpSp>
          <p:nvGrpSpPr>
            <p:cNvPr id="5" name="Group 5"/>
            <p:cNvGrpSpPr/>
            <p:nvPr/>
          </p:nvGrpSpPr>
          <p:grpSpPr>
            <a:xfrm>
              <a:off x="0" y="0"/>
              <a:ext cx="11342289" cy="1732968"/>
              <a:chOff x="0" y="0"/>
              <a:chExt cx="2531379" cy="386765"/>
            </a:xfrm>
          </p:grpSpPr>
          <p:sp>
            <p:nvSpPr>
              <p:cNvPr id="6" name="Freeform 6"/>
              <p:cNvSpPr/>
              <p:nvPr/>
            </p:nvSpPr>
            <p:spPr>
              <a:xfrm>
                <a:off x="0" y="0"/>
                <a:ext cx="2531379" cy="386765"/>
              </a:xfrm>
              <a:custGeom>
                <a:avLst/>
                <a:gdLst/>
                <a:ahLst/>
                <a:cxnLst/>
                <a:rect l="l" t="t" r="r" b="b"/>
                <a:pathLst>
                  <a:path w="2531379" h="386765">
                    <a:moveTo>
                      <a:pt x="46415" y="0"/>
                    </a:moveTo>
                    <a:lnTo>
                      <a:pt x="2484964" y="0"/>
                    </a:lnTo>
                    <a:cubicBezTo>
                      <a:pt x="2510598" y="0"/>
                      <a:pt x="2531379" y="20781"/>
                      <a:pt x="2531379" y="46415"/>
                    </a:cubicBezTo>
                    <a:lnTo>
                      <a:pt x="2531379" y="340350"/>
                    </a:lnTo>
                    <a:cubicBezTo>
                      <a:pt x="2531379" y="365984"/>
                      <a:pt x="2510598" y="386765"/>
                      <a:pt x="2484964" y="386765"/>
                    </a:cubicBezTo>
                    <a:lnTo>
                      <a:pt x="46415" y="386765"/>
                    </a:lnTo>
                    <a:cubicBezTo>
                      <a:pt x="20781" y="386765"/>
                      <a:pt x="0" y="365984"/>
                      <a:pt x="0" y="340350"/>
                    </a:cubicBezTo>
                    <a:lnTo>
                      <a:pt x="0" y="46415"/>
                    </a:lnTo>
                    <a:cubicBezTo>
                      <a:pt x="0" y="20781"/>
                      <a:pt x="20781" y="0"/>
                      <a:pt x="46415" y="0"/>
                    </a:cubicBezTo>
                    <a:close/>
                  </a:path>
                </a:pathLst>
              </a:custGeom>
              <a:solidFill>
                <a:srgbClr val="004AAD"/>
              </a:solidFill>
            </p:spPr>
          </p:sp>
          <p:sp>
            <p:nvSpPr>
              <p:cNvPr id="7" name="TextBox 7"/>
              <p:cNvSpPr txBox="1"/>
              <p:nvPr/>
            </p:nvSpPr>
            <p:spPr>
              <a:xfrm>
                <a:off x="0" y="-47625"/>
                <a:ext cx="2531379"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171293" y="400713"/>
              <a:ext cx="11090363"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TENNIS (Panipak Wongpattanakit)</a:t>
              </a:r>
            </a:p>
          </p:txBody>
        </p:sp>
      </p:grpSp>
      <p:grpSp>
        <p:nvGrpSpPr>
          <p:cNvPr id="9" name="Group 9"/>
          <p:cNvGrpSpPr/>
          <p:nvPr/>
        </p:nvGrpSpPr>
        <p:grpSpPr>
          <a:xfrm>
            <a:off x="1469321" y="3106075"/>
            <a:ext cx="5142008" cy="5142008"/>
            <a:chOff x="0" y="0"/>
            <a:chExt cx="812800" cy="812800"/>
          </a:xfrm>
        </p:grpSpPr>
        <p:sp>
          <p:nvSpPr>
            <p:cNvPr id="10" name="Freeform 10"/>
            <p:cNvSpPr/>
            <p:nvPr/>
          </p:nvSpPr>
          <p:spPr>
            <a:xfrm>
              <a:off x="0" y="0"/>
              <a:ext cx="812800" cy="812800"/>
            </a:xfrm>
            <a:custGeom>
              <a:avLst/>
              <a:gdLst/>
              <a:ahLst/>
              <a:cxnLst/>
              <a:rect l="l" t="t" r="r" b="b"/>
              <a:pathLst>
                <a:path w="812800" h="812800">
                  <a:moveTo>
                    <a:pt x="34629" y="0"/>
                  </a:moveTo>
                  <a:lnTo>
                    <a:pt x="778171" y="0"/>
                  </a:lnTo>
                  <a:cubicBezTo>
                    <a:pt x="797296" y="0"/>
                    <a:pt x="812800" y="15504"/>
                    <a:pt x="812800" y="34629"/>
                  </a:cubicBezTo>
                  <a:lnTo>
                    <a:pt x="812800" y="778171"/>
                  </a:lnTo>
                  <a:cubicBezTo>
                    <a:pt x="812800" y="797296"/>
                    <a:pt x="797296" y="812800"/>
                    <a:pt x="778171" y="812800"/>
                  </a:cubicBezTo>
                  <a:lnTo>
                    <a:pt x="34629" y="812800"/>
                  </a:lnTo>
                  <a:cubicBezTo>
                    <a:pt x="15504" y="812800"/>
                    <a:pt x="0" y="797296"/>
                    <a:pt x="0" y="778171"/>
                  </a:cubicBezTo>
                  <a:lnTo>
                    <a:pt x="0" y="34629"/>
                  </a:lnTo>
                  <a:cubicBezTo>
                    <a:pt x="0" y="15504"/>
                    <a:pt x="15504" y="0"/>
                    <a:pt x="34629"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496496" y="4597178"/>
            <a:ext cx="9540452" cy="18467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Olympic Champion: Gold medalist in Taekwondo at the Tokyo 2020 Olympics and the Paris 2024 Olympics, Panipak is one of Thailand's most celebrated athletes.</a:t>
            </a:r>
          </a:p>
        </p:txBody>
      </p:sp>
      <p:sp>
        <p:nvSpPr>
          <p:cNvPr id="12" name="TextBox 12"/>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The Standard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272404" y="2723307"/>
            <a:ext cx="7293935" cy="1580216"/>
            <a:chOff x="0" y="0"/>
            <a:chExt cx="9725246" cy="2106954"/>
          </a:xfrm>
        </p:grpSpPr>
        <p:grpSp>
          <p:nvGrpSpPr>
            <p:cNvPr id="5" name="Group 5"/>
            <p:cNvGrpSpPr/>
            <p:nvPr/>
          </p:nvGrpSpPr>
          <p:grpSpPr>
            <a:xfrm>
              <a:off x="384184" y="0"/>
              <a:ext cx="8956877" cy="1732968"/>
              <a:chOff x="0" y="0"/>
              <a:chExt cx="1999001" cy="386765"/>
            </a:xfrm>
          </p:grpSpPr>
          <p:sp>
            <p:nvSpPr>
              <p:cNvPr id="6" name="Freeform 6"/>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sp>
          <p:sp>
            <p:nvSpPr>
              <p:cNvPr id="7" name="TextBox 7"/>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400713"/>
              <a:ext cx="9725246" cy="1706241"/>
            </a:xfrm>
            <a:prstGeom prst="rect">
              <a:avLst/>
            </a:prstGeom>
          </p:spPr>
          <p:txBody>
            <a:bodyPr lIns="0" tIns="0" rIns="0" bIns="0" rtlCol="0" anchor="t">
              <a:spAutoFit/>
            </a:bodyPr>
            <a:lstStyle/>
            <a:p>
              <a:pPr algn="ctr">
                <a:lnSpc>
                  <a:spcPts val="5066"/>
                </a:lnSpc>
              </a:pPr>
              <a:r>
                <a:rPr lang="en-US" sz="3618" b="1">
                  <a:solidFill>
                    <a:srgbClr val="FFFFFF"/>
                  </a:solidFill>
                  <a:latin typeface="Bitter Bold"/>
                  <a:ea typeface="Bitter Bold"/>
                  <a:cs typeface="Bitter Bold"/>
                  <a:sym typeface="Bitter Bold"/>
                </a:rPr>
                <a:t>VIEW (Kunlavut Vitidsarn)</a:t>
              </a:r>
            </a:p>
            <a:p>
              <a:pPr algn="ctr">
                <a:lnSpc>
                  <a:spcPts val="5066"/>
                </a:lnSpc>
                <a:spcBef>
                  <a:spcPct val="0"/>
                </a:spcBef>
              </a:pPr>
              <a:endParaRPr lang="en-US" sz="3618" b="1">
                <a:solidFill>
                  <a:srgbClr val="FFFFFF"/>
                </a:solidFill>
                <a:latin typeface="Bitter Bold"/>
                <a:ea typeface="Bitter Bold"/>
                <a:cs typeface="Bitter Bold"/>
                <a:sym typeface="Bitter Bold"/>
              </a:endParaRPr>
            </a:p>
          </p:txBody>
        </p:sp>
      </p:grpSp>
      <p:grpSp>
        <p:nvGrpSpPr>
          <p:cNvPr id="9" name="Group 9"/>
          <p:cNvGrpSpPr/>
          <p:nvPr/>
        </p:nvGrpSpPr>
        <p:grpSpPr>
          <a:xfrm>
            <a:off x="1469321" y="3106075"/>
            <a:ext cx="4963102" cy="4963102"/>
            <a:chOff x="0" y="0"/>
            <a:chExt cx="812800" cy="812800"/>
          </a:xfrm>
        </p:grpSpPr>
        <p:sp>
          <p:nvSpPr>
            <p:cNvPr id="10" name="Freeform 10"/>
            <p:cNvSpPr/>
            <p:nvPr/>
          </p:nvSpPr>
          <p:spPr>
            <a:xfrm>
              <a:off x="0" y="0"/>
              <a:ext cx="812800" cy="812800"/>
            </a:xfrm>
            <a:custGeom>
              <a:avLst/>
              <a:gdLst/>
              <a:ahLst/>
              <a:cxnLst/>
              <a:rect l="l" t="t" r="r" b="b"/>
              <a:pathLst>
                <a:path w="812800" h="812800">
                  <a:moveTo>
                    <a:pt x="35878" y="0"/>
                  </a:moveTo>
                  <a:lnTo>
                    <a:pt x="776922" y="0"/>
                  </a:lnTo>
                  <a:cubicBezTo>
                    <a:pt x="786438" y="0"/>
                    <a:pt x="795563" y="3780"/>
                    <a:pt x="802292" y="10508"/>
                  </a:cubicBezTo>
                  <a:cubicBezTo>
                    <a:pt x="809020" y="17237"/>
                    <a:pt x="812800" y="26362"/>
                    <a:pt x="812800" y="35878"/>
                  </a:cubicBezTo>
                  <a:lnTo>
                    <a:pt x="812800" y="776922"/>
                  </a:lnTo>
                  <a:cubicBezTo>
                    <a:pt x="812800" y="786438"/>
                    <a:pt x="809020" y="795563"/>
                    <a:pt x="802292" y="802292"/>
                  </a:cubicBezTo>
                  <a:cubicBezTo>
                    <a:pt x="795563" y="809020"/>
                    <a:pt x="786438" y="812800"/>
                    <a:pt x="776922" y="812800"/>
                  </a:cubicBezTo>
                  <a:lnTo>
                    <a:pt x="35878" y="812800"/>
                  </a:lnTo>
                  <a:cubicBezTo>
                    <a:pt x="26362" y="812800"/>
                    <a:pt x="17237" y="809020"/>
                    <a:pt x="10508" y="802292"/>
                  </a:cubicBezTo>
                  <a:cubicBezTo>
                    <a:pt x="3780" y="795563"/>
                    <a:pt x="0" y="786438"/>
                    <a:pt x="0" y="776922"/>
                  </a:cubicBezTo>
                  <a:lnTo>
                    <a:pt x="0" y="35878"/>
                  </a:lnTo>
                  <a:cubicBezTo>
                    <a:pt x="0" y="26362"/>
                    <a:pt x="3780" y="17237"/>
                    <a:pt x="10508" y="10508"/>
                  </a:cubicBezTo>
                  <a:cubicBezTo>
                    <a:pt x="17237" y="3780"/>
                    <a:pt x="26362" y="0"/>
                    <a:pt x="35878"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149145" y="4477907"/>
            <a:ext cx="9540452" cy="31230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Badminton World Champion: A history-making athlete who captured the 2023 Men's Singles World Championship title and won a historic silver medal at the Paris 2024 Olympics, inspiring a new generation with his exceptional defensive skill and elite sportsmanship.</a:t>
            </a:r>
          </a:p>
        </p:txBody>
      </p:sp>
      <p:sp>
        <p:nvSpPr>
          <p:cNvPr id="12" name="TextBox 12"/>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ThaiPR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272404" y="2723307"/>
            <a:ext cx="7293935" cy="1580216"/>
            <a:chOff x="0" y="0"/>
            <a:chExt cx="9725246" cy="2106954"/>
          </a:xfrm>
        </p:grpSpPr>
        <p:grpSp>
          <p:nvGrpSpPr>
            <p:cNvPr id="5" name="Group 5"/>
            <p:cNvGrpSpPr/>
            <p:nvPr/>
          </p:nvGrpSpPr>
          <p:grpSpPr>
            <a:xfrm>
              <a:off x="384184" y="0"/>
              <a:ext cx="8956877" cy="1732968"/>
              <a:chOff x="0" y="0"/>
              <a:chExt cx="1999001" cy="386765"/>
            </a:xfrm>
          </p:grpSpPr>
          <p:sp>
            <p:nvSpPr>
              <p:cNvPr id="6" name="Freeform 6"/>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sp>
          <p:sp>
            <p:nvSpPr>
              <p:cNvPr id="7" name="TextBox 7"/>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400713"/>
              <a:ext cx="9725246" cy="1706241"/>
            </a:xfrm>
            <a:prstGeom prst="rect">
              <a:avLst/>
            </a:prstGeom>
          </p:spPr>
          <p:txBody>
            <a:bodyPr lIns="0" tIns="0" rIns="0" bIns="0" rtlCol="0" anchor="t">
              <a:spAutoFit/>
            </a:bodyPr>
            <a:lstStyle/>
            <a:p>
              <a:pPr algn="ctr">
                <a:lnSpc>
                  <a:spcPts val="5066"/>
                </a:lnSpc>
              </a:pPr>
              <a:r>
                <a:rPr lang="en-US" sz="3618" b="1">
                  <a:solidFill>
                    <a:srgbClr val="FFFFFF"/>
                  </a:solidFill>
                  <a:latin typeface="Bitter Bold"/>
                  <a:ea typeface="Bitter Bold"/>
                  <a:cs typeface="Bitter Bold"/>
                  <a:sym typeface="Bitter Bold"/>
                </a:rPr>
                <a:t>WAEW (Saysunee Jana)</a:t>
              </a:r>
            </a:p>
            <a:p>
              <a:pPr algn="ctr">
                <a:lnSpc>
                  <a:spcPts val="5066"/>
                </a:lnSpc>
                <a:spcBef>
                  <a:spcPct val="0"/>
                </a:spcBef>
              </a:pPr>
              <a:endParaRPr lang="en-US" sz="3618" b="1">
                <a:solidFill>
                  <a:srgbClr val="FFFFFF"/>
                </a:solidFill>
                <a:latin typeface="Bitter Bold"/>
                <a:ea typeface="Bitter Bold"/>
                <a:cs typeface="Bitter Bold"/>
                <a:sym typeface="Bitter Bold"/>
              </a:endParaRPr>
            </a:p>
          </p:txBody>
        </p:sp>
      </p:grpSp>
      <p:grpSp>
        <p:nvGrpSpPr>
          <p:cNvPr id="9" name="Group 9"/>
          <p:cNvGrpSpPr/>
          <p:nvPr/>
        </p:nvGrpSpPr>
        <p:grpSpPr>
          <a:xfrm>
            <a:off x="1469321" y="3106075"/>
            <a:ext cx="4858741" cy="4858741"/>
            <a:chOff x="0" y="0"/>
            <a:chExt cx="812800" cy="812800"/>
          </a:xfrm>
        </p:grpSpPr>
        <p:sp>
          <p:nvSpPr>
            <p:cNvPr id="10" name="Freeform 10"/>
            <p:cNvSpPr/>
            <p:nvPr/>
          </p:nvSpPr>
          <p:spPr>
            <a:xfrm>
              <a:off x="0" y="0"/>
              <a:ext cx="812800" cy="812800"/>
            </a:xfrm>
            <a:custGeom>
              <a:avLst/>
              <a:gdLst/>
              <a:ahLst/>
              <a:cxnLst/>
              <a:rect l="l" t="t" r="r" b="b"/>
              <a:pathLst>
                <a:path w="812800" h="812800">
                  <a:moveTo>
                    <a:pt x="36648" y="0"/>
                  </a:moveTo>
                  <a:lnTo>
                    <a:pt x="776152" y="0"/>
                  </a:lnTo>
                  <a:cubicBezTo>
                    <a:pt x="785872" y="0"/>
                    <a:pt x="795193" y="3861"/>
                    <a:pt x="802066" y="10734"/>
                  </a:cubicBezTo>
                  <a:cubicBezTo>
                    <a:pt x="808939" y="17607"/>
                    <a:pt x="812800" y="26929"/>
                    <a:pt x="812800" y="36648"/>
                  </a:cubicBezTo>
                  <a:lnTo>
                    <a:pt x="812800" y="776152"/>
                  </a:lnTo>
                  <a:cubicBezTo>
                    <a:pt x="812800" y="785872"/>
                    <a:pt x="808939" y="795193"/>
                    <a:pt x="802066" y="802066"/>
                  </a:cubicBezTo>
                  <a:cubicBezTo>
                    <a:pt x="795193" y="808939"/>
                    <a:pt x="785872" y="812800"/>
                    <a:pt x="776152" y="812800"/>
                  </a:cubicBezTo>
                  <a:lnTo>
                    <a:pt x="36648" y="812800"/>
                  </a:lnTo>
                  <a:cubicBezTo>
                    <a:pt x="26929" y="812800"/>
                    <a:pt x="17607" y="808939"/>
                    <a:pt x="10734" y="802066"/>
                  </a:cubicBezTo>
                  <a:cubicBezTo>
                    <a:pt x="3861" y="795193"/>
                    <a:pt x="0" y="785872"/>
                    <a:pt x="0" y="776152"/>
                  </a:cubicBezTo>
                  <a:lnTo>
                    <a:pt x="0" y="36648"/>
                  </a:lnTo>
                  <a:cubicBezTo>
                    <a:pt x="0" y="26929"/>
                    <a:pt x="3861" y="17607"/>
                    <a:pt x="10734" y="10734"/>
                  </a:cubicBezTo>
                  <a:cubicBezTo>
                    <a:pt x="17607" y="3861"/>
                    <a:pt x="26929" y="0"/>
                    <a:pt x="36648"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149145" y="4477907"/>
            <a:ext cx="9540452" cy="24848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Paralympic Hero: A multiple-time medalist (since Athens 2004) in fencing, Saisunee continues to inspire many with her determination, overcoming physical challenges to compete at the highest levels of sport.</a:t>
            </a:r>
          </a:p>
        </p:txBody>
      </p:sp>
      <p:sp>
        <p:nvSpPr>
          <p:cNvPr id="12" name="TextBox 12"/>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ThaiPR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2255500" y="6921500"/>
              <a:ext cx="12128500" cy="6794500"/>
            </a:xfrm>
            <a:prstGeom prst="rect">
              <a:avLst/>
            </a:prstGeom>
          </p:spPr>
        </p:pic>
      </p:grpSp>
      <p:grpSp>
        <p:nvGrpSpPr>
          <p:cNvPr id="11" name="Group 11"/>
          <p:cNvGrpSpPr/>
          <p:nvPr/>
        </p:nvGrpSpPr>
        <p:grpSpPr>
          <a:xfrm>
            <a:off x="-500042" y="-1017998"/>
            <a:ext cx="20960793" cy="11790446"/>
            <a:chOff x="0" y="0"/>
            <a:chExt cx="24384000" cy="13716000"/>
          </a:xfrm>
        </p:grpSpPr>
        <p:sp>
          <p:nvSpPr>
            <p:cNvPr id="12" name="Freeform 12"/>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sp>
      </p:grpSp>
      <p:grpSp>
        <p:nvGrpSpPr>
          <p:cNvPr id="13" name="Group 13"/>
          <p:cNvGrpSpPr/>
          <p:nvPr/>
        </p:nvGrpSpPr>
        <p:grpSpPr>
          <a:xfrm>
            <a:off x="17036948" y="285750"/>
            <a:ext cx="965302" cy="752323"/>
            <a:chOff x="0" y="0"/>
            <a:chExt cx="1287069" cy="1003097"/>
          </a:xfrm>
        </p:grpSpPr>
        <p:sp>
          <p:nvSpPr>
            <p:cNvPr id="14" name="Freeform 1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
        <p:nvSpPr>
          <p:cNvPr id="15" name="TextBox 15"/>
          <p:cNvSpPr txBox="1"/>
          <p:nvPr/>
        </p:nvSpPr>
        <p:spPr>
          <a:xfrm>
            <a:off x="992238" y="3745398"/>
            <a:ext cx="12689453" cy="1862137"/>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 Icons: A Global Presence in Entertainment, Music, and Fashion</a:t>
            </a:r>
          </a:p>
        </p:txBody>
      </p:sp>
      <p:sp>
        <p:nvSpPr>
          <p:cNvPr id="16" name="TextBox 16"/>
          <p:cNvSpPr txBox="1"/>
          <p:nvPr/>
        </p:nvSpPr>
        <p:spPr>
          <a:xfrm>
            <a:off x="992238" y="5984377"/>
            <a:ext cx="16303523" cy="338138"/>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Thaipost, Wattpad, billboardphilippines, Bangkok Music City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7515221" y="2545665"/>
            <a:ext cx="7293935" cy="1299726"/>
            <a:chOff x="0" y="0"/>
            <a:chExt cx="9725246" cy="1732968"/>
          </a:xfrm>
        </p:grpSpPr>
        <p:grpSp>
          <p:nvGrpSpPr>
            <p:cNvPr id="5" name="Group 5"/>
            <p:cNvGrpSpPr/>
            <p:nvPr/>
          </p:nvGrpSpPr>
          <p:grpSpPr>
            <a:xfrm>
              <a:off x="384184" y="0"/>
              <a:ext cx="8956877" cy="1732968"/>
              <a:chOff x="0" y="0"/>
              <a:chExt cx="1999001" cy="386765"/>
            </a:xfrm>
          </p:grpSpPr>
          <p:sp>
            <p:nvSpPr>
              <p:cNvPr id="6" name="Freeform 6"/>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sp>
          <p:sp>
            <p:nvSpPr>
              <p:cNvPr id="7" name="TextBox 7"/>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400713"/>
              <a:ext cx="9725246"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 Alex Albon</a:t>
              </a:r>
            </a:p>
          </p:txBody>
        </p:sp>
      </p:grpSp>
      <p:grpSp>
        <p:nvGrpSpPr>
          <p:cNvPr id="9" name="Group 9"/>
          <p:cNvGrpSpPr/>
          <p:nvPr/>
        </p:nvGrpSpPr>
        <p:grpSpPr>
          <a:xfrm>
            <a:off x="992238" y="3195528"/>
            <a:ext cx="4486020" cy="4486020"/>
            <a:chOff x="0" y="0"/>
            <a:chExt cx="812800" cy="812800"/>
          </a:xfrm>
        </p:grpSpPr>
        <p:sp>
          <p:nvSpPr>
            <p:cNvPr id="10" name="Freeform 10"/>
            <p:cNvSpPr/>
            <p:nvPr/>
          </p:nvSpPr>
          <p:spPr>
            <a:xfrm>
              <a:off x="0" y="0"/>
              <a:ext cx="812800" cy="812800"/>
            </a:xfrm>
            <a:custGeom>
              <a:avLst/>
              <a:gdLst/>
              <a:ahLst/>
              <a:cxnLst/>
              <a:rect l="l" t="t" r="r" b="b"/>
              <a:pathLst>
                <a:path w="812800" h="812800">
                  <a:moveTo>
                    <a:pt x="39693" y="0"/>
                  </a:moveTo>
                  <a:lnTo>
                    <a:pt x="773107" y="0"/>
                  </a:lnTo>
                  <a:cubicBezTo>
                    <a:pt x="795029" y="0"/>
                    <a:pt x="812800" y="17771"/>
                    <a:pt x="812800" y="39693"/>
                  </a:cubicBezTo>
                  <a:lnTo>
                    <a:pt x="812800" y="773107"/>
                  </a:lnTo>
                  <a:cubicBezTo>
                    <a:pt x="812800" y="795029"/>
                    <a:pt x="795029" y="812800"/>
                    <a:pt x="773107" y="812800"/>
                  </a:cubicBezTo>
                  <a:lnTo>
                    <a:pt x="39693" y="812800"/>
                  </a:lnTo>
                  <a:cubicBezTo>
                    <a:pt x="17771" y="812800"/>
                    <a:pt x="0" y="795029"/>
                    <a:pt x="0" y="773107"/>
                  </a:cubicBezTo>
                  <a:lnTo>
                    <a:pt x="0" y="39693"/>
                  </a:lnTo>
                  <a:cubicBezTo>
                    <a:pt x="0" y="17771"/>
                    <a:pt x="17771" y="0"/>
                    <a:pt x="39693"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6219906" y="4091321"/>
            <a:ext cx="11299693" cy="24848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Formula 1 Trailblazer: Debuting in 2019 and racing for Williams Racing since 2022, the Thai-British driver solidified his long-term future with a </a:t>
            </a:r>
          </a:p>
          <a:p>
            <a:pPr algn="l">
              <a:lnSpc>
                <a:spcPts val="5063"/>
              </a:lnSpc>
            </a:pPr>
            <a:r>
              <a:rPr lang="en-US" sz="2399">
                <a:solidFill>
                  <a:srgbClr val="181818"/>
                </a:solidFill>
                <a:latin typeface="Bitter"/>
                <a:ea typeface="Bitter"/>
                <a:cs typeface="Bitter"/>
                <a:sym typeface="Bitter"/>
              </a:rPr>
              <a:t>multi-year contract extension, continuing to wave the Thai flag on the global motorsport stage throughout the 2026 season.</a:t>
            </a:r>
          </a:p>
        </p:txBody>
      </p:sp>
      <p:sp>
        <p:nvSpPr>
          <p:cNvPr id="12" name="TextBox 12"/>
          <p:cNvSpPr txBox="1"/>
          <p:nvPr/>
        </p:nvSpPr>
        <p:spPr>
          <a:xfrm>
            <a:off x="6152613" y="6773417"/>
            <a:ext cx="11366986" cy="1208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Made his F1 debut with Toro Rosso in 2019</a:t>
            </a:r>
          </a:p>
          <a:p>
            <a:pPr marL="518158" lvl="1" indent="-259079" algn="l">
              <a:lnSpc>
                <a:spcPts val="5063"/>
              </a:lnSpc>
              <a:buFont typeface="Arial"/>
              <a:buChar char="•"/>
            </a:pPr>
            <a:r>
              <a:rPr lang="en-US" sz="2399">
                <a:solidFill>
                  <a:srgbClr val="181818"/>
                </a:solidFill>
                <a:latin typeface="Bitter"/>
                <a:ea typeface="Bitter"/>
                <a:cs typeface="Bitter"/>
                <a:sym typeface="Bitter"/>
              </a:rPr>
              <a:t>Signed multi-year extension with Williams in 2024</a:t>
            </a:r>
          </a:p>
        </p:txBody>
      </p:sp>
      <p:sp>
        <p:nvSpPr>
          <p:cNvPr id="13" name="TextBox 13"/>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British GQ</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7962486" y="2544401"/>
            <a:ext cx="7293935" cy="1299726"/>
            <a:chOff x="0" y="0"/>
            <a:chExt cx="9725246" cy="1732968"/>
          </a:xfrm>
        </p:grpSpPr>
        <p:grpSp>
          <p:nvGrpSpPr>
            <p:cNvPr id="5" name="Group 5"/>
            <p:cNvGrpSpPr/>
            <p:nvPr/>
          </p:nvGrpSpPr>
          <p:grpSpPr>
            <a:xfrm>
              <a:off x="384184" y="0"/>
              <a:ext cx="8956877" cy="1732968"/>
              <a:chOff x="0" y="0"/>
              <a:chExt cx="1999001" cy="386765"/>
            </a:xfrm>
          </p:grpSpPr>
          <p:sp>
            <p:nvSpPr>
              <p:cNvPr id="6" name="Freeform 6"/>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sp>
          <p:sp>
            <p:nvSpPr>
              <p:cNvPr id="7" name="TextBox 7"/>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400713"/>
              <a:ext cx="9725246"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Somkiat Chantra</a:t>
              </a:r>
            </a:p>
          </p:txBody>
        </p:sp>
      </p:grpSp>
      <p:grpSp>
        <p:nvGrpSpPr>
          <p:cNvPr id="9" name="Group 9"/>
          <p:cNvGrpSpPr/>
          <p:nvPr/>
        </p:nvGrpSpPr>
        <p:grpSpPr>
          <a:xfrm>
            <a:off x="992238" y="3195528"/>
            <a:ext cx="4486020" cy="4486020"/>
            <a:chOff x="0" y="0"/>
            <a:chExt cx="812800" cy="812800"/>
          </a:xfrm>
        </p:grpSpPr>
        <p:sp>
          <p:nvSpPr>
            <p:cNvPr id="10" name="Freeform 10"/>
            <p:cNvSpPr/>
            <p:nvPr/>
          </p:nvSpPr>
          <p:spPr>
            <a:xfrm>
              <a:off x="0" y="0"/>
              <a:ext cx="812800" cy="812800"/>
            </a:xfrm>
            <a:custGeom>
              <a:avLst/>
              <a:gdLst/>
              <a:ahLst/>
              <a:cxnLst/>
              <a:rect l="l" t="t" r="r" b="b"/>
              <a:pathLst>
                <a:path w="812800" h="812800">
                  <a:moveTo>
                    <a:pt x="39693" y="0"/>
                  </a:moveTo>
                  <a:lnTo>
                    <a:pt x="773107" y="0"/>
                  </a:lnTo>
                  <a:cubicBezTo>
                    <a:pt x="795029" y="0"/>
                    <a:pt x="812800" y="17771"/>
                    <a:pt x="812800" y="39693"/>
                  </a:cubicBezTo>
                  <a:lnTo>
                    <a:pt x="812800" y="773107"/>
                  </a:lnTo>
                  <a:cubicBezTo>
                    <a:pt x="812800" y="795029"/>
                    <a:pt x="795029" y="812800"/>
                    <a:pt x="773107" y="812800"/>
                  </a:cubicBezTo>
                  <a:lnTo>
                    <a:pt x="39693" y="812800"/>
                  </a:lnTo>
                  <a:cubicBezTo>
                    <a:pt x="17771" y="812800"/>
                    <a:pt x="0" y="795029"/>
                    <a:pt x="0" y="773107"/>
                  </a:cubicBezTo>
                  <a:lnTo>
                    <a:pt x="0" y="39693"/>
                  </a:lnTo>
                  <a:cubicBezTo>
                    <a:pt x="0" y="17771"/>
                    <a:pt x="17771" y="0"/>
                    <a:pt x="39693"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6219906" y="4091321"/>
            <a:ext cx="11299693" cy="24848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MotoGP History-Maker: The first Thai rider to win a Moto2 Grand Prix with historic victories in Indonesia and Japan, he elevated his career by debuting in the premier MotoGP class with Honda LCR, competing at the highest level of world motorcycle racing through the 2026 season.</a:t>
            </a:r>
          </a:p>
        </p:txBody>
      </p:sp>
      <p:sp>
        <p:nvSpPr>
          <p:cNvPr id="12" name="TextBox 12"/>
          <p:cNvSpPr txBox="1"/>
          <p:nvPr/>
        </p:nvSpPr>
        <p:spPr>
          <a:xfrm>
            <a:off x="6152613" y="6773417"/>
            <a:ext cx="11366986"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Historic victories in Indonesia (2022) and Japan (2023)</a:t>
            </a:r>
          </a:p>
          <a:p>
            <a:pPr marL="518158" lvl="1" indent="-259079" algn="l">
              <a:lnSpc>
                <a:spcPts val="5063"/>
              </a:lnSpc>
              <a:buFont typeface="Arial"/>
              <a:buChar char="•"/>
            </a:pPr>
            <a:r>
              <a:rPr lang="en-US" sz="2399">
                <a:solidFill>
                  <a:srgbClr val="181818"/>
                </a:solidFill>
                <a:latin typeface="Bitter"/>
                <a:ea typeface="Bitter"/>
                <a:cs typeface="Bitter"/>
                <a:sym typeface="Bitter"/>
              </a:rPr>
              <a:t>Set to debut in MotoGP with Honda LCR in 2025</a:t>
            </a:r>
          </a:p>
          <a:p>
            <a:pPr marL="518158" lvl="1" indent="-259079" algn="l">
              <a:lnSpc>
                <a:spcPts val="5063"/>
              </a:lnSpc>
              <a:buFont typeface="Arial"/>
              <a:buChar char="•"/>
            </a:pPr>
            <a:r>
              <a:rPr lang="en-US" sz="2399">
                <a:solidFill>
                  <a:srgbClr val="181818"/>
                </a:solidFill>
                <a:latin typeface="Bitter"/>
                <a:ea typeface="Bitter"/>
                <a:cs typeface="Bitter"/>
                <a:sym typeface="Bitter"/>
              </a:rPr>
              <a:t>Competing in the 2026 Superbike World Championship (WorldSBK) as a factory rider for the Honda HRC team</a:t>
            </a:r>
          </a:p>
        </p:txBody>
      </p:sp>
      <p:sp>
        <p:nvSpPr>
          <p:cNvPr id="13" name="TextBox 13"/>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paddock-gp</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7962486" y="2544401"/>
            <a:ext cx="7293935" cy="1299726"/>
            <a:chOff x="0" y="0"/>
            <a:chExt cx="9725246" cy="1732968"/>
          </a:xfrm>
        </p:grpSpPr>
        <p:grpSp>
          <p:nvGrpSpPr>
            <p:cNvPr id="5" name="Group 5"/>
            <p:cNvGrpSpPr/>
            <p:nvPr/>
          </p:nvGrpSpPr>
          <p:grpSpPr>
            <a:xfrm>
              <a:off x="384184" y="0"/>
              <a:ext cx="8956877" cy="1732968"/>
              <a:chOff x="0" y="0"/>
              <a:chExt cx="1999001" cy="386765"/>
            </a:xfrm>
          </p:grpSpPr>
          <p:sp>
            <p:nvSpPr>
              <p:cNvPr id="6" name="Freeform 6"/>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sp>
          <p:sp>
            <p:nvSpPr>
              <p:cNvPr id="7" name="TextBox 7"/>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400713"/>
              <a:ext cx="9725246"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Tasanapol Inthraphuvasak</a:t>
              </a:r>
            </a:p>
          </p:txBody>
        </p:sp>
      </p:grpSp>
      <p:grpSp>
        <p:nvGrpSpPr>
          <p:cNvPr id="9" name="Group 9"/>
          <p:cNvGrpSpPr/>
          <p:nvPr/>
        </p:nvGrpSpPr>
        <p:grpSpPr>
          <a:xfrm>
            <a:off x="992238" y="3195528"/>
            <a:ext cx="4486020" cy="4486020"/>
            <a:chOff x="0" y="0"/>
            <a:chExt cx="812800" cy="812800"/>
          </a:xfrm>
        </p:grpSpPr>
        <p:sp>
          <p:nvSpPr>
            <p:cNvPr id="10" name="Freeform 10"/>
            <p:cNvSpPr/>
            <p:nvPr/>
          </p:nvSpPr>
          <p:spPr>
            <a:xfrm>
              <a:off x="0" y="0"/>
              <a:ext cx="812800" cy="812800"/>
            </a:xfrm>
            <a:custGeom>
              <a:avLst/>
              <a:gdLst/>
              <a:ahLst/>
              <a:cxnLst/>
              <a:rect l="l" t="t" r="r" b="b"/>
              <a:pathLst>
                <a:path w="812800" h="812800">
                  <a:moveTo>
                    <a:pt x="39693" y="0"/>
                  </a:moveTo>
                  <a:lnTo>
                    <a:pt x="773107" y="0"/>
                  </a:lnTo>
                  <a:cubicBezTo>
                    <a:pt x="795029" y="0"/>
                    <a:pt x="812800" y="17771"/>
                    <a:pt x="812800" y="39693"/>
                  </a:cubicBezTo>
                  <a:lnTo>
                    <a:pt x="812800" y="773107"/>
                  </a:lnTo>
                  <a:cubicBezTo>
                    <a:pt x="812800" y="795029"/>
                    <a:pt x="795029" y="812800"/>
                    <a:pt x="773107" y="812800"/>
                  </a:cubicBezTo>
                  <a:lnTo>
                    <a:pt x="39693" y="812800"/>
                  </a:lnTo>
                  <a:cubicBezTo>
                    <a:pt x="17771" y="812800"/>
                    <a:pt x="0" y="795029"/>
                    <a:pt x="0" y="773107"/>
                  </a:cubicBezTo>
                  <a:lnTo>
                    <a:pt x="0" y="39693"/>
                  </a:lnTo>
                  <a:cubicBezTo>
                    <a:pt x="0" y="17771"/>
                    <a:pt x="17771" y="0"/>
                    <a:pt x="39693"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6219906" y="4091321"/>
            <a:ext cx="11299693" cy="24848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Formula 2 Rising Star: Graduating to the FIA Formula 2 Championship with ART Grand Prix for his rookie season, the young Thai prospect made waves by securing a strong double-points finish at the 2026 season opener in Melbourne, continuing his steady and promising ascent toward Formula 1.</a:t>
            </a:r>
          </a:p>
        </p:txBody>
      </p:sp>
      <p:sp>
        <p:nvSpPr>
          <p:cNvPr id="12" name="TextBox 12"/>
          <p:cNvSpPr txBox="1"/>
          <p:nvPr/>
        </p:nvSpPr>
        <p:spPr>
          <a:xfrm>
            <a:off x="5669962" y="6735317"/>
            <a:ext cx="12399581"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First Thai driver to secure multiple victories in the FIA Formula 3 Championship.</a:t>
            </a:r>
          </a:p>
          <a:p>
            <a:pPr marL="518158" lvl="1" indent="-259079" algn="l">
              <a:lnSpc>
                <a:spcPts val="5063"/>
              </a:lnSpc>
              <a:buFont typeface="Arial"/>
              <a:buChar char="•"/>
            </a:pPr>
            <a:r>
              <a:rPr lang="en-US" sz="2399">
                <a:solidFill>
                  <a:srgbClr val="181818"/>
                </a:solidFill>
                <a:latin typeface="Bitter"/>
                <a:ea typeface="Bitter"/>
                <a:cs typeface="Bitter"/>
                <a:sym typeface="Bitter"/>
              </a:rPr>
              <a:t>Promoted to the prestigious FIA Formula 2 Championship with ART Grand Prix for 2026.</a:t>
            </a:r>
          </a:p>
          <a:p>
            <a:pPr marL="518158" lvl="1" indent="-259079" algn="l">
              <a:lnSpc>
                <a:spcPts val="5063"/>
              </a:lnSpc>
              <a:buFont typeface="Arial"/>
              <a:buChar char="•"/>
            </a:pPr>
            <a:r>
              <a:rPr lang="en-US" sz="2399">
                <a:solidFill>
                  <a:srgbClr val="181818"/>
                </a:solidFill>
                <a:latin typeface="Bitter"/>
                <a:ea typeface="Bitter"/>
                <a:cs typeface="Bitter"/>
                <a:sym typeface="Bitter"/>
              </a:rPr>
              <a:t>Secured a historic double-points finish at the 2026 season opener in Melbourne.</a:t>
            </a:r>
          </a:p>
        </p:txBody>
      </p:sp>
      <p:sp>
        <p:nvSpPr>
          <p:cNvPr id="13" name="TextBox 13"/>
          <p:cNvSpPr txBox="1"/>
          <p:nvPr/>
        </p:nvSpPr>
        <p:spPr>
          <a:xfrm>
            <a:off x="992238" y="873623"/>
            <a:ext cx="1523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F1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2255500" y="6921500"/>
              <a:ext cx="12128500" cy="6794500"/>
            </a:xfrm>
            <a:prstGeom prst="rect">
              <a:avLst/>
            </a:prstGeom>
          </p:spPr>
        </p:pic>
      </p:grpSp>
      <p:grpSp>
        <p:nvGrpSpPr>
          <p:cNvPr id="11" name="Group 11"/>
          <p:cNvGrpSpPr/>
          <p:nvPr/>
        </p:nvGrpSpPr>
        <p:grpSpPr>
          <a:xfrm>
            <a:off x="17036948" y="285750"/>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grpSp>
        <p:nvGrpSpPr>
          <p:cNvPr id="13" name="Group 13"/>
          <p:cNvGrpSpPr/>
          <p:nvPr/>
        </p:nvGrpSpPr>
        <p:grpSpPr>
          <a:xfrm>
            <a:off x="-675038" y="-666119"/>
            <a:ext cx="20656423" cy="11619238"/>
            <a:chOff x="0" y="0"/>
            <a:chExt cx="24384000" cy="13716000"/>
          </a:xfrm>
        </p:grpSpPr>
        <p:sp>
          <p:nvSpPr>
            <p:cNvPr id="14" name="Freeform 1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sp>
      </p:grpSp>
      <p:sp>
        <p:nvSpPr>
          <p:cNvPr id="15" name="TextBox 15"/>
          <p:cNvSpPr txBox="1"/>
          <p:nvPr/>
        </p:nvSpPr>
        <p:spPr>
          <a:xfrm>
            <a:off x="1028700" y="3685763"/>
            <a:ext cx="11735289" cy="1862205"/>
          </a:xfrm>
          <a:prstGeom prst="rect">
            <a:avLst/>
          </a:prstGeom>
        </p:spPr>
        <p:txBody>
          <a:bodyPr lIns="0" tIns="0" rIns="0" bIns="0" rtlCol="0" anchor="t">
            <a:spAutoFit/>
          </a:bodyPr>
          <a:lstStyle/>
          <a:p>
            <a:pPr algn="l">
              <a:lnSpc>
                <a:spcPts val="6936"/>
              </a:lnSpc>
            </a:pPr>
            <a:r>
              <a:rPr lang="en-US" sz="5562" b="1">
                <a:solidFill>
                  <a:srgbClr val="253A7E"/>
                </a:solidFill>
                <a:latin typeface="Bitter Bold"/>
                <a:ea typeface="Bitter Bold"/>
                <a:cs typeface="Bitter Bold"/>
                <a:sym typeface="Bitter Bold"/>
              </a:rPr>
              <a:t>Thai movies and Dramas </a:t>
            </a:r>
          </a:p>
          <a:p>
            <a:pPr algn="l">
              <a:lnSpc>
                <a:spcPts val="6937"/>
              </a:lnSpc>
            </a:pPr>
            <a:r>
              <a:rPr lang="en-US" sz="5562" b="1">
                <a:solidFill>
                  <a:srgbClr val="253A7E"/>
                </a:solidFill>
                <a:latin typeface="Bitter Bold"/>
                <a:ea typeface="Bitter Bold"/>
                <a:cs typeface="Bitter Bold"/>
                <a:sym typeface="Bitter Bold"/>
              </a:rPr>
              <a:t>You Shouldn't Miss</a:t>
            </a:r>
          </a:p>
        </p:txBody>
      </p:sp>
      <p:sp>
        <p:nvSpPr>
          <p:cNvPr id="16" name="TextBox 16"/>
          <p:cNvSpPr txBox="1"/>
          <p:nvPr/>
        </p:nvSpPr>
        <p:spPr>
          <a:xfrm>
            <a:off x="1028700" y="5656382"/>
            <a:ext cx="17913676" cy="338138"/>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parapuan, Lifestyle Asia Hong Kong,  Major Cineplex, mgr online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a:grpSpLocks noChangeAspect="1"/>
          </p:cNvGrpSpPr>
          <p:nvPr/>
        </p:nvGrpSpPr>
        <p:grpSpPr>
          <a:xfrm>
            <a:off x="2227254" y="2671176"/>
            <a:ext cx="4525043" cy="6390779"/>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7" name="Group 7"/>
          <p:cNvGrpSpPr/>
          <p:nvPr/>
        </p:nvGrpSpPr>
        <p:grpSpPr>
          <a:xfrm>
            <a:off x="9144000" y="2671176"/>
            <a:ext cx="6339770" cy="1949757"/>
            <a:chOff x="0" y="0"/>
            <a:chExt cx="8453027" cy="2599676"/>
          </a:xfrm>
        </p:grpSpPr>
        <p:grpSp>
          <p:nvGrpSpPr>
            <p:cNvPr id="8" name="Group 8"/>
            <p:cNvGrpSpPr/>
            <p:nvPr/>
          </p:nvGrpSpPr>
          <p:grpSpPr>
            <a:xfrm>
              <a:off x="0" y="0"/>
              <a:ext cx="8453027" cy="2599676"/>
              <a:chOff x="0" y="0"/>
              <a:chExt cx="1886552" cy="580197"/>
            </a:xfrm>
          </p:grpSpPr>
          <p:sp>
            <p:nvSpPr>
              <p:cNvPr id="9" name="Freeform 9"/>
              <p:cNvSpPr/>
              <p:nvPr/>
            </p:nvSpPr>
            <p:spPr>
              <a:xfrm>
                <a:off x="0" y="0"/>
                <a:ext cx="1886552" cy="580197"/>
              </a:xfrm>
              <a:custGeom>
                <a:avLst/>
                <a:gdLst/>
                <a:ahLst/>
                <a:cxnLst/>
                <a:rect l="l" t="t" r="r" b="b"/>
                <a:pathLst>
                  <a:path w="1886552" h="580197">
                    <a:moveTo>
                      <a:pt x="62280" y="0"/>
                    </a:moveTo>
                    <a:lnTo>
                      <a:pt x="1824272" y="0"/>
                    </a:lnTo>
                    <a:cubicBezTo>
                      <a:pt x="1858668" y="0"/>
                      <a:pt x="1886552" y="27883"/>
                      <a:pt x="1886552" y="62280"/>
                    </a:cubicBezTo>
                    <a:lnTo>
                      <a:pt x="1886552" y="517918"/>
                    </a:lnTo>
                    <a:cubicBezTo>
                      <a:pt x="1886552" y="552314"/>
                      <a:pt x="1858668" y="580197"/>
                      <a:pt x="1824272" y="580197"/>
                    </a:cubicBezTo>
                    <a:lnTo>
                      <a:pt x="62280" y="580197"/>
                    </a:lnTo>
                    <a:cubicBezTo>
                      <a:pt x="27883" y="580197"/>
                      <a:pt x="0" y="552314"/>
                      <a:pt x="0" y="517918"/>
                    </a:cubicBezTo>
                    <a:lnTo>
                      <a:pt x="0" y="62280"/>
                    </a:lnTo>
                    <a:cubicBezTo>
                      <a:pt x="0" y="27883"/>
                      <a:pt x="27883" y="0"/>
                      <a:pt x="62280" y="0"/>
                    </a:cubicBezTo>
                    <a:close/>
                  </a:path>
                </a:pathLst>
              </a:custGeom>
              <a:solidFill>
                <a:srgbClr val="004AAD"/>
              </a:solidFill>
            </p:spPr>
          </p:sp>
          <p:sp>
            <p:nvSpPr>
              <p:cNvPr id="10" name="TextBox 10"/>
              <p:cNvSpPr txBox="1"/>
              <p:nvPr/>
            </p:nvSpPr>
            <p:spPr>
              <a:xfrm>
                <a:off x="0" y="-47625"/>
                <a:ext cx="1886552" cy="627822"/>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375317"/>
              <a:ext cx="8453027" cy="17570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Uncle Boonmee Who Can Recall His Past Lives</a:t>
              </a:r>
            </a:p>
          </p:txBody>
        </p:sp>
      </p:grpSp>
      <p:sp>
        <p:nvSpPr>
          <p:cNvPr id="12" name="TextBox 12"/>
          <p:cNvSpPr txBox="1"/>
          <p:nvPr/>
        </p:nvSpPr>
        <p:spPr>
          <a:xfrm>
            <a:off x="8359532" y="4973357"/>
            <a:ext cx="8330065" cy="18467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Directed by Apichatpong Weerasethakul, this Cannes Palme d'Or winner explores spiritual themes and Thai culture, earning global critical acclaim.</a:t>
            </a:r>
          </a:p>
        </p:txBody>
      </p:sp>
      <p:sp>
        <p:nvSpPr>
          <p:cNvPr id="13" name="TextBox 13"/>
          <p:cNvSpPr txBox="1"/>
          <p:nvPr/>
        </p:nvSpPr>
        <p:spPr>
          <a:xfrm>
            <a:off x="8278815" y="7018237"/>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 Thanapat Saisaymar</a:t>
            </a:r>
          </a:p>
        </p:txBody>
      </p:sp>
      <p:sp>
        <p:nvSpPr>
          <p:cNvPr id="14" name="TextBox 14"/>
          <p:cNvSpPr txBox="1"/>
          <p:nvPr/>
        </p:nvSpPr>
        <p:spPr>
          <a:xfrm>
            <a:off x="614674" y="1242275"/>
            <a:ext cx="17901926"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More Thai Films Making Waves on the Global Stage</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a:grpSpLocks noChangeAspect="1"/>
          </p:cNvGrpSpPr>
          <p:nvPr/>
        </p:nvGrpSpPr>
        <p:grpSpPr>
          <a:xfrm>
            <a:off x="2048348" y="2514118"/>
            <a:ext cx="4949796" cy="6990664"/>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7" name="Group 7"/>
          <p:cNvGrpSpPr/>
          <p:nvPr/>
        </p:nvGrpSpPr>
        <p:grpSpPr>
          <a:xfrm>
            <a:off x="9144000" y="2745021"/>
            <a:ext cx="6339770" cy="1273482"/>
            <a:chOff x="0" y="0"/>
            <a:chExt cx="8453027" cy="1697976"/>
          </a:xfrm>
        </p:grpSpPr>
        <p:grpSp>
          <p:nvGrpSpPr>
            <p:cNvPr id="8" name="Group 8"/>
            <p:cNvGrpSpPr/>
            <p:nvPr/>
          </p:nvGrpSpPr>
          <p:grpSpPr>
            <a:xfrm>
              <a:off x="0" y="0"/>
              <a:ext cx="8453027" cy="1697976"/>
              <a:chOff x="0" y="0"/>
              <a:chExt cx="1886552" cy="378955"/>
            </a:xfrm>
          </p:grpSpPr>
          <p:sp>
            <p:nvSpPr>
              <p:cNvPr id="9" name="Freeform 9"/>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sp>
          <p:sp>
            <p:nvSpPr>
              <p:cNvPr id="10" name="TextBox 10"/>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Pee Mak</a:t>
              </a:r>
            </a:p>
          </p:txBody>
        </p:sp>
      </p:grpSp>
      <p:sp>
        <p:nvSpPr>
          <p:cNvPr id="12" name="TextBox 12"/>
          <p:cNvSpPr txBox="1"/>
          <p:nvPr/>
        </p:nvSpPr>
        <p:spPr>
          <a:xfrm>
            <a:off x="8359532" y="4366949"/>
            <a:ext cx="8330065" cy="18467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horror-comedy based on the Mae Nak legend, Pee Mak became one of the most successful Thai films of all time, blending humor with the supernatural.</a:t>
            </a:r>
          </a:p>
        </p:txBody>
      </p:sp>
      <p:sp>
        <p:nvSpPr>
          <p:cNvPr id="13" name="TextBox 13"/>
          <p:cNvSpPr txBox="1"/>
          <p:nvPr/>
        </p:nvSpPr>
        <p:spPr>
          <a:xfrm>
            <a:off x="8278815" y="6566082"/>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Mario Maurer, Davika Hoorne</a:t>
            </a:r>
          </a:p>
        </p:txBody>
      </p:sp>
      <p:sp>
        <p:nvSpPr>
          <p:cNvPr id="14" name="TextBox 14"/>
          <p:cNvSpPr txBox="1"/>
          <p:nvPr/>
        </p:nvSpPr>
        <p:spPr>
          <a:xfrm>
            <a:off x="614674" y="1242275"/>
            <a:ext cx="17901926"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More Thai Films Making Waves on the Global Stage</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a:grpSpLocks noChangeAspect="1"/>
          </p:cNvGrpSpPr>
          <p:nvPr/>
        </p:nvGrpSpPr>
        <p:grpSpPr>
          <a:xfrm>
            <a:off x="2107983" y="2239511"/>
            <a:ext cx="4969710" cy="7018789"/>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7" name="Group 7"/>
          <p:cNvGrpSpPr/>
          <p:nvPr/>
        </p:nvGrpSpPr>
        <p:grpSpPr>
          <a:xfrm>
            <a:off x="9144000" y="2745021"/>
            <a:ext cx="6339770" cy="1949757"/>
            <a:chOff x="0" y="0"/>
            <a:chExt cx="8453027" cy="2599676"/>
          </a:xfrm>
        </p:grpSpPr>
        <p:grpSp>
          <p:nvGrpSpPr>
            <p:cNvPr id="8" name="Group 8"/>
            <p:cNvGrpSpPr/>
            <p:nvPr/>
          </p:nvGrpSpPr>
          <p:grpSpPr>
            <a:xfrm>
              <a:off x="0" y="0"/>
              <a:ext cx="8453027" cy="2599676"/>
              <a:chOff x="0" y="0"/>
              <a:chExt cx="1886552" cy="580197"/>
            </a:xfrm>
          </p:grpSpPr>
          <p:sp>
            <p:nvSpPr>
              <p:cNvPr id="9" name="Freeform 9"/>
              <p:cNvSpPr/>
              <p:nvPr/>
            </p:nvSpPr>
            <p:spPr>
              <a:xfrm>
                <a:off x="0" y="0"/>
                <a:ext cx="1886552" cy="580197"/>
              </a:xfrm>
              <a:custGeom>
                <a:avLst/>
                <a:gdLst/>
                <a:ahLst/>
                <a:cxnLst/>
                <a:rect l="l" t="t" r="r" b="b"/>
                <a:pathLst>
                  <a:path w="1886552" h="580197">
                    <a:moveTo>
                      <a:pt x="62280" y="0"/>
                    </a:moveTo>
                    <a:lnTo>
                      <a:pt x="1824272" y="0"/>
                    </a:lnTo>
                    <a:cubicBezTo>
                      <a:pt x="1858668" y="0"/>
                      <a:pt x="1886552" y="27883"/>
                      <a:pt x="1886552" y="62280"/>
                    </a:cubicBezTo>
                    <a:lnTo>
                      <a:pt x="1886552" y="517918"/>
                    </a:lnTo>
                    <a:cubicBezTo>
                      <a:pt x="1886552" y="552314"/>
                      <a:pt x="1858668" y="580197"/>
                      <a:pt x="1824272" y="580197"/>
                    </a:cubicBezTo>
                    <a:lnTo>
                      <a:pt x="62280" y="580197"/>
                    </a:lnTo>
                    <a:cubicBezTo>
                      <a:pt x="27883" y="580197"/>
                      <a:pt x="0" y="552314"/>
                      <a:pt x="0" y="517918"/>
                    </a:cubicBezTo>
                    <a:lnTo>
                      <a:pt x="0" y="62280"/>
                    </a:lnTo>
                    <a:cubicBezTo>
                      <a:pt x="0" y="27883"/>
                      <a:pt x="27883" y="0"/>
                      <a:pt x="62280" y="0"/>
                    </a:cubicBezTo>
                    <a:close/>
                  </a:path>
                </a:pathLst>
              </a:custGeom>
              <a:solidFill>
                <a:srgbClr val="004AAD"/>
              </a:solidFill>
            </p:spPr>
          </p:sp>
          <p:sp>
            <p:nvSpPr>
              <p:cNvPr id="10" name="TextBox 10"/>
              <p:cNvSpPr txBox="1"/>
              <p:nvPr/>
            </p:nvSpPr>
            <p:spPr>
              <a:xfrm>
                <a:off x="0" y="-47625"/>
                <a:ext cx="1886552" cy="627822"/>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375317"/>
              <a:ext cx="8453027" cy="17570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How To Make Millions Before Grandma Dies</a:t>
              </a:r>
            </a:p>
          </p:txBody>
        </p:sp>
      </p:grpSp>
      <p:sp>
        <p:nvSpPr>
          <p:cNvPr id="12" name="TextBox 12"/>
          <p:cNvSpPr txBox="1"/>
          <p:nvPr/>
        </p:nvSpPr>
        <p:spPr>
          <a:xfrm>
            <a:off x="8359532" y="4933950"/>
            <a:ext cx="8330065" cy="24848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heartfelt family drama, following a grandson who becomes the unlikely caregiver of his terminally ill grandmother, only to uncover the true meaning of family amidst hidden motives and painful truths.</a:t>
            </a:r>
          </a:p>
        </p:txBody>
      </p:sp>
      <p:sp>
        <p:nvSpPr>
          <p:cNvPr id="13" name="TextBox 13"/>
          <p:cNvSpPr txBox="1"/>
          <p:nvPr/>
        </p:nvSpPr>
        <p:spPr>
          <a:xfrm>
            <a:off x="8269290" y="7533133"/>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Billkin, Usha Seamkhum</a:t>
            </a:r>
          </a:p>
        </p:txBody>
      </p:sp>
      <p:sp>
        <p:nvSpPr>
          <p:cNvPr id="14" name="TextBox 14"/>
          <p:cNvSpPr txBox="1"/>
          <p:nvPr/>
        </p:nvSpPr>
        <p:spPr>
          <a:xfrm>
            <a:off x="614674" y="1242275"/>
            <a:ext cx="17901926"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More Thai Films Making Waves on the Global Stage</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a:grpSpLocks noChangeAspect="1"/>
          </p:cNvGrpSpPr>
          <p:nvPr/>
        </p:nvGrpSpPr>
        <p:grpSpPr>
          <a:xfrm>
            <a:off x="2088230" y="2594736"/>
            <a:ext cx="4664067" cy="6587124"/>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7" name="Group 7"/>
          <p:cNvGrpSpPr/>
          <p:nvPr/>
        </p:nvGrpSpPr>
        <p:grpSpPr>
          <a:xfrm>
            <a:off x="9144000" y="2745021"/>
            <a:ext cx="6339770" cy="1273482"/>
            <a:chOff x="0" y="0"/>
            <a:chExt cx="8453027" cy="1697976"/>
          </a:xfrm>
        </p:grpSpPr>
        <p:grpSp>
          <p:nvGrpSpPr>
            <p:cNvPr id="8" name="Group 8"/>
            <p:cNvGrpSpPr/>
            <p:nvPr/>
          </p:nvGrpSpPr>
          <p:grpSpPr>
            <a:xfrm>
              <a:off x="0" y="0"/>
              <a:ext cx="8453027" cy="1697976"/>
              <a:chOff x="0" y="0"/>
              <a:chExt cx="1886552" cy="378955"/>
            </a:xfrm>
          </p:grpSpPr>
          <p:sp>
            <p:nvSpPr>
              <p:cNvPr id="9" name="Freeform 9"/>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sp>
          <p:sp>
            <p:nvSpPr>
              <p:cNvPr id="10" name="TextBox 10"/>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Love Destiny: The Movie</a:t>
              </a:r>
            </a:p>
          </p:txBody>
        </p:sp>
      </p:grpSp>
      <p:sp>
        <p:nvSpPr>
          <p:cNvPr id="12" name="TextBox 12"/>
          <p:cNvSpPr txBox="1"/>
          <p:nvPr/>
        </p:nvSpPr>
        <p:spPr>
          <a:xfrm>
            <a:off x="8359532" y="4366949"/>
            <a:ext cx="8330065" cy="31230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massive hit Thai period romantic-comedy that reunites the beloved onscreen couple in a reborn destiny, following two star-crossed lovers in the early Bangkok era who must overcome historical chaos and rivals to find their way back to each other.</a:t>
            </a:r>
          </a:p>
        </p:txBody>
      </p:sp>
      <p:sp>
        <p:nvSpPr>
          <p:cNvPr id="13" name="TextBox 13"/>
          <p:cNvSpPr txBox="1"/>
          <p:nvPr/>
        </p:nvSpPr>
        <p:spPr>
          <a:xfrm>
            <a:off x="8278815" y="7586095"/>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Thanavat Vatthanaputi, Ranee Campen.</a:t>
            </a:r>
          </a:p>
        </p:txBody>
      </p:sp>
      <p:sp>
        <p:nvSpPr>
          <p:cNvPr id="14" name="TextBox 14"/>
          <p:cNvSpPr txBox="1"/>
          <p:nvPr/>
        </p:nvSpPr>
        <p:spPr>
          <a:xfrm>
            <a:off x="614674" y="999973"/>
            <a:ext cx="17901926"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Films That Shaped the Industry</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a:grpSpLocks noChangeAspect="1"/>
          </p:cNvGrpSpPr>
          <p:nvPr/>
        </p:nvGrpSpPr>
        <p:grpSpPr>
          <a:xfrm>
            <a:off x="2227254" y="2671176"/>
            <a:ext cx="4525043" cy="6390779"/>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7" name="Group 7"/>
          <p:cNvGrpSpPr/>
          <p:nvPr/>
        </p:nvGrpSpPr>
        <p:grpSpPr>
          <a:xfrm>
            <a:off x="9144000" y="2897421"/>
            <a:ext cx="6339770" cy="1261572"/>
            <a:chOff x="0" y="0"/>
            <a:chExt cx="8453027" cy="1682096"/>
          </a:xfrm>
        </p:grpSpPr>
        <p:grpSp>
          <p:nvGrpSpPr>
            <p:cNvPr id="8" name="Group 8"/>
            <p:cNvGrpSpPr/>
            <p:nvPr/>
          </p:nvGrpSpPr>
          <p:grpSpPr>
            <a:xfrm>
              <a:off x="970167" y="0"/>
              <a:ext cx="6512693" cy="1682096"/>
              <a:chOff x="0" y="0"/>
              <a:chExt cx="1453507" cy="375411"/>
            </a:xfrm>
          </p:grpSpPr>
          <p:sp>
            <p:nvSpPr>
              <p:cNvPr id="9" name="Freeform 9"/>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10" name="TextBox 10"/>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Ong Bak</a:t>
              </a:r>
            </a:p>
          </p:txBody>
        </p:sp>
      </p:grpSp>
      <p:sp>
        <p:nvSpPr>
          <p:cNvPr id="12" name="TextBox 12"/>
          <p:cNvSpPr txBox="1"/>
          <p:nvPr/>
        </p:nvSpPr>
        <p:spPr>
          <a:xfrm>
            <a:off x="8359532" y="4366949"/>
            <a:ext cx="8330065" cy="18467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An action-packed martial arts film that showcased the talents of Tony Jaa and brought Muay Thai to international audiences.</a:t>
            </a:r>
          </a:p>
        </p:txBody>
      </p:sp>
      <p:sp>
        <p:nvSpPr>
          <p:cNvPr id="13" name="TextBox 13"/>
          <p:cNvSpPr txBox="1"/>
          <p:nvPr/>
        </p:nvSpPr>
        <p:spPr>
          <a:xfrm>
            <a:off x="8278815" y="6423207"/>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 Tony Jaa</a:t>
            </a:r>
          </a:p>
        </p:txBody>
      </p:sp>
      <p:sp>
        <p:nvSpPr>
          <p:cNvPr id="14" name="TextBox 14"/>
          <p:cNvSpPr txBox="1"/>
          <p:nvPr/>
        </p:nvSpPr>
        <p:spPr>
          <a:xfrm>
            <a:off x="614674" y="999973"/>
            <a:ext cx="17901926"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Films That Shaped the Industry</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a:grpSpLocks noChangeAspect="1"/>
          </p:cNvGrpSpPr>
          <p:nvPr/>
        </p:nvGrpSpPr>
        <p:grpSpPr>
          <a:xfrm>
            <a:off x="2227254" y="2671176"/>
            <a:ext cx="4525043" cy="6390779"/>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7" name="Group 7"/>
          <p:cNvGrpSpPr/>
          <p:nvPr/>
        </p:nvGrpSpPr>
        <p:grpSpPr>
          <a:xfrm>
            <a:off x="9144000" y="2897421"/>
            <a:ext cx="6339770" cy="1261572"/>
            <a:chOff x="0" y="0"/>
            <a:chExt cx="8453027" cy="1682096"/>
          </a:xfrm>
        </p:grpSpPr>
        <p:grpSp>
          <p:nvGrpSpPr>
            <p:cNvPr id="8" name="Group 8"/>
            <p:cNvGrpSpPr/>
            <p:nvPr/>
          </p:nvGrpSpPr>
          <p:grpSpPr>
            <a:xfrm>
              <a:off x="970167" y="0"/>
              <a:ext cx="6512693" cy="1682096"/>
              <a:chOff x="0" y="0"/>
              <a:chExt cx="1453507" cy="375411"/>
            </a:xfrm>
          </p:grpSpPr>
          <p:sp>
            <p:nvSpPr>
              <p:cNvPr id="9" name="Freeform 9"/>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10" name="TextBox 10"/>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Bad Genius</a:t>
              </a:r>
            </a:p>
          </p:txBody>
        </p:sp>
      </p:grpSp>
      <p:sp>
        <p:nvSpPr>
          <p:cNvPr id="12" name="TextBox 12"/>
          <p:cNvSpPr txBox="1"/>
          <p:nvPr/>
        </p:nvSpPr>
        <p:spPr>
          <a:xfrm>
            <a:off x="8359532" y="4366949"/>
            <a:ext cx="8330065" cy="18467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thriller about a high school student running an exam-cheating business, Bad Genius was praised for its smart social commentary and gripping plot.</a:t>
            </a:r>
          </a:p>
        </p:txBody>
      </p:sp>
      <p:sp>
        <p:nvSpPr>
          <p:cNvPr id="13" name="TextBox 13"/>
          <p:cNvSpPr txBox="1"/>
          <p:nvPr/>
        </p:nvSpPr>
        <p:spPr>
          <a:xfrm>
            <a:off x="8278815" y="6423207"/>
            <a:ext cx="8980485" cy="1208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Chutimon Chuengcharoensukying, Teeradon Supapunpinyo.</a:t>
            </a:r>
          </a:p>
        </p:txBody>
      </p:sp>
      <p:sp>
        <p:nvSpPr>
          <p:cNvPr id="14" name="TextBox 14"/>
          <p:cNvSpPr txBox="1"/>
          <p:nvPr/>
        </p:nvSpPr>
        <p:spPr>
          <a:xfrm>
            <a:off x="614674" y="999973"/>
            <a:ext cx="17901926"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Films That Shaped the Industry</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774412" y="2783838"/>
            <a:ext cx="6369588" cy="1273482"/>
            <a:chOff x="0" y="0"/>
            <a:chExt cx="8492783" cy="1697976"/>
          </a:xfrm>
        </p:grpSpPr>
        <p:grpSp>
          <p:nvGrpSpPr>
            <p:cNvPr id="5" name="Group 5"/>
            <p:cNvGrpSpPr/>
            <p:nvPr/>
          </p:nvGrpSpPr>
          <p:grpSpPr>
            <a:xfrm>
              <a:off x="0" y="0"/>
              <a:ext cx="8492783" cy="1697976"/>
              <a:chOff x="0" y="0"/>
              <a:chExt cx="1895425" cy="378955"/>
            </a:xfrm>
          </p:grpSpPr>
          <p:sp>
            <p:nvSpPr>
              <p:cNvPr id="6" name="Freeform 6"/>
              <p:cNvSpPr/>
              <p:nvPr/>
            </p:nvSpPr>
            <p:spPr>
              <a:xfrm>
                <a:off x="0" y="0"/>
                <a:ext cx="1895425" cy="378955"/>
              </a:xfrm>
              <a:custGeom>
                <a:avLst/>
                <a:gdLst/>
                <a:ahLst/>
                <a:cxnLst/>
                <a:rect l="l" t="t" r="r" b="b"/>
                <a:pathLst>
                  <a:path w="1895425" h="378955">
                    <a:moveTo>
                      <a:pt x="61988" y="0"/>
                    </a:moveTo>
                    <a:lnTo>
                      <a:pt x="1833437" y="0"/>
                    </a:lnTo>
                    <a:cubicBezTo>
                      <a:pt x="1867672" y="0"/>
                      <a:pt x="1895425" y="27753"/>
                      <a:pt x="1895425" y="61988"/>
                    </a:cubicBezTo>
                    <a:lnTo>
                      <a:pt x="1895425" y="316967"/>
                    </a:lnTo>
                    <a:cubicBezTo>
                      <a:pt x="1895425" y="333407"/>
                      <a:pt x="1888894" y="349174"/>
                      <a:pt x="1877269" y="360799"/>
                    </a:cubicBezTo>
                    <a:cubicBezTo>
                      <a:pt x="1865644" y="372424"/>
                      <a:pt x="1849877" y="378955"/>
                      <a:pt x="1833437" y="378955"/>
                    </a:cubicBezTo>
                    <a:lnTo>
                      <a:pt x="61988" y="378955"/>
                    </a:lnTo>
                    <a:cubicBezTo>
                      <a:pt x="45548" y="378955"/>
                      <a:pt x="29781" y="372424"/>
                      <a:pt x="18156" y="360799"/>
                    </a:cubicBezTo>
                    <a:cubicBezTo>
                      <a:pt x="6531" y="349174"/>
                      <a:pt x="0" y="333407"/>
                      <a:pt x="0" y="316967"/>
                    </a:cubicBezTo>
                    <a:lnTo>
                      <a:pt x="0" y="61988"/>
                    </a:lnTo>
                    <a:cubicBezTo>
                      <a:pt x="0" y="45548"/>
                      <a:pt x="6531" y="29781"/>
                      <a:pt x="18156" y="18156"/>
                    </a:cubicBezTo>
                    <a:cubicBezTo>
                      <a:pt x="29781" y="6531"/>
                      <a:pt x="45548" y="0"/>
                      <a:pt x="61988" y="0"/>
                    </a:cubicBezTo>
                    <a:close/>
                  </a:path>
                </a:pathLst>
              </a:custGeom>
              <a:solidFill>
                <a:srgbClr val="004AAD"/>
              </a:solidFill>
            </p:spPr>
          </p:sp>
          <p:sp>
            <p:nvSpPr>
              <p:cNvPr id="7" name="TextBox 7"/>
              <p:cNvSpPr txBox="1"/>
              <p:nvPr/>
            </p:nvSpPr>
            <p:spPr>
              <a:xfrm>
                <a:off x="0" y="-47625"/>
                <a:ext cx="1895425"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92783"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LISA (Lalisa Manobal)</a:t>
              </a:r>
            </a:p>
          </p:txBody>
        </p:sp>
      </p:grpSp>
      <p:grpSp>
        <p:nvGrpSpPr>
          <p:cNvPr id="9" name="Group 9"/>
          <p:cNvGrpSpPr/>
          <p:nvPr/>
        </p:nvGrpSpPr>
        <p:grpSpPr>
          <a:xfrm>
            <a:off x="11277716" y="3155211"/>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13744379" y="9604989"/>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Amazing Thailand</a:t>
            </a:r>
          </a:p>
        </p:txBody>
      </p:sp>
      <p:sp>
        <p:nvSpPr>
          <p:cNvPr id="12" name="TextBox 12"/>
          <p:cNvSpPr txBox="1"/>
          <p:nvPr/>
        </p:nvSpPr>
        <p:spPr>
          <a:xfrm>
            <a:off x="1028700" y="4233941"/>
            <a:ext cx="9983809" cy="56757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dominant cultural icon bridging music, Hollywood, and sports, highlighted by performing at the 2026 FIFA World Cup opening ceremony and starring in HBO's The White Lotus Season 3.</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As the first solo K-pop artist to hit 1 billion Spotify streams, she has evolved into a global powerhouse, serving on the 2026 Met Gala Host Committee, expanding her elite portfolio (Louis Vuitton, Bulgari, Nike), and launching a co-designed collection with Kith.</a:t>
            </a:r>
          </a:p>
        </p:txBody>
      </p:sp>
      <p:sp>
        <p:nvSpPr>
          <p:cNvPr id="13" name="TextBox 13"/>
          <p:cNvSpPr txBox="1"/>
          <p:nvPr/>
        </p:nvSpPr>
        <p:spPr>
          <a:xfrm>
            <a:off x="386074" y="1320142"/>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and Fashion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a:grpSpLocks noChangeAspect="1"/>
          </p:cNvGrpSpPr>
          <p:nvPr/>
        </p:nvGrpSpPr>
        <p:grpSpPr>
          <a:xfrm>
            <a:off x="2227254" y="2671176"/>
            <a:ext cx="4525043" cy="6390779"/>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7" name="TextBox 7"/>
          <p:cNvSpPr txBox="1"/>
          <p:nvPr/>
        </p:nvSpPr>
        <p:spPr>
          <a:xfrm>
            <a:off x="8359532" y="4366949"/>
            <a:ext cx="8330065" cy="18467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classic Thai horror film about a photographer haunted by a ghostly presence, regarded as one of the scariest Asian horror films.</a:t>
            </a:r>
          </a:p>
        </p:txBody>
      </p:sp>
      <p:sp>
        <p:nvSpPr>
          <p:cNvPr id="8" name="TextBox 8"/>
          <p:cNvSpPr txBox="1"/>
          <p:nvPr/>
        </p:nvSpPr>
        <p:spPr>
          <a:xfrm>
            <a:off x="8278815" y="6423207"/>
            <a:ext cx="8980485" cy="1208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Ananda Everingham, Natthaweeranuch Thongmee.</a:t>
            </a:r>
          </a:p>
        </p:txBody>
      </p:sp>
      <p:sp>
        <p:nvSpPr>
          <p:cNvPr id="9" name="TextBox 9"/>
          <p:cNvSpPr txBox="1"/>
          <p:nvPr/>
        </p:nvSpPr>
        <p:spPr>
          <a:xfrm>
            <a:off x="614674" y="999973"/>
            <a:ext cx="17901926"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Horror Films That Shaped the Industry</a:t>
            </a:r>
          </a:p>
        </p:txBody>
      </p:sp>
      <p:sp>
        <p:nvSpPr>
          <p:cNvPr id="10" name="TextBox 10"/>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grpSp>
        <p:nvGrpSpPr>
          <p:cNvPr id="11" name="Group 11"/>
          <p:cNvGrpSpPr/>
          <p:nvPr/>
        </p:nvGrpSpPr>
        <p:grpSpPr>
          <a:xfrm>
            <a:off x="9144000" y="2897421"/>
            <a:ext cx="6339770" cy="1261572"/>
            <a:chOff x="0" y="0"/>
            <a:chExt cx="8453027" cy="1682096"/>
          </a:xfrm>
        </p:grpSpPr>
        <p:grpSp>
          <p:nvGrpSpPr>
            <p:cNvPr id="12" name="Group 12"/>
            <p:cNvGrpSpPr/>
            <p:nvPr/>
          </p:nvGrpSpPr>
          <p:grpSpPr>
            <a:xfrm>
              <a:off x="970167" y="0"/>
              <a:ext cx="6512693" cy="1682096"/>
              <a:chOff x="0" y="0"/>
              <a:chExt cx="1453507" cy="375411"/>
            </a:xfrm>
          </p:grpSpPr>
          <p:sp>
            <p:nvSpPr>
              <p:cNvPr id="13" name="Freeform 13"/>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14" name="TextBox 14"/>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15" name="TextBox 15"/>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Shutter</a:t>
              </a:r>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144000" y="2745021"/>
            <a:ext cx="6339770" cy="1273482"/>
            <a:chOff x="0" y="0"/>
            <a:chExt cx="8453027" cy="1697976"/>
          </a:xfrm>
        </p:grpSpPr>
        <p:grpSp>
          <p:nvGrpSpPr>
            <p:cNvPr id="5" name="Group 5"/>
            <p:cNvGrpSpPr/>
            <p:nvPr/>
          </p:nvGrpSpPr>
          <p:grpSpPr>
            <a:xfrm>
              <a:off x="0" y="0"/>
              <a:ext cx="8453027" cy="1697976"/>
              <a:chOff x="0" y="0"/>
              <a:chExt cx="1886552" cy="378955"/>
            </a:xfrm>
          </p:grpSpPr>
          <p:sp>
            <p:nvSpPr>
              <p:cNvPr id="6" name="Freeform 6"/>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sp>
          <p:sp>
            <p:nvSpPr>
              <p:cNvPr id="7" name="TextBox 7"/>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Death Whisperer (Tee Yod)</a:t>
              </a:r>
            </a:p>
          </p:txBody>
        </p:sp>
      </p:grpSp>
      <p:grpSp>
        <p:nvGrpSpPr>
          <p:cNvPr id="9" name="Group 9"/>
          <p:cNvGrpSpPr>
            <a:grpSpLocks noChangeAspect="1"/>
          </p:cNvGrpSpPr>
          <p:nvPr/>
        </p:nvGrpSpPr>
        <p:grpSpPr>
          <a:xfrm>
            <a:off x="2227254" y="2671176"/>
            <a:ext cx="4525043" cy="6390779"/>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8359532" y="4366949"/>
            <a:ext cx="8330065" cy="37612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gripping Thai horror-thriller set in a remote village, based on a terrifying true story. The plot follows a family targeted by a bloodthirsty demonic spirit that possesses the middle daughter, causing her to fall mysteriously ill while horrifying, rhythmic chants of "Tee Yod" echo through the night.</a:t>
            </a:r>
          </a:p>
        </p:txBody>
      </p:sp>
      <p:sp>
        <p:nvSpPr>
          <p:cNvPr id="13" name="TextBox 13"/>
          <p:cNvSpPr txBox="1"/>
          <p:nvPr/>
        </p:nvSpPr>
        <p:spPr>
          <a:xfrm>
            <a:off x="8278815" y="8200513"/>
            <a:ext cx="8980485" cy="1208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Nadech Kugimiya, Denise Jelilcha Kapaun, Rattanawadee Wongthong</a:t>
            </a:r>
          </a:p>
        </p:txBody>
      </p:sp>
      <p:sp>
        <p:nvSpPr>
          <p:cNvPr id="14" name="TextBox 14"/>
          <p:cNvSpPr txBox="1"/>
          <p:nvPr/>
        </p:nvSpPr>
        <p:spPr>
          <a:xfrm>
            <a:off x="614674" y="999973"/>
            <a:ext cx="17901926"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Horror Films That Shaped the Industry</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144000" y="2897421"/>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The Undertaker</a:t>
              </a:r>
            </a:p>
          </p:txBody>
        </p:sp>
      </p:grpSp>
      <p:grpSp>
        <p:nvGrpSpPr>
          <p:cNvPr id="9" name="Group 9"/>
          <p:cNvGrpSpPr>
            <a:grpSpLocks noChangeAspect="1"/>
          </p:cNvGrpSpPr>
          <p:nvPr/>
        </p:nvGrpSpPr>
        <p:grpSpPr>
          <a:xfrm>
            <a:off x="2227254" y="2671176"/>
            <a:ext cx="4525043" cy="6390779"/>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8359532" y="4519349"/>
            <a:ext cx="8330065" cy="31230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cultural phenomenon and box-office record breaker, this horror-comedy-drama follows a young law graduate who unexpectedly becomes an apprentice to an undertaker, exploring the deep-rooted Isan beliefs regarding life, death, and the grief of those left behind.</a:t>
            </a:r>
          </a:p>
        </p:txBody>
      </p:sp>
      <p:sp>
        <p:nvSpPr>
          <p:cNvPr id="13" name="TextBox 13"/>
          <p:cNvSpPr txBox="1"/>
          <p:nvPr/>
        </p:nvSpPr>
        <p:spPr>
          <a:xfrm>
            <a:off x="8278815" y="7779736"/>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Chatchai Chinasi, Sahaphap Srisomkit.</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
        <p:nvSpPr>
          <p:cNvPr id="15" name="TextBox 15"/>
          <p:cNvSpPr txBox="1"/>
          <p:nvPr/>
        </p:nvSpPr>
        <p:spPr>
          <a:xfrm>
            <a:off x="614674" y="999973"/>
            <a:ext cx="14869096"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Horror Films That Shaped the Industry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256278" y="3424084"/>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SOTUS</a:t>
              </a:r>
            </a:p>
          </p:txBody>
        </p:sp>
      </p:grpSp>
      <p:grpSp>
        <p:nvGrpSpPr>
          <p:cNvPr id="9" name="Group 9"/>
          <p:cNvGrpSpPr>
            <a:grpSpLocks noChangeAspect="1"/>
          </p:cNvGrpSpPr>
          <p:nvPr/>
        </p:nvGrpSpPr>
        <p:grpSpPr>
          <a:xfrm>
            <a:off x="11545102" y="2687276"/>
            <a:ext cx="4652667" cy="6571024"/>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1860812" y="4933950"/>
            <a:ext cx="8011970" cy="1208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popular BL series about an engineering student who falls for his senior in a tough university environment.</a:t>
            </a:r>
          </a:p>
        </p:txBody>
      </p:sp>
      <p:sp>
        <p:nvSpPr>
          <p:cNvPr id="13" name="TextBox 13"/>
          <p:cNvSpPr txBox="1"/>
          <p:nvPr/>
        </p:nvSpPr>
        <p:spPr>
          <a:xfrm>
            <a:off x="1860812" y="6390133"/>
            <a:ext cx="7607589"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Singto Prachaya, Krist Perawat.</a:t>
            </a:r>
          </a:p>
        </p:txBody>
      </p:sp>
      <p:sp>
        <p:nvSpPr>
          <p:cNvPr id="14" name="TextBox 14"/>
          <p:cNvSpPr txBox="1"/>
          <p:nvPr/>
        </p:nvSpPr>
        <p:spPr>
          <a:xfrm>
            <a:off x="992238" y="873623"/>
            <a:ext cx="12539960" cy="866925"/>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Thailand Leading t</a:t>
            </a: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he Way in BL Series</a:t>
            </a:r>
          </a:p>
        </p:txBody>
      </p:sp>
      <p:sp>
        <p:nvSpPr>
          <p:cNvPr id="15" name="TextBox 15"/>
          <p:cNvSpPr txBox="1"/>
          <p:nvPr/>
        </p:nvSpPr>
        <p:spPr>
          <a:xfrm>
            <a:off x="444286" y="981456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
        <p:nvSpPr>
          <p:cNvPr id="16" name="TextBox 16"/>
          <p:cNvSpPr txBox="1"/>
          <p:nvPr/>
        </p:nvSpPr>
        <p:spPr>
          <a:xfrm>
            <a:off x="1028700" y="190736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male characters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256278" y="3424084"/>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2gether: The Series</a:t>
              </a:r>
            </a:p>
          </p:txBody>
        </p:sp>
      </p:grpSp>
      <p:grpSp>
        <p:nvGrpSpPr>
          <p:cNvPr id="9" name="Group 9"/>
          <p:cNvGrpSpPr>
            <a:grpSpLocks noChangeAspect="1"/>
          </p:cNvGrpSpPr>
          <p:nvPr/>
        </p:nvGrpSpPr>
        <p:grpSpPr>
          <a:xfrm>
            <a:off x="11545102" y="2687276"/>
            <a:ext cx="4652667" cy="6571024"/>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1860812" y="4933950"/>
            <a:ext cx="8011970" cy="1208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romance between two college students who fake a relationship that turns into genuine love.</a:t>
            </a:r>
          </a:p>
        </p:txBody>
      </p:sp>
      <p:sp>
        <p:nvSpPr>
          <p:cNvPr id="13" name="TextBox 13"/>
          <p:cNvSpPr txBox="1"/>
          <p:nvPr/>
        </p:nvSpPr>
        <p:spPr>
          <a:xfrm>
            <a:off x="1860812" y="6390133"/>
            <a:ext cx="7607589"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Bright Vachirawit, Win Metawin.</a:t>
            </a:r>
          </a:p>
        </p:txBody>
      </p:sp>
      <p:sp>
        <p:nvSpPr>
          <p:cNvPr id="14" name="TextBox 14"/>
          <p:cNvSpPr txBox="1"/>
          <p:nvPr/>
        </p:nvSpPr>
        <p:spPr>
          <a:xfrm>
            <a:off x="992238" y="873623"/>
            <a:ext cx="12539960" cy="866925"/>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Thailand Leading t</a:t>
            </a: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he Way in BL Series</a:t>
            </a:r>
          </a:p>
        </p:txBody>
      </p:sp>
      <p:sp>
        <p:nvSpPr>
          <p:cNvPr id="15" name="TextBox 15"/>
          <p:cNvSpPr txBox="1"/>
          <p:nvPr/>
        </p:nvSpPr>
        <p:spPr>
          <a:xfrm>
            <a:off x="444286" y="981456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
        <p:nvSpPr>
          <p:cNvPr id="16" name="TextBox 16"/>
          <p:cNvSpPr txBox="1"/>
          <p:nvPr/>
        </p:nvSpPr>
        <p:spPr>
          <a:xfrm>
            <a:off x="1028700" y="190736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male characters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256278" y="3424084"/>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KinnPorsche</a:t>
              </a:r>
            </a:p>
          </p:txBody>
        </p:sp>
      </p:grpSp>
      <p:grpSp>
        <p:nvGrpSpPr>
          <p:cNvPr id="9" name="Group 9"/>
          <p:cNvGrpSpPr>
            <a:grpSpLocks noChangeAspect="1"/>
          </p:cNvGrpSpPr>
          <p:nvPr/>
        </p:nvGrpSpPr>
        <p:grpSpPr>
          <a:xfrm>
            <a:off x="11545102" y="2687276"/>
            <a:ext cx="4652667" cy="6571024"/>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1860812" y="4933950"/>
            <a:ext cx="8011970" cy="1208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mafia-themed BL series with action and romance, appealing to both drama fans and action lovers.</a:t>
            </a:r>
          </a:p>
        </p:txBody>
      </p:sp>
      <p:sp>
        <p:nvSpPr>
          <p:cNvPr id="13" name="TextBox 13"/>
          <p:cNvSpPr txBox="1"/>
          <p:nvPr/>
        </p:nvSpPr>
        <p:spPr>
          <a:xfrm>
            <a:off x="1860812" y="6390133"/>
            <a:ext cx="7607589"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Mile Phakphum, Apo Nattawin</a:t>
            </a:r>
          </a:p>
        </p:txBody>
      </p:sp>
      <p:sp>
        <p:nvSpPr>
          <p:cNvPr id="14" name="TextBox 14"/>
          <p:cNvSpPr txBox="1"/>
          <p:nvPr/>
        </p:nvSpPr>
        <p:spPr>
          <a:xfrm>
            <a:off x="992238" y="873623"/>
            <a:ext cx="12539960" cy="866925"/>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Thailand Leading t</a:t>
            </a: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he Way in BL Series</a:t>
            </a:r>
          </a:p>
        </p:txBody>
      </p:sp>
      <p:sp>
        <p:nvSpPr>
          <p:cNvPr id="15" name="TextBox 15"/>
          <p:cNvSpPr txBox="1"/>
          <p:nvPr/>
        </p:nvSpPr>
        <p:spPr>
          <a:xfrm>
            <a:off x="444286" y="981456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
        <p:nvSpPr>
          <p:cNvPr id="16" name="TextBox 16"/>
          <p:cNvSpPr txBox="1"/>
          <p:nvPr/>
        </p:nvSpPr>
        <p:spPr>
          <a:xfrm>
            <a:off x="1028700" y="190736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male characters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229145" y="3404230"/>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Me and Thee</a:t>
              </a:r>
            </a:p>
          </p:txBody>
        </p:sp>
      </p:grpSp>
      <p:grpSp>
        <p:nvGrpSpPr>
          <p:cNvPr id="9" name="Group 9"/>
          <p:cNvGrpSpPr>
            <a:grpSpLocks noChangeAspect="1"/>
          </p:cNvGrpSpPr>
          <p:nvPr/>
        </p:nvGrpSpPr>
        <p:grpSpPr>
          <a:xfrm>
            <a:off x="11733289" y="2687276"/>
            <a:ext cx="4652667" cy="6571024"/>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1595235" y="4914096"/>
            <a:ext cx="9055588" cy="31230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romantic comedy BL series about an eccentric, drama-obsessed ex-mafia heir who hires a calm freelance photographer to be his love coach, only to unexpectedly fall for the coach himself.</a:t>
            </a:r>
          </a:p>
          <a:p>
            <a:pPr algn="l">
              <a:lnSpc>
                <a:spcPts val="5063"/>
              </a:lnSpc>
            </a:pPr>
            <a:endParaRPr lang="en-US" sz="2399">
              <a:solidFill>
                <a:srgbClr val="181818"/>
              </a:solidFill>
              <a:latin typeface="Bitter"/>
              <a:ea typeface="Bitter"/>
              <a:cs typeface="Bitter"/>
              <a:sym typeface="Bitter"/>
            </a:endParaRPr>
          </a:p>
        </p:txBody>
      </p:sp>
      <p:sp>
        <p:nvSpPr>
          <p:cNvPr id="13" name="TextBox 13"/>
          <p:cNvSpPr txBox="1"/>
          <p:nvPr/>
        </p:nvSpPr>
        <p:spPr>
          <a:xfrm>
            <a:off x="1595235" y="7647200"/>
            <a:ext cx="9839877"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Naravit Lertratkosum and Phuwin Tangsakyuen</a:t>
            </a:r>
          </a:p>
        </p:txBody>
      </p:sp>
      <p:sp>
        <p:nvSpPr>
          <p:cNvPr id="14" name="TextBox 14"/>
          <p:cNvSpPr txBox="1"/>
          <p:nvPr/>
        </p:nvSpPr>
        <p:spPr>
          <a:xfrm>
            <a:off x="992238" y="873623"/>
            <a:ext cx="12539960" cy="866925"/>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Thailand Leading t</a:t>
            </a: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he Way in BL Series</a:t>
            </a:r>
          </a:p>
        </p:txBody>
      </p:sp>
      <p:sp>
        <p:nvSpPr>
          <p:cNvPr id="15" name="TextBox 15"/>
          <p:cNvSpPr txBox="1"/>
          <p:nvPr/>
        </p:nvSpPr>
        <p:spPr>
          <a:xfrm>
            <a:off x="444286" y="981456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GMMTV</a:t>
            </a:r>
          </a:p>
        </p:txBody>
      </p:sp>
      <p:sp>
        <p:nvSpPr>
          <p:cNvPr id="16" name="TextBox 16"/>
          <p:cNvSpPr txBox="1"/>
          <p:nvPr/>
        </p:nvSpPr>
        <p:spPr>
          <a:xfrm>
            <a:off x="1028700" y="190736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male characters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144000" y="2897421"/>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The Secret of Us</a:t>
              </a:r>
            </a:p>
          </p:txBody>
        </p:sp>
      </p:grpSp>
      <p:grpSp>
        <p:nvGrpSpPr>
          <p:cNvPr id="9" name="Group 9"/>
          <p:cNvGrpSpPr>
            <a:grpSpLocks noChangeAspect="1"/>
          </p:cNvGrpSpPr>
          <p:nvPr/>
        </p:nvGrpSpPr>
        <p:grpSpPr>
          <a:xfrm>
            <a:off x="2227254" y="2671176"/>
            <a:ext cx="4525043" cy="6390779"/>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8359532" y="4519349"/>
            <a:ext cx="8330065" cy="24848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slow-burn office romance that explores power, class, and hidden feelings as a young woman lands a job under the strong, distant boss she’s secretly admired since childhood.</a:t>
            </a:r>
          </a:p>
        </p:txBody>
      </p:sp>
      <p:sp>
        <p:nvSpPr>
          <p:cNvPr id="13" name="TextBox 13"/>
          <p:cNvSpPr txBox="1"/>
          <p:nvPr/>
        </p:nvSpPr>
        <p:spPr>
          <a:xfrm>
            <a:off x="8056463" y="7104697"/>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Freen Sarocha and Becky Armstrong.</a:t>
            </a:r>
          </a:p>
        </p:txBody>
      </p:sp>
      <p:sp>
        <p:nvSpPr>
          <p:cNvPr id="14" name="TextBox 14"/>
          <p:cNvSpPr txBox="1"/>
          <p:nvPr/>
        </p:nvSpPr>
        <p:spPr>
          <a:xfrm>
            <a:off x="386074" y="999973"/>
            <a:ext cx="17901926" cy="866925"/>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gl-series/"/>
              </a:rPr>
              <a:t>GL D</a:t>
            </a:r>
            <a:r>
              <a:rPr lang="en-US" sz="5190" b="1" u="sng">
                <a:solidFill>
                  <a:srgbClr val="253A7E"/>
                </a:solidFill>
                <a:latin typeface="Bitter Bold"/>
                <a:ea typeface="Bitter Bold"/>
                <a:cs typeface="Bitter Bold"/>
                <a:sym typeface="Bitter Bold"/>
                <a:hlinkClick r:id="rId5" tooltip="https://thailandfoundation.or.th/thai-gl-series/"/>
              </a:rPr>
              <a:t>ramas: Expanding Representation in Thai Media</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Mydramalist</a:t>
            </a:r>
          </a:p>
        </p:txBody>
      </p:sp>
      <p:sp>
        <p:nvSpPr>
          <p:cNvPr id="16" name="TextBox 16"/>
          <p:cNvSpPr txBox="1"/>
          <p:nvPr/>
        </p:nvSpPr>
        <p:spPr>
          <a:xfrm>
            <a:off x="386074" y="200480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female characters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144000" y="2897421"/>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The Secret of Us</a:t>
              </a:r>
            </a:p>
          </p:txBody>
        </p:sp>
      </p:grpSp>
      <p:grpSp>
        <p:nvGrpSpPr>
          <p:cNvPr id="9" name="Group 9"/>
          <p:cNvGrpSpPr>
            <a:grpSpLocks noChangeAspect="1"/>
          </p:cNvGrpSpPr>
          <p:nvPr/>
        </p:nvGrpSpPr>
        <p:grpSpPr>
          <a:xfrm>
            <a:off x="2227254" y="2671176"/>
            <a:ext cx="4525043" cy="6390779"/>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8359532" y="4519349"/>
            <a:ext cx="8330065" cy="24848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heartfelt romantic drama that follows a guarded doctor whose world is upended when her free-spirited ex-girlfriend reenters her life, forcing her to confront old wounds and the love she tried to forget.</a:t>
            </a:r>
          </a:p>
        </p:txBody>
      </p:sp>
      <p:sp>
        <p:nvSpPr>
          <p:cNvPr id="13" name="TextBox 13"/>
          <p:cNvSpPr txBox="1"/>
          <p:nvPr/>
        </p:nvSpPr>
        <p:spPr>
          <a:xfrm>
            <a:off x="8056463" y="7104697"/>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Lingling Kwong and Aom Kornnaphat</a:t>
            </a:r>
          </a:p>
        </p:txBody>
      </p:sp>
      <p:sp>
        <p:nvSpPr>
          <p:cNvPr id="14" name="TextBox 14"/>
          <p:cNvSpPr txBox="1"/>
          <p:nvPr/>
        </p:nvSpPr>
        <p:spPr>
          <a:xfrm>
            <a:off x="386074" y="999973"/>
            <a:ext cx="17901926" cy="866925"/>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gl-series/"/>
              </a:rPr>
              <a:t>GL D</a:t>
            </a:r>
            <a:r>
              <a:rPr lang="en-US" sz="5190" b="1" u="sng">
                <a:solidFill>
                  <a:srgbClr val="253A7E"/>
                </a:solidFill>
                <a:latin typeface="Bitter Bold"/>
                <a:ea typeface="Bitter Bold"/>
                <a:cs typeface="Bitter Bold"/>
                <a:sym typeface="Bitter Bold"/>
                <a:hlinkClick r:id="rId5" tooltip="https://thailandfoundation.or.th/thai-gl-series/"/>
              </a:rPr>
              <a:t>ramas: Expanding Representation in Thai Media</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Mydramalist</a:t>
            </a:r>
          </a:p>
        </p:txBody>
      </p:sp>
      <p:sp>
        <p:nvSpPr>
          <p:cNvPr id="16" name="TextBox 16"/>
          <p:cNvSpPr txBox="1"/>
          <p:nvPr/>
        </p:nvSpPr>
        <p:spPr>
          <a:xfrm>
            <a:off x="386074" y="200480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female characters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144000" y="2897421"/>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23.5</a:t>
              </a:r>
            </a:p>
          </p:txBody>
        </p:sp>
      </p:grpSp>
      <p:grpSp>
        <p:nvGrpSpPr>
          <p:cNvPr id="9" name="Group 9"/>
          <p:cNvGrpSpPr>
            <a:grpSpLocks noChangeAspect="1"/>
          </p:cNvGrpSpPr>
          <p:nvPr/>
        </p:nvGrpSpPr>
        <p:grpSpPr>
          <a:xfrm>
            <a:off x="2227254" y="2671176"/>
            <a:ext cx="4525043" cy="6390779"/>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8359532" y="4519349"/>
            <a:ext cx="8330065" cy="24848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charming coming-of-age romance about a shy high school girl who hides behind a fake online identity to get closer to her cheerful classmate, leading to a tangled web of secrets, friendship, and first love.</a:t>
            </a:r>
          </a:p>
        </p:txBody>
      </p:sp>
      <p:sp>
        <p:nvSpPr>
          <p:cNvPr id="13" name="TextBox 13"/>
          <p:cNvSpPr txBox="1"/>
          <p:nvPr/>
        </p:nvSpPr>
        <p:spPr>
          <a:xfrm>
            <a:off x="8056463" y="7104697"/>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Pansa Vosbien, Pattranite Limpatiyakorn</a:t>
            </a:r>
          </a:p>
        </p:txBody>
      </p:sp>
      <p:sp>
        <p:nvSpPr>
          <p:cNvPr id="14" name="TextBox 14"/>
          <p:cNvSpPr txBox="1"/>
          <p:nvPr/>
        </p:nvSpPr>
        <p:spPr>
          <a:xfrm>
            <a:off x="386074" y="999973"/>
            <a:ext cx="17901926" cy="866925"/>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gl-series/"/>
              </a:rPr>
              <a:t>GL D</a:t>
            </a:r>
            <a:r>
              <a:rPr lang="en-US" sz="5190" b="1" u="sng">
                <a:solidFill>
                  <a:srgbClr val="253A7E"/>
                </a:solidFill>
                <a:latin typeface="Bitter Bold"/>
                <a:ea typeface="Bitter Bold"/>
                <a:cs typeface="Bitter Bold"/>
                <a:sym typeface="Bitter Bold"/>
                <a:hlinkClick r:id="rId5" tooltip="https://thailandfoundation.or.th/thai-gl-series/"/>
              </a:rPr>
              <a:t>ramas: Expanding Representation in Thai Media</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Mydramalist</a:t>
            </a:r>
          </a:p>
        </p:txBody>
      </p:sp>
      <p:sp>
        <p:nvSpPr>
          <p:cNvPr id="16" name="TextBox 16"/>
          <p:cNvSpPr txBox="1"/>
          <p:nvPr/>
        </p:nvSpPr>
        <p:spPr>
          <a:xfrm>
            <a:off x="386074" y="200480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female characters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254301" y="2694385"/>
            <a:ext cx="7949923" cy="1273482"/>
            <a:chOff x="0" y="0"/>
            <a:chExt cx="10599897" cy="1697976"/>
          </a:xfrm>
        </p:grpSpPr>
        <p:grpSp>
          <p:nvGrpSpPr>
            <p:cNvPr id="5" name="Group 5"/>
            <p:cNvGrpSpPr/>
            <p:nvPr/>
          </p:nvGrpSpPr>
          <p:grpSpPr>
            <a:xfrm>
              <a:off x="0" y="0"/>
              <a:ext cx="10599897" cy="1697976"/>
              <a:chOff x="0" y="0"/>
              <a:chExt cx="2365691" cy="378955"/>
            </a:xfrm>
          </p:grpSpPr>
          <p:sp>
            <p:nvSpPr>
              <p:cNvPr id="6" name="Freeform 6"/>
              <p:cNvSpPr/>
              <p:nvPr/>
            </p:nvSpPr>
            <p:spPr>
              <a:xfrm>
                <a:off x="0" y="0"/>
                <a:ext cx="2365691" cy="378955"/>
              </a:xfrm>
              <a:custGeom>
                <a:avLst/>
                <a:gdLst/>
                <a:ahLst/>
                <a:cxnLst/>
                <a:rect l="l" t="t" r="r" b="b"/>
                <a:pathLst>
                  <a:path w="2365691" h="378955">
                    <a:moveTo>
                      <a:pt x="49666" y="0"/>
                    </a:moveTo>
                    <a:lnTo>
                      <a:pt x="2316026" y="0"/>
                    </a:lnTo>
                    <a:cubicBezTo>
                      <a:pt x="2343455" y="0"/>
                      <a:pt x="2365691" y="22236"/>
                      <a:pt x="2365691" y="49666"/>
                    </a:cubicBezTo>
                    <a:lnTo>
                      <a:pt x="2365691" y="329290"/>
                    </a:lnTo>
                    <a:cubicBezTo>
                      <a:pt x="2365691" y="342462"/>
                      <a:pt x="2360459" y="355094"/>
                      <a:pt x="2351145" y="364408"/>
                    </a:cubicBezTo>
                    <a:cubicBezTo>
                      <a:pt x="2341831" y="373723"/>
                      <a:pt x="2329198" y="378955"/>
                      <a:pt x="2316026" y="378955"/>
                    </a:cubicBezTo>
                    <a:lnTo>
                      <a:pt x="49666" y="378955"/>
                    </a:lnTo>
                    <a:cubicBezTo>
                      <a:pt x="36493" y="378955"/>
                      <a:pt x="23861" y="373723"/>
                      <a:pt x="14547" y="364408"/>
                    </a:cubicBezTo>
                    <a:cubicBezTo>
                      <a:pt x="5233" y="355094"/>
                      <a:pt x="0" y="342462"/>
                      <a:pt x="0" y="329290"/>
                    </a:cubicBezTo>
                    <a:lnTo>
                      <a:pt x="0" y="49666"/>
                    </a:lnTo>
                    <a:cubicBezTo>
                      <a:pt x="0" y="36493"/>
                      <a:pt x="5233" y="23861"/>
                      <a:pt x="14547" y="14547"/>
                    </a:cubicBezTo>
                    <a:cubicBezTo>
                      <a:pt x="23861" y="5233"/>
                      <a:pt x="36493" y="0"/>
                      <a:pt x="49666" y="0"/>
                    </a:cubicBezTo>
                    <a:close/>
                  </a:path>
                </a:pathLst>
              </a:custGeom>
              <a:solidFill>
                <a:srgbClr val="004AAD"/>
              </a:solidFill>
            </p:spPr>
          </p:sp>
          <p:sp>
            <p:nvSpPr>
              <p:cNvPr id="7" name="TextBox 7"/>
              <p:cNvSpPr txBox="1"/>
              <p:nvPr/>
            </p:nvSpPr>
            <p:spPr>
              <a:xfrm>
                <a:off x="0" y="-47625"/>
                <a:ext cx="2365691"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59989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MILLI (Danupha Khanatheeraku)</a:t>
              </a:r>
            </a:p>
          </p:txBody>
        </p:sp>
      </p:grpSp>
      <p:grpSp>
        <p:nvGrpSpPr>
          <p:cNvPr id="9" name="Group 9"/>
          <p:cNvGrpSpPr/>
          <p:nvPr/>
        </p:nvGrpSpPr>
        <p:grpSpPr>
          <a:xfrm>
            <a:off x="11277716" y="3155211"/>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Matichon</a:t>
            </a:r>
          </a:p>
        </p:txBody>
      </p:sp>
      <p:sp>
        <p:nvSpPr>
          <p:cNvPr id="12" name="TextBox 12"/>
          <p:cNvSpPr txBox="1"/>
          <p:nvPr/>
        </p:nvSpPr>
        <p:spPr>
          <a:xfrm>
            <a:off x="1028700" y="4337686"/>
            <a:ext cx="10222350" cy="50375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trailblazing Gen Z icon and global festival headliner who seamlessly bridges Thai hip-hop culture with international music and fashion.</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Making history as the first Thai musical artist appointed as an Official Goodwill Ambassador to South Korea in 2026, she continues to command major brand partnerships, leveraging her immense viral appeal to unite the global music and fashion industries.</a:t>
            </a:r>
          </a:p>
        </p:txBody>
      </p:sp>
      <p:sp>
        <p:nvSpPr>
          <p:cNvPr id="13" name="TextBox 13"/>
          <p:cNvSpPr txBox="1"/>
          <p:nvPr/>
        </p:nvSpPr>
        <p:spPr>
          <a:xfrm>
            <a:off x="386074" y="1320142"/>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and Fashion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337037" y="2897421"/>
            <a:ext cx="5896190" cy="1247355"/>
            <a:chOff x="0" y="0"/>
            <a:chExt cx="1754554" cy="371181"/>
          </a:xfrm>
        </p:grpSpPr>
        <p:sp>
          <p:nvSpPr>
            <p:cNvPr id="5" name="Freeform 5"/>
            <p:cNvSpPr/>
            <p:nvPr/>
          </p:nvSpPr>
          <p:spPr>
            <a:xfrm>
              <a:off x="0" y="0"/>
              <a:ext cx="1754554" cy="371181"/>
            </a:xfrm>
            <a:custGeom>
              <a:avLst/>
              <a:gdLst/>
              <a:ahLst/>
              <a:cxnLst/>
              <a:rect l="l" t="t" r="r" b="b"/>
              <a:pathLst>
                <a:path w="1754554" h="371181">
                  <a:moveTo>
                    <a:pt x="66965" y="0"/>
                  </a:moveTo>
                  <a:lnTo>
                    <a:pt x="1687589" y="0"/>
                  </a:lnTo>
                  <a:cubicBezTo>
                    <a:pt x="1724573" y="0"/>
                    <a:pt x="1754554" y="29981"/>
                    <a:pt x="1754554" y="66965"/>
                  </a:cubicBezTo>
                  <a:lnTo>
                    <a:pt x="1754554" y="304216"/>
                  </a:lnTo>
                  <a:cubicBezTo>
                    <a:pt x="1754554" y="321976"/>
                    <a:pt x="1747499" y="339009"/>
                    <a:pt x="1734940" y="351567"/>
                  </a:cubicBezTo>
                  <a:cubicBezTo>
                    <a:pt x="1722382" y="364126"/>
                    <a:pt x="1705349" y="371181"/>
                    <a:pt x="1687589" y="371181"/>
                  </a:cubicBezTo>
                  <a:lnTo>
                    <a:pt x="66965" y="371181"/>
                  </a:lnTo>
                  <a:cubicBezTo>
                    <a:pt x="29981" y="371181"/>
                    <a:pt x="0" y="341200"/>
                    <a:pt x="0" y="304216"/>
                  </a:cubicBezTo>
                  <a:lnTo>
                    <a:pt x="0" y="66965"/>
                  </a:lnTo>
                  <a:cubicBezTo>
                    <a:pt x="0" y="29981"/>
                    <a:pt x="29981" y="0"/>
                    <a:pt x="66965" y="0"/>
                  </a:cubicBezTo>
                  <a:close/>
                </a:path>
              </a:pathLst>
            </a:custGeom>
            <a:solidFill>
              <a:srgbClr val="004AAD"/>
            </a:solidFill>
          </p:spPr>
        </p:sp>
        <p:sp>
          <p:nvSpPr>
            <p:cNvPr id="6" name="TextBox 6"/>
            <p:cNvSpPr txBox="1"/>
            <p:nvPr/>
          </p:nvSpPr>
          <p:spPr>
            <a:xfrm>
              <a:off x="0" y="-47625"/>
              <a:ext cx="1754554" cy="418806"/>
            </a:xfrm>
            <a:prstGeom prst="rect">
              <a:avLst/>
            </a:prstGeom>
          </p:spPr>
          <p:txBody>
            <a:bodyPr lIns="44962" tIns="44962" rIns="44962" bIns="44962" rtlCol="0" anchor="ctr"/>
            <a:lstStyle/>
            <a:p>
              <a:pPr algn="ctr">
                <a:lnSpc>
                  <a:spcPts val="2659"/>
                </a:lnSpc>
              </a:pPr>
              <a:endParaRPr/>
            </a:p>
          </p:txBody>
        </p:sp>
      </p:grpSp>
      <p:sp>
        <p:nvSpPr>
          <p:cNvPr id="7" name="TextBox 7"/>
          <p:cNvSpPr txBox="1"/>
          <p:nvPr/>
        </p:nvSpPr>
        <p:spPr>
          <a:xfrm>
            <a:off x="9144000" y="3159859"/>
            <a:ext cx="6339770" cy="66055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Enemies With Benefits</a:t>
            </a:r>
          </a:p>
        </p:txBody>
      </p:sp>
      <p:grpSp>
        <p:nvGrpSpPr>
          <p:cNvPr id="8" name="Group 8"/>
          <p:cNvGrpSpPr>
            <a:grpSpLocks noChangeAspect="1"/>
          </p:cNvGrpSpPr>
          <p:nvPr/>
        </p:nvGrpSpPr>
        <p:grpSpPr>
          <a:xfrm>
            <a:off x="2227254" y="2671176"/>
            <a:ext cx="4525043" cy="6390779"/>
            <a:chOff x="0" y="0"/>
            <a:chExt cx="3267456" cy="4614672"/>
          </a:xfrm>
        </p:grpSpPr>
        <p:sp>
          <p:nvSpPr>
            <p:cNvPr id="9" name="Freeform 9"/>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0" name="Freeform 10"/>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673726" y="4506726"/>
            <a:ext cx="9585574" cy="37612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captivating workplace Girls' Love (GL) romance that follows the tense yet passionate dynamic between two office rivals. What begins as a fierce professional rivalry transforms into a secret arrangement of "friends with benefits," leading to a tangled journey where corporate competition collides with hidden affections on and off the clock.</a:t>
            </a:r>
          </a:p>
        </p:txBody>
      </p:sp>
      <p:sp>
        <p:nvSpPr>
          <p:cNvPr id="12" name="TextBox 12"/>
          <p:cNvSpPr txBox="1"/>
          <p:nvPr/>
        </p:nvSpPr>
        <p:spPr>
          <a:xfrm>
            <a:off x="7673726" y="8491597"/>
            <a:ext cx="8980485" cy="570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Ployshompoo Supasap, Jingjing Yu</a:t>
            </a:r>
          </a:p>
        </p:txBody>
      </p:sp>
      <p:sp>
        <p:nvSpPr>
          <p:cNvPr id="13" name="TextBox 13"/>
          <p:cNvSpPr txBox="1"/>
          <p:nvPr/>
        </p:nvSpPr>
        <p:spPr>
          <a:xfrm>
            <a:off x="386074" y="999973"/>
            <a:ext cx="17901926" cy="866925"/>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gl-series/"/>
              </a:rPr>
              <a:t>GL D</a:t>
            </a:r>
            <a:r>
              <a:rPr lang="en-US" sz="5190" b="1" u="sng">
                <a:solidFill>
                  <a:srgbClr val="253A7E"/>
                </a:solidFill>
                <a:latin typeface="Bitter Bold"/>
                <a:ea typeface="Bitter Bold"/>
                <a:cs typeface="Bitter Bold"/>
                <a:sym typeface="Bitter Bold"/>
                <a:hlinkClick r:id="rId5" tooltip="https://thailandfoundation.or.th/thai-gl-series/"/>
              </a:rPr>
              <a:t>ramas: Expanding Representation in Thai Media</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Mydramalist</a:t>
            </a:r>
          </a:p>
        </p:txBody>
      </p:sp>
      <p:sp>
        <p:nvSpPr>
          <p:cNvPr id="15" name="TextBox 15"/>
          <p:cNvSpPr txBox="1"/>
          <p:nvPr/>
        </p:nvSpPr>
        <p:spPr>
          <a:xfrm>
            <a:off x="386074" y="200480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female characters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cstate="email">
              <a:extLst>
                <a:ext uri="{28A0092B-C50C-407E-A947-70E740481C1C}">
                  <a14:useLocalDpi xmlns:a14="http://schemas.microsoft.com/office/drawing/2010/main"/>
                </a:ext>
              </a:extLst>
            </a:blip>
            <a:srcRect t="3315" b="3315"/>
            <a:stretch>
              <a:fillRect/>
            </a:stretch>
          </p:blipFill>
          <p:spPr>
            <a:xfrm>
              <a:off x="12255500" y="6921500"/>
              <a:ext cx="12128500" cy="6794500"/>
            </a:xfrm>
            <a:prstGeom prst="rect">
              <a:avLst/>
            </a:prstGeom>
          </p:spPr>
        </p:pic>
      </p:grpSp>
      <p:grpSp>
        <p:nvGrpSpPr>
          <p:cNvPr id="11" name="Group 11"/>
          <p:cNvGrpSpPr/>
          <p:nvPr/>
        </p:nvGrpSpPr>
        <p:grpSpPr>
          <a:xfrm>
            <a:off x="17036948" y="285750"/>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grpSp>
        <p:nvGrpSpPr>
          <p:cNvPr id="13" name="Group 13"/>
          <p:cNvGrpSpPr/>
          <p:nvPr/>
        </p:nvGrpSpPr>
        <p:grpSpPr>
          <a:xfrm>
            <a:off x="-1184212" y="-1034611"/>
            <a:ext cx="20656423" cy="11619238"/>
            <a:chOff x="0" y="0"/>
            <a:chExt cx="24384000" cy="13716000"/>
          </a:xfrm>
        </p:grpSpPr>
        <p:sp>
          <p:nvSpPr>
            <p:cNvPr id="14" name="Freeform 1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sp>
      </p:grpSp>
      <p:sp>
        <p:nvSpPr>
          <p:cNvPr id="15" name="TextBox 15"/>
          <p:cNvSpPr txBox="1"/>
          <p:nvPr/>
        </p:nvSpPr>
        <p:spPr>
          <a:xfrm>
            <a:off x="1028700" y="4056304"/>
            <a:ext cx="11735289" cy="1862137"/>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Thailand's Other Famous Personalities </a:t>
            </a:r>
          </a:p>
        </p:txBody>
      </p:sp>
      <p:sp>
        <p:nvSpPr>
          <p:cNvPr id="16" name="TextBox 16"/>
          <p:cNvSpPr txBox="1"/>
          <p:nvPr/>
        </p:nvSpPr>
        <p:spPr>
          <a:xfrm>
            <a:off x="1028700" y="5883034"/>
            <a:ext cx="16303523" cy="338138"/>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sank, GMMTV, moneyandbanking, The Guardian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9419053" y="2671176"/>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26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ALEX FACE</a:t>
              </a:r>
            </a:p>
          </p:txBody>
        </p:sp>
      </p:grpSp>
      <p:grpSp>
        <p:nvGrpSpPr>
          <p:cNvPr id="9" name="Group 9"/>
          <p:cNvGrpSpPr>
            <a:grpSpLocks noChangeAspect="1"/>
          </p:cNvGrpSpPr>
          <p:nvPr/>
        </p:nvGrpSpPr>
        <p:grpSpPr>
          <a:xfrm>
            <a:off x="2227254" y="2487011"/>
            <a:ext cx="4727156" cy="6676226"/>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Freeform 12"/>
          <p:cNvSpPr/>
          <p:nvPr/>
        </p:nvSpPr>
        <p:spPr>
          <a:xfrm rot="234234">
            <a:off x="5004917" y="7183018"/>
            <a:ext cx="6556273" cy="3301552"/>
          </a:xfrm>
          <a:custGeom>
            <a:avLst/>
            <a:gdLst/>
            <a:ahLst/>
            <a:cxnLst/>
            <a:rect l="l" t="t" r="r" b="b"/>
            <a:pathLst>
              <a:path w="6556273" h="3301552">
                <a:moveTo>
                  <a:pt x="0" y="0"/>
                </a:moveTo>
                <a:lnTo>
                  <a:pt x="6556273" y="0"/>
                </a:lnTo>
                <a:lnTo>
                  <a:pt x="6556273" y="3301552"/>
                </a:lnTo>
                <a:lnTo>
                  <a:pt x="0" y="3301552"/>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13" name="Freeform 13"/>
          <p:cNvSpPr/>
          <p:nvPr/>
        </p:nvSpPr>
        <p:spPr>
          <a:xfrm flipH="1">
            <a:off x="14191046" y="4939962"/>
            <a:ext cx="4589668" cy="5560426"/>
          </a:xfrm>
          <a:custGeom>
            <a:avLst/>
            <a:gdLst/>
            <a:ahLst/>
            <a:cxnLst/>
            <a:rect l="l" t="t" r="r" b="b"/>
            <a:pathLst>
              <a:path w="4589668" h="5560426">
                <a:moveTo>
                  <a:pt x="4589668" y="0"/>
                </a:moveTo>
                <a:lnTo>
                  <a:pt x="0" y="0"/>
                </a:lnTo>
                <a:lnTo>
                  <a:pt x="0" y="5560425"/>
                </a:lnTo>
                <a:lnTo>
                  <a:pt x="4589668" y="5560425"/>
                </a:lnTo>
                <a:lnTo>
                  <a:pt x="4589668" y="0"/>
                </a:lnTo>
                <a:close/>
              </a:path>
            </a:pathLst>
          </a:custGeom>
          <a:blipFill>
            <a:blip>
              <a:extLst>
                <a:ext uri="{96DAC541-7B7A-43D3-8B79-37D633B846F1}">
                  <asvg:svgBlip xmlns:asvg="http://schemas.microsoft.com/office/drawing/2016/SVG/main" r:embed="rId6"/>
                </a:ext>
              </a:extLst>
            </a:blip>
            <a:stretch>
              <a:fillRect/>
            </a:stretch>
          </a:blipFill>
        </p:spPr>
      </p:sp>
      <p:sp>
        <p:nvSpPr>
          <p:cNvPr id="14" name="TextBox 14"/>
          <p:cNvSpPr txBox="1"/>
          <p:nvPr/>
        </p:nvSpPr>
        <p:spPr>
          <a:xfrm>
            <a:off x="9040446" y="4406347"/>
            <a:ext cx="7445435" cy="1208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Patcharapon Tangruen creates thought-provoking street art featuring his signature character.</a:t>
            </a:r>
          </a:p>
        </p:txBody>
      </p:sp>
      <p:sp>
        <p:nvSpPr>
          <p:cNvPr id="15" name="TextBox 15"/>
          <p:cNvSpPr txBox="1"/>
          <p:nvPr/>
        </p:nvSpPr>
        <p:spPr>
          <a:xfrm>
            <a:off x="8878292" y="5911992"/>
            <a:ext cx="8381008" cy="1208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His three-eyed child in a bunny suit adorns walls across Thailand and beyond.</a:t>
            </a:r>
          </a:p>
        </p:txBody>
      </p:sp>
      <p:sp>
        <p:nvSpPr>
          <p:cNvPr id="16" name="TextBox 16"/>
          <p:cNvSpPr txBox="1"/>
          <p:nvPr/>
        </p:nvSpPr>
        <p:spPr>
          <a:xfrm>
            <a:off x="992238" y="873623"/>
            <a:ext cx="928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t>
            </a:r>
          </a:p>
        </p:txBody>
      </p:sp>
      <p:sp>
        <p:nvSpPr>
          <p:cNvPr id="17" name="TextBox 17"/>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sanook, verticalgallery</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14191046" y="4939962"/>
            <a:ext cx="4589668" cy="5560426"/>
          </a:xfrm>
          <a:custGeom>
            <a:avLst/>
            <a:gdLst/>
            <a:ahLst/>
            <a:cxnLst/>
            <a:rect l="l" t="t" r="r" b="b"/>
            <a:pathLst>
              <a:path w="4589668" h="5560426">
                <a:moveTo>
                  <a:pt x="4589668" y="0"/>
                </a:moveTo>
                <a:lnTo>
                  <a:pt x="0" y="0"/>
                </a:lnTo>
                <a:lnTo>
                  <a:pt x="0" y="5560425"/>
                </a:lnTo>
                <a:lnTo>
                  <a:pt x="4589668" y="5560425"/>
                </a:lnTo>
                <a:lnTo>
                  <a:pt x="4589668" y="0"/>
                </a:lnTo>
                <a:close/>
              </a:path>
            </a:pathLst>
          </a:custGeom>
          <a:blipFill>
            <a:blip>
              <a:extLst>
                <a:ext uri="{96DAC541-7B7A-43D3-8B79-37D633B846F1}">
                  <asvg:svgBlip xmlns:asvg="http://schemas.microsoft.com/office/drawing/2016/SVG/main" r:embed="rId2"/>
                </a:ext>
              </a:extLst>
            </a:blip>
            <a:stretch>
              <a:fillRect/>
            </a:stretch>
          </a:blipFill>
        </p:spPr>
      </p:sp>
      <p:grpSp>
        <p:nvGrpSpPr>
          <p:cNvPr id="3" name="Group 3"/>
          <p:cNvGrpSpPr/>
          <p:nvPr/>
        </p:nvGrpSpPr>
        <p:grpSpPr>
          <a:xfrm>
            <a:off x="17036948" y="285750"/>
            <a:ext cx="965302" cy="752323"/>
            <a:chOff x="0" y="0"/>
            <a:chExt cx="1287069" cy="1003097"/>
          </a:xfrm>
        </p:grpSpPr>
        <p:sp>
          <p:nvSpPr>
            <p:cNvPr id="4" name="Freeform 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5" name="Group 5"/>
          <p:cNvGrpSpPr/>
          <p:nvPr/>
        </p:nvGrpSpPr>
        <p:grpSpPr>
          <a:xfrm>
            <a:off x="9844987" y="2918826"/>
            <a:ext cx="6339770" cy="1261572"/>
            <a:chOff x="0" y="0"/>
            <a:chExt cx="8453027" cy="1682096"/>
          </a:xfrm>
        </p:grpSpPr>
        <p:grpSp>
          <p:nvGrpSpPr>
            <p:cNvPr id="6" name="Group 6"/>
            <p:cNvGrpSpPr/>
            <p:nvPr/>
          </p:nvGrpSpPr>
          <p:grpSpPr>
            <a:xfrm>
              <a:off x="970167" y="0"/>
              <a:ext cx="6512693" cy="1682096"/>
              <a:chOff x="0" y="0"/>
              <a:chExt cx="1453507" cy="375411"/>
            </a:xfrm>
          </p:grpSpPr>
          <p:sp>
            <p:nvSpPr>
              <p:cNvPr id="7" name="Freeform 7"/>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8" name="TextBox 8"/>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9" name="TextBox 9"/>
            <p:cNvSpPr txBox="1"/>
            <p:nvPr/>
          </p:nvSpPr>
          <p:spPr>
            <a:xfrm>
              <a:off x="0" y="375317"/>
              <a:ext cx="8453027" cy="85526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MOO DENG</a:t>
              </a:r>
            </a:p>
          </p:txBody>
        </p:sp>
      </p:grpSp>
      <p:grpSp>
        <p:nvGrpSpPr>
          <p:cNvPr id="10" name="Group 10"/>
          <p:cNvGrpSpPr>
            <a:grpSpLocks noChangeAspect="1"/>
          </p:cNvGrpSpPr>
          <p:nvPr/>
        </p:nvGrpSpPr>
        <p:grpSpPr>
          <a:xfrm>
            <a:off x="2605253" y="2561642"/>
            <a:ext cx="4540538" cy="6412663"/>
            <a:chOff x="0" y="0"/>
            <a:chExt cx="3267456" cy="4614672"/>
          </a:xfrm>
        </p:grpSpPr>
        <p:sp>
          <p:nvSpPr>
            <p:cNvPr id="11" name="Freeform 11"/>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12" name="Freeform 12"/>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3" name="Freeform 13"/>
          <p:cNvSpPr/>
          <p:nvPr/>
        </p:nvSpPr>
        <p:spPr>
          <a:xfrm>
            <a:off x="4398586" y="6990354"/>
            <a:ext cx="5494411" cy="3296646"/>
          </a:xfrm>
          <a:custGeom>
            <a:avLst/>
            <a:gdLst/>
            <a:ahLst/>
            <a:cxnLst/>
            <a:rect l="l" t="t" r="r" b="b"/>
            <a:pathLst>
              <a:path w="5494411" h="3296646">
                <a:moveTo>
                  <a:pt x="0" y="0"/>
                </a:moveTo>
                <a:lnTo>
                  <a:pt x="5494411" y="0"/>
                </a:lnTo>
                <a:lnTo>
                  <a:pt x="5494411" y="3296646"/>
                </a:lnTo>
                <a:lnTo>
                  <a:pt x="0" y="3296646"/>
                </a:lnTo>
                <a:lnTo>
                  <a:pt x="0" y="0"/>
                </a:lnTo>
                <a:close/>
              </a:path>
            </a:pathLst>
          </a:custGeom>
          <a:blipFill>
            <a:blip r:embed="rId6"/>
            <a:stretch>
              <a:fillRect/>
            </a:stretch>
          </a:blipFill>
        </p:spPr>
      </p:sp>
      <p:sp>
        <p:nvSpPr>
          <p:cNvPr id="14" name="TextBox 14"/>
          <p:cNvSpPr txBox="1"/>
          <p:nvPr/>
        </p:nvSpPr>
        <p:spPr>
          <a:xfrm>
            <a:off x="9813865" y="4653997"/>
            <a:ext cx="7445435" cy="1208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This pygmy hippopotamus calf became an overnight internet sensation in 2024.</a:t>
            </a:r>
          </a:p>
        </p:txBody>
      </p:sp>
      <p:sp>
        <p:nvSpPr>
          <p:cNvPr id="15" name="TextBox 15"/>
          <p:cNvSpPr txBox="1"/>
          <p:nvPr/>
        </p:nvSpPr>
        <p:spPr>
          <a:xfrm>
            <a:off x="9651711" y="6159642"/>
            <a:ext cx="7607589" cy="1208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Her playful antics at Khao Kheow Open Zoo draw visitors from across the globe.</a:t>
            </a:r>
          </a:p>
        </p:txBody>
      </p:sp>
      <p:sp>
        <p:nvSpPr>
          <p:cNvPr id="16" name="TextBox 16"/>
          <p:cNvSpPr txBox="1"/>
          <p:nvPr/>
        </p:nvSpPr>
        <p:spPr>
          <a:xfrm>
            <a:off x="992238" y="873623"/>
            <a:ext cx="928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t>
            </a:r>
          </a:p>
        </p:txBody>
      </p:sp>
      <p:sp>
        <p:nvSpPr>
          <p:cNvPr id="17" name="TextBox 17"/>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sanook, The Guardian</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256278" y="2918826"/>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26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AVA</a:t>
              </a:r>
            </a:p>
          </p:txBody>
        </p:sp>
      </p:grpSp>
      <p:grpSp>
        <p:nvGrpSpPr>
          <p:cNvPr id="9" name="Group 9"/>
          <p:cNvGrpSpPr>
            <a:grpSpLocks noChangeAspect="1"/>
          </p:cNvGrpSpPr>
          <p:nvPr/>
        </p:nvGrpSpPr>
        <p:grpSpPr>
          <a:xfrm>
            <a:off x="10650573" y="2143126"/>
            <a:ext cx="5037956" cy="7115174"/>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2" name="Freeform 12"/>
          <p:cNvSpPr/>
          <p:nvPr/>
        </p:nvSpPr>
        <p:spPr>
          <a:xfrm>
            <a:off x="13628123" y="6846336"/>
            <a:ext cx="5531438" cy="4148579"/>
          </a:xfrm>
          <a:custGeom>
            <a:avLst/>
            <a:gdLst/>
            <a:ahLst/>
            <a:cxnLst/>
            <a:rect l="l" t="t" r="r" b="b"/>
            <a:pathLst>
              <a:path w="5531438" h="4148579">
                <a:moveTo>
                  <a:pt x="0" y="0"/>
                </a:moveTo>
                <a:lnTo>
                  <a:pt x="5531438" y="0"/>
                </a:lnTo>
                <a:lnTo>
                  <a:pt x="5531438" y="4148579"/>
                </a:lnTo>
                <a:lnTo>
                  <a:pt x="0" y="4148579"/>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13" name="TextBox 13"/>
          <p:cNvSpPr txBox="1"/>
          <p:nvPr/>
        </p:nvSpPr>
        <p:spPr>
          <a:xfrm>
            <a:off x="2225157" y="4653997"/>
            <a:ext cx="7445435" cy="1208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This rare golden tigress captivates visitors at Chiang Mai Night Safari.</a:t>
            </a:r>
          </a:p>
        </p:txBody>
      </p:sp>
      <p:sp>
        <p:nvSpPr>
          <p:cNvPr id="14" name="TextBox 14"/>
          <p:cNvSpPr txBox="1"/>
          <p:nvPr/>
        </p:nvSpPr>
        <p:spPr>
          <a:xfrm>
            <a:off x="2063003" y="6159642"/>
            <a:ext cx="7607589" cy="1208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Her unique coat and charismatic personality have earned her viral fame.</a:t>
            </a:r>
          </a:p>
        </p:txBody>
      </p:sp>
      <p:sp>
        <p:nvSpPr>
          <p:cNvPr id="15" name="TextBox 15"/>
          <p:cNvSpPr txBox="1"/>
          <p:nvPr/>
        </p:nvSpPr>
        <p:spPr>
          <a:xfrm>
            <a:off x="992238" y="873623"/>
            <a:ext cx="9286577"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t>
            </a:r>
          </a:p>
        </p:txBody>
      </p:sp>
      <p:sp>
        <p:nvSpPr>
          <p:cNvPr id="16" name="TextBox 16"/>
          <p:cNvSpPr txBox="1"/>
          <p:nvPr/>
        </p:nvSpPr>
        <p:spPr>
          <a:xfrm>
            <a:off x="11007800" y="9726268"/>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 PBS World, lifestyleasia</a:t>
            </a:r>
          </a:p>
        </p:txBody>
      </p:sp>
      <p:sp>
        <p:nvSpPr>
          <p:cNvPr id="17" name="Freeform 17"/>
          <p:cNvSpPr/>
          <p:nvPr/>
        </p:nvSpPr>
        <p:spPr>
          <a:xfrm>
            <a:off x="-231831" y="5434489"/>
            <a:ext cx="4589668" cy="5560426"/>
          </a:xfrm>
          <a:custGeom>
            <a:avLst/>
            <a:gdLst/>
            <a:ahLst/>
            <a:cxnLst/>
            <a:rect l="l" t="t" r="r" b="b"/>
            <a:pathLst>
              <a:path w="4589668" h="5560426">
                <a:moveTo>
                  <a:pt x="0" y="0"/>
                </a:moveTo>
                <a:lnTo>
                  <a:pt x="4589668" y="0"/>
                </a:lnTo>
                <a:lnTo>
                  <a:pt x="4589668" y="5560426"/>
                </a:lnTo>
                <a:lnTo>
                  <a:pt x="0" y="5560426"/>
                </a:lnTo>
                <a:lnTo>
                  <a:pt x="0" y="0"/>
                </a:lnTo>
                <a:close/>
              </a:path>
            </a:pathLst>
          </a:custGeom>
          <a:blipFill>
            <a:blip>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077372" y="2219093"/>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26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BAR B GON</a:t>
              </a:r>
            </a:p>
          </p:txBody>
        </p:sp>
      </p:grpSp>
      <p:sp>
        <p:nvSpPr>
          <p:cNvPr id="9" name="Freeform 9"/>
          <p:cNvSpPr/>
          <p:nvPr/>
        </p:nvSpPr>
        <p:spPr>
          <a:xfrm flipH="1">
            <a:off x="14191046" y="4939962"/>
            <a:ext cx="4589668" cy="5560426"/>
          </a:xfrm>
          <a:custGeom>
            <a:avLst/>
            <a:gdLst/>
            <a:ahLst/>
            <a:cxnLst/>
            <a:rect l="l" t="t" r="r" b="b"/>
            <a:pathLst>
              <a:path w="4589668" h="5560426">
                <a:moveTo>
                  <a:pt x="4589668" y="0"/>
                </a:moveTo>
                <a:lnTo>
                  <a:pt x="0" y="0"/>
                </a:lnTo>
                <a:lnTo>
                  <a:pt x="0" y="5560425"/>
                </a:lnTo>
                <a:lnTo>
                  <a:pt x="4589668" y="5560425"/>
                </a:lnTo>
                <a:lnTo>
                  <a:pt x="4589668"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10" name="Group 10"/>
          <p:cNvGrpSpPr>
            <a:grpSpLocks noChangeAspect="1"/>
          </p:cNvGrpSpPr>
          <p:nvPr/>
        </p:nvGrpSpPr>
        <p:grpSpPr>
          <a:xfrm>
            <a:off x="10516709" y="2148377"/>
            <a:ext cx="4865918" cy="6872202"/>
            <a:chOff x="0" y="0"/>
            <a:chExt cx="3267456" cy="4614672"/>
          </a:xfrm>
        </p:grpSpPr>
        <p:sp>
          <p:nvSpPr>
            <p:cNvPr id="11" name="Freeform 11"/>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12" name="Freeform 12"/>
            <p:cNvSpPr/>
            <p:nvPr/>
          </p:nvSpPr>
          <p:spPr>
            <a:xfrm flipH="1">
              <a:off x="144163" y="140959"/>
              <a:ext cx="2993427" cy="4317015"/>
            </a:xfrm>
            <a:custGeom>
              <a:avLst/>
              <a:gdLst/>
              <a:ahLst/>
              <a:cxnLst/>
              <a:rect l="l" t="t" r="r" b="b"/>
              <a:pathLst>
                <a:path w="2993427" h="4317015">
                  <a:moveTo>
                    <a:pt x="0" y="12700"/>
                  </a:moveTo>
                  <a:lnTo>
                    <a:pt x="57535" y="4317015"/>
                  </a:lnTo>
                  <a:lnTo>
                    <a:pt x="2993427" y="4275547"/>
                  </a:lnTo>
                  <a:lnTo>
                    <a:pt x="2993427" y="0"/>
                  </a:lnTo>
                  <a:lnTo>
                    <a:pt x="0" y="1270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3" name="Freeform 13"/>
          <p:cNvSpPr/>
          <p:nvPr/>
        </p:nvSpPr>
        <p:spPr>
          <a:xfrm>
            <a:off x="13423810" y="5473059"/>
            <a:ext cx="5356904" cy="5027329"/>
          </a:xfrm>
          <a:custGeom>
            <a:avLst/>
            <a:gdLst/>
            <a:ahLst/>
            <a:cxnLst/>
            <a:rect l="l" t="t" r="r" b="b"/>
            <a:pathLst>
              <a:path w="5356904" h="5027329">
                <a:moveTo>
                  <a:pt x="0" y="0"/>
                </a:moveTo>
                <a:lnTo>
                  <a:pt x="5356904" y="0"/>
                </a:lnTo>
                <a:lnTo>
                  <a:pt x="5356904" y="5027328"/>
                </a:lnTo>
                <a:lnTo>
                  <a:pt x="0" y="5027328"/>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sp>
        <p:nvSpPr>
          <p:cNvPr id="14" name="TextBox 14"/>
          <p:cNvSpPr txBox="1"/>
          <p:nvPr/>
        </p:nvSpPr>
        <p:spPr>
          <a:xfrm>
            <a:off x="713083" y="3632684"/>
            <a:ext cx="9505450" cy="56757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Bar B Gon (Nong Gon) rose to fame as the iconic, lovable green dragon mascot of Bar B Q Plaza, transforming a restaurant chain's marketing symbol into a beloved cultural pop-culture figure in Thailand.</a:t>
            </a:r>
          </a:p>
          <a:p>
            <a:pPr marL="518158" lvl="1" indent="-259079" algn="l">
              <a:lnSpc>
                <a:spcPts val="5063"/>
              </a:lnSpc>
              <a:buFont typeface="Arial"/>
              <a:buChar char="•"/>
            </a:pPr>
            <a:r>
              <a:rPr lang="en-US" sz="2399">
                <a:solidFill>
                  <a:srgbClr val="181818"/>
                </a:solidFill>
                <a:latin typeface="Bitter"/>
                <a:ea typeface="Bitter"/>
                <a:cs typeface="Bitter"/>
                <a:sym typeface="Bitter"/>
              </a:rPr>
              <a:t>Beyond greeting diners at the front of every branch, he has starred in numerous heartwarming and witty advertising campaigns that deeply resonated with Thai audiences, elevating him from a mere corporate mascot to a symbol of family warmth and joy.</a:t>
            </a:r>
          </a:p>
        </p:txBody>
      </p:sp>
      <p:sp>
        <p:nvSpPr>
          <p:cNvPr id="15" name="TextBox 15"/>
          <p:cNvSpPr txBox="1"/>
          <p:nvPr/>
        </p:nvSpPr>
        <p:spPr>
          <a:xfrm>
            <a:off x="534177" y="990600"/>
            <a:ext cx="16123741"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among Thai Mascots </a:t>
            </a:r>
          </a:p>
        </p:txBody>
      </p:sp>
      <p:sp>
        <p:nvSpPr>
          <p:cNvPr id="16" name="TextBox 16"/>
          <p:cNvSpPr txBox="1"/>
          <p:nvPr/>
        </p:nvSpPr>
        <p:spPr>
          <a:xfrm>
            <a:off x="444286" y="9666632"/>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The Standard, mgronline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930422" y="2666923"/>
            <a:ext cx="6339770" cy="1451293"/>
            <a:chOff x="0" y="0"/>
            <a:chExt cx="8453027" cy="1935057"/>
          </a:xfrm>
        </p:grpSpPr>
        <p:grpSp>
          <p:nvGrpSpPr>
            <p:cNvPr id="5" name="Group 5"/>
            <p:cNvGrpSpPr/>
            <p:nvPr/>
          </p:nvGrpSpPr>
          <p:grpSpPr>
            <a:xfrm>
              <a:off x="485083" y="0"/>
              <a:ext cx="7482860" cy="1935057"/>
              <a:chOff x="0" y="0"/>
              <a:chExt cx="1670029" cy="431867"/>
            </a:xfrm>
          </p:grpSpPr>
          <p:sp>
            <p:nvSpPr>
              <p:cNvPr id="6" name="Freeform 6"/>
              <p:cNvSpPr/>
              <p:nvPr/>
            </p:nvSpPr>
            <p:spPr>
              <a:xfrm>
                <a:off x="0" y="0"/>
                <a:ext cx="1670029" cy="431867"/>
              </a:xfrm>
              <a:custGeom>
                <a:avLst/>
                <a:gdLst/>
                <a:ahLst/>
                <a:cxnLst/>
                <a:rect l="l" t="t" r="r" b="b"/>
                <a:pathLst>
                  <a:path w="1670029" h="431867">
                    <a:moveTo>
                      <a:pt x="70354" y="0"/>
                    </a:moveTo>
                    <a:lnTo>
                      <a:pt x="1599675" y="0"/>
                    </a:lnTo>
                    <a:cubicBezTo>
                      <a:pt x="1618334" y="0"/>
                      <a:pt x="1636229" y="7412"/>
                      <a:pt x="1649423" y="20606"/>
                    </a:cubicBezTo>
                    <a:cubicBezTo>
                      <a:pt x="1662617" y="33800"/>
                      <a:pt x="1670029" y="51695"/>
                      <a:pt x="1670029" y="70354"/>
                    </a:cubicBezTo>
                    <a:lnTo>
                      <a:pt x="1670029" y="361513"/>
                    </a:lnTo>
                    <a:cubicBezTo>
                      <a:pt x="1670029" y="380172"/>
                      <a:pt x="1662617" y="398067"/>
                      <a:pt x="1649423" y="411261"/>
                    </a:cubicBezTo>
                    <a:cubicBezTo>
                      <a:pt x="1636229" y="424455"/>
                      <a:pt x="1618334" y="431867"/>
                      <a:pt x="1599675" y="431867"/>
                    </a:cubicBezTo>
                    <a:lnTo>
                      <a:pt x="70354" y="431867"/>
                    </a:lnTo>
                    <a:cubicBezTo>
                      <a:pt x="51695" y="431867"/>
                      <a:pt x="33800" y="424455"/>
                      <a:pt x="20606" y="411261"/>
                    </a:cubicBezTo>
                    <a:cubicBezTo>
                      <a:pt x="7412" y="398067"/>
                      <a:pt x="0" y="380172"/>
                      <a:pt x="0" y="361513"/>
                    </a:cubicBezTo>
                    <a:lnTo>
                      <a:pt x="0" y="70354"/>
                    </a:lnTo>
                    <a:cubicBezTo>
                      <a:pt x="0" y="51695"/>
                      <a:pt x="7412" y="33800"/>
                      <a:pt x="20606" y="20606"/>
                    </a:cubicBezTo>
                    <a:cubicBezTo>
                      <a:pt x="33800" y="7412"/>
                      <a:pt x="51695" y="0"/>
                      <a:pt x="70354" y="0"/>
                    </a:cubicBezTo>
                    <a:close/>
                  </a:path>
                </a:pathLst>
              </a:custGeom>
              <a:solidFill>
                <a:srgbClr val="004AAD"/>
              </a:solidFill>
            </p:spPr>
          </p:sp>
          <p:sp>
            <p:nvSpPr>
              <p:cNvPr id="7" name="TextBox 7"/>
              <p:cNvSpPr txBox="1"/>
              <p:nvPr/>
            </p:nvSpPr>
            <p:spPr>
              <a:xfrm>
                <a:off x="0" y="-47625"/>
                <a:ext cx="1670029" cy="479492"/>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50179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NONG OONJAI (AIS)</a:t>
              </a:r>
            </a:p>
          </p:txBody>
        </p:sp>
      </p:grpSp>
      <p:sp>
        <p:nvSpPr>
          <p:cNvPr id="9" name="Freeform 9"/>
          <p:cNvSpPr/>
          <p:nvPr/>
        </p:nvSpPr>
        <p:spPr>
          <a:xfrm>
            <a:off x="-842493" y="5764264"/>
            <a:ext cx="4589668" cy="5560426"/>
          </a:xfrm>
          <a:custGeom>
            <a:avLst/>
            <a:gdLst/>
            <a:ahLst/>
            <a:cxnLst/>
            <a:rect l="l" t="t" r="r" b="b"/>
            <a:pathLst>
              <a:path w="4589668" h="5560426">
                <a:moveTo>
                  <a:pt x="0" y="0"/>
                </a:moveTo>
                <a:lnTo>
                  <a:pt x="4589669" y="0"/>
                </a:lnTo>
                <a:lnTo>
                  <a:pt x="4589669" y="5560426"/>
                </a:lnTo>
                <a:lnTo>
                  <a:pt x="0" y="5560426"/>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10" name="Group 10"/>
          <p:cNvGrpSpPr>
            <a:grpSpLocks noChangeAspect="1"/>
          </p:cNvGrpSpPr>
          <p:nvPr/>
        </p:nvGrpSpPr>
        <p:grpSpPr>
          <a:xfrm>
            <a:off x="1814791" y="2118558"/>
            <a:ext cx="4825886" cy="6815664"/>
            <a:chOff x="0" y="0"/>
            <a:chExt cx="3267456" cy="4614672"/>
          </a:xfrm>
        </p:grpSpPr>
        <p:sp>
          <p:nvSpPr>
            <p:cNvPr id="11" name="Freeform 11"/>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12" name="Freeform 12"/>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3" name="Freeform 13"/>
          <p:cNvSpPr/>
          <p:nvPr/>
        </p:nvSpPr>
        <p:spPr>
          <a:xfrm>
            <a:off x="5023036" y="6315891"/>
            <a:ext cx="3235283" cy="3625634"/>
          </a:xfrm>
          <a:custGeom>
            <a:avLst/>
            <a:gdLst/>
            <a:ahLst/>
            <a:cxnLst/>
            <a:rect l="l" t="t" r="r" b="b"/>
            <a:pathLst>
              <a:path w="3235283" h="3625634">
                <a:moveTo>
                  <a:pt x="0" y="0"/>
                </a:moveTo>
                <a:lnTo>
                  <a:pt x="3235283" y="0"/>
                </a:lnTo>
                <a:lnTo>
                  <a:pt x="3235283" y="3625633"/>
                </a:lnTo>
                <a:lnTo>
                  <a:pt x="0" y="3625633"/>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sp>
        <p:nvSpPr>
          <p:cNvPr id="14" name="TextBox 14"/>
          <p:cNvSpPr txBox="1"/>
          <p:nvPr/>
        </p:nvSpPr>
        <p:spPr>
          <a:xfrm>
            <a:off x="8258319" y="4336608"/>
            <a:ext cx="8399599" cy="31230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An iconic corporate mascot representing AIS (Advanced Info Service), Thailand's leading telecom company. With its cute, round, and friendly appearance, Nong Oonjai has become a staple of Thai tech advertising, easily recognizable across the country for over a decade.</a:t>
            </a:r>
          </a:p>
        </p:txBody>
      </p:sp>
      <p:sp>
        <p:nvSpPr>
          <p:cNvPr id="15" name="TextBox 15"/>
          <p:cNvSpPr txBox="1"/>
          <p:nvPr/>
        </p:nvSpPr>
        <p:spPr>
          <a:xfrm>
            <a:off x="534177" y="990600"/>
            <a:ext cx="16123741"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among Thai Mascots </a:t>
            </a:r>
          </a:p>
        </p:txBody>
      </p:sp>
      <p:sp>
        <p:nvSpPr>
          <p:cNvPr id="16" name="TextBox 16"/>
          <p:cNvSpPr txBox="1"/>
          <p:nvPr/>
        </p:nvSpPr>
        <p:spPr>
          <a:xfrm>
            <a:off x="13951679" y="9636815"/>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spacebar, AIS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930422" y="2666923"/>
            <a:ext cx="6339770" cy="1451293"/>
            <a:chOff x="0" y="0"/>
            <a:chExt cx="8453027" cy="1935057"/>
          </a:xfrm>
        </p:grpSpPr>
        <p:grpSp>
          <p:nvGrpSpPr>
            <p:cNvPr id="5" name="Group 5"/>
            <p:cNvGrpSpPr/>
            <p:nvPr/>
          </p:nvGrpSpPr>
          <p:grpSpPr>
            <a:xfrm>
              <a:off x="485083" y="0"/>
              <a:ext cx="7482860" cy="1935057"/>
              <a:chOff x="0" y="0"/>
              <a:chExt cx="1670029" cy="431867"/>
            </a:xfrm>
          </p:grpSpPr>
          <p:sp>
            <p:nvSpPr>
              <p:cNvPr id="6" name="Freeform 6"/>
              <p:cNvSpPr/>
              <p:nvPr/>
            </p:nvSpPr>
            <p:spPr>
              <a:xfrm>
                <a:off x="0" y="0"/>
                <a:ext cx="1670029" cy="431867"/>
              </a:xfrm>
              <a:custGeom>
                <a:avLst/>
                <a:gdLst/>
                <a:ahLst/>
                <a:cxnLst/>
                <a:rect l="l" t="t" r="r" b="b"/>
                <a:pathLst>
                  <a:path w="1670029" h="431867">
                    <a:moveTo>
                      <a:pt x="70354" y="0"/>
                    </a:moveTo>
                    <a:lnTo>
                      <a:pt x="1599675" y="0"/>
                    </a:lnTo>
                    <a:cubicBezTo>
                      <a:pt x="1618334" y="0"/>
                      <a:pt x="1636229" y="7412"/>
                      <a:pt x="1649423" y="20606"/>
                    </a:cubicBezTo>
                    <a:cubicBezTo>
                      <a:pt x="1662617" y="33800"/>
                      <a:pt x="1670029" y="51695"/>
                      <a:pt x="1670029" y="70354"/>
                    </a:cubicBezTo>
                    <a:lnTo>
                      <a:pt x="1670029" y="361513"/>
                    </a:lnTo>
                    <a:cubicBezTo>
                      <a:pt x="1670029" y="380172"/>
                      <a:pt x="1662617" y="398067"/>
                      <a:pt x="1649423" y="411261"/>
                    </a:cubicBezTo>
                    <a:cubicBezTo>
                      <a:pt x="1636229" y="424455"/>
                      <a:pt x="1618334" y="431867"/>
                      <a:pt x="1599675" y="431867"/>
                    </a:cubicBezTo>
                    <a:lnTo>
                      <a:pt x="70354" y="431867"/>
                    </a:lnTo>
                    <a:cubicBezTo>
                      <a:pt x="51695" y="431867"/>
                      <a:pt x="33800" y="424455"/>
                      <a:pt x="20606" y="411261"/>
                    </a:cubicBezTo>
                    <a:cubicBezTo>
                      <a:pt x="7412" y="398067"/>
                      <a:pt x="0" y="380172"/>
                      <a:pt x="0" y="361513"/>
                    </a:cubicBezTo>
                    <a:lnTo>
                      <a:pt x="0" y="70354"/>
                    </a:lnTo>
                    <a:cubicBezTo>
                      <a:pt x="0" y="51695"/>
                      <a:pt x="7412" y="33800"/>
                      <a:pt x="20606" y="20606"/>
                    </a:cubicBezTo>
                    <a:cubicBezTo>
                      <a:pt x="33800" y="7412"/>
                      <a:pt x="51695" y="0"/>
                      <a:pt x="70354" y="0"/>
                    </a:cubicBezTo>
                    <a:close/>
                  </a:path>
                </a:pathLst>
              </a:custGeom>
              <a:solidFill>
                <a:srgbClr val="004AAD"/>
              </a:solidFill>
            </p:spPr>
          </p:sp>
          <p:sp>
            <p:nvSpPr>
              <p:cNvPr id="7" name="TextBox 7"/>
              <p:cNvSpPr txBox="1"/>
              <p:nvPr/>
            </p:nvSpPr>
            <p:spPr>
              <a:xfrm>
                <a:off x="0" y="-47625"/>
                <a:ext cx="1670029" cy="479492"/>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501797"/>
              <a:ext cx="845302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BANANA KRUNGSRI</a:t>
              </a:r>
            </a:p>
          </p:txBody>
        </p:sp>
      </p:grpSp>
      <p:sp>
        <p:nvSpPr>
          <p:cNvPr id="9" name="Freeform 9"/>
          <p:cNvSpPr/>
          <p:nvPr/>
        </p:nvSpPr>
        <p:spPr>
          <a:xfrm>
            <a:off x="-842493" y="5764264"/>
            <a:ext cx="4589668" cy="5560426"/>
          </a:xfrm>
          <a:custGeom>
            <a:avLst/>
            <a:gdLst/>
            <a:ahLst/>
            <a:cxnLst/>
            <a:rect l="l" t="t" r="r" b="b"/>
            <a:pathLst>
              <a:path w="4589668" h="5560426">
                <a:moveTo>
                  <a:pt x="0" y="0"/>
                </a:moveTo>
                <a:lnTo>
                  <a:pt x="4589669" y="0"/>
                </a:lnTo>
                <a:lnTo>
                  <a:pt x="4589669" y="5560426"/>
                </a:lnTo>
                <a:lnTo>
                  <a:pt x="0" y="5560426"/>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10" name="Group 10"/>
          <p:cNvGrpSpPr>
            <a:grpSpLocks noChangeAspect="1"/>
          </p:cNvGrpSpPr>
          <p:nvPr/>
        </p:nvGrpSpPr>
        <p:grpSpPr>
          <a:xfrm>
            <a:off x="2092909" y="2118558"/>
            <a:ext cx="4825886" cy="6815664"/>
            <a:chOff x="0" y="0"/>
            <a:chExt cx="3267456" cy="4614672"/>
          </a:xfrm>
        </p:grpSpPr>
        <p:sp>
          <p:nvSpPr>
            <p:cNvPr id="11" name="Freeform 11"/>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12" name="Freeform 12"/>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3" name="Freeform 13"/>
          <p:cNvSpPr/>
          <p:nvPr/>
        </p:nvSpPr>
        <p:spPr>
          <a:xfrm>
            <a:off x="4217640" y="5257109"/>
            <a:ext cx="4712782" cy="6067581"/>
          </a:xfrm>
          <a:custGeom>
            <a:avLst/>
            <a:gdLst/>
            <a:ahLst/>
            <a:cxnLst/>
            <a:rect l="l" t="t" r="r" b="b"/>
            <a:pathLst>
              <a:path w="4712782" h="6067581">
                <a:moveTo>
                  <a:pt x="0" y="0"/>
                </a:moveTo>
                <a:lnTo>
                  <a:pt x="4712782" y="0"/>
                </a:lnTo>
                <a:lnTo>
                  <a:pt x="4712782" y="6067581"/>
                </a:lnTo>
                <a:lnTo>
                  <a:pt x="0" y="6067581"/>
                </a:lnTo>
                <a:lnTo>
                  <a:pt x="0" y="0"/>
                </a:lnTo>
                <a:close/>
              </a:path>
            </a:pathLst>
          </a:custGeom>
          <a:blipFill>
            <a:blip r:embed="rId6" cstate="email">
              <a:extLst>
                <a:ext uri="{28A0092B-C50C-407E-A947-70E740481C1C}">
                  <a14:useLocalDpi xmlns:a14="http://schemas.microsoft.com/office/drawing/2010/main"/>
                </a:ext>
              </a:extLst>
            </a:blip>
            <a:stretch>
              <a:fillRect l="-46834" r="-46186"/>
            </a:stretch>
          </a:blipFill>
        </p:spPr>
      </p:sp>
      <p:sp>
        <p:nvSpPr>
          <p:cNvPr id="14" name="TextBox 14"/>
          <p:cNvSpPr txBox="1"/>
          <p:nvPr/>
        </p:nvSpPr>
        <p:spPr>
          <a:xfrm>
            <a:off x="8258319" y="4724237"/>
            <a:ext cx="8399599" cy="31230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The iconic mascot of Krungsri, this cheerful and friendly yellow banana is well-known across Thailand. The character represents friendly financial services and is frequently seen at promotional events, parades, and in engaging digital campaigns.</a:t>
            </a:r>
          </a:p>
        </p:txBody>
      </p:sp>
      <p:sp>
        <p:nvSpPr>
          <p:cNvPr id="15" name="TextBox 15"/>
          <p:cNvSpPr txBox="1"/>
          <p:nvPr/>
        </p:nvSpPr>
        <p:spPr>
          <a:xfrm>
            <a:off x="534177" y="990600"/>
            <a:ext cx="16123741"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among Thai Mascots </a:t>
            </a:r>
          </a:p>
        </p:txBody>
      </p:sp>
      <p:sp>
        <p:nvSpPr>
          <p:cNvPr id="16" name="TextBox 16"/>
          <p:cNvSpPr txBox="1"/>
          <p:nvPr/>
        </p:nvSpPr>
        <p:spPr>
          <a:xfrm>
            <a:off x="13951679" y="9636815"/>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ThaiPR, Krungsri</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1958101" y="2580662"/>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26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BUTTERBEAR</a:t>
              </a:r>
            </a:p>
          </p:txBody>
        </p:sp>
      </p:grpSp>
      <p:sp>
        <p:nvSpPr>
          <p:cNvPr id="9" name="Freeform 9"/>
          <p:cNvSpPr/>
          <p:nvPr/>
        </p:nvSpPr>
        <p:spPr>
          <a:xfrm flipH="1">
            <a:off x="14191046" y="4939962"/>
            <a:ext cx="4589668" cy="5560426"/>
          </a:xfrm>
          <a:custGeom>
            <a:avLst/>
            <a:gdLst/>
            <a:ahLst/>
            <a:cxnLst/>
            <a:rect l="l" t="t" r="r" b="b"/>
            <a:pathLst>
              <a:path w="4589668" h="5560426">
                <a:moveTo>
                  <a:pt x="4589668" y="0"/>
                </a:moveTo>
                <a:lnTo>
                  <a:pt x="0" y="0"/>
                </a:lnTo>
                <a:lnTo>
                  <a:pt x="0" y="5560425"/>
                </a:lnTo>
                <a:lnTo>
                  <a:pt x="4589668" y="5560425"/>
                </a:lnTo>
                <a:lnTo>
                  <a:pt x="4589668"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10" name="Group 10"/>
          <p:cNvGrpSpPr>
            <a:grpSpLocks noChangeAspect="1"/>
          </p:cNvGrpSpPr>
          <p:nvPr/>
        </p:nvGrpSpPr>
        <p:grpSpPr>
          <a:xfrm>
            <a:off x="10352397" y="2143126"/>
            <a:ext cx="5037956" cy="7115174"/>
            <a:chOff x="0" y="0"/>
            <a:chExt cx="3267456" cy="4614672"/>
          </a:xfrm>
        </p:grpSpPr>
        <p:sp>
          <p:nvSpPr>
            <p:cNvPr id="11" name="Freeform 11"/>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12" name="Freeform 12"/>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3" name="Freeform 13"/>
          <p:cNvSpPr/>
          <p:nvPr/>
        </p:nvSpPr>
        <p:spPr>
          <a:xfrm>
            <a:off x="14074203" y="5489971"/>
            <a:ext cx="5167430" cy="5167430"/>
          </a:xfrm>
          <a:custGeom>
            <a:avLst/>
            <a:gdLst/>
            <a:ahLst/>
            <a:cxnLst/>
            <a:rect l="l" t="t" r="r" b="b"/>
            <a:pathLst>
              <a:path w="5167430" h="5167430">
                <a:moveTo>
                  <a:pt x="0" y="0"/>
                </a:moveTo>
                <a:lnTo>
                  <a:pt x="5167431" y="0"/>
                </a:lnTo>
                <a:lnTo>
                  <a:pt x="5167431" y="5167430"/>
                </a:lnTo>
                <a:lnTo>
                  <a:pt x="0" y="5167430"/>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sp>
        <p:nvSpPr>
          <p:cNvPr id="14" name="TextBox 14"/>
          <p:cNvSpPr txBox="1"/>
          <p:nvPr/>
        </p:nvSpPr>
        <p:spPr>
          <a:xfrm>
            <a:off x="1226363" y="4355821"/>
            <a:ext cx="8399599" cy="43994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Butter Bear (Nong Noey) rose to fame through viral TikTok dance videos, transforming a local bakery into a cultural phenomenon. Beyond dancing to K-Pop hits, she officially debuted as a T-Pop artist with hit singles like "It’s Butterbear" and "Our Diary." Her massive popularity has driven phenomenal meet-and-greet events, leading to her first milestone solo concert in late 2024.</a:t>
            </a:r>
          </a:p>
        </p:txBody>
      </p:sp>
      <p:sp>
        <p:nvSpPr>
          <p:cNvPr id="15" name="TextBox 15"/>
          <p:cNvSpPr txBox="1"/>
          <p:nvPr/>
        </p:nvSpPr>
        <p:spPr>
          <a:xfrm>
            <a:off x="534177" y="990600"/>
            <a:ext cx="16123741"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among Thai Mascots </a:t>
            </a:r>
          </a:p>
        </p:txBody>
      </p:sp>
      <p:sp>
        <p:nvSpPr>
          <p:cNvPr id="16" name="TextBox 16"/>
          <p:cNvSpPr txBox="1"/>
          <p:nvPr/>
        </p:nvSpPr>
        <p:spPr>
          <a:xfrm>
            <a:off x="444286" y="9666632"/>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moneyandbanking, lifestyleasia</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1987919" y="2580662"/>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8453027" cy="85526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POLCASAN</a:t>
              </a:r>
            </a:p>
          </p:txBody>
        </p:sp>
      </p:grpSp>
      <p:sp>
        <p:nvSpPr>
          <p:cNvPr id="9" name="Freeform 9"/>
          <p:cNvSpPr/>
          <p:nvPr/>
        </p:nvSpPr>
        <p:spPr>
          <a:xfrm flipH="1">
            <a:off x="14191046" y="4939962"/>
            <a:ext cx="4589668" cy="5560426"/>
          </a:xfrm>
          <a:custGeom>
            <a:avLst/>
            <a:gdLst/>
            <a:ahLst/>
            <a:cxnLst/>
            <a:rect l="l" t="t" r="r" b="b"/>
            <a:pathLst>
              <a:path w="4589668" h="5560426">
                <a:moveTo>
                  <a:pt x="4589668" y="0"/>
                </a:moveTo>
                <a:lnTo>
                  <a:pt x="0" y="0"/>
                </a:lnTo>
                <a:lnTo>
                  <a:pt x="0" y="5560425"/>
                </a:lnTo>
                <a:lnTo>
                  <a:pt x="4589668" y="5560425"/>
                </a:lnTo>
                <a:lnTo>
                  <a:pt x="4589668"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10" name="Group 10"/>
          <p:cNvGrpSpPr>
            <a:grpSpLocks noChangeAspect="1"/>
          </p:cNvGrpSpPr>
          <p:nvPr/>
        </p:nvGrpSpPr>
        <p:grpSpPr>
          <a:xfrm>
            <a:off x="10352397" y="2143126"/>
            <a:ext cx="5037956" cy="7115174"/>
            <a:chOff x="0" y="0"/>
            <a:chExt cx="3267456" cy="4614672"/>
          </a:xfrm>
        </p:grpSpPr>
        <p:sp>
          <p:nvSpPr>
            <p:cNvPr id="11" name="Freeform 11"/>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12" name="Freeform 12"/>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3" name="Freeform 13"/>
          <p:cNvSpPr/>
          <p:nvPr/>
        </p:nvSpPr>
        <p:spPr>
          <a:xfrm>
            <a:off x="13856018" y="5356887"/>
            <a:ext cx="4431982" cy="5143500"/>
          </a:xfrm>
          <a:custGeom>
            <a:avLst/>
            <a:gdLst/>
            <a:ahLst/>
            <a:cxnLst/>
            <a:rect l="l" t="t" r="r" b="b"/>
            <a:pathLst>
              <a:path w="4431982" h="5143500">
                <a:moveTo>
                  <a:pt x="0" y="0"/>
                </a:moveTo>
                <a:lnTo>
                  <a:pt x="4431982" y="0"/>
                </a:lnTo>
                <a:lnTo>
                  <a:pt x="4431982" y="5143500"/>
                </a:lnTo>
                <a:lnTo>
                  <a:pt x="0" y="5143500"/>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sp>
        <p:nvSpPr>
          <p:cNvPr id="14" name="TextBox 14"/>
          <p:cNvSpPr txBox="1"/>
          <p:nvPr/>
        </p:nvSpPr>
        <p:spPr>
          <a:xfrm>
            <a:off x="1345634" y="3968191"/>
            <a:ext cx="8399599" cy="50375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Polcasan, the iconic whale-polar bear mascot representing GMMTV's popular BL duo Tay-New, has grown into a massive brand. The character features in major music videos, hosts global fan meetings, and boasts a successful merchandise line. Within GMMTV's interconnected mascot universe, Polcasan frequently shares the stage with other fandom icons like Permpoon (Pond-Phuwin) etc.</a:t>
            </a:r>
          </a:p>
        </p:txBody>
      </p:sp>
      <p:sp>
        <p:nvSpPr>
          <p:cNvPr id="15" name="TextBox 15"/>
          <p:cNvSpPr txBox="1"/>
          <p:nvPr/>
        </p:nvSpPr>
        <p:spPr>
          <a:xfrm>
            <a:off x="534177" y="990600"/>
            <a:ext cx="16123741"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among Thai Mascots </a:t>
            </a:r>
          </a:p>
        </p:txBody>
      </p:sp>
      <p:sp>
        <p:nvSpPr>
          <p:cNvPr id="16" name="TextBox 16"/>
          <p:cNvSpPr txBox="1"/>
          <p:nvPr/>
        </p:nvSpPr>
        <p:spPr>
          <a:xfrm>
            <a:off x="444286" y="9666632"/>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Naewna, GMMTV</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300499" y="2888047"/>
            <a:ext cx="7949923" cy="1273482"/>
            <a:chOff x="0" y="0"/>
            <a:chExt cx="10599897" cy="1697976"/>
          </a:xfrm>
        </p:grpSpPr>
        <p:grpSp>
          <p:nvGrpSpPr>
            <p:cNvPr id="5" name="Group 5"/>
            <p:cNvGrpSpPr/>
            <p:nvPr/>
          </p:nvGrpSpPr>
          <p:grpSpPr>
            <a:xfrm>
              <a:off x="0" y="0"/>
              <a:ext cx="10599897" cy="1697976"/>
              <a:chOff x="0" y="0"/>
              <a:chExt cx="2365691" cy="378955"/>
            </a:xfrm>
          </p:grpSpPr>
          <p:sp>
            <p:nvSpPr>
              <p:cNvPr id="6" name="Freeform 6"/>
              <p:cNvSpPr/>
              <p:nvPr/>
            </p:nvSpPr>
            <p:spPr>
              <a:xfrm>
                <a:off x="0" y="0"/>
                <a:ext cx="2365691" cy="378955"/>
              </a:xfrm>
              <a:custGeom>
                <a:avLst/>
                <a:gdLst/>
                <a:ahLst/>
                <a:cxnLst/>
                <a:rect l="l" t="t" r="r" b="b"/>
                <a:pathLst>
                  <a:path w="2365691" h="378955">
                    <a:moveTo>
                      <a:pt x="49666" y="0"/>
                    </a:moveTo>
                    <a:lnTo>
                      <a:pt x="2316026" y="0"/>
                    </a:lnTo>
                    <a:cubicBezTo>
                      <a:pt x="2343455" y="0"/>
                      <a:pt x="2365691" y="22236"/>
                      <a:pt x="2365691" y="49666"/>
                    </a:cubicBezTo>
                    <a:lnTo>
                      <a:pt x="2365691" y="329290"/>
                    </a:lnTo>
                    <a:cubicBezTo>
                      <a:pt x="2365691" y="342462"/>
                      <a:pt x="2360459" y="355094"/>
                      <a:pt x="2351145" y="364408"/>
                    </a:cubicBezTo>
                    <a:cubicBezTo>
                      <a:pt x="2341831" y="373723"/>
                      <a:pt x="2329198" y="378955"/>
                      <a:pt x="2316026" y="378955"/>
                    </a:cubicBezTo>
                    <a:lnTo>
                      <a:pt x="49666" y="378955"/>
                    </a:lnTo>
                    <a:cubicBezTo>
                      <a:pt x="36493" y="378955"/>
                      <a:pt x="23861" y="373723"/>
                      <a:pt x="14547" y="364408"/>
                    </a:cubicBezTo>
                    <a:cubicBezTo>
                      <a:pt x="5233" y="355094"/>
                      <a:pt x="0" y="342462"/>
                      <a:pt x="0" y="329290"/>
                    </a:cubicBezTo>
                    <a:lnTo>
                      <a:pt x="0" y="49666"/>
                    </a:lnTo>
                    <a:cubicBezTo>
                      <a:pt x="0" y="36493"/>
                      <a:pt x="5233" y="23861"/>
                      <a:pt x="14547" y="14547"/>
                    </a:cubicBezTo>
                    <a:cubicBezTo>
                      <a:pt x="23861" y="5233"/>
                      <a:pt x="36493" y="0"/>
                      <a:pt x="49666" y="0"/>
                    </a:cubicBezTo>
                    <a:close/>
                  </a:path>
                </a:pathLst>
              </a:custGeom>
              <a:solidFill>
                <a:srgbClr val="004AAD"/>
              </a:solidFill>
            </p:spPr>
          </p:sp>
          <p:sp>
            <p:nvSpPr>
              <p:cNvPr id="7" name="TextBox 7"/>
              <p:cNvSpPr txBox="1"/>
              <p:nvPr/>
            </p:nvSpPr>
            <p:spPr>
              <a:xfrm>
                <a:off x="0" y="-47625"/>
                <a:ext cx="2365691"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59989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BAMBAM (Kanpimuk Phuwakul)</a:t>
              </a:r>
            </a:p>
          </p:txBody>
        </p:sp>
      </p:grpSp>
      <p:grpSp>
        <p:nvGrpSpPr>
          <p:cNvPr id="9" name="Group 9"/>
          <p:cNvGrpSpPr/>
          <p:nvPr/>
        </p:nvGrpSpPr>
        <p:grpSpPr>
          <a:xfrm>
            <a:off x="1028700" y="2888047"/>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Forbes Thailand</a:t>
            </a:r>
          </a:p>
        </p:txBody>
      </p:sp>
      <p:sp>
        <p:nvSpPr>
          <p:cNvPr id="12" name="TextBox 12"/>
          <p:cNvSpPr txBox="1"/>
          <p:nvPr/>
        </p:nvSpPr>
        <p:spPr>
          <a:xfrm>
            <a:off x="7557549" y="4550398"/>
            <a:ext cx="9479400" cy="37612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K-Pop/Solo powerhouse who sold out stadiums worldwide on his AREA 52 tour and made history as the first Thai artist to perform at an NBA Halftime Show.</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Appointed as a Louis Vuitton Global Brand Ambassador, driving millions in media value at Paris Fashion Week with his iconic, gender-fluid style.</a:t>
            </a:r>
          </a:p>
        </p:txBody>
      </p:sp>
      <p:sp>
        <p:nvSpPr>
          <p:cNvPr id="13" name="TextBox 13"/>
          <p:cNvSpPr txBox="1"/>
          <p:nvPr/>
        </p:nvSpPr>
        <p:spPr>
          <a:xfrm>
            <a:off x="386074" y="1320142"/>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and Fashion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2255500" y="6921500"/>
              <a:ext cx="12128500" cy="6794500"/>
            </a:xfrm>
            <a:prstGeom prst="rect">
              <a:avLst/>
            </a:prstGeom>
          </p:spPr>
        </p:pic>
      </p:grpSp>
      <p:grpSp>
        <p:nvGrpSpPr>
          <p:cNvPr id="11" name="Group 11"/>
          <p:cNvGrpSpPr/>
          <p:nvPr/>
        </p:nvGrpSpPr>
        <p:grpSpPr>
          <a:xfrm>
            <a:off x="17036948" y="285750"/>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grpSp>
        <p:nvGrpSpPr>
          <p:cNvPr id="13" name="Group 13"/>
          <p:cNvGrpSpPr/>
          <p:nvPr/>
        </p:nvGrpSpPr>
        <p:grpSpPr>
          <a:xfrm>
            <a:off x="-675038" y="-860149"/>
            <a:ext cx="20656423" cy="11619238"/>
            <a:chOff x="0" y="0"/>
            <a:chExt cx="24384000" cy="13716000"/>
          </a:xfrm>
        </p:grpSpPr>
        <p:sp>
          <p:nvSpPr>
            <p:cNvPr id="14" name="Freeform 1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sp>
      </p:grpSp>
      <p:sp>
        <p:nvSpPr>
          <p:cNvPr id="15" name="TextBox 15"/>
          <p:cNvSpPr txBox="1"/>
          <p:nvPr/>
        </p:nvSpPr>
        <p:spPr>
          <a:xfrm>
            <a:off x="1028700" y="4470838"/>
            <a:ext cx="11735289" cy="928687"/>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Thailand's Culinary Icons</a:t>
            </a:r>
          </a:p>
        </p:txBody>
      </p:sp>
      <p:sp>
        <p:nvSpPr>
          <p:cNvPr id="16" name="TextBox 16"/>
          <p:cNvSpPr txBox="1"/>
          <p:nvPr/>
        </p:nvSpPr>
        <p:spPr>
          <a:xfrm>
            <a:off x="1168451" y="5361426"/>
            <a:ext cx="16303523" cy="338138"/>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thairath, Time Out, lofficielthailand, The Standard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624643" y="3234183"/>
            <a:ext cx="7097976" cy="5181881"/>
            <a:chOff x="0" y="0"/>
            <a:chExt cx="673128" cy="491418"/>
          </a:xfrm>
        </p:grpSpPr>
        <p:sp>
          <p:nvSpPr>
            <p:cNvPr id="3" name="Freeform 3"/>
            <p:cNvSpPr/>
            <p:nvPr/>
          </p:nvSpPr>
          <p:spPr>
            <a:xfrm rot="5447999">
              <a:off x="89001" y="-90852"/>
              <a:ext cx="495127" cy="673122"/>
            </a:xfrm>
            <a:custGeom>
              <a:avLst/>
              <a:gdLst/>
              <a:ahLst/>
              <a:cxnLst/>
              <a:rect l="l" t="t" r="r" b="b"/>
              <a:pathLst>
                <a:path w="495127" h="673122">
                  <a:moveTo>
                    <a:pt x="16" y="206640"/>
                  </a:moveTo>
                  <a:cubicBezTo>
                    <a:pt x="-1551" y="94421"/>
                    <a:pt x="107169" y="1924"/>
                    <a:pt x="242864" y="29"/>
                  </a:cubicBezTo>
                  <a:cubicBezTo>
                    <a:pt x="378559" y="-1865"/>
                    <a:pt x="489819" y="87560"/>
                    <a:pt x="491386" y="199779"/>
                  </a:cubicBezTo>
                  <a:lnTo>
                    <a:pt x="495110" y="466481"/>
                  </a:lnTo>
                  <a:cubicBezTo>
                    <a:pt x="496677" y="578700"/>
                    <a:pt x="387957" y="671197"/>
                    <a:pt x="252262" y="673092"/>
                  </a:cubicBezTo>
                  <a:cubicBezTo>
                    <a:pt x="116567" y="674987"/>
                    <a:pt x="5307" y="585562"/>
                    <a:pt x="3740" y="473343"/>
                  </a:cubicBezTo>
                  <a:lnTo>
                    <a:pt x="16" y="206640"/>
                  </a:lnTo>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8815068" y="2642433"/>
            <a:ext cx="8221881" cy="1210273"/>
            <a:chOff x="0" y="0"/>
            <a:chExt cx="10962508" cy="1613697"/>
          </a:xfrm>
        </p:grpSpPr>
        <p:grpSp>
          <p:nvGrpSpPr>
            <p:cNvPr id="7" name="Group 7"/>
            <p:cNvGrpSpPr/>
            <p:nvPr/>
          </p:nvGrpSpPr>
          <p:grpSpPr>
            <a:xfrm>
              <a:off x="744834" y="0"/>
              <a:ext cx="9501994" cy="1613697"/>
              <a:chOff x="0" y="0"/>
              <a:chExt cx="2120661" cy="360146"/>
            </a:xfrm>
          </p:grpSpPr>
          <p:sp>
            <p:nvSpPr>
              <p:cNvPr id="8" name="Freeform 8"/>
              <p:cNvSpPr/>
              <p:nvPr/>
            </p:nvSpPr>
            <p:spPr>
              <a:xfrm>
                <a:off x="0" y="0"/>
                <a:ext cx="2120661" cy="360146"/>
              </a:xfrm>
              <a:custGeom>
                <a:avLst/>
                <a:gdLst/>
                <a:ahLst/>
                <a:cxnLst/>
                <a:rect l="l" t="t" r="r" b="b"/>
                <a:pathLst>
                  <a:path w="2120661" h="360146">
                    <a:moveTo>
                      <a:pt x="55404" y="0"/>
                    </a:moveTo>
                    <a:lnTo>
                      <a:pt x="2065256" y="0"/>
                    </a:lnTo>
                    <a:cubicBezTo>
                      <a:pt x="2079951" y="0"/>
                      <a:pt x="2094043" y="5837"/>
                      <a:pt x="2104433" y="16228"/>
                    </a:cubicBezTo>
                    <a:cubicBezTo>
                      <a:pt x="2114823" y="26618"/>
                      <a:pt x="2120661" y="40710"/>
                      <a:pt x="2120661" y="55404"/>
                    </a:cubicBezTo>
                    <a:lnTo>
                      <a:pt x="2120661" y="304742"/>
                    </a:lnTo>
                    <a:cubicBezTo>
                      <a:pt x="2120661" y="319436"/>
                      <a:pt x="2114823" y="333528"/>
                      <a:pt x="2104433" y="343918"/>
                    </a:cubicBezTo>
                    <a:cubicBezTo>
                      <a:pt x="2094043" y="354309"/>
                      <a:pt x="2079951" y="360146"/>
                      <a:pt x="2065256" y="360146"/>
                    </a:cubicBezTo>
                    <a:lnTo>
                      <a:pt x="55404" y="360146"/>
                    </a:lnTo>
                    <a:cubicBezTo>
                      <a:pt x="40710" y="360146"/>
                      <a:pt x="26618" y="354309"/>
                      <a:pt x="16228" y="343918"/>
                    </a:cubicBezTo>
                    <a:cubicBezTo>
                      <a:pt x="5837" y="333528"/>
                      <a:pt x="0" y="319436"/>
                      <a:pt x="0" y="304742"/>
                    </a:cubicBezTo>
                    <a:lnTo>
                      <a:pt x="0" y="55404"/>
                    </a:lnTo>
                    <a:cubicBezTo>
                      <a:pt x="0" y="40710"/>
                      <a:pt x="5837" y="26618"/>
                      <a:pt x="16228" y="16228"/>
                    </a:cubicBezTo>
                    <a:cubicBezTo>
                      <a:pt x="26618" y="5837"/>
                      <a:pt x="40710" y="0"/>
                      <a:pt x="55404" y="0"/>
                    </a:cubicBezTo>
                    <a:close/>
                  </a:path>
                </a:pathLst>
              </a:custGeom>
              <a:solidFill>
                <a:srgbClr val="004AAD"/>
              </a:solidFill>
            </p:spPr>
          </p:sp>
          <p:sp>
            <p:nvSpPr>
              <p:cNvPr id="9" name="TextBox 9"/>
              <p:cNvSpPr txBox="1"/>
              <p:nvPr/>
            </p:nvSpPr>
            <p:spPr>
              <a:xfrm>
                <a:off x="0" y="-47625"/>
                <a:ext cx="2120661" cy="407771"/>
              </a:xfrm>
              <a:prstGeom prst="rect">
                <a:avLst/>
              </a:prstGeom>
            </p:spPr>
            <p:txBody>
              <a:bodyPr lIns="44962" tIns="44962" rIns="44962" bIns="44962" rtlCol="0" anchor="ctr"/>
              <a:lstStyle/>
              <a:p>
                <a:pPr algn="ctr">
                  <a:lnSpc>
                    <a:spcPts val="2659"/>
                  </a:lnSpc>
                </a:pPr>
                <a:endParaRPr/>
              </a:p>
            </p:txBody>
          </p:sp>
        </p:grpSp>
        <p:sp>
          <p:nvSpPr>
            <p:cNvPr id="10" name="TextBox 10"/>
            <p:cNvSpPr txBox="1"/>
            <p:nvPr/>
          </p:nvSpPr>
          <p:spPr>
            <a:xfrm>
              <a:off x="0" y="333847"/>
              <a:ext cx="10962508" cy="85526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PANG (Chumpol Jangprai)</a:t>
              </a:r>
            </a:p>
          </p:txBody>
        </p:sp>
      </p:grpSp>
      <p:sp>
        <p:nvSpPr>
          <p:cNvPr id="11" name="TextBox 11"/>
          <p:cNvSpPr txBox="1"/>
          <p:nvPr/>
        </p:nvSpPr>
        <p:spPr>
          <a:xfrm>
            <a:off x="8283054" y="4545040"/>
            <a:ext cx="8753895" cy="1208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Co-founder of R-Haan, a two-Michelin-starred restaurant showcasing authentic royal Thai cuisine.</a:t>
            </a:r>
          </a:p>
        </p:txBody>
      </p:sp>
      <p:sp>
        <p:nvSpPr>
          <p:cNvPr id="12" name="TextBox 12"/>
          <p:cNvSpPr txBox="1"/>
          <p:nvPr/>
        </p:nvSpPr>
        <p:spPr>
          <a:xfrm>
            <a:off x="8120900" y="6050685"/>
            <a:ext cx="9398699"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Appointed as the official global Ambassador of Thai Cuisine</a:t>
            </a:r>
          </a:p>
          <a:p>
            <a:pPr marL="518158" lvl="1" indent="-259079" algn="l">
              <a:lnSpc>
                <a:spcPts val="5063"/>
              </a:lnSpc>
              <a:buFont typeface="Arial"/>
              <a:buChar char="•"/>
            </a:pPr>
            <a:r>
              <a:rPr lang="en-US" sz="2399">
                <a:solidFill>
                  <a:srgbClr val="181818"/>
                </a:solidFill>
                <a:latin typeface="Bitter"/>
                <a:ea typeface="Bitter"/>
                <a:cs typeface="Bitter"/>
                <a:sym typeface="Bitter"/>
              </a:rPr>
              <a:t>Long-standing legendary champion on Iron Chef Thailand</a:t>
            </a:r>
          </a:p>
          <a:p>
            <a:pPr marL="518158" lvl="1" indent="-259079" algn="l">
              <a:lnSpc>
                <a:spcPts val="5063"/>
              </a:lnSpc>
              <a:buFont typeface="Arial"/>
              <a:buChar char="•"/>
            </a:pPr>
            <a:r>
              <a:rPr lang="en-US" sz="2399">
                <a:solidFill>
                  <a:srgbClr val="181818"/>
                </a:solidFill>
                <a:latin typeface="Bitter"/>
                <a:ea typeface="Bitter"/>
                <a:cs typeface="Bitter"/>
                <a:sym typeface="Bitter"/>
              </a:rPr>
              <a:t>Head chef for the historic APEC 2022 Gala Dinner</a:t>
            </a:r>
          </a:p>
          <a:p>
            <a:pPr marL="518158" lvl="1" indent="-259079" algn="l">
              <a:lnSpc>
                <a:spcPts val="5063"/>
              </a:lnSpc>
              <a:buFont typeface="Arial"/>
              <a:buChar char="•"/>
            </a:pPr>
            <a:r>
              <a:rPr lang="en-US" sz="2399">
                <a:solidFill>
                  <a:srgbClr val="181818"/>
                </a:solidFill>
                <a:latin typeface="Bitter"/>
                <a:ea typeface="Bitter"/>
                <a:cs typeface="Bitter"/>
                <a:sym typeface="Bitter"/>
              </a:rPr>
              <a:t>Dedicated to 100% sustainable, locally sourced Thai ingredients</a:t>
            </a:r>
          </a:p>
        </p:txBody>
      </p:sp>
      <p:sp>
        <p:nvSpPr>
          <p:cNvPr id="13" name="TextBox 13"/>
          <p:cNvSpPr txBox="1"/>
          <p:nvPr/>
        </p:nvSpPr>
        <p:spPr>
          <a:xfrm>
            <a:off x="992238" y="873623"/>
            <a:ext cx="8375600"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Thailand's Culinary Icons</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Time Out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624643" y="3234183"/>
            <a:ext cx="7097976" cy="5181881"/>
            <a:chOff x="0" y="0"/>
            <a:chExt cx="673128" cy="491418"/>
          </a:xfrm>
        </p:grpSpPr>
        <p:sp>
          <p:nvSpPr>
            <p:cNvPr id="3" name="Freeform 3"/>
            <p:cNvSpPr/>
            <p:nvPr/>
          </p:nvSpPr>
          <p:spPr>
            <a:xfrm rot="5447999">
              <a:off x="89001" y="-90852"/>
              <a:ext cx="495127" cy="673122"/>
            </a:xfrm>
            <a:custGeom>
              <a:avLst/>
              <a:gdLst/>
              <a:ahLst/>
              <a:cxnLst/>
              <a:rect l="l" t="t" r="r" b="b"/>
              <a:pathLst>
                <a:path w="495127" h="673122">
                  <a:moveTo>
                    <a:pt x="16" y="206640"/>
                  </a:moveTo>
                  <a:cubicBezTo>
                    <a:pt x="-1551" y="94421"/>
                    <a:pt x="107169" y="1924"/>
                    <a:pt x="242864" y="29"/>
                  </a:cubicBezTo>
                  <a:cubicBezTo>
                    <a:pt x="378559" y="-1865"/>
                    <a:pt x="489819" y="87560"/>
                    <a:pt x="491386" y="199779"/>
                  </a:cubicBezTo>
                  <a:lnTo>
                    <a:pt x="495110" y="466481"/>
                  </a:lnTo>
                  <a:cubicBezTo>
                    <a:pt x="496677" y="578700"/>
                    <a:pt x="387957" y="671197"/>
                    <a:pt x="252262" y="673092"/>
                  </a:cubicBezTo>
                  <a:cubicBezTo>
                    <a:pt x="116567" y="674987"/>
                    <a:pt x="5307" y="585562"/>
                    <a:pt x="3740" y="473343"/>
                  </a:cubicBezTo>
                  <a:lnTo>
                    <a:pt x="16" y="206640"/>
                  </a:lnTo>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6" name="TextBox 6"/>
          <p:cNvSpPr txBox="1"/>
          <p:nvPr/>
        </p:nvSpPr>
        <p:spPr>
          <a:xfrm>
            <a:off x="8283054" y="4545040"/>
            <a:ext cx="8753895" cy="1208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Street food legend who transformed humble roadside cooking into Michelin-starred cuisine.</a:t>
            </a:r>
          </a:p>
        </p:txBody>
      </p:sp>
      <p:sp>
        <p:nvSpPr>
          <p:cNvPr id="7" name="TextBox 7"/>
          <p:cNvSpPr txBox="1"/>
          <p:nvPr/>
        </p:nvSpPr>
        <p:spPr>
          <a:xfrm>
            <a:off x="8120900" y="6050685"/>
            <a:ext cx="8735044" cy="18467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First Bangkok street vendor awarded a Michelin star</a:t>
            </a:r>
          </a:p>
          <a:p>
            <a:pPr marL="518158" lvl="1" indent="-259079" algn="l">
              <a:lnSpc>
                <a:spcPts val="5063"/>
              </a:lnSpc>
              <a:buFont typeface="Arial"/>
              <a:buChar char="•"/>
            </a:pPr>
            <a:r>
              <a:rPr lang="en-US" sz="2399">
                <a:solidFill>
                  <a:srgbClr val="181818"/>
                </a:solidFill>
                <a:latin typeface="Bitter"/>
                <a:ea typeface="Bitter"/>
                <a:cs typeface="Bitter"/>
                <a:sym typeface="Bitter"/>
              </a:rPr>
              <a:t>Famous for her crab omelette </a:t>
            </a:r>
          </a:p>
          <a:p>
            <a:pPr marL="518158" lvl="1" indent="-259079" algn="l">
              <a:lnSpc>
                <a:spcPts val="5063"/>
              </a:lnSpc>
              <a:buFont typeface="Arial"/>
              <a:buChar char="•"/>
            </a:pPr>
            <a:r>
              <a:rPr lang="en-US" sz="2399">
                <a:solidFill>
                  <a:srgbClr val="181818"/>
                </a:solidFill>
                <a:latin typeface="Bitter"/>
                <a:ea typeface="Bitter"/>
                <a:cs typeface="Bitter"/>
                <a:sym typeface="Bitter"/>
              </a:rPr>
              <a:t>Icon Award winner at Asia's 50 Best Restaurants</a:t>
            </a:r>
          </a:p>
        </p:txBody>
      </p:sp>
      <p:sp>
        <p:nvSpPr>
          <p:cNvPr id="8" name="TextBox 8"/>
          <p:cNvSpPr txBox="1"/>
          <p:nvPr/>
        </p:nvSpPr>
        <p:spPr>
          <a:xfrm>
            <a:off x="992238" y="873623"/>
            <a:ext cx="8375600"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Thailand's Culinary Icons</a:t>
            </a:r>
          </a:p>
        </p:txBody>
      </p:sp>
      <p:sp>
        <p:nvSpPr>
          <p:cNvPr id="9" name="TextBox 9"/>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thairath</a:t>
            </a:r>
          </a:p>
        </p:txBody>
      </p:sp>
      <p:grpSp>
        <p:nvGrpSpPr>
          <p:cNvPr id="10" name="Group 10"/>
          <p:cNvGrpSpPr/>
          <p:nvPr/>
        </p:nvGrpSpPr>
        <p:grpSpPr>
          <a:xfrm>
            <a:off x="8283054" y="2642433"/>
            <a:ext cx="7999529" cy="1210273"/>
            <a:chOff x="0" y="0"/>
            <a:chExt cx="10666039" cy="1613697"/>
          </a:xfrm>
        </p:grpSpPr>
        <p:grpSp>
          <p:nvGrpSpPr>
            <p:cNvPr id="11" name="Group 11"/>
            <p:cNvGrpSpPr/>
            <p:nvPr/>
          </p:nvGrpSpPr>
          <p:grpSpPr>
            <a:xfrm>
              <a:off x="724691" y="0"/>
              <a:ext cx="9245023" cy="1613697"/>
              <a:chOff x="0" y="0"/>
              <a:chExt cx="2063310" cy="360146"/>
            </a:xfrm>
          </p:grpSpPr>
          <p:sp>
            <p:nvSpPr>
              <p:cNvPr id="12" name="Freeform 12"/>
              <p:cNvSpPr/>
              <p:nvPr/>
            </p:nvSpPr>
            <p:spPr>
              <a:xfrm>
                <a:off x="0" y="0"/>
                <a:ext cx="2063310" cy="360146"/>
              </a:xfrm>
              <a:custGeom>
                <a:avLst/>
                <a:gdLst/>
                <a:ahLst/>
                <a:cxnLst/>
                <a:rect l="l" t="t" r="r" b="b"/>
                <a:pathLst>
                  <a:path w="2063310" h="360146">
                    <a:moveTo>
                      <a:pt x="56944" y="0"/>
                    </a:moveTo>
                    <a:lnTo>
                      <a:pt x="2006366" y="0"/>
                    </a:lnTo>
                    <a:cubicBezTo>
                      <a:pt x="2037815" y="0"/>
                      <a:pt x="2063310" y="25495"/>
                      <a:pt x="2063310" y="56944"/>
                    </a:cubicBezTo>
                    <a:lnTo>
                      <a:pt x="2063310" y="303202"/>
                    </a:lnTo>
                    <a:cubicBezTo>
                      <a:pt x="2063310" y="318304"/>
                      <a:pt x="2057310" y="332788"/>
                      <a:pt x="2046631" y="343467"/>
                    </a:cubicBezTo>
                    <a:cubicBezTo>
                      <a:pt x="2035952" y="354146"/>
                      <a:pt x="2021468" y="360146"/>
                      <a:pt x="2006366" y="360146"/>
                    </a:cubicBezTo>
                    <a:lnTo>
                      <a:pt x="56944" y="360146"/>
                    </a:lnTo>
                    <a:cubicBezTo>
                      <a:pt x="25495" y="360146"/>
                      <a:pt x="0" y="334651"/>
                      <a:pt x="0" y="303202"/>
                    </a:cubicBezTo>
                    <a:lnTo>
                      <a:pt x="0" y="56944"/>
                    </a:lnTo>
                    <a:cubicBezTo>
                      <a:pt x="0" y="25495"/>
                      <a:pt x="25495" y="0"/>
                      <a:pt x="56944" y="0"/>
                    </a:cubicBezTo>
                    <a:close/>
                  </a:path>
                </a:pathLst>
              </a:custGeom>
              <a:solidFill>
                <a:srgbClr val="004AAD"/>
              </a:solidFill>
            </p:spPr>
          </p:sp>
          <p:sp>
            <p:nvSpPr>
              <p:cNvPr id="13" name="TextBox 13"/>
              <p:cNvSpPr txBox="1"/>
              <p:nvPr/>
            </p:nvSpPr>
            <p:spPr>
              <a:xfrm>
                <a:off x="0" y="-47625"/>
                <a:ext cx="2063310" cy="407771"/>
              </a:xfrm>
              <a:prstGeom prst="rect">
                <a:avLst/>
              </a:prstGeom>
            </p:spPr>
            <p:txBody>
              <a:bodyPr lIns="44962" tIns="44962" rIns="44962" bIns="44962" rtlCol="0" anchor="ctr"/>
              <a:lstStyle/>
              <a:p>
                <a:pPr algn="ctr">
                  <a:lnSpc>
                    <a:spcPts val="2659"/>
                  </a:lnSpc>
                </a:pPr>
                <a:endParaRPr/>
              </a:p>
            </p:txBody>
          </p:sp>
        </p:grpSp>
        <p:sp>
          <p:nvSpPr>
            <p:cNvPr id="14" name="TextBox 14"/>
            <p:cNvSpPr txBox="1"/>
            <p:nvPr/>
          </p:nvSpPr>
          <p:spPr>
            <a:xfrm>
              <a:off x="0" y="333847"/>
              <a:ext cx="10666039" cy="85526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JAY FAI (Supinya Junsuta)</a:t>
              </a:r>
            </a:p>
          </p:txBody>
        </p:sp>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624643" y="3234183"/>
            <a:ext cx="7097976" cy="5181881"/>
            <a:chOff x="0" y="0"/>
            <a:chExt cx="673128" cy="491418"/>
          </a:xfrm>
        </p:grpSpPr>
        <p:sp>
          <p:nvSpPr>
            <p:cNvPr id="3" name="Freeform 3"/>
            <p:cNvSpPr/>
            <p:nvPr/>
          </p:nvSpPr>
          <p:spPr>
            <a:xfrm rot="5315999">
              <a:off x="87619" y="-90845"/>
              <a:ext cx="497890" cy="673108"/>
            </a:xfrm>
            <a:custGeom>
              <a:avLst/>
              <a:gdLst/>
              <a:ahLst/>
              <a:cxnLst/>
              <a:rect l="l" t="t" r="r" b="b"/>
              <a:pathLst>
                <a:path w="497890" h="673108">
                  <a:moveTo>
                    <a:pt x="6568" y="197226"/>
                  </a:moveTo>
                  <a:cubicBezTo>
                    <a:pt x="9310" y="85030"/>
                    <a:pt x="121501" y="-3226"/>
                    <a:pt x="257168" y="90"/>
                  </a:cubicBezTo>
                  <a:cubicBezTo>
                    <a:pt x="392836" y="3406"/>
                    <a:pt x="500581" y="97036"/>
                    <a:pt x="497839" y="209233"/>
                  </a:cubicBezTo>
                  <a:lnTo>
                    <a:pt x="491322" y="475881"/>
                  </a:lnTo>
                  <a:cubicBezTo>
                    <a:pt x="488580" y="588078"/>
                    <a:pt x="376390" y="676333"/>
                    <a:pt x="240722" y="673017"/>
                  </a:cubicBezTo>
                  <a:cubicBezTo>
                    <a:pt x="105055" y="669702"/>
                    <a:pt x="-2691" y="576071"/>
                    <a:pt x="51" y="463875"/>
                  </a:cubicBezTo>
                  <a:lnTo>
                    <a:pt x="6568" y="197226"/>
                  </a:lnTo>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8723648" y="2687645"/>
            <a:ext cx="7652178" cy="1534237"/>
            <a:chOff x="0" y="0"/>
            <a:chExt cx="10202904" cy="2045649"/>
          </a:xfrm>
        </p:grpSpPr>
        <p:grpSp>
          <p:nvGrpSpPr>
            <p:cNvPr id="7" name="Group 7"/>
            <p:cNvGrpSpPr/>
            <p:nvPr/>
          </p:nvGrpSpPr>
          <p:grpSpPr>
            <a:xfrm>
              <a:off x="693224" y="0"/>
              <a:ext cx="8843591" cy="1573940"/>
              <a:chOff x="0" y="0"/>
              <a:chExt cx="1973718" cy="351273"/>
            </a:xfrm>
          </p:grpSpPr>
          <p:sp>
            <p:nvSpPr>
              <p:cNvPr id="8" name="Freeform 8"/>
              <p:cNvSpPr/>
              <p:nvPr/>
            </p:nvSpPr>
            <p:spPr>
              <a:xfrm>
                <a:off x="0" y="0"/>
                <a:ext cx="1973718" cy="351273"/>
              </a:xfrm>
              <a:custGeom>
                <a:avLst/>
                <a:gdLst/>
                <a:ahLst/>
                <a:cxnLst/>
                <a:rect l="l" t="t" r="r" b="b"/>
                <a:pathLst>
                  <a:path w="1973718" h="351273">
                    <a:moveTo>
                      <a:pt x="59529" y="0"/>
                    </a:moveTo>
                    <a:lnTo>
                      <a:pt x="1914189" y="0"/>
                    </a:lnTo>
                    <a:cubicBezTo>
                      <a:pt x="1947066" y="0"/>
                      <a:pt x="1973718" y="26652"/>
                      <a:pt x="1973718" y="59529"/>
                    </a:cubicBezTo>
                    <a:lnTo>
                      <a:pt x="1973718" y="291744"/>
                    </a:lnTo>
                    <a:cubicBezTo>
                      <a:pt x="1973718" y="307532"/>
                      <a:pt x="1967446" y="322673"/>
                      <a:pt x="1956283" y="333837"/>
                    </a:cubicBezTo>
                    <a:cubicBezTo>
                      <a:pt x="1945118" y="345001"/>
                      <a:pt x="1929977" y="351273"/>
                      <a:pt x="1914189" y="351273"/>
                    </a:cubicBezTo>
                    <a:lnTo>
                      <a:pt x="59529" y="351273"/>
                    </a:lnTo>
                    <a:cubicBezTo>
                      <a:pt x="26652" y="351273"/>
                      <a:pt x="0" y="324621"/>
                      <a:pt x="0" y="291744"/>
                    </a:cubicBezTo>
                    <a:lnTo>
                      <a:pt x="0" y="59529"/>
                    </a:lnTo>
                    <a:cubicBezTo>
                      <a:pt x="0" y="26652"/>
                      <a:pt x="26652" y="0"/>
                      <a:pt x="59529" y="0"/>
                    </a:cubicBezTo>
                    <a:close/>
                  </a:path>
                </a:pathLst>
              </a:custGeom>
              <a:solidFill>
                <a:srgbClr val="004AAD"/>
              </a:solidFill>
            </p:spPr>
          </p:sp>
          <p:sp>
            <p:nvSpPr>
              <p:cNvPr id="9" name="TextBox 9"/>
              <p:cNvSpPr txBox="1"/>
              <p:nvPr/>
            </p:nvSpPr>
            <p:spPr>
              <a:xfrm>
                <a:off x="0" y="-47625"/>
                <a:ext cx="1973718" cy="398898"/>
              </a:xfrm>
              <a:prstGeom prst="rect">
                <a:avLst/>
              </a:prstGeom>
            </p:spPr>
            <p:txBody>
              <a:bodyPr lIns="44962" tIns="44962" rIns="44962" bIns="44962" rtlCol="0" anchor="ctr"/>
              <a:lstStyle/>
              <a:p>
                <a:pPr algn="ctr">
                  <a:lnSpc>
                    <a:spcPts val="2659"/>
                  </a:lnSpc>
                </a:pPr>
                <a:endParaRPr/>
              </a:p>
            </p:txBody>
          </p:sp>
        </p:grpSp>
        <p:sp>
          <p:nvSpPr>
            <p:cNvPr id="10" name="TextBox 10"/>
            <p:cNvSpPr txBox="1"/>
            <p:nvPr/>
          </p:nvSpPr>
          <p:spPr>
            <a:xfrm>
              <a:off x="0" y="333847"/>
              <a:ext cx="10202904" cy="171180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TON (Thitid Tassanakajohn)</a:t>
              </a:r>
            </a:p>
            <a:p>
              <a:pPr algn="ctr">
                <a:lnSpc>
                  <a:spcPts val="5066"/>
                </a:lnSpc>
                <a:spcBef>
                  <a:spcPct val="0"/>
                </a:spcBef>
              </a:pPr>
              <a:endParaRPr lang="en-US" sz="3618" b="1">
                <a:solidFill>
                  <a:srgbClr val="FFFFFF"/>
                </a:solidFill>
                <a:latin typeface="Bitter Bold"/>
                <a:ea typeface="Bitter Bold"/>
                <a:cs typeface="Bitter Bold"/>
                <a:sym typeface="Bitter Bold"/>
              </a:endParaRPr>
            </a:p>
          </p:txBody>
        </p:sp>
      </p:grpSp>
      <p:sp>
        <p:nvSpPr>
          <p:cNvPr id="11" name="TextBox 11"/>
          <p:cNvSpPr txBox="1"/>
          <p:nvPr/>
        </p:nvSpPr>
        <p:spPr>
          <a:xfrm>
            <a:off x="8038782" y="4185293"/>
            <a:ext cx="8337044" cy="1208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The culinary mastermind behind Le Du and Nusara, both ranked among the best restaurants in Asia.</a:t>
            </a:r>
          </a:p>
        </p:txBody>
      </p:sp>
      <p:sp>
        <p:nvSpPr>
          <p:cNvPr id="12" name="TextBox 12"/>
          <p:cNvSpPr txBox="1"/>
          <p:nvPr/>
        </p:nvSpPr>
        <p:spPr>
          <a:xfrm>
            <a:off x="7894828" y="5612879"/>
            <a:ext cx="9142121" cy="37612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Renowned as a prominent judge on Top Chef Thailand and a regular culinary icon on television.</a:t>
            </a:r>
          </a:p>
          <a:p>
            <a:pPr marL="518158" lvl="1" indent="-259079" algn="l">
              <a:lnSpc>
                <a:spcPts val="5063"/>
              </a:lnSpc>
              <a:buFont typeface="Arial"/>
              <a:buChar char="•"/>
            </a:pPr>
            <a:r>
              <a:rPr lang="en-US" sz="2399">
                <a:solidFill>
                  <a:srgbClr val="181818"/>
                </a:solidFill>
                <a:latin typeface="Bitter"/>
                <a:ea typeface="Bitter"/>
                <a:cs typeface="Bitter"/>
                <a:sym typeface="Bitter"/>
              </a:rPr>
              <a:t>Successfully earned Michelin stars, showcasing modern Thai cuisine with sophisticated Western techniques.</a:t>
            </a:r>
          </a:p>
          <a:p>
            <a:pPr marL="518158" lvl="1" indent="-259079" algn="l">
              <a:lnSpc>
                <a:spcPts val="5063"/>
              </a:lnSpc>
              <a:buFont typeface="Arial"/>
              <a:buChar char="•"/>
            </a:pPr>
            <a:r>
              <a:rPr lang="en-US" sz="2399">
                <a:solidFill>
                  <a:srgbClr val="181818"/>
                </a:solidFill>
                <a:latin typeface="Bitter"/>
                <a:ea typeface="Bitter"/>
                <a:cs typeface="Bitter"/>
                <a:sym typeface="Bitter"/>
              </a:rPr>
              <a:t>Champions Thai flavors on the world stage, elevating local ingredients to fine-dining status.</a:t>
            </a:r>
          </a:p>
        </p:txBody>
      </p:sp>
      <p:sp>
        <p:nvSpPr>
          <p:cNvPr id="13" name="TextBox 13"/>
          <p:cNvSpPr txBox="1"/>
          <p:nvPr/>
        </p:nvSpPr>
        <p:spPr>
          <a:xfrm>
            <a:off x="992238" y="873623"/>
            <a:ext cx="8375600"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Thailand's Culinary Icons</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lofficielthailand</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624643" y="3234183"/>
            <a:ext cx="7097976" cy="5181881"/>
            <a:chOff x="0" y="0"/>
            <a:chExt cx="673128" cy="491418"/>
          </a:xfrm>
        </p:grpSpPr>
        <p:sp>
          <p:nvSpPr>
            <p:cNvPr id="3" name="Freeform 3"/>
            <p:cNvSpPr/>
            <p:nvPr/>
          </p:nvSpPr>
          <p:spPr>
            <a:xfrm rot="5447999">
              <a:off x="89001" y="-90852"/>
              <a:ext cx="495127" cy="673122"/>
            </a:xfrm>
            <a:custGeom>
              <a:avLst/>
              <a:gdLst/>
              <a:ahLst/>
              <a:cxnLst/>
              <a:rect l="l" t="t" r="r" b="b"/>
              <a:pathLst>
                <a:path w="495127" h="673122">
                  <a:moveTo>
                    <a:pt x="16" y="206640"/>
                  </a:moveTo>
                  <a:cubicBezTo>
                    <a:pt x="-1551" y="94421"/>
                    <a:pt x="107169" y="1924"/>
                    <a:pt x="242864" y="29"/>
                  </a:cubicBezTo>
                  <a:cubicBezTo>
                    <a:pt x="378559" y="-1865"/>
                    <a:pt x="489819" y="87560"/>
                    <a:pt x="491386" y="199779"/>
                  </a:cubicBezTo>
                  <a:lnTo>
                    <a:pt x="495110" y="466481"/>
                  </a:lnTo>
                  <a:cubicBezTo>
                    <a:pt x="496677" y="578700"/>
                    <a:pt x="387957" y="671197"/>
                    <a:pt x="252262" y="673092"/>
                  </a:cubicBezTo>
                  <a:cubicBezTo>
                    <a:pt x="116567" y="674987"/>
                    <a:pt x="5307" y="585562"/>
                    <a:pt x="3740" y="473343"/>
                  </a:cubicBezTo>
                  <a:lnTo>
                    <a:pt x="16" y="206640"/>
                  </a:lnTo>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8866383" y="2199936"/>
            <a:ext cx="7651746" cy="1608943"/>
            <a:chOff x="0" y="0"/>
            <a:chExt cx="10202328" cy="2145257"/>
          </a:xfrm>
        </p:grpSpPr>
        <p:grpSp>
          <p:nvGrpSpPr>
            <p:cNvPr id="7" name="Group 7"/>
            <p:cNvGrpSpPr/>
            <p:nvPr/>
          </p:nvGrpSpPr>
          <p:grpSpPr>
            <a:xfrm>
              <a:off x="0" y="0"/>
              <a:ext cx="10202328" cy="1901438"/>
              <a:chOff x="0" y="0"/>
              <a:chExt cx="2276962" cy="424364"/>
            </a:xfrm>
          </p:grpSpPr>
          <p:sp>
            <p:nvSpPr>
              <p:cNvPr id="8" name="Freeform 8"/>
              <p:cNvSpPr/>
              <p:nvPr/>
            </p:nvSpPr>
            <p:spPr>
              <a:xfrm>
                <a:off x="0" y="0"/>
                <a:ext cx="2276962" cy="424364"/>
              </a:xfrm>
              <a:custGeom>
                <a:avLst/>
                <a:gdLst/>
                <a:ahLst/>
                <a:cxnLst/>
                <a:rect l="l" t="t" r="r" b="b"/>
                <a:pathLst>
                  <a:path w="2276962" h="424364">
                    <a:moveTo>
                      <a:pt x="51601" y="0"/>
                    </a:moveTo>
                    <a:lnTo>
                      <a:pt x="2225361" y="0"/>
                    </a:lnTo>
                    <a:cubicBezTo>
                      <a:pt x="2253859" y="0"/>
                      <a:pt x="2276962" y="23103"/>
                      <a:pt x="2276962" y="51601"/>
                    </a:cubicBezTo>
                    <a:lnTo>
                      <a:pt x="2276962" y="372763"/>
                    </a:lnTo>
                    <a:cubicBezTo>
                      <a:pt x="2276962" y="401262"/>
                      <a:pt x="2253859" y="424364"/>
                      <a:pt x="2225361" y="424364"/>
                    </a:cubicBezTo>
                    <a:lnTo>
                      <a:pt x="51601" y="424364"/>
                    </a:lnTo>
                    <a:cubicBezTo>
                      <a:pt x="23103" y="424364"/>
                      <a:pt x="0" y="401262"/>
                      <a:pt x="0" y="372763"/>
                    </a:cubicBezTo>
                    <a:lnTo>
                      <a:pt x="0" y="51601"/>
                    </a:lnTo>
                    <a:cubicBezTo>
                      <a:pt x="0" y="23103"/>
                      <a:pt x="23103" y="0"/>
                      <a:pt x="51601" y="0"/>
                    </a:cubicBezTo>
                    <a:close/>
                  </a:path>
                </a:pathLst>
              </a:custGeom>
              <a:solidFill>
                <a:srgbClr val="004AAD"/>
              </a:solidFill>
            </p:spPr>
          </p:sp>
          <p:sp>
            <p:nvSpPr>
              <p:cNvPr id="9" name="TextBox 9"/>
              <p:cNvSpPr txBox="1"/>
              <p:nvPr/>
            </p:nvSpPr>
            <p:spPr>
              <a:xfrm>
                <a:off x="0" y="-47625"/>
                <a:ext cx="2276962" cy="471989"/>
              </a:xfrm>
              <a:prstGeom prst="rect">
                <a:avLst/>
              </a:prstGeom>
            </p:spPr>
            <p:txBody>
              <a:bodyPr lIns="44962" tIns="44962" rIns="44962" bIns="44962" rtlCol="0" anchor="ctr"/>
              <a:lstStyle/>
              <a:p>
                <a:pPr algn="ctr">
                  <a:lnSpc>
                    <a:spcPts val="2659"/>
                  </a:lnSpc>
                </a:pPr>
                <a:endParaRPr/>
              </a:p>
            </p:txBody>
          </p:sp>
        </p:grpSp>
        <p:sp>
          <p:nvSpPr>
            <p:cNvPr id="10" name="TextBox 10"/>
            <p:cNvSpPr txBox="1"/>
            <p:nvPr/>
          </p:nvSpPr>
          <p:spPr>
            <a:xfrm>
              <a:off x="308892" y="433455"/>
              <a:ext cx="9762345" cy="171180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PAM (Pichaya Soontornyanakij)</a:t>
              </a:r>
            </a:p>
            <a:p>
              <a:pPr algn="ctr">
                <a:lnSpc>
                  <a:spcPts val="5066"/>
                </a:lnSpc>
                <a:spcBef>
                  <a:spcPct val="0"/>
                </a:spcBef>
              </a:pPr>
              <a:endParaRPr lang="en-US" sz="3618" b="1">
                <a:solidFill>
                  <a:srgbClr val="FFFFFF"/>
                </a:solidFill>
                <a:latin typeface="Bitter Bold"/>
                <a:ea typeface="Bitter Bold"/>
                <a:cs typeface="Bitter Bold"/>
                <a:sym typeface="Bitter Bold"/>
              </a:endParaRPr>
            </a:p>
          </p:txBody>
        </p:sp>
      </p:grpSp>
      <p:sp>
        <p:nvSpPr>
          <p:cNvPr id="11" name="TextBox 11"/>
          <p:cNvSpPr txBox="1"/>
          <p:nvPr/>
        </p:nvSpPr>
        <p:spPr>
          <a:xfrm>
            <a:off x="7427427" y="3844604"/>
            <a:ext cx="10062355" cy="18467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culinary trailblazer who transformed her family's historic shophouse into POTONG, Bangkok’s award-winning progressive Thai-Chinese fine dining destination.</a:t>
            </a:r>
          </a:p>
        </p:txBody>
      </p:sp>
      <p:sp>
        <p:nvSpPr>
          <p:cNvPr id="12" name="TextBox 12"/>
          <p:cNvSpPr txBox="1"/>
          <p:nvPr/>
        </p:nvSpPr>
        <p:spPr>
          <a:xfrm>
            <a:off x="7242965" y="5740467"/>
            <a:ext cx="10537811"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First Asian and Thai female chef awarded The World's Best Female Chef (2025)</a:t>
            </a:r>
          </a:p>
          <a:p>
            <a:pPr marL="518158" lvl="1" indent="-259079" algn="l">
              <a:lnSpc>
                <a:spcPts val="5063"/>
              </a:lnSpc>
              <a:buFont typeface="Arial"/>
              <a:buChar char="•"/>
            </a:pPr>
            <a:r>
              <a:rPr lang="en-US" sz="2399">
                <a:solidFill>
                  <a:srgbClr val="181818"/>
                </a:solidFill>
                <a:latin typeface="Bitter"/>
                <a:ea typeface="Bitter"/>
                <a:cs typeface="Bitter"/>
                <a:sym typeface="Bitter"/>
              </a:rPr>
              <a:t>1 Michelin Star recipient and youngest female chef to win the Michelin Thailand Opening of the Year Award</a:t>
            </a:r>
          </a:p>
          <a:p>
            <a:pPr marL="518158" lvl="1" indent="-259079" algn="l">
              <a:lnSpc>
                <a:spcPts val="5063"/>
              </a:lnSpc>
              <a:buFont typeface="Arial"/>
              <a:buChar char="•"/>
            </a:pPr>
            <a:r>
              <a:rPr lang="en-US" sz="2399">
                <a:solidFill>
                  <a:srgbClr val="181818"/>
                </a:solidFill>
                <a:latin typeface="Bitter"/>
                <a:ea typeface="Bitter"/>
                <a:cs typeface="Bitter"/>
                <a:sym typeface="Bitter"/>
              </a:rPr>
              <a:t>Asia’s Best Female Chef winner at Asia's 50 Best Restaurants (2024)</a:t>
            </a:r>
          </a:p>
        </p:txBody>
      </p:sp>
      <p:sp>
        <p:nvSpPr>
          <p:cNvPr id="13" name="TextBox 13"/>
          <p:cNvSpPr txBox="1"/>
          <p:nvPr/>
        </p:nvSpPr>
        <p:spPr>
          <a:xfrm>
            <a:off x="992238" y="873623"/>
            <a:ext cx="8375600"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Thailand's Culinary Icons</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theworlds50best</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624643" y="3234183"/>
            <a:ext cx="7097976" cy="5181881"/>
            <a:chOff x="0" y="0"/>
            <a:chExt cx="673128" cy="491418"/>
          </a:xfrm>
        </p:grpSpPr>
        <p:sp>
          <p:nvSpPr>
            <p:cNvPr id="3" name="Freeform 3"/>
            <p:cNvSpPr/>
            <p:nvPr/>
          </p:nvSpPr>
          <p:spPr>
            <a:xfrm rot="5315999">
              <a:off x="87619" y="-90845"/>
              <a:ext cx="497890" cy="673108"/>
            </a:xfrm>
            <a:custGeom>
              <a:avLst/>
              <a:gdLst/>
              <a:ahLst/>
              <a:cxnLst/>
              <a:rect l="l" t="t" r="r" b="b"/>
              <a:pathLst>
                <a:path w="497890" h="673108">
                  <a:moveTo>
                    <a:pt x="6568" y="197226"/>
                  </a:moveTo>
                  <a:cubicBezTo>
                    <a:pt x="9310" y="85030"/>
                    <a:pt x="121501" y="-3226"/>
                    <a:pt x="257168" y="90"/>
                  </a:cubicBezTo>
                  <a:cubicBezTo>
                    <a:pt x="392836" y="3406"/>
                    <a:pt x="500581" y="97036"/>
                    <a:pt x="497839" y="209233"/>
                  </a:cubicBezTo>
                  <a:lnTo>
                    <a:pt x="491322" y="475881"/>
                  </a:lnTo>
                  <a:cubicBezTo>
                    <a:pt x="488580" y="588078"/>
                    <a:pt x="376390" y="676333"/>
                    <a:pt x="240722" y="673017"/>
                  </a:cubicBezTo>
                  <a:cubicBezTo>
                    <a:pt x="105055" y="669702"/>
                    <a:pt x="-2691" y="576071"/>
                    <a:pt x="51" y="463875"/>
                  </a:cubicBezTo>
                  <a:lnTo>
                    <a:pt x="6568" y="197226"/>
                  </a:lnTo>
                </a:path>
              </a:pathLst>
            </a:custGeom>
            <a:blipFill>
              <a:blip r:embed="rId2" cstate="email">
                <a:extLst>
                  <a:ext uri="{28A0092B-C50C-407E-A947-70E740481C1C}">
                    <a14:useLocalDpi xmlns:a14="http://schemas.microsoft.com/office/drawing/2010/main"/>
                  </a:ext>
                </a:extLst>
              </a:blip>
              <a:stretch>
                <a:fillRect/>
              </a:stretch>
            </a:blipFill>
          </p:spPr>
        </p:sp>
      </p:grpSp>
      <p:sp>
        <p:nvSpPr>
          <p:cNvPr id="4" name="TextBox 4"/>
          <p:cNvSpPr txBox="1"/>
          <p:nvPr/>
        </p:nvSpPr>
        <p:spPr>
          <a:xfrm>
            <a:off x="8100186" y="4047105"/>
            <a:ext cx="8337044" cy="18467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The brilliant Chef-Owner of Baan Tepa, a two-Michelin-starred restaurant in Bangkok known for modern Thai fine dining.</a:t>
            </a:r>
          </a:p>
        </p:txBody>
      </p:sp>
      <p:sp>
        <p:nvSpPr>
          <p:cNvPr id="5" name="TextBox 5"/>
          <p:cNvSpPr txBox="1"/>
          <p:nvPr/>
        </p:nvSpPr>
        <p:spPr>
          <a:xfrm>
            <a:off x="7894828" y="6046213"/>
            <a:ext cx="9142121"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Made history as the youngest and first-ever winner of Top Chef Thailand (Season 1).</a:t>
            </a:r>
          </a:p>
          <a:p>
            <a:pPr marL="518158" lvl="1" indent="-259079" algn="l">
              <a:lnSpc>
                <a:spcPts val="5063"/>
              </a:lnSpc>
              <a:buFont typeface="Arial"/>
              <a:buChar char="•"/>
            </a:pPr>
            <a:r>
              <a:rPr lang="en-US" sz="2399">
                <a:solidFill>
                  <a:srgbClr val="181818"/>
                </a:solidFill>
                <a:latin typeface="Bitter"/>
                <a:ea typeface="Bitter"/>
                <a:cs typeface="Bitter"/>
                <a:sym typeface="Bitter"/>
              </a:rPr>
              <a:t>Renowned for elevating traditional Thai flavors into contemporary culinary art, making her one of the most influential figures in modern Thai cuisine.</a:t>
            </a:r>
          </a:p>
        </p:txBody>
      </p:sp>
      <p:sp>
        <p:nvSpPr>
          <p:cNvPr id="6" name="TextBox 6"/>
          <p:cNvSpPr txBox="1"/>
          <p:nvPr/>
        </p:nvSpPr>
        <p:spPr>
          <a:xfrm>
            <a:off x="992238" y="873623"/>
            <a:ext cx="8375600"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Thailand's Culinary Icons</a:t>
            </a:r>
          </a:p>
        </p:txBody>
      </p:sp>
      <p:grpSp>
        <p:nvGrpSpPr>
          <p:cNvPr id="7" name="Group 7"/>
          <p:cNvGrpSpPr/>
          <p:nvPr/>
        </p:nvGrpSpPr>
        <p:grpSpPr>
          <a:xfrm>
            <a:off x="17036948" y="285750"/>
            <a:ext cx="965302" cy="752323"/>
            <a:chOff x="0" y="0"/>
            <a:chExt cx="1287069" cy="1003097"/>
          </a:xfrm>
        </p:grpSpPr>
        <p:sp>
          <p:nvSpPr>
            <p:cNvPr id="8" name="Freeform 8"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9" name="Group 9"/>
          <p:cNvGrpSpPr/>
          <p:nvPr/>
        </p:nvGrpSpPr>
        <p:grpSpPr>
          <a:xfrm>
            <a:off x="8038782" y="2276136"/>
            <a:ext cx="8665546" cy="1240090"/>
            <a:chOff x="0" y="0"/>
            <a:chExt cx="11554062" cy="1653454"/>
          </a:xfrm>
        </p:grpSpPr>
        <p:grpSp>
          <p:nvGrpSpPr>
            <p:cNvPr id="10" name="Group 10"/>
            <p:cNvGrpSpPr/>
            <p:nvPr/>
          </p:nvGrpSpPr>
          <p:grpSpPr>
            <a:xfrm>
              <a:off x="785027" y="0"/>
              <a:ext cx="10014736" cy="1653454"/>
              <a:chOff x="0" y="0"/>
              <a:chExt cx="2235095" cy="369019"/>
            </a:xfrm>
          </p:grpSpPr>
          <p:sp>
            <p:nvSpPr>
              <p:cNvPr id="11" name="Freeform 11"/>
              <p:cNvSpPr/>
              <p:nvPr/>
            </p:nvSpPr>
            <p:spPr>
              <a:xfrm>
                <a:off x="0" y="0"/>
                <a:ext cx="2235095" cy="369019"/>
              </a:xfrm>
              <a:custGeom>
                <a:avLst/>
                <a:gdLst/>
                <a:ahLst/>
                <a:cxnLst/>
                <a:rect l="l" t="t" r="r" b="b"/>
                <a:pathLst>
                  <a:path w="2235095" h="369019">
                    <a:moveTo>
                      <a:pt x="46526" y="0"/>
                    </a:moveTo>
                    <a:lnTo>
                      <a:pt x="2188569" y="0"/>
                    </a:lnTo>
                    <a:cubicBezTo>
                      <a:pt x="2200908" y="0"/>
                      <a:pt x="2212742" y="4902"/>
                      <a:pt x="2221468" y="13627"/>
                    </a:cubicBezTo>
                    <a:cubicBezTo>
                      <a:pt x="2230193" y="22353"/>
                      <a:pt x="2235095" y="34187"/>
                      <a:pt x="2235095" y="46526"/>
                    </a:cubicBezTo>
                    <a:lnTo>
                      <a:pt x="2235095" y="322493"/>
                    </a:lnTo>
                    <a:cubicBezTo>
                      <a:pt x="2235095" y="348188"/>
                      <a:pt x="2214264" y="369019"/>
                      <a:pt x="2188569" y="369019"/>
                    </a:cubicBezTo>
                    <a:lnTo>
                      <a:pt x="46526" y="369019"/>
                    </a:lnTo>
                    <a:cubicBezTo>
                      <a:pt x="20830" y="369019"/>
                      <a:pt x="0" y="348188"/>
                      <a:pt x="0" y="322493"/>
                    </a:cubicBezTo>
                    <a:lnTo>
                      <a:pt x="0" y="46526"/>
                    </a:lnTo>
                    <a:cubicBezTo>
                      <a:pt x="0" y="34187"/>
                      <a:pt x="4902" y="22353"/>
                      <a:pt x="13627" y="13627"/>
                    </a:cubicBezTo>
                    <a:cubicBezTo>
                      <a:pt x="22353" y="4902"/>
                      <a:pt x="34187" y="0"/>
                      <a:pt x="46526" y="0"/>
                    </a:cubicBezTo>
                    <a:close/>
                  </a:path>
                </a:pathLst>
              </a:custGeom>
              <a:solidFill>
                <a:srgbClr val="004AAD"/>
              </a:solidFill>
            </p:spPr>
          </p:sp>
          <p:sp>
            <p:nvSpPr>
              <p:cNvPr id="12" name="TextBox 12"/>
              <p:cNvSpPr txBox="1"/>
              <p:nvPr/>
            </p:nvSpPr>
            <p:spPr>
              <a:xfrm>
                <a:off x="0" y="-47625"/>
                <a:ext cx="2235095" cy="416644"/>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0" y="333847"/>
              <a:ext cx="11554062" cy="855262"/>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TAM (Chudaree Debhakam)</a:t>
              </a:r>
            </a:p>
          </p:txBody>
        </p:sp>
      </p:gr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Michelin Guide</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sp>
        <p:nvSpPr>
          <p:cNvPr id="4" name="TextBox 4"/>
          <p:cNvSpPr txBox="1"/>
          <p:nvPr/>
        </p:nvSpPr>
        <p:spPr>
          <a:xfrm>
            <a:off x="992238" y="6868972"/>
            <a:ext cx="7545598"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Founded by Pranom Daengsupha, this brand delivers authentic Thai chili pastes worldwide.</a:t>
            </a:r>
          </a:p>
          <a:p>
            <a:pPr marL="518158" lvl="1" indent="-259079" algn="l">
              <a:lnSpc>
                <a:spcPts val="5063"/>
              </a:lnSpc>
              <a:buFont typeface="Arial"/>
              <a:buChar char="•"/>
            </a:pPr>
            <a:r>
              <a:rPr lang="en-US" sz="2399">
                <a:solidFill>
                  <a:srgbClr val="181818"/>
                </a:solidFill>
                <a:latin typeface="Bitter"/>
                <a:ea typeface="Bitter"/>
                <a:cs typeface="Bitter"/>
                <a:sym typeface="Bitter"/>
              </a:rPr>
              <a:t>Their traditional flavors maintain Thai culinary heritage with modern production standards.</a:t>
            </a:r>
          </a:p>
        </p:txBody>
      </p:sp>
      <p:sp>
        <p:nvSpPr>
          <p:cNvPr id="5" name="TextBox 5"/>
          <p:cNvSpPr txBox="1"/>
          <p:nvPr/>
        </p:nvSpPr>
        <p:spPr>
          <a:xfrm>
            <a:off x="992238" y="873623"/>
            <a:ext cx="10416332"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Brands with Global Impact</a:t>
            </a:r>
          </a:p>
        </p:txBody>
      </p:sp>
      <p:sp>
        <p:nvSpPr>
          <p:cNvPr id="6" name="TextBox 6"/>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Sanook, Shopee </a:t>
            </a:r>
          </a:p>
        </p:txBody>
      </p:sp>
      <p:grpSp>
        <p:nvGrpSpPr>
          <p:cNvPr id="7" name="Group 7"/>
          <p:cNvGrpSpPr/>
          <p:nvPr/>
        </p:nvGrpSpPr>
        <p:grpSpPr>
          <a:xfrm>
            <a:off x="1969492" y="2314161"/>
            <a:ext cx="4901662" cy="3029263"/>
            <a:chOff x="0" y="0"/>
            <a:chExt cx="4795838" cy="2963862"/>
          </a:xfrm>
        </p:grpSpPr>
        <p:sp>
          <p:nvSpPr>
            <p:cNvPr id="8" name="Freeform 8" descr="preencoded.png"/>
            <p:cNvSpPr/>
            <p:nvPr/>
          </p:nvSpPr>
          <p:spPr>
            <a:xfrm>
              <a:off x="0" y="0"/>
              <a:ext cx="4795901" cy="2963926"/>
            </a:xfrm>
            <a:custGeom>
              <a:avLst/>
              <a:gdLst/>
              <a:ahLst/>
              <a:cxnLst/>
              <a:rect l="l" t="t" r="r" b="b"/>
              <a:pathLst>
                <a:path w="4795901" h="2963926">
                  <a:moveTo>
                    <a:pt x="0" y="0"/>
                  </a:moveTo>
                  <a:lnTo>
                    <a:pt x="4795901" y="0"/>
                  </a:lnTo>
                  <a:lnTo>
                    <a:pt x="4795901" y="2963926"/>
                  </a:lnTo>
                  <a:lnTo>
                    <a:pt x="0" y="2963926"/>
                  </a:lnTo>
                  <a:lnTo>
                    <a:pt x="0" y="0"/>
                  </a:lnTo>
                  <a:close/>
                </a:path>
              </a:pathLst>
            </a:custGeom>
            <a:blipFill>
              <a:blip r:embed="rId3" cstate="email">
                <a:extLst>
                  <a:ext uri="{28A0092B-C50C-407E-A947-70E740481C1C}">
                    <a14:useLocalDpi xmlns:a14="http://schemas.microsoft.com/office/drawing/2010/main"/>
                  </a:ext>
                </a:extLst>
              </a:blip>
              <a:stretch>
                <a:fillRect l="-130" r="-128" b="2"/>
              </a:stretch>
            </a:blipFill>
          </p:spPr>
        </p:sp>
      </p:grpSp>
      <p:grpSp>
        <p:nvGrpSpPr>
          <p:cNvPr id="9" name="Group 9"/>
          <p:cNvGrpSpPr/>
          <p:nvPr/>
        </p:nvGrpSpPr>
        <p:grpSpPr>
          <a:xfrm>
            <a:off x="1877443" y="5764636"/>
            <a:ext cx="5257209" cy="950239"/>
            <a:chOff x="0" y="0"/>
            <a:chExt cx="7009613" cy="1266985"/>
          </a:xfrm>
        </p:grpSpPr>
        <p:grpSp>
          <p:nvGrpSpPr>
            <p:cNvPr id="10" name="Group 10"/>
            <p:cNvGrpSpPr/>
            <p:nvPr/>
          </p:nvGrpSpPr>
          <p:grpSpPr>
            <a:xfrm>
              <a:off x="417895" y="0"/>
              <a:ext cx="6173823" cy="1266985"/>
              <a:chOff x="0" y="0"/>
              <a:chExt cx="1219521" cy="250269"/>
            </a:xfrm>
          </p:grpSpPr>
          <p:sp>
            <p:nvSpPr>
              <p:cNvPr id="11" name="Freeform 11"/>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12" name="TextBox 12"/>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Maepranom (Est. 1959)</a:t>
              </a:r>
            </a:p>
          </p:txBody>
        </p:sp>
      </p:grpSp>
      <p:grpSp>
        <p:nvGrpSpPr>
          <p:cNvPr id="14" name="Group 14"/>
          <p:cNvGrpSpPr/>
          <p:nvPr/>
        </p:nvGrpSpPr>
        <p:grpSpPr>
          <a:xfrm>
            <a:off x="10982803" y="2678980"/>
            <a:ext cx="4252622" cy="2628151"/>
            <a:chOff x="0" y="0"/>
            <a:chExt cx="4795838" cy="2963862"/>
          </a:xfrm>
        </p:grpSpPr>
        <p:sp>
          <p:nvSpPr>
            <p:cNvPr id="15" name="Freeform 15" descr="preencoded.png"/>
            <p:cNvSpPr/>
            <p:nvPr/>
          </p:nvSpPr>
          <p:spPr>
            <a:xfrm>
              <a:off x="0" y="0"/>
              <a:ext cx="4795901" cy="2963926"/>
            </a:xfrm>
            <a:custGeom>
              <a:avLst/>
              <a:gdLst/>
              <a:ahLst/>
              <a:cxnLst/>
              <a:rect l="l" t="t" r="r" b="b"/>
              <a:pathLst>
                <a:path w="4795901" h="2963926">
                  <a:moveTo>
                    <a:pt x="0" y="0"/>
                  </a:moveTo>
                  <a:lnTo>
                    <a:pt x="4795901" y="0"/>
                  </a:lnTo>
                  <a:lnTo>
                    <a:pt x="4795901" y="2963926"/>
                  </a:lnTo>
                  <a:lnTo>
                    <a:pt x="0" y="2963926"/>
                  </a:lnTo>
                  <a:lnTo>
                    <a:pt x="0" y="0"/>
                  </a:lnTo>
                  <a:close/>
                </a:path>
              </a:pathLst>
            </a:custGeom>
            <a:blipFill>
              <a:blip r:embed="rId4" cstate="email">
                <a:extLst>
                  <a:ext uri="{28A0092B-C50C-407E-A947-70E740481C1C}">
                    <a14:useLocalDpi xmlns:a14="http://schemas.microsoft.com/office/drawing/2010/main"/>
                  </a:ext>
                </a:extLst>
              </a:blip>
              <a:stretch>
                <a:fillRect l="-130" r="-128" b="2"/>
              </a:stretch>
            </a:blipFill>
          </p:spPr>
        </p:sp>
      </p:grpSp>
      <p:sp>
        <p:nvSpPr>
          <p:cNvPr id="16" name="TextBox 16"/>
          <p:cNvSpPr txBox="1"/>
          <p:nvPr/>
        </p:nvSpPr>
        <p:spPr>
          <a:xfrm>
            <a:off x="9286875" y="6868972"/>
            <a:ext cx="7545598"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These ready-to-cook seasoning mixes bring authentic Thai flavors to kitchens worldwide.</a:t>
            </a:r>
          </a:p>
          <a:p>
            <a:pPr marL="518158" lvl="1" indent="-259079" algn="l">
              <a:lnSpc>
                <a:spcPts val="5063"/>
              </a:lnSpc>
              <a:buFont typeface="Arial"/>
              <a:buChar char="•"/>
            </a:pPr>
            <a:r>
              <a:rPr lang="en-US" sz="2399">
                <a:solidFill>
                  <a:srgbClr val="181818"/>
                </a:solidFill>
                <a:latin typeface="Bitter"/>
                <a:ea typeface="Bitter"/>
                <a:cs typeface="Bitter"/>
                <a:sym typeface="Bitter"/>
              </a:rPr>
              <a:t>Lobo simplifies complex Thai recipes without compromising traditional taste profiles.</a:t>
            </a:r>
          </a:p>
        </p:txBody>
      </p:sp>
      <p:grpSp>
        <p:nvGrpSpPr>
          <p:cNvPr id="17" name="Group 17"/>
          <p:cNvGrpSpPr/>
          <p:nvPr/>
        </p:nvGrpSpPr>
        <p:grpSpPr>
          <a:xfrm>
            <a:off x="10431069" y="5669081"/>
            <a:ext cx="5257209" cy="950239"/>
            <a:chOff x="0" y="0"/>
            <a:chExt cx="7009613" cy="1266985"/>
          </a:xfrm>
        </p:grpSpPr>
        <p:grpSp>
          <p:nvGrpSpPr>
            <p:cNvPr id="18" name="Group 18"/>
            <p:cNvGrpSpPr/>
            <p:nvPr/>
          </p:nvGrpSpPr>
          <p:grpSpPr>
            <a:xfrm>
              <a:off x="417895" y="0"/>
              <a:ext cx="6173823" cy="1266985"/>
              <a:chOff x="0" y="0"/>
              <a:chExt cx="1219521" cy="250269"/>
            </a:xfrm>
          </p:grpSpPr>
          <p:sp>
            <p:nvSpPr>
              <p:cNvPr id="19" name="Freeform 19"/>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20" name="TextBox 20"/>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Lobo</a:t>
              </a:r>
            </a:p>
          </p:txBody>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2055217" y="2314161"/>
            <a:ext cx="4901662" cy="3029263"/>
            <a:chOff x="0" y="0"/>
            <a:chExt cx="4795838" cy="2963862"/>
          </a:xfrm>
        </p:grpSpPr>
        <p:sp>
          <p:nvSpPr>
            <p:cNvPr id="5" name="Freeform 5"/>
            <p:cNvSpPr/>
            <p:nvPr/>
          </p:nvSpPr>
          <p:spPr>
            <a:xfrm>
              <a:off x="0" y="0"/>
              <a:ext cx="4795901" cy="2963926"/>
            </a:xfrm>
            <a:custGeom>
              <a:avLst/>
              <a:gdLst/>
              <a:ahLst/>
              <a:cxnLst/>
              <a:rect l="l" t="t" r="r" b="b"/>
              <a:pathLst>
                <a:path w="4795901" h="2963926">
                  <a:moveTo>
                    <a:pt x="0" y="0"/>
                  </a:moveTo>
                  <a:lnTo>
                    <a:pt x="4795901" y="0"/>
                  </a:lnTo>
                  <a:lnTo>
                    <a:pt x="4795901" y="2963926"/>
                  </a:lnTo>
                  <a:lnTo>
                    <a:pt x="0" y="296392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1877443" y="5764636"/>
            <a:ext cx="5257209" cy="950239"/>
            <a:chOff x="0" y="0"/>
            <a:chExt cx="7009613" cy="1266985"/>
          </a:xfrm>
        </p:grpSpPr>
        <p:grpSp>
          <p:nvGrpSpPr>
            <p:cNvPr id="7" name="Group 7"/>
            <p:cNvGrpSpPr/>
            <p:nvPr/>
          </p:nvGrpSpPr>
          <p:grpSpPr>
            <a:xfrm>
              <a:off x="417895" y="0"/>
              <a:ext cx="6173823" cy="1266985"/>
              <a:chOff x="0" y="0"/>
              <a:chExt cx="1219521" cy="250269"/>
            </a:xfrm>
          </p:grpSpPr>
          <p:sp>
            <p:nvSpPr>
              <p:cNvPr id="8" name="Freeform 8"/>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9" name="TextBox 9"/>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ChaTraMue (Est. 1945)</a:t>
              </a:r>
            </a:p>
          </p:txBody>
        </p:sp>
      </p:grpSp>
      <p:grpSp>
        <p:nvGrpSpPr>
          <p:cNvPr id="11" name="Group 11"/>
          <p:cNvGrpSpPr/>
          <p:nvPr/>
        </p:nvGrpSpPr>
        <p:grpSpPr>
          <a:xfrm>
            <a:off x="10638205" y="2314161"/>
            <a:ext cx="4842937" cy="2992970"/>
            <a:chOff x="0" y="0"/>
            <a:chExt cx="4795838" cy="2963862"/>
          </a:xfrm>
        </p:grpSpPr>
        <p:sp>
          <p:nvSpPr>
            <p:cNvPr id="12" name="Freeform 12"/>
            <p:cNvSpPr/>
            <p:nvPr/>
          </p:nvSpPr>
          <p:spPr>
            <a:xfrm>
              <a:off x="0" y="0"/>
              <a:ext cx="4795901" cy="2963926"/>
            </a:xfrm>
            <a:custGeom>
              <a:avLst/>
              <a:gdLst/>
              <a:ahLst/>
              <a:cxnLst/>
              <a:rect l="l" t="t" r="r" b="b"/>
              <a:pathLst>
                <a:path w="4795901" h="2963926">
                  <a:moveTo>
                    <a:pt x="0" y="0"/>
                  </a:moveTo>
                  <a:lnTo>
                    <a:pt x="4795901" y="0"/>
                  </a:lnTo>
                  <a:lnTo>
                    <a:pt x="4795901" y="2963926"/>
                  </a:lnTo>
                  <a:lnTo>
                    <a:pt x="0" y="296392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13" name="Group 13"/>
          <p:cNvGrpSpPr/>
          <p:nvPr/>
        </p:nvGrpSpPr>
        <p:grpSpPr>
          <a:xfrm>
            <a:off x="10431069" y="5669081"/>
            <a:ext cx="5257209" cy="950239"/>
            <a:chOff x="0" y="0"/>
            <a:chExt cx="7009613" cy="1266985"/>
          </a:xfrm>
        </p:grpSpPr>
        <p:grpSp>
          <p:nvGrpSpPr>
            <p:cNvPr id="14" name="Group 14"/>
            <p:cNvGrpSpPr/>
            <p:nvPr/>
          </p:nvGrpSpPr>
          <p:grpSpPr>
            <a:xfrm>
              <a:off x="417895" y="0"/>
              <a:ext cx="6173823" cy="1266985"/>
              <a:chOff x="0" y="0"/>
              <a:chExt cx="1219521" cy="250269"/>
            </a:xfrm>
          </p:grpSpPr>
          <p:sp>
            <p:nvSpPr>
              <p:cNvPr id="15" name="Freeform 15"/>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16" name="TextBox 16"/>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0" y="158440"/>
              <a:ext cx="7009613" cy="7302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Mitr Phol</a:t>
              </a:r>
            </a:p>
          </p:txBody>
        </p:sp>
      </p:grpSp>
      <p:sp>
        <p:nvSpPr>
          <p:cNvPr id="18" name="TextBox 18"/>
          <p:cNvSpPr txBox="1"/>
          <p:nvPr/>
        </p:nvSpPr>
        <p:spPr>
          <a:xfrm>
            <a:off x="992238" y="6868972"/>
            <a:ext cx="7545598"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Thailand's iconic milk tea brand has expanded globally with signature cafés.</a:t>
            </a:r>
          </a:p>
          <a:p>
            <a:pPr marL="518158" lvl="1" indent="-259079" algn="l">
              <a:lnSpc>
                <a:spcPts val="5063"/>
              </a:lnSpc>
              <a:buFont typeface="Arial"/>
              <a:buChar char="•"/>
            </a:pPr>
            <a:r>
              <a:rPr lang="en-US" sz="2399">
                <a:solidFill>
                  <a:srgbClr val="181818"/>
                </a:solidFill>
                <a:latin typeface="Bitter"/>
                <a:ea typeface="Bitter"/>
                <a:cs typeface="Bitter"/>
                <a:sym typeface="Bitter"/>
              </a:rPr>
              <a:t>Their distinctive red label tea leaves have become synonymous with Thai tea culture.</a:t>
            </a:r>
          </a:p>
        </p:txBody>
      </p:sp>
      <p:sp>
        <p:nvSpPr>
          <p:cNvPr id="19" name="TextBox 19"/>
          <p:cNvSpPr txBox="1"/>
          <p:nvPr/>
        </p:nvSpPr>
        <p:spPr>
          <a:xfrm>
            <a:off x="992238" y="873623"/>
            <a:ext cx="10416332"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Brands with Global Impact</a:t>
            </a:r>
          </a:p>
        </p:txBody>
      </p:sp>
      <p:sp>
        <p:nvSpPr>
          <p:cNvPr id="20" name="TextBox 20"/>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atlasobscura, mitrpholsugar </a:t>
            </a:r>
          </a:p>
        </p:txBody>
      </p:sp>
      <p:sp>
        <p:nvSpPr>
          <p:cNvPr id="21" name="TextBox 21"/>
          <p:cNvSpPr txBox="1"/>
          <p:nvPr/>
        </p:nvSpPr>
        <p:spPr>
          <a:xfrm>
            <a:off x="9286875" y="6868972"/>
            <a:ext cx="7545598"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Asia's sugar production leader with international operations.</a:t>
            </a:r>
          </a:p>
          <a:p>
            <a:pPr marL="518158" lvl="1" indent="-259079" algn="l">
              <a:lnSpc>
                <a:spcPts val="5063"/>
              </a:lnSpc>
              <a:buFont typeface="Arial"/>
              <a:buChar char="•"/>
            </a:pPr>
            <a:r>
              <a:rPr lang="en-US" sz="2399">
                <a:solidFill>
                  <a:srgbClr val="181818"/>
                </a:solidFill>
                <a:latin typeface="Bitter"/>
                <a:ea typeface="Bitter"/>
                <a:cs typeface="Bitter"/>
                <a:sym typeface="Bitter"/>
              </a:rPr>
              <a:t>Innovator in renewable energy through ethanol and biomass solutions.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7036948" y="285750"/>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2210715" y="2419502"/>
            <a:ext cx="4590665" cy="2837167"/>
            <a:chOff x="0" y="0"/>
            <a:chExt cx="4842866" cy="2993034"/>
          </a:xfrm>
        </p:grpSpPr>
        <p:sp>
          <p:nvSpPr>
            <p:cNvPr id="9" name="Freeform 9"/>
            <p:cNvSpPr/>
            <p:nvPr/>
          </p:nvSpPr>
          <p:spPr>
            <a:xfrm>
              <a:off x="0" y="0"/>
              <a:ext cx="4842891" cy="2993009"/>
            </a:xfrm>
            <a:custGeom>
              <a:avLst/>
              <a:gdLst/>
              <a:ahLst/>
              <a:cxnLst/>
              <a:rect l="l" t="t" r="r" b="b"/>
              <a:pathLst>
                <a:path w="4842891" h="2993009">
                  <a:moveTo>
                    <a:pt x="0" y="0"/>
                  </a:moveTo>
                  <a:lnTo>
                    <a:pt x="4842891" y="0"/>
                  </a:lnTo>
                  <a:lnTo>
                    <a:pt x="4842891" y="2993009"/>
                  </a:lnTo>
                  <a:lnTo>
                    <a:pt x="0" y="2993009"/>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10" name="Group 10"/>
          <p:cNvGrpSpPr/>
          <p:nvPr/>
        </p:nvGrpSpPr>
        <p:grpSpPr>
          <a:xfrm>
            <a:off x="10513168" y="2297961"/>
            <a:ext cx="4983985" cy="3080250"/>
            <a:chOff x="0" y="0"/>
            <a:chExt cx="4842866" cy="2993034"/>
          </a:xfrm>
        </p:grpSpPr>
        <p:sp>
          <p:nvSpPr>
            <p:cNvPr id="11" name="Freeform 11"/>
            <p:cNvSpPr/>
            <p:nvPr/>
          </p:nvSpPr>
          <p:spPr>
            <a:xfrm>
              <a:off x="0" y="0"/>
              <a:ext cx="4842891" cy="2993009"/>
            </a:xfrm>
            <a:custGeom>
              <a:avLst/>
              <a:gdLst/>
              <a:ahLst/>
              <a:cxnLst/>
              <a:rect l="l" t="t" r="r" b="b"/>
              <a:pathLst>
                <a:path w="4842891" h="2993009">
                  <a:moveTo>
                    <a:pt x="0" y="0"/>
                  </a:moveTo>
                  <a:lnTo>
                    <a:pt x="4842891" y="0"/>
                  </a:lnTo>
                  <a:lnTo>
                    <a:pt x="4842891" y="2993009"/>
                  </a:lnTo>
                  <a:lnTo>
                    <a:pt x="0" y="2993009"/>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grpSp>
        <p:nvGrpSpPr>
          <p:cNvPr id="12" name="Group 12"/>
          <p:cNvGrpSpPr/>
          <p:nvPr/>
        </p:nvGrpSpPr>
        <p:grpSpPr>
          <a:xfrm>
            <a:off x="1877443" y="5618619"/>
            <a:ext cx="5257209" cy="950239"/>
            <a:chOff x="0" y="0"/>
            <a:chExt cx="7009613" cy="1266985"/>
          </a:xfrm>
        </p:grpSpPr>
        <p:grpSp>
          <p:nvGrpSpPr>
            <p:cNvPr id="13" name="Group 13"/>
            <p:cNvGrpSpPr/>
            <p:nvPr/>
          </p:nvGrpSpPr>
          <p:grpSpPr>
            <a:xfrm>
              <a:off x="417895" y="0"/>
              <a:ext cx="6173823" cy="1266985"/>
              <a:chOff x="0" y="0"/>
              <a:chExt cx="1219521" cy="250269"/>
            </a:xfrm>
          </p:grpSpPr>
          <p:sp>
            <p:nvSpPr>
              <p:cNvPr id="14" name="Freeform 14"/>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15" name="TextBox 15"/>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Krating Daeng</a:t>
              </a:r>
            </a:p>
          </p:txBody>
        </p:sp>
      </p:grpSp>
      <p:grpSp>
        <p:nvGrpSpPr>
          <p:cNvPr id="17" name="Group 17"/>
          <p:cNvGrpSpPr/>
          <p:nvPr/>
        </p:nvGrpSpPr>
        <p:grpSpPr>
          <a:xfrm>
            <a:off x="10376555" y="5618619"/>
            <a:ext cx="5257209" cy="950239"/>
            <a:chOff x="0" y="0"/>
            <a:chExt cx="7009613" cy="1266985"/>
          </a:xfrm>
        </p:grpSpPr>
        <p:grpSp>
          <p:nvGrpSpPr>
            <p:cNvPr id="18" name="Group 18"/>
            <p:cNvGrpSpPr/>
            <p:nvPr/>
          </p:nvGrpSpPr>
          <p:grpSpPr>
            <a:xfrm>
              <a:off x="417895" y="0"/>
              <a:ext cx="6173823" cy="1266985"/>
              <a:chOff x="0" y="0"/>
              <a:chExt cx="1219521" cy="250269"/>
            </a:xfrm>
          </p:grpSpPr>
          <p:sp>
            <p:nvSpPr>
              <p:cNvPr id="19" name="Freeform 19"/>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20" name="TextBox 20"/>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Carabao</a:t>
              </a:r>
            </a:p>
          </p:txBody>
        </p:sp>
      </p:grpSp>
      <p:sp>
        <p:nvSpPr>
          <p:cNvPr id="22" name="TextBox 22"/>
          <p:cNvSpPr txBox="1"/>
          <p:nvPr/>
        </p:nvSpPr>
        <p:spPr>
          <a:xfrm>
            <a:off x="386074" y="9833499"/>
            <a:ext cx="16303523" cy="300506"/>
          </a:xfrm>
          <a:prstGeom prst="rect">
            <a:avLst/>
          </a:prstGeom>
        </p:spPr>
        <p:txBody>
          <a:bodyPr lIns="0" tIns="0" rIns="0" bIns="0" rtlCol="0" anchor="t">
            <a:spAutoFit/>
          </a:bodyPr>
          <a:lstStyle/>
          <a:p>
            <a:pPr algn="l">
              <a:lnSpc>
                <a:spcPts val="2448"/>
              </a:lnSpc>
            </a:pPr>
            <a:r>
              <a:rPr lang="en-US" sz="1512">
                <a:solidFill>
                  <a:srgbClr val="000000"/>
                </a:solidFill>
                <a:latin typeface="Poppins"/>
                <a:ea typeface="Poppins"/>
                <a:cs typeface="Poppins"/>
                <a:sym typeface="Poppins"/>
              </a:rPr>
              <a:t>Photo credit: tcp, carabaogreece </a:t>
            </a:r>
          </a:p>
        </p:txBody>
      </p:sp>
      <p:sp>
        <p:nvSpPr>
          <p:cNvPr id="23" name="TextBox 23"/>
          <p:cNvSpPr txBox="1"/>
          <p:nvPr/>
        </p:nvSpPr>
        <p:spPr>
          <a:xfrm>
            <a:off x="846854" y="990600"/>
            <a:ext cx="10416332"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Brands with Global Impact</a:t>
            </a:r>
          </a:p>
        </p:txBody>
      </p:sp>
      <p:sp>
        <p:nvSpPr>
          <p:cNvPr id="24" name="TextBox 24"/>
          <p:cNvSpPr txBox="1"/>
          <p:nvPr/>
        </p:nvSpPr>
        <p:spPr>
          <a:xfrm>
            <a:off x="992238" y="6722955"/>
            <a:ext cx="7545598" cy="18467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Introduced in 1976 by Chaleo Yoovidhya, this non-carbonated energy drink inspired the global Red Bull brand.</a:t>
            </a:r>
          </a:p>
        </p:txBody>
      </p:sp>
      <p:sp>
        <p:nvSpPr>
          <p:cNvPr id="25" name="TextBox 25"/>
          <p:cNvSpPr txBox="1"/>
          <p:nvPr/>
        </p:nvSpPr>
        <p:spPr>
          <a:xfrm>
            <a:off x="9232361" y="6722955"/>
            <a:ext cx="7545598"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Launched in 2002 by rock star Aed Carabao and entrepreneur Sathien Setthasit.</a:t>
            </a:r>
          </a:p>
          <a:p>
            <a:pPr marL="518158" lvl="1" indent="-259079" algn="l">
              <a:lnSpc>
                <a:spcPts val="5063"/>
              </a:lnSpc>
              <a:buFont typeface="Arial"/>
              <a:buChar char="•"/>
            </a:pPr>
            <a:r>
              <a:rPr lang="en-US" sz="2399">
                <a:solidFill>
                  <a:srgbClr val="181818"/>
                </a:solidFill>
                <a:latin typeface="Bitter"/>
                <a:ea typeface="Bitter"/>
                <a:cs typeface="Bitter"/>
                <a:sym typeface="Bitter"/>
              </a:rPr>
              <a:t>Named after the water buffalo, it sponsors the English football Carabao Cup.</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7036948" y="285750"/>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877443" y="5618619"/>
            <a:ext cx="5257209" cy="950239"/>
            <a:chOff x="0" y="0"/>
            <a:chExt cx="7009613" cy="1266985"/>
          </a:xfrm>
        </p:grpSpPr>
        <p:grpSp>
          <p:nvGrpSpPr>
            <p:cNvPr id="9" name="Group 9"/>
            <p:cNvGrpSpPr/>
            <p:nvPr/>
          </p:nvGrpSpPr>
          <p:grpSpPr>
            <a:xfrm>
              <a:off x="417895" y="0"/>
              <a:ext cx="6173823" cy="1266985"/>
              <a:chOff x="0" y="0"/>
              <a:chExt cx="1219521" cy="250269"/>
            </a:xfrm>
          </p:grpSpPr>
          <p:sp>
            <p:nvSpPr>
              <p:cNvPr id="10" name="Freeform 10"/>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11" name="TextBox 11"/>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Mama Noodles</a:t>
              </a:r>
            </a:p>
          </p:txBody>
        </p:sp>
      </p:grpSp>
      <p:grpSp>
        <p:nvGrpSpPr>
          <p:cNvPr id="13" name="Group 13"/>
          <p:cNvGrpSpPr/>
          <p:nvPr/>
        </p:nvGrpSpPr>
        <p:grpSpPr>
          <a:xfrm>
            <a:off x="10376555" y="5618619"/>
            <a:ext cx="5257209" cy="950239"/>
            <a:chOff x="0" y="0"/>
            <a:chExt cx="7009613" cy="1266985"/>
          </a:xfrm>
        </p:grpSpPr>
        <p:grpSp>
          <p:nvGrpSpPr>
            <p:cNvPr id="14" name="Group 14"/>
            <p:cNvGrpSpPr/>
            <p:nvPr/>
          </p:nvGrpSpPr>
          <p:grpSpPr>
            <a:xfrm>
              <a:off x="417895" y="0"/>
              <a:ext cx="6173823" cy="1266985"/>
              <a:chOff x="0" y="0"/>
              <a:chExt cx="1219521" cy="250269"/>
            </a:xfrm>
          </p:grpSpPr>
          <p:sp>
            <p:nvSpPr>
              <p:cNvPr id="15" name="Freeform 15"/>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16" name="TextBox 16"/>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Poysian</a:t>
              </a:r>
            </a:p>
          </p:txBody>
        </p:sp>
      </p:grpSp>
      <p:grpSp>
        <p:nvGrpSpPr>
          <p:cNvPr id="18" name="Group 18"/>
          <p:cNvGrpSpPr/>
          <p:nvPr/>
        </p:nvGrpSpPr>
        <p:grpSpPr>
          <a:xfrm>
            <a:off x="2089878" y="2419502"/>
            <a:ext cx="4832339" cy="2986585"/>
            <a:chOff x="0" y="0"/>
            <a:chExt cx="3640341" cy="2249881"/>
          </a:xfrm>
        </p:grpSpPr>
        <p:sp>
          <p:nvSpPr>
            <p:cNvPr id="19" name="Freeform 19"/>
            <p:cNvSpPr/>
            <p:nvPr/>
          </p:nvSpPr>
          <p:spPr>
            <a:xfrm>
              <a:off x="0" y="0"/>
              <a:ext cx="3640328" cy="2249932"/>
            </a:xfrm>
            <a:custGeom>
              <a:avLst/>
              <a:gdLst/>
              <a:ahLst/>
              <a:cxnLst/>
              <a:rect l="l" t="t" r="r" b="b"/>
              <a:pathLst>
                <a:path w="3640328" h="2249932">
                  <a:moveTo>
                    <a:pt x="0" y="0"/>
                  </a:moveTo>
                  <a:lnTo>
                    <a:pt x="3640328" y="0"/>
                  </a:lnTo>
                  <a:lnTo>
                    <a:pt x="3640328" y="2249932"/>
                  </a:lnTo>
                  <a:lnTo>
                    <a:pt x="0" y="2249932"/>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20" name="Group 20"/>
          <p:cNvGrpSpPr/>
          <p:nvPr/>
        </p:nvGrpSpPr>
        <p:grpSpPr>
          <a:xfrm>
            <a:off x="10607857" y="2419502"/>
            <a:ext cx="4794607" cy="2963209"/>
            <a:chOff x="0" y="0"/>
            <a:chExt cx="4842866" cy="2993034"/>
          </a:xfrm>
        </p:grpSpPr>
        <p:sp>
          <p:nvSpPr>
            <p:cNvPr id="21" name="Freeform 21"/>
            <p:cNvSpPr/>
            <p:nvPr/>
          </p:nvSpPr>
          <p:spPr>
            <a:xfrm>
              <a:off x="0" y="0"/>
              <a:ext cx="4842891" cy="2993009"/>
            </a:xfrm>
            <a:custGeom>
              <a:avLst/>
              <a:gdLst/>
              <a:ahLst/>
              <a:cxnLst/>
              <a:rect l="l" t="t" r="r" b="b"/>
              <a:pathLst>
                <a:path w="4842891" h="2993009">
                  <a:moveTo>
                    <a:pt x="0" y="0"/>
                  </a:moveTo>
                  <a:lnTo>
                    <a:pt x="4842891" y="0"/>
                  </a:lnTo>
                  <a:lnTo>
                    <a:pt x="4842891" y="2993009"/>
                  </a:lnTo>
                  <a:lnTo>
                    <a:pt x="0" y="2993009"/>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22" name="TextBox 22"/>
          <p:cNvSpPr txBox="1"/>
          <p:nvPr/>
        </p:nvSpPr>
        <p:spPr>
          <a:xfrm>
            <a:off x="386074" y="9833499"/>
            <a:ext cx="16303523" cy="300506"/>
          </a:xfrm>
          <a:prstGeom prst="rect">
            <a:avLst/>
          </a:prstGeom>
        </p:spPr>
        <p:txBody>
          <a:bodyPr lIns="0" tIns="0" rIns="0" bIns="0" rtlCol="0" anchor="t">
            <a:spAutoFit/>
          </a:bodyPr>
          <a:lstStyle/>
          <a:p>
            <a:pPr algn="l">
              <a:lnSpc>
                <a:spcPts val="2448"/>
              </a:lnSpc>
            </a:pPr>
            <a:r>
              <a:rPr lang="en-US" sz="1512">
                <a:solidFill>
                  <a:srgbClr val="000000"/>
                </a:solidFill>
                <a:latin typeface="Poppins"/>
                <a:ea typeface="Poppins"/>
                <a:cs typeface="Poppins"/>
                <a:sym typeface="Poppins"/>
              </a:rPr>
              <a:t>Photo credit: ThaibyNature, poysian </a:t>
            </a:r>
          </a:p>
        </p:txBody>
      </p:sp>
      <p:sp>
        <p:nvSpPr>
          <p:cNvPr id="23" name="TextBox 23"/>
          <p:cNvSpPr txBox="1"/>
          <p:nvPr/>
        </p:nvSpPr>
        <p:spPr>
          <a:xfrm>
            <a:off x="846854" y="990600"/>
            <a:ext cx="10416332"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Brands with Global Impact</a:t>
            </a:r>
          </a:p>
        </p:txBody>
      </p:sp>
      <p:sp>
        <p:nvSpPr>
          <p:cNvPr id="24" name="TextBox 24"/>
          <p:cNvSpPr txBox="1"/>
          <p:nvPr/>
        </p:nvSpPr>
        <p:spPr>
          <a:xfrm>
            <a:off x="992238" y="6722955"/>
            <a:ext cx="7545598"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Beloved instant noodles introducing Thai flavors globally since 1972.</a:t>
            </a:r>
          </a:p>
          <a:p>
            <a:pPr marL="518158" lvl="1" indent="-259079" algn="l">
              <a:lnSpc>
                <a:spcPts val="5063"/>
              </a:lnSpc>
              <a:buFont typeface="Arial"/>
              <a:buChar char="•"/>
            </a:pPr>
            <a:r>
              <a:rPr lang="en-US" sz="2399">
                <a:solidFill>
                  <a:srgbClr val="181818"/>
                </a:solidFill>
                <a:latin typeface="Bitter"/>
                <a:ea typeface="Bitter"/>
                <a:cs typeface="Bitter"/>
                <a:sym typeface="Bitter"/>
              </a:rPr>
              <a:t>Famous Tom Yum flavor serves as gateway to authentic Thai cuisine.</a:t>
            </a:r>
          </a:p>
        </p:txBody>
      </p:sp>
      <p:sp>
        <p:nvSpPr>
          <p:cNvPr id="25" name="TextBox 25"/>
          <p:cNvSpPr txBox="1"/>
          <p:nvPr/>
        </p:nvSpPr>
        <p:spPr>
          <a:xfrm>
            <a:off x="9232361" y="6722955"/>
            <a:ext cx="7804587" cy="18467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Thailand's ultimate iconic inhaler brand, globally loved for its instant relief from congestion and fatigue using a refreshing blend of essential oils.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522850" y="2611346"/>
            <a:ext cx="7949923" cy="1273482"/>
            <a:chOff x="0" y="0"/>
            <a:chExt cx="10599897" cy="1697976"/>
          </a:xfrm>
        </p:grpSpPr>
        <p:grpSp>
          <p:nvGrpSpPr>
            <p:cNvPr id="5" name="Group 5"/>
            <p:cNvGrpSpPr/>
            <p:nvPr/>
          </p:nvGrpSpPr>
          <p:grpSpPr>
            <a:xfrm>
              <a:off x="0" y="0"/>
              <a:ext cx="10599897" cy="1697976"/>
              <a:chOff x="0" y="0"/>
              <a:chExt cx="2365691" cy="378955"/>
            </a:xfrm>
          </p:grpSpPr>
          <p:sp>
            <p:nvSpPr>
              <p:cNvPr id="6" name="Freeform 6"/>
              <p:cNvSpPr/>
              <p:nvPr/>
            </p:nvSpPr>
            <p:spPr>
              <a:xfrm>
                <a:off x="0" y="0"/>
                <a:ext cx="2365691" cy="378955"/>
              </a:xfrm>
              <a:custGeom>
                <a:avLst/>
                <a:gdLst/>
                <a:ahLst/>
                <a:cxnLst/>
                <a:rect l="l" t="t" r="r" b="b"/>
                <a:pathLst>
                  <a:path w="2365691" h="378955">
                    <a:moveTo>
                      <a:pt x="49666" y="0"/>
                    </a:moveTo>
                    <a:lnTo>
                      <a:pt x="2316026" y="0"/>
                    </a:lnTo>
                    <a:cubicBezTo>
                      <a:pt x="2343455" y="0"/>
                      <a:pt x="2365691" y="22236"/>
                      <a:pt x="2365691" y="49666"/>
                    </a:cubicBezTo>
                    <a:lnTo>
                      <a:pt x="2365691" y="329290"/>
                    </a:lnTo>
                    <a:cubicBezTo>
                      <a:pt x="2365691" y="342462"/>
                      <a:pt x="2360459" y="355094"/>
                      <a:pt x="2351145" y="364408"/>
                    </a:cubicBezTo>
                    <a:cubicBezTo>
                      <a:pt x="2341831" y="373723"/>
                      <a:pt x="2329198" y="378955"/>
                      <a:pt x="2316026" y="378955"/>
                    </a:cubicBezTo>
                    <a:lnTo>
                      <a:pt x="49666" y="378955"/>
                    </a:lnTo>
                    <a:cubicBezTo>
                      <a:pt x="36493" y="378955"/>
                      <a:pt x="23861" y="373723"/>
                      <a:pt x="14547" y="364408"/>
                    </a:cubicBezTo>
                    <a:cubicBezTo>
                      <a:pt x="5233" y="355094"/>
                      <a:pt x="0" y="342462"/>
                      <a:pt x="0" y="329290"/>
                    </a:cubicBezTo>
                    <a:lnTo>
                      <a:pt x="0" y="49666"/>
                    </a:lnTo>
                    <a:cubicBezTo>
                      <a:pt x="0" y="36493"/>
                      <a:pt x="5233" y="23861"/>
                      <a:pt x="14547" y="14547"/>
                    </a:cubicBezTo>
                    <a:cubicBezTo>
                      <a:pt x="23861" y="5233"/>
                      <a:pt x="36493" y="0"/>
                      <a:pt x="49666" y="0"/>
                    </a:cubicBezTo>
                    <a:close/>
                  </a:path>
                </a:pathLst>
              </a:custGeom>
              <a:solidFill>
                <a:srgbClr val="004AAD"/>
              </a:solidFill>
            </p:spPr>
          </p:sp>
          <p:sp>
            <p:nvSpPr>
              <p:cNvPr id="7" name="TextBox 7"/>
              <p:cNvSpPr txBox="1"/>
              <p:nvPr/>
            </p:nvSpPr>
            <p:spPr>
              <a:xfrm>
                <a:off x="0" y="-47625"/>
                <a:ext cx="2365691"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75317"/>
              <a:ext cx="10599897"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JEFF SATUR (Worakamol Satur)</a:t>
              </a:r>
            </a:p>
          </p:txBody>
        </p:sp>
      </p:grpSp>
      <p:grpSp>
        <p:nvGrpSpPr>
          <p:cNvPr id="9" name="Group 9"/>
          <p:cNvGrpSpPr/>
          <p:nvPr/>
        </p:nvGrpSpPr>
        <p:grpSpPr>
          <a:xfrm>
            <a:off x="1028700" y="2888047"/>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Forbes</a:t>
            </a:r>
          </a:p>
        </p:txBody>
      </p:sp>
      <p:sp>
        <p:nvSpPr>
          <p:cNvPr id="12" name="TextBox 12"/>
          <p:cNvSpPr txBox="1"/>
          <p:nvPr/>
        </p:nvSpPr>
        <p:spPr>
          <a:xfrm>
            <a:off x="7779900" y="4273697"/>
            <a:ext cx="9479400" cy="50375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multi-talented actor and singer driving the international T-Wave through global concert tours and breakout roles in hit series.</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Recognized as a "People of the Year" honoree in 2026, the award-winning singer-songwriter and producer boasts over 360 million streams, multiple "Solo Artist of the Year" titles, and serves as a premium global ambassador for luxury houses like Cartier and Valentino.</a:t>
            </a:r>
          </a:p>
        </p:txBody>
      </p:sp>
      <p:sp>
        <p:nvSpPr>
          <p:cNvPr id="13" name="TextBox 13"/>
          <p:cNvSpPr txBox="1"/>
          <p:nvPr/>
        </p:nvSpPr>
        <p:spPr>
          <a:xfrm>
            <a:off x="386074" y="1320142"/>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and Fashion</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7036948" y="285750"/>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877443" y="5618619"/>
            <a:ext cx="5257209" cy="950239"/>
            <a:chOff x="0" y="0"/>
            <a:chExt cx="7009613" cy="1266985"/>
          </a:xfrm>
        </p:grpSpPr>
        <p:grpSp>
          <p:nvGrpSpPr>
            <p:cNvPr id="9" name="Group 9"/>
            <p:cNvGrpSpPr/>
            <p:nvPr/>
          </p:nvGrpSpPr>
          <p:grpSpPr>
            <a:xfrm>
              <a:off x="417895" y="0"/>
              <a:ext cx="6173823" cy="1266985"/>
              <a:chOff x="0" y="0"/>
              <a:chExt cx="1219521" cy="250269"/>
            </a:xfrm>
          </p:grpSpPr>
          <p:sp>
            <p:nvSpPr>
              <p:cNvPr id="10" name="Freeform 10"/>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11" name="TextBox 11"/>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Jim Thompson</a:t>
              </a:r>
            </a:p>
          </p:txBody>
        </p:sp>
      </p:grpSp>
      <p:grpSp>
        <p:nvGrpSpPr>
          <p:cNvPr id="13" name="Group 13"/>
          <p:cNvGrpSpPr/>
          <p:nvPr/>
        </p:nvGrpSpPr>
        <p:grpSpPr>
          <a:xfrm>
            <a:off x="10376555" y="5618619"/>
            <a:ext cx="5257209" cy="950239"/>
            <a:chOff x="0" y="0"/>
            <a:chExt cx="7009613" cy="1266985"/>
          </a:xfrm>
        </p:grpSpPr>
        <p:grpSp>
          <p:nvGrpSpPr>
            <p:cNvPr id="14" name="Group 14"/>
            <p:cNvGrpSpPr/>
            <p:nvPr/>
          </p:nvGrpSpPr>
          <p:grpSpPr>
            <a:xfrm>
              <a:off x="417895" y="0"/>
              <a:ext cx="6173823" cy="1266985"/>
              <a:chOff x="0" y="0"/>
              <a:chExt cx="1219521" cy="250269"/>
            </a:xfrm>
          </p:grpSpPr>
          <p:sp>
            <p:nvSpPr>
              <p:cNvPr id="15" name="Freeform 15"/>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16" name="TextBox 16"/>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NaRaYa</a:t>
              </a:r>
            </a:p>
          </p:txBody>
        </p:sp>
      </p:grpSp>
      <p:grpSp>
        <p:nvGrpSpPr>
          <p:cNvPr id="18" name="Group 18"/>
          <p:cNvGrpSpPr/>
          <p:nvPr/>
        </p:nvGrpSpPr>
        <p:grpSpPr>
          <a:xfrm>
            <a:off x="2234134" y="2448396"/>
            <a:ext cx="4543828" cy="2808274"/>
            <a:chOff x="0" y="0"/>
            <a:chExt cx="3640341" cy="2249881"/>
          </a:xfrm>
        </p:grpSpPr>
        <p:sp>
          <p:nvSpPr>
            <p:cNvPr id="19" name="Freeform 19"/>
            <p:cNvSpPr/>
            <p:nvPr/>
          </p:nvSpPr>
          <p:spPr>
            <a:xfrm>
              <a:off x="0" y="0"/>
              <a:ext cx="3640328" cy="2249932"/>
            </a:xfrm>
            <a:custGeom>
              <a:avLst/>
              <a:gdLst/>
              <a:ahLst/>
              <a:cxnLst/>
              <a:rect l="l" t="t" r="r" b="b"/>
              <a:pathLst>
                <a:path w="3640328" h="2249932">
                  <a:moveTo>
                    <a:pt x="0" y="0"/>
                  </a:moveTo>
                  <a:lnTo>
                    <a:pt x="3640328" y="0"/>
                  </a:lnTo>
                  <a:lnTo>
                    <a:pt x="3640328" y="2249932"/>
                  </a:lnTo>
                  <a:lnTo>
                    <a:pt x="0" y="2249932"/>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20" name="Group 20"/>
          <p:cNvGrpSpPr/>
          <p:nvPr/>
        </p:nvGrpSpPr>
        <p:grpSpPr>
          <a:xfrm>
            <a:off x="10578779" y="2352958"/>
            <a:ext cx="4852761" cy="2999150"/>
            <a:chOff x="0" y="0"/>
            <a:chExt cx="4842866" cy="2993034"/>
          </a:xfrm>
        </p:grpSpPr>
        <p:sp>
          <p:nvSpPr>
            <p:cNvPr id="21" name="Freeform 21" descr="preencoded.png"/>
            <p:cNvSpPr/>
            <p:nvPr/>
          </p:nvSpPr>
          <p:spPr>
            <a:xfrm>
              <a:off x="0" y="0"/>
              <a:ext cx="4842891" cy="2993009"/>
            </a:xfrm>
            <a:custGeom>
              <a:avLst/>
              <a:gdLst/>
              <a:ahLst/>
              <a:cxnLst/>
              <a:rect l="l" t="t" r="r" b="b"/>
              <a:pathLst>
                <a:path w="4842891" h="2993009">
                  <a:moveTo>
                    <a:pt x="0" y="0"/>
                  </a:moveTo>
                  <a:lnTo>
                    <a:pt x="4842891" y="0"/>
                  </a:lnTo>
                  <a:lnTo>
                    <a:pt x="4842891" y="2993009"/>
                  </a:lnTo>
                  <a:lnTo>
                    <a:pt x="0" y="2993009"/>
                  </a:lnTo>
                  <a:lnTo>
                    <a:pt x="0" y="0"/>
                  </a:lnTo>
                  <a:close/>
                </a:path>
              </a:pathLst>
            </a:custGeom>
            <a:blipFill>
              <a:blip r:embed="rId5" cstate="email">
                <a:extLst>
                  <a:ext uri="{28A0092B-C50C-407E-A947-70E740481C1C}">
                    <a14:useLocalDpi xmlns:a14="http://schemas.microsoft.com/office/drawing/2010/main"/>
                  </a:ext>
                </a:extLst>
              </a:blip>
              <a:stretch>
                <a:fillRect t="-112" b="-113"/>
              </a:stretch>
            </a:blipFill>
          </p:spPr>
        </p:sp>
      </p:grpSp>
      <p:sp>
        <p:nvSpPr>
          <p:cNvPr id="22" name="TextBox 22"/>
          <p:cNvSpPr txBox="1"/>
          <p:nvPr/>
        </p:nvSpPr>
        <p:spPr>
          <a:xfrm>
            <a:off x="386074" y="9833499"/>
            <a:ext cx="16303523" cy="300506"/>
          </a:xfrm>
          <a:prstGeom prst="rect">
            <a:avLst/>
          </a:prstGeom>
        </p:spPr>
        <p:txBody>
          <a:bodyPr lIns="0" tIns="0" rIns="0" bIns="0" rtlCol="0" anchor="t">
            <a:spAutoFit/>
          </a:bodyPr>
          <a:lstStyle/>
          <a:p>
            <a:pPr algn="l">
              <a:lnSpc>
                <a:spcPts val="2448"/>
              </a:lnSpc>
            </a:pPr>
            <a:r>
              <a:rPr lang="en-US" sz="1512">
                <a:solidFill>
                  <a:srgbClr val="000000"/>
                </a:solidFill>
                <a:latin typeface="Poppins"/>
                <a:ea typeface="Poppins"/>
                <a:cs typeface="Poppins"/>
                <a:sym typeface="Poppins"/>
              </a:rPr>
              <a:t>Photo credit: mgronline, Brandage </a:t>
            </a:r>
          </a:p>
        </p:txBody>
      </p:sp>
      <p:sp>
        <p:nvSpPr>
          <p:cNvPr id="23" name="TextBox 23"/>
          <p:cNvSpPr txBox="1"/>
          <p:nvPr/>
        </p:nvSpPr>
        <p:spPr>
          <a:xfrm>
            <a:off x="846854" y="990600"/>
            <a:ext cx="10416332"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Brands with Global Impact</a:t>
            </a:r>
          </a:p>
        </p:txBody>
      </p:sp>
      <p:sp>
        <p:nvSpPr>
          <p:cNvPr id="24" name="TextBox 24"/>
          <p:cNvSpPr txBox="1"/>
          <p:nvPr/>
        </p:nvSpPr>
        <p:spPr>
          <a:xfrm>
            <a:off x="846854" y="6722955"/>
            <a:ext cx="7545598"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Transformed traditional Thai silk into global luxury since the 1950s.</a:t>
            </a:r>
          </a:p>
          <a:p>
            <a:pPr marL="518158" lvl="1" indent="-259079" algn="l">
              <a:lnSpc>
                <a:spcPts val="5063"/>
              </a:lnSpc>
              <a:buFont typeface="Arial"/>
              <a:buChar char="•"/>
            </a:pPr>
            <a:r>
              <a:rPr lang="en-US" sz="2399">
                <a:solidFill>
                  <a:srgbClr val="181818"/>
                </a:solidFill>
                <a:latin typeface="Bitter"/>
                <a:ea typeface="Bitter"/>
                <a:cs typeface="Bitter"/>
                <a:sym typeface="Bitter"/>
              </a:rPr>
              <a:t>Now synonymous with premium textiles and elegant décor worldwide.</a:t>
            </a:r>
          </a:p>
        </p:txBody>
      </p:sp>
      <p:sp>
        <p:nvSpPr>
          <p:cNvPr id="25" name="TextBox 25"/>
          <p:cNvSpPr txBox="1"/>
          <p:nvPr/>
        </p:nvSpPr>
        <p:spPr>
          <a:xfrm>
            <a:off x="9232361" y="6722955"/>
            <a:ext cx="7804587"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Lifestyle brand established in 1989, known for handcrafted fabric bags.</a:t>
            </a:r>
          </a:p>
          <a:p>
            <a:pPr marL="518158" lvl="1" indent="-259079" algn="l">
              <a:lnSpc>
                <a:spcPts val="5063"/>
              </a:lnSpc>
              <a:buFont typeface="Arial"/>
              <a:buChar char="•"/>
            </a:pPr>
            <a:r>
              <a:rPr lang="en-US" sz="2399">
                <a:solidFill>
                  <a:srgbClr val="181818"/>
                </a:solidFill>
                <a:latin typeface="Bitter"/>
                <a:ea typeface="Bitter"/>
                <a:cs typeface="Bitter"/>
                <a:sym typeface="Bitter"/>
              </a:rPr>
              <a:t>Affordable yet stylish accessories beloved by tourists and locals alike.</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7036948" y="285750"/>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877443" y="5618619"/>
            <a:ext cx="5257209" cy="950239"/>
            <a:chOff x="0" y="0"/>
            <a:chExt cx="7009613" cy="1266985"/>
          </a:xfrm>
        </p:grpSpPr>
        <p:grpSp>
          <p:nvGrpSpPr>
            <p:cNvPr id="9" name="Group 9"/>
            <p:cNvGrpSpPr/>
            <p:nvPr/>
          </p:nvGrpSpPr>
          <p:grpSpPr>
            <a:xfrm>
              <a:off x="417895" y="0"/>
              <a:ext cx="6173823" cy="1266985"/>
              <a:chOff x="0" y="0"/>
              <a:chExt cx="1219521" cy="250269"/>
            </a:xfrm>
          </p:grpSpPr>
          <p:sp>
            <p:nvSpPr>
              <p:cNvPr id="10" name="Freeform 10"/>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11" name="TextBox 11"/>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Panpuri</a:t>
              </a:r>
            </a:p>
          </p:txBody>
        </p:sp>
      </p:grpSp>
      <p:grpSp>
        <p:nvGrpSpPr>
          <p:cNvPr id="13" name="Group 13"/>
          <p:cNvGrpSpPr/>
          <p:nvPr/>
        </p:nvGrpSpPr>
        <p:grpSpPr>
          <a:xfrm>
            <a:off x="10376555" y="5618619"/>
            <a:ext cx="5257209" cy="950239"/>
            <a:chOff x="0" y="0"/>
            <a:chExt cx="7009613" cy="1266985"/>
          </a:xfrm>
        </p:grpSpPr>
        <p:grpSp>
          <p:nvGrpSpPr>
            <p:cNvPr id="14" name="Group 14"/>
            <p:cNvGrpSpPr/>
            <p:nvPr/>
          </p:nvGrpSpPr>
          <p:grpSpPr>
            <a:xfrm>
              <a:off x="417895" y="0"/>
              <a:ext cx="6173823" cy="1266985"/>
              <a:chOff x="0" y="0"/>
              <a:chExt cx="1219521" cy="250269"/>
            </a:xfrm>
          </p:grpSpPr>
          <p:sp>
            <p:nvSpPr>
              <p:cNvPr id="15" name="Freeform 15"/>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sp>
          <p:sp>
            <p:nvSpPr>
              <p:cNvPr id="16" name="TextBox 16"/>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0" y="158440"/>
              <a:ext cx="7009613" cy="692177"/>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THANN (Est. 2002)</a:t>
              </a:r>
            </a:p>
          </p:txBody>
        </p:sp>
      </p:grpSp>
      <p:grpSp>
        <p:nvGrpSpPr>
          <p:cNvPr id="18" name="Group 18"/>
          <p:cNvGrpSpPr/>
          <p:nvPr/>
        </p:nvGrpSpPr>
        <p:grpSpPr>
          <a:xfrm>
            <a:off x="2234134" y="2448396"/>
            <a:ext cx="4543828" cy="2808274"/>
            <a:chOff x="0" y="0"/>
            <a:chExt cx="3640341" cy="2249881"/>
          </a:xfrm>
        </p:grpSpPr>
        <p:sp>
          <p:nvSpPr>
            <p:cNvPr id="19" name="Freeform 19"/>
            <p:cNvSpPr/>
            <p:nvPr/>
          </p:nvSpPr>
          <p:spPr>
            <a:xfrm>
              <a:off x="0" y="0"/>
              <a:ext cx="3640328" cy="2249932"/>
            </a:xfrm>
            <a:custGeom>
              <a:avLst/>
              <a:gdLst/>
              <a:ahLst/>
              <a:cxnLst/>
              <a:rect l="l" t="t" r="r" b="b"/>
              <a:pathLst>
                <a:path w="3640328" h="2249932">
                  <a:moveTo>
                    <a:pt x="0" y="0"/>
                  </a:moveTo>
                  <a:lnTo>
                    <a:pt x="3640328" y="0"/>
                  </a:lnTo>
                  <a:lnTo>
                    <a:pt x="3640328" y="2249932"/>
                  </a:lnTo>
                  <a:lnTo>
                    <a:pt x="0" y="2249932"/>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20" name="Group 20"/>
          <p:cNvGrpSpPr/>
          <p:nvPr/>
        </p:nvGrpSpPr>
        <p:grpSpPr>
          <a:xfrm>
            <a:off x="10578779" y="2352958"/>
            <a:ext cx="4852761" cy="2999150"/>
            <a:chOff x="0" y="0"/>
            <a:chExt cx="4842866" cy="2993034"/>
          </a:xfrm>
        </p:grpSpPr>
        <p:sp>
          <p:nvSpPr>
            <p:cNvPr id="21" name="Freeform 21"/>
            <p:cNvSpPr/>
            <p:nvPr/>
          </p:nvSpPr>
          <p:spPr>
            <a:xfrm>
              <a:off x="0" y="0"/>
              <a:ext cx="4842891" cy="2993009"/>
            </a:xfrm>
            <a:custGeom>
              <a:avLst/>
              <a:gdLst/>
              <a:ahLst/>
              <a:cxnLst/>
              <a:rect l="l" t="t" r="r" b="b"/>
              <a:pathLst>
                <a:path w="4842891" h="2993009">
                  <a:moveTo>
                    <a:pt x="0" y="0"/>
                  </a:moveTo>
                  <a:lnTo>
                    <a:pt x="4842891" y="0"/>
                  </a:lnTo>
                  <a:lnTo>
                    <a:pt x="4842891" y="2993009"/>
                  </a:lnTo>
                  <a:lnTo>
                    <a:pt x="0" y="2993009"/>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22" name="TextBox 22"/>
          <p:cNvSpPr txBox="1"/>
          <p:nvPr/>
        </p:nvSpPr>
        <p:spPr>
          <a:xfrm>
            <a:off x="386074" y="9833499"/>
            <a:ext cx="16303523" cy="300506"/>
          </a:xfrm>
          <a:prstGeom prst="rect">
            <a:avLst/>
          </a:prstGeom>
        </p:spPr>
        <p:txBody>
          <a:bodyPr lIns="0" tIns="0" rIns="0" bIns="0" rtlCol="0" anchor="t">
            <a:spAutoFit/>
          </a:bodyPr>
          <a:lstStyle/>
          <a:p>
            <a:pPr algn="l">
              <a:lnSpc>
                <a:spcPts val="2448"/>
              </a:lnSpc>
            </a:pPr>
            <a:r>
              <a:rPr lang="en-US" sz="1512">
                <a:solidFill>
                  <a:srgbClr val="000000"/>
                </a:solidFill>
                <a:latin typeface="Poppins"/>
                <a:ea typeface="Poppins"/>
                <a:cs typeface="Poppins"/>
                <a:sym typeface="Poppins"/>
              </a:rPr>
              <a:t>Photo credit: PANPURI,  </a:t>
            </a:r>
          </a:p>
        </p:txBody>
      </p:sp>
      <p:sp>
        <p:nvSpPr>
          <p:cNvPr id="23" name="TextBox 23"/>
          <p:cNvSpPr txBox="1"/>
          <p:nvPr/>
        </p:nvSpPr>
        <p:spPr>
          <a:xfrm>
            <a:off x="846854" y="990600"/>
            <a:ext cx="10416332" cy="866925"/>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Brands with Global Impact</a:t>
            </a:r>
          </a:p>
        </p:txBody>
      </p:sp>
      <p:sp>
        <p:nvSpPr>
          <p:cNvPr id="24" name="TextBox 24"/>
          <p:cNvSpPr txBox="1"/>
          <p:nvPr/>
        </p:nvSpPr>
        <p:spPr>
          <a:xfrm>
            <a:off x="846854" y="6722955"/>
            <a:ext cx="7545598"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Premium wellness brand blending Thai ingredients with modern luxury.</a:t>
            </a:r>
          </a:p>
          <a:p>
            <a:pPr marL="518158" lvl="1" indent="-259079" algn="l">
              <a:lnSpc>
                <a:spcPts val="5063"/>
              </a:lnSpc>
              <a:buFont typeface="Arial"/>
              <a:buChar char="•"/>
            </a:pPr>
            <a:r>
              <a:rPr lang="en-US" sz="2399">
                <a:solidFill>
                  <a:srgbClr val="181818"/>
                </a:solidFill>
                <a:latin typeface="Bitter"/>
                <a:ea typeface="Bitter"/>
                <a:cs typeface="Bitter"/>
                <a:sym typeface="Bitter"/>
              </a:rPr>
              <a:t>Showcases Thailand's natural resources through high-end beauty products.</a:t>
            </a:r>
          </a:p>
        </p:txBody>
      </p:sp>
      <p:sp>
        <p:nvSpPr>
          <p:cNvPr id="25" name="TextBox 25"/>
          <p:cNvSpPr txBox="1"/>
          <p:nvPr/>
        </p:nvSpPr>
        <p:spPr>
          <a:xfrm>
            <a:off x="9232361" y="6722955"/>
            <a:ext cx="7804587" cy="3123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This eco-friendly brand blends Asian botanicals with modern skincare science.</a:t>
            </a:r>
          </a:p>
          <a:p>
            <a:pPr marL="518158" lvl="1" indent="-259079" algn="l">
              <a:lnSpc>
                <a:spcPts val="5063"/>
              </a:lnSpc>
              <a:buFont typeface="Arial"/>
              <a:buChar char="•"/>
            </a:pPr>
            <a:r>
              <a:rPr lang="en-US" sz="2399">
                <a:solidFill>
                  <a:srgbClr val="181818"/>
                </a:solidFill>
                <a:latin typeface="Bitter"/>
                <a:ea typeface="Bitter"/>
                <a:cs typeface="Bitter"/>
                <a:sym typeface="Bitter"/>
              </a:rPr>
              <a:t>THANN products showcase Thailand's rich botanical heritage through luxury wellness offerings.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8317014" y="2066719"/>
            <a:ext cx="8844452" cy="1263951"/>
            <a:chOff x="0" y="0"/>
            <a:chExt cx="11792603" cy="1685268"/>
          </a:xfrm>
        </p:grpSpPr>
        <p:grpSp>
          <p:nvGrpSpPr>
            <p:cNvPr id="5" name="Group 5"/>
            <p:cNvGrpSpPr/>
            <p:nvPr/>
          </p:nvGrpSpPr>
          <p:grpSpPr>
            <a:xfrm>
              <a:off x="0" y="0"/>
              <a:ext cx="11792603" cy="1685268"/>
              <a:chOff x="0" y="0"/>
              <a:chExt cx="2631880" cy="376119"/>
            </a:xfrm>
          </p:grpSpPr>
          <p:sp>
            <p:nvSpPr>
              <p:cNvPr id="6" name="Freeform 6"/>
              <p:cNvSpPr/>
              <p:nvPr/>
            </p:nvSpPr>
            <p:spPr>
              <a:xfrm>
                <a:off x="0" y="0"/>
                <a:ext cx="2631880" cy="376119"/>
              </a:xfrm>
              <a:custGeom>
                <a:avLst/>
                <a:gdLst/>
                <a:ahLst/>
                <a:cxnLst/>
                <a:rect l="l" t="t" r="r" b="b"/>
                <a:pathLst>
                  <a:path w="2631880" h="376119">
                    <a:moveTo>
                      <a:pt x="44642" y="0"/>
                    </a:moveTo>
                    <a:lnTo>
                      <a:pt x="2587238" y="0"/>
                    </a:lnTo>
                    <a:cubicBezTo>
                      <a:pt x="2599078" y="0"/>
                      <a:pt x="2610433" y="4703"/>
                      <a:pt x="2618805" y="13075"/>
                    </a:cubicBezTo>
                    <a:cubicBezTo>
                      <a:pt x="2627177" y="21448"/>
                      <a:pt x="2631880" y="32803"/>
                      <a:pt x="2631880" y="44642"/>
                    </a:cubicBezTo>
                    <a:lnTo>
                      <a:pt x="2631880" y="331477"/>
                    </a:lnTo>
                    <a:cubicBezTo>
                      <a:pt x="2631880" y="356132"/>
                      <a:pt x="2611893" y="376119"/>
                      <a:pt x="2587238" y="376119"/>
                    </a:cubicBezTo>
                    <a:lnTo>
                      <a:pt x="44642" y="376119"/>
                    </a:lnTo>
                    <a:cubicBezTo>
                      <a:pt x="19987" y="376119"/>
                      <a:pt x="0" y="356132"/>
                      <a:pt x="0" y="331477"/>
                    </a:cubicBezTo>
                    <a:lnTo>
                      <a:pt x="0" y="44642"/>
                    </a:lnTo>
                    <a:cubicBezTo>
                      <a:pt x="0" y="19987"/>
                      <a:pt x="19987" y="0"/>
                      <a:pt x="44642" y="0"/>
                    </a:cubicBezTo>
                    <a:close/>
                  </a:path>
                </a:pathLst>
              </a:custGeom>
              <a:solidFill>
                <a:srgbClr val="004AAD"/>
              </a:solidFill>
            </p:spPr>
          </p:sp>
          <p:sp>
            <p:nvSpPr>
              <p:cNvPr id="7" name="TextBox 7"/>
              <p:cNvSpPr txBox="1"/>
              <p:nvPr/>
            </p:nvSpPr>
            <p:spPr>
              <a:xfrm>
                <a:off x="0" y="-47625"/>
                <a:ext cx="2631880" cy="423744"/>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311982" y="383217"/>
              <a:ext cx="11315520" cy="85534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BILLKIN (Putthipong Assaratanakul)</a:t>
              </a:r>
            </a:p>
          </p:txBody>
        </p:sp>
      </p:grpSp>
      <p:grpSp>
        <p:nvGrpSpPr>
          <p:cNvPr id="9" name="Group 9"/>
          <p:cNvGrpSpPr/>
          <p:nvPr/>
        </p:nvGrpSpPr>
        <p:grpSpPr>
          <a:xfrm>
            <a:off x="1347454" y="2697345"/>
            <a:ext cx="5887449" cy="5887449"/>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11" name="TextBox 11"/>
          <p:cNvSpPr txBox="1"/>
          <p:nvPr/>
        </p:nvSpPr>
        <p:spPr>
          <a:xfrm>
            <a:off x="7712280" y="3715086"/>
            <a:ext cx="100539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generational powerhouse who captivated global audiences as the lead of the cinematic phenomenon How to Make Millions Before Grandma Dies, bridging international cinema with his acclaimed pop music career.</a:t>
            </a:r>
          </a:p>
        </p:txBody>
      </p:sp>
      <p:sp>
        <p:nvSpPr>
          <p:cNvPr id="12" name="TextBox 12"/>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Tatler Asia</a:t>
            </a:r>
          </a:p>
        </p:txBody>
      </p:sp>
      <p:sp>
        <p:nvSpPr>
          <p:cNvPr id="13" name="TextBox 13"/>
          <p:cNvSpPr txBox="1"/>
          <p:nvPr/>
        </p:nvSpPr>
        <p:spPr>
          <a:xfrm>
            <a:off x="7712280" y="6360369"/>
            <a:ext cx="9807320" cy="24848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Driving record-breaking box office success across Asia and Western markets, he dominates the commercial industry as an elite brand ambassador and international fashion week fixture.</a:t>
            </a:r>
          </a:p>
        </p:txBody>
      </p:sp>
      <p:sp>
        <p:nvSpPr>
          <p:cNvPr id="14" name="TextBox 14"/>
          <p:cNvSpPr txBox="1"/>
          <p:nvPr/>
        </p:nvSpPr>
        <p:spPr>
          <a:xfrm>
            <a:off x="386074" y="1320142"/>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and Fashion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6016</Words>
  <Application>Microsoft Office PowerPoint</Application>
  <PresentationFormat>กำหนดเอง</PresentationFormat>
  <Paragraphs>462</Paragraphs>
  <Slides>81</Slides>
  <Notes>11</Notes>
  <HiddenSlides>0</HiddenSlides>
  <MMClips>0</MMClips>
  <ScaleCrop>false</ScaleCrop>
  <HeadingPairs>
    <vt:vector size="6" baseType="variant">
      <vt:variant>
        <vt:lpstr>ฟอนต์ที่ถูกใช้</vt:lpstr>
      </vt:variant>
      <vt:variant>
        <vt:i4>5</vt:i4>
      </vt:variant>
      <vt:variant>
        <vt:lpstr>ธีม</vt:lpstr>
      </vt:variant>
      <vt:variant>
        <vt:i4>1</vt:i4>
      </vt:variant>
      <vt:variant>
        <vt:lpstr>ชื่อเรื่องสไลด์</vt:lpstr>
      </vt:variant>
      <vt:variant>
        <vt:i4>81</vt:i4>
      </vt:variant>
    </vt:vector>
  </HeadingPairs>
  <TitlesOfParts>
    <vt:vector size="87" baseType="lpstr">
      <vt:lpstr>Arial</vt:lpstr>
      <vt:lpstr>Poppins</vt:lpstr>
      <vt:lpstr>Bitter</vt:lpstr>
      <vt:lpstr>Calibri</vt:lpstr>
      <vt:lpstr>Bitter Bold</vt:lpstr>
      <vt:lpstr>Office Theme</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8-Thai-People-and-Other-Popularity-that-You-May-Know (2026)</dc:title>
  <dc:creator>Chanoknart</dc:creator>
  <cp:lastModifiedBy>Chanoknart</cp:lastModifiedBy>
  <cp:revision>2</cp:revision>
  <dcterms:created xsi:type="dcterms:W3CDTF">2006-08-16T00:00:00Z</dcterms:created>
  <dcterms:modified xsi:type="dcterms:W3CDTF">2026-08-24T10:56:55Z</dcterms:modified>
  <dc:identifier>DAHKo87xU4k</dc:identifier>
</cp:coreProperties>
</file>