
<file path=[Content_Types].xml><?xml version="1.0" encoding="utf-8"?>
<Types xmlns="http://schemas.openxmlformats.org/package/2006/content-types">
  <Default Extension="fntdata" ContentType="application/x-fontdata"/>
  <Default Extension="xml" ContentType="application/xml"/>
  <Default Extension="rels" ContentType="application/vnd.openxmlformats-package.relationships+xml"/>
  <Default Extension="jpeg" ContentType="image/jpeg"/>
  <Default Extension="jpg" ContentType="image/jpg"/>
  <Default Extension="svg" ContentType="image/svg+xml"/>
  <Default Extension="png" ContentType="image/png"/>
  <Default Extension="gif" ContentType="image/gif"/>
  <Default Extension="m4v" ContentType="video/mp4"/>
  <Default Extension="mp4" ContentType="video/mp4"/>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notesMasters/notesMaster1.xml" ContentType="application/vnd.openxmlformats-officedocument.presentationml.notesMaster+xml"/>
  <Override PartName="/ppt/slideMasters/slideMaster1.xml" ContentType="application/vnd.openxmlformats-officedocument.presentationml.slideMaster+xml"/>
  <Override PartName="/ppt/slides/slide1.xml" ContentType="application/vnd.openxmlformats-officedocument.presentationml.slide+xml"/>
  <Override PartName="/ppt/slideMasters/slideMaster2.xml" ContentType="application/vnd.openxmlformats-officedocument.presentationml.slideMaster+xml"/>
  <Override PartName="/ppt/slides/slide2.xml" ContentType="application/vnd.openxmlformats-officedocument.presentationml.slide+xml"/>
  <Override PartName="/ppt/slideMasters/slideMaster3.xml" ContentType="application/vnd.openxmlformats-officedocument.presentationml.slideMaster+xml"/>
  <Override PartName="/ppt/slides/slide3.xml" ContentType="application/vnd.openxmlformats-officedocument.presentationml.slide+xml"/>
  <Override PartName="/ppt/slideMasters/slideMaster4.xml" ContentType="application/vnd.openxmlformats-officedocument.presentationml.slideMaster+xml"/>
  <Override PartName="/ppt/slides/slide4.xml" ContentType="application/vnd.openxmlformats-officedocument.presentationml.slide+xml"/>
  <Override PartName="/ppt/slideMasters/slideMaster5.xml" ContentType="application/vnd.openxmlformats-officedocument.presentationml.slideMaster+xml"/>
  <Override PartName="/ppt/slides/slide5.xml" ContentType="application/vnd.openxmlformats-officedocument.presentationml.slide+xml"/>
  <Override PartName="/ppt/slideMasters/slideMaster6.xml" ContentType="application/vnd.openxmlformats-officedocument.presentationml.slideMaster+xml"/>
  <Override PartName="/ppt/slides/slide6.xml" ContentType="application/vnd.openxmlformats-officedocument.presentationml.slide+xml"/>
  <Override PartName="/ppt/slideMasters/slideMaster7.xml" ContentType="application/vnd.openxmlformats-officedocument.presentationml.slideMaster+xml"/>
  <Override PartName="/ppt/slides/slide7.xml" ContentType="application/vnd.openxmlformats-officedocument.presentationml.slide+xml"/>
  <Override PartName="/ppt/slideMasters/slideMaster8.xml" ContentType="application/vnd.openxmlformats-officedocument.presentationml.slideMaster+xml"/>
  <Override PartName="/ppt/slides/slide8.xml" ContentType="application/vnd.openxmlformats-officedocument.presentationml.slide+xml"/>
  <Override PartName="/ppt/slideMasters/slideMaster9.xml" ContentType="application/vnd.openxmlformats-officedocument.presentationml.slideMaster+xml"/>
  <Override PartName="/ppt/slides/slide9.xml" ContentType="application/vnd.openxmlformats-officedocument.presentationml.slide+xml"/>
  <Override PartName="/ppt/slideMasters/slideMaster10.xml" ContentType="application/vnd.openxmlformats-officedocument.presentationml.slideMaster+xml"/>
  <Override PartName="/ppt/slides/slide10.xml" ContentType="application/vnd.openxmlformats-officedocument.presentationml.slide+xml"/>
  <Override PartName="/ppt/slideMasters/slideMaster11.xml" ContentType="application/vnd.openxmlformats-officedocument.presentationml.slideMaster+xml"/>
  <Override PartName="/ppt/slides/slide11.xml" ContentType="application/vnd.openxmlformats-officedocument.presentationml.slide+xml"/>
  <Override PartName="/ppt/slideMasters/slideMaster12.xml" ContentType="application/vnd.openxmlformats-officedocument.presentationml.slideMaster+xml"/>
  <Override PartName="/ppt/slides/slide12.xml" ContentType="application/vnd.openxmlformats-officedocument.presentationml.slide+xml"/>
  <Override PartName="/ppt/slideMasters/slideMaster13.xml" ContentType="application/vnd.openxmlformats-officedocument.presentationml.slideMaster+xml"/>
  <Override PartName="/ppt/slides/slide13.xml" ContentType="application/vnd.openxmlformats-officedocument.presentationml.slide+xml"/>
  <Override PartName="/ppt/slideMasters/slideMaster14.xml" ContentType="application/vnd.openxmlformats-officedocument.presentationml.slideMaster+xml"/>
  <Override PartName="/ppt/slides/slide14.xml" ContentType="application/vnd.openxmlformats-officedocument.presentationml.slide+xml"/>
  <Override PartName="/ppt/slideMasters/slideMaster15.xml" ContentType="application/vnd.openxmlformats-officedocument.presentationml.slideMaster+xml"/>
  <Override PartName="/ppt/slides/slide15.xml" ContentType="application/vnd.openxmlformats-officedocument.presentationml.slide+xml"/>
  <Override PartName="/ppt/slideMasters/slideMaster16.xml" ContentType="application/vnd.openxmlformats-officedocument.presentationml.slideMaster+xml"/>
  <Override PartName="/ppt/slides/slide16.xml" ContentType="application/vnd.openxmlformats-officedocument.presentationml.slide+xml"/>
  <Override PartName="/ppt/slideMasters/slideMaster17.xml" ContentType="application/vnd.openxmlformats-officedocument.presentationml.slideMaster+xml"/>
  <Override PartName="/ppt/slides/slide17.xml" ContentType="application/vnd.openxmlformats-officedocument.presentationml.slide+xml"/>
  <Override PartName="/ppt/slideMasters/slideMaster18.xml" ContentType="application/vnd.openxmlformats-officedocument.presentationml.slideMaster+xml"/>
  <Override PartName="/ppt/slides/slide18.xml" ContentType="application/vnd.openxmlformats-officedocument.presentationml.slide+xml"/>
  <Override PartName="/ppt/slideMasters/slideMaster19.xml" ContentType="application/vnd.openxmlformats-officedocument.presentationml.slideMaster+xml"/>
  <Override PartName="/ppt/slides/slide19.xml" ContentType="application/vnd.openxmlformats-officedocument.presentationml.slide+xml"/>
  <Override PartName="/ppt/slideMasters/slideMaster20.xml" ContentType="application/vnd.openxmlformats-officedocument.presentationml.slideMaster+xml"/>
  <Override PartName="/ppt/slides/slide20.xml" ContentType="application/vnd.openxmlformats-officedocument.presentationml.slide+xml"/>
  <Override PartName="/ppt/slideMasters/slideMaster21.xml" ContentType="application/vnd.openxmlformats-officedocument.presentationml.slideMaster+xml"/>
  <Override PartName="/ppt/slides/slide21.xml" ContentType="application/vnd.openxmlformats-officedocument.presentationml.slide+xml"/>
  <Override PartName="/ppt/slideMasters/slideMaster22.xml" ContentType="application/vnd.openxmlformats-officedocument.presentationml.slideMaster+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
		<Relationship Id="rId1" Type="http://schemas.openxmlformats.org/officeDocument/2006/relationships/extended-properties" Target="docProps/app.xml"/>
		<Relationship Id="rId2" Type="http://schemas.openxmlformats.org/package/2006/relationships/metadata/core-properties" Target="docProps/core.xml"/>
		<Relationship Id="rId3"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Lst>
  <p:notesMasterIdLst>
    <p:notesMasterId r:id="rId24"/>
  </p:notesMasterIdLst>
  <p:sldSz cx="14630400" cy="8229600"/>
  <p:notesSz cx="8229600" cy="14630400"/>
  <p:embeddedFontLst>
    <p:embeddedFont>
      <p:font typeface="Bitter"/>
      <p:regular r:id="rId29"/>
    </p:embeddedFont>
    <p:embeddedFont>
      <p:font typeface="Bitter"/>
      <p:regular r:id="rId30"/>
    </p:embeddedFont>
    <p:embeddedFont>
      <p:font typeface="Bitter"/>
      <p:regular r:id="rId31"/>
    </p:embeddedFont>
    <p:embeddedFont>
      <p:font typeface="Bitter"/>
      <p:regular r:id="rId32"/>
    </p:embeddedFont>
    <p:embeddedFont>
      <p:font typeface="Bitter"/>
      <p:regular r:id="rId33"/>
    </p:embeddedFont>
    <p:embeddedFont>
      <p:font typeface="Bitter"/>
      <p:regular r:id="rId34"/>
    </p:embeddedFont>
    <p:embeddedFont>
      <p:font typeface="Bitter"/>
      <p:regular r:id="rId35"/>
    </p:embeddedFont>
    <p:embeddedFont>
      <p:font typeface="Bitter"/>
      <p:regular r:id="rId36"/>
    </p:embeddedFont>
  </p:embeddedFontLst>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notesMaster" Target="notesMasters/notesMaster1.xml"/><Relationship Id="rId25" Type="http://schemas.openxmlformats.org/officeDocument/2006/relationships/presProps" Target="presProps.xml"/><Relationship Id="rId26" Type="http://schemas.openxmlformats.org/officeDocument/2006/relationships/viewProps" Target="viewProps.xml"/><Relationship Id="rId27" Type="http://schemas.openxmlformats.org/officeDocument/2006/relationships/theme" Target="theme/theme1.xml"/><Relationship Id="rId28" Type="http://schemas.openxmlformats.org/officeDocument/2006/relationships/tableStyles" Target="tableStyles.xml"/><Relationship Id="rId29" Type="http://schemas.openxmlformats.org/officeDocument/2006/relationships/font" Target="fonts/font1.fntdata"/><Relationship Id="rId30" Type="http://schemas.openxmlformats.org/officeDocument/2006/relationships/font" Target="fonts/font2.fntdata"/><Relationship Id="rId31" Type="http://schemas.openxmlformats.org/officeDocument/2006/relationships/font" Target="fonts/font3.fntdata"/><Relationship Id="rId32" Type="http://schemas.openxmlformats.org/officeDocument/2006/relationships/font" Target="fonts/font4.fntdata"/><Relationship Id="rId33" Type="http://schemas.openxmlformats.org/officeDocument/2006/relationships/font" Target="fonts/font5.fntdata"/><Relationship Id="rId34" Type="http://schemas.openxmlformats.org/officeDocument/2006/relationships/font" Target="fonts/font6.fntdata"/><Relationship Id="rId35" Type="http://schemas.openxmlformats.org/officeDocument/2006/relationships/font" Target="fonts/font7.fntdata"/><Relationship Id="rId36" Type="http://schemas.openxmlformats.org/officeDocument/2006/relationships/font" Target="fonts/font8.fntdata"/></Relationships>
</file>

<file path=ppt/notesMasters/_rels/notesMaster1.xml.rels><?xml version="1.0" encoding="UTF-8" standalone="yes"?>
<Relationships xmlns="http://schemas.openxmlformats.org/package/2006/relationships">
		<Relationship Id="rId1" Type="http://schemas.openxmlformats.org/officeDocument/2006/relationships/theme" Target="../theme/theme1.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1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0.xml"/>
		</Relationships>
</file>

<file path=ppt/notesSlides/_rels/notesSlide1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1.xml"/>
		</Relationships>
</file>

<file path=ppt/notesSlides/_rels/notesSlide1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2.xml"/>
		</Relationships>
</file>

<file path=ppt/notesSlides/_rels/notesSlide1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3.xml"/>
		</Relationships>
</file>

<file path=ppt/notesSlides/_rels/notesSlide1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4.xml"/>
		</Relationships>
</file>

<file path=ppt/notesSlides/_rels/notesSlide1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5.xml"/>
		</Relationships>
</file>

<file path=ppt/notesSlides/_rels/notesSlide1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6.xml"/>
		</Relationships>
</file>

<file path=ppt/notesSlides/_rels/notesSlide1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7.xml"/>
		</Relationships>
</file>

<file path=ppt/notesSlides/_rels/notesSlide1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8.xml"/>
		</Relationships>
</file>

<file path=ppt/notesSlides/_rels/notesSlide1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9.xml"/>
		</Relationships>
</file>

<file path=ppt/notesSlides/_rels/notesSlide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2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0.xml"/>
		</Relationships>
</file>

<file path=ppt/notesSlides/_rels/notesSlide2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1.xml"/>
		</Relationships>
</file>

<file path=ppt/notesSlides/_rels/notesSlide2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2.xml"/>
		</Relationships>
</file>

<file path=ppt/notesSlides/_rels/notesSlide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_rels/notesSlide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xml"/>
		</Relationships>
</file>

<file path=ppt/notesSlides/_rels/notesSlide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xml"/>
		</Relationships>
</file>

<file path=ppt/notesSlides/_rels/notesSlide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D9D9"/>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D9D9"/>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lide 11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D9D9"/>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lide 12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D9D9"/>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lide 13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D9D9"/>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lide 14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D9D9"/>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lide 15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D9D9"/>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lide 16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D9D9"/>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lide 17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D9D9"/>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Slide 18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D9D9"/>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D9D9"/>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Slide 19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D9D9"/>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Slide 20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D9D9"/>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Slide 21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D9D9"/>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Slide 22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D9D9"/>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D9D9"/>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D9D9"/>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D9D9"/>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D9D9"/>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D9D9"/>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D9D9"/>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D9D9"/>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slideLayout" Target="../slideLayouts/slideLayout22.xml"/><Relationship Id="rId23" Type="http://schemas.openxmlformats.org/officeDocument/2006/relationships/slideLayout" Target="../slideLayouts/slideLayout23.xml"/><Relationship Id="rId2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slideLayout" Target="../slideLayouts/slideLayout2.xml"/><Relationship Id="rId3"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image" Target="../media/image-10-1.png"/><Relationship Id="rId2" Type="http://schemas.openxmlformats.org/officeDocument/2006/relationships/image" Target="../media/image-10-2.png"/><Relationship Id="rId3" Type="http://schemas.openxmlformats.org/officeDocument/2006/relationships/image" Target="../media/image-10-3.png"/><Relationship Id="rId4" Type="http://schemas.openxmlformats.org/officeDocument/2006/relationships/slideLayout" Target="../slideLayouts/slideLayout11.xml"/><Relationship Id="rId5"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image" Target="../media/image-11-1.png"/><Relationship Id="rId2" Type="http://schemas.openxmlformats.org/officeDocument/2006/relationships/image" Target="../media/image-11-2.png"/><Relationship Id="rId3" Type="http://schemas.openxmlformats.org/officeDocument/2006/relationships/image" Target="../media/image-11-3.png"/><Relationship Id="rId4" Type="http://schemas.openxmlformats.org/officeDocument/2006/relationships/image" Target="../media/image-11-4.png"/><Relationship Id="rId5" Type="http://schemas.openxmlformats.org/officeDocument/2006/relationships/image" Target="../media/image-11-5.png"/><Relationship Id="rId6" Type="http://schemas.openxmlformats.org/officeDocument/2006/relationships/image" Target="../media/image-11-6.png"/><Relationship Id="rId7" Type="http://schemas.openxmlformats.org/officeDocument/2006/relationships/image" Target="../media/image-11-7.png"/><Relationship Id="rId8" Type="http://schemas.openxmlformats.org/officeDocument/2006/relationships/image" Target="../media/image-11-8.png"/><Relationship Id="rId9" Type="http://schemas.openxmlformats.org/officeDocument/2006/relationships/image" Target="../media/image-11-9.png"/><Relationship Id="rId10" Type="http://schemas.openxmlformats.org/officeDocument/2006/relationships/slideLayout" Target="../slideLayouts/slideLayout12.xml"/><Relationship Id="rId11"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image" Target="../media/image-12-1.png"/><Relationship Id="rId2" Type="http://schemas.openxmlformats.org/officeDocument/2006/relationships/slideLayout" Target="../slideLayouts/slideLayout13.xml"/><Relationship Id="rId3"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image" Target="../media/image-13-1.png"/><Relationship Id="rId2" Type="http://schemas.openxmlformats.org/officeDocument/2006/relationships/image" Target="../media/image-13-2.png"/><Relationship Id="rId3" Type="http://schemas.openxmlformats.org/officeDocument/2006/relationships/slideLayout" Target="../slideLayouts/slideLayout14.xml"/><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image" Target="../media/image-14-1.png"/><Relationship Id="rId2" Type="http://schemas.openxmlformats.org/officeDocument/2006/relationships/slideLayout" Target="../slideLayouts/slideLayout15.xml"/><Relationship Id="rId3"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image" Target="../media/image-15-1.png"/><Relationship Id="rId2" Type="http://schemas.openxmlformats.org/officeDocument/2006/relationships/slideLayout" Target="../slideLayouts/slideLayout16.xml"/><Relationship Id="rId3"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image" Target="../media/image-16-1.png"/><Relationship Id="rId2" Type="http://schemas.openxmlformats.org/officeDocument/2006/relationships/image" Target="../media/image-16-2.png"/><Relationship Id="rId3" Type="http://schemas.openxmlformats.org/officeDocument/2006/relationships/slideLayout" Target="../slideLayouts/slideLayout17.xml"/><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image" Target="../media/image-17-1.png"/><Relationship Id="rId2" Type="http://schemas.openxmlformats.org/officeDocument/2006/relationships/slideLayout" Target="../slideLayouts/slideLayout18.xml"/><Relationship Id="rId3"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image" Target="../media/image-18-1.png"/><Relationship Id="rId2" Type="http://schemas.openxmlformats.org/officeDocument/2006/relationships/image" Target="../media/image-18-2.png"/><Relationship Id="rId3" Type="http://schemas.openxmlformats.org/officeDocument/2006/relationships/slideLayout" Target="../slideLayouts/slideLayout19.xml"/><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image" Target="../media/image-19-1.png"/><Relationship Id="rId2" Type="http://schemas.openxmlformats.org/officeDocument/2006/relationships/slideLayout" Target="../slideLayouts/slideLayout20.xml"/><Relationship Id="rId3"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hyperlink" Target="mailto:info@thailandfoundation.or.th" TargetMode="External"/><Relationship Id="rId2" Type="http://schemas.openxmlformats.org/officeDocument/2006/relationships/image" Target="../media/image-2-1.png"/><Relationship Id="rId3" Type="http://schemas.openxmlformats.org/officeDocument/2006/relationships/slideLayout" Target="../slideLayouts/slideLayout3.xml"/><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image" Target="../media/image-20-1.png"/><Relationship Id="rId2" Type="http://schemas.openxmlformats.org/officeDocument/2006/relationships/slideLayout" Target="../slideLayouts/slideLayout21.xml"/><Relationship Id="rId3"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image" Target="../media/image-21-1.png"/><Relationship Id="rId2" Type="http://schemas.openxmlformats.org/officeDocument/2006/relationships/slideLayout" Target="../slideLayouts/slideLayout22.xml"/><Relationship Id="rId3"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image" Target="../media/image-22-1.png"/><Relationship Id="rId2" Type="http://schemas.openxmlformats.org/officeDocument/2006/relationships/image" Target="../media/image-22-2.png"/><Relationship Id="rId3" Type="http://schemas.openxmlformats.org/officeDocument/2006/relationships/image" Target="../media/image-22-3.png"/><Relationship Id="rId4" Type="http://schemas.openxmlformats.org/officeDocument/2006/relationships/slideLayout" Target="../slideLayouts/slideLayout23.xml"/><Relationship Id="rId5" Type="http://schemas.openxmlformats.org/officeDocument/2006/relationships/notesSlide" Target="../notesSlides/notesSlide22.xml"/></Relationships>
</file>

<file path=ppt/slides/_rels/slide3.xml.rels><?xml version="1.0" encoding="UTF-8" standalone="yes"?>
<Relationships xmlns="http://schemas.openxmlformats.org/package/2006/relationships"><Relationship Id="rId1" Type="http://schemas.openxmlformats.org/officeDocument/2006/relationships/hyperlink" Target="mailto:info@thailandfoundation.or.th" TargetMode="External"/><Relationship Id="rId2" Type="http://schemas.openxmlformats.org/officeDocument/2006/relationships/image" Target="../media/image-3-1.png"/><Relationship Id="rId3" Type="http://schemas.openxmlformats.org/officeDocument/2006/relationships/slideLayout" Target="../slideLayouts/slideLayout4.xml"/><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image" Target="../media/image-4-1.png"/><Relationship Id="rId2" Type="http://schemas.openxmlformats.org/officeDocument/2006/relationships/image" Target="../media/image-4-2.png"/><Relationship Id="rId3" Type="http://schemas.openxmlformats.org/officeDocument/2006/relationships/slideLayout" Target="../slideLayouts/slideLayout5.xml"/><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image" Target="../media/image-5-1.png"/><Relationship Id="rId2" Type="http://schemas.openxmlformats.org/officeDocument/2006/relationships/slideLayout" Target="../slideLayouts/slideLayout6.xml"/><Relationship Id="rId3"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image" Target="../media/image-6-1.png"/><Relationship Id="rId2" Type="http://schemas.openxmlformats.org/officeDocument/2006/relationships/slideLayout" Target="../slideLayouts/slideLayout7.xml"/><Relationship Id="rId3"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image" Target="../media/image-7-1.png"/><Relationship Id="rId2" Type="http://schemas.openxmlformats.org/officeDocument/2006/relationships/image" Target="../media/image-7-2.png"/><Relationship Id="rId3" Type="http://schemas.openxmlformats.org/officeDocument/2006/relationships/slideLayout" Target="../slideLayouts/slideLayout8.xml"/><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image" Target="../media/image-8-1.png"/><Relationship Id="rId2" Type="http://schemas.openxmlformats.org/officeDocument/2006/relationships/image" Target="../media/image-8-2.png"/><Relationship Id="rId3" Type="http://schemas.openxmlformats.org/officeDocument/2006/relationships/image" Target="../media/image-8-3.png"/><Relationship Id="rId4" Type="http://schemas.openxmlformats.org/officeDocument/2006/relationships/image" Target="../media/image-8-4.png"/><Relationship Id="rId5" Type="http://schemas.openxmlformats.org/officeDocument/2006/relationships/slideLayout" Target="../slideLayouts/slideLayout9.xml"/><Relationship Id="rId6"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image" Target="../media/image-9-1.png"/><Relationship Id="rId2" Type="http://schemas.openxmlformats.org/officeDocument/2006/relationships/image" Target="../media/image-9-2.png"/><Relationship Id="rId3" Type="http://schemas.openxmlformats.org/officeDocument/2006/relationships/slideLayout" Target="../slideLayouts/slideLayout10.xml"/><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6583680" y="0"/>
            <a:ext cx="8046720" cy="8229600"/>
          </a:xfrm>
          <a:prstGeom prst="rect">
            <a:avLst/>
          </a:prstGeom>
        </p:spPr>
      </p:pic>
      <p:sp>
        <p:nvSpPr>
          <p:cNvPr id="3" name="Text 0"/>
          <p:cNvSpPr/>
          <p:nvPr/>
        </p:nvSpPr>
        <p:spPr>
          <a:xfrm>
            <a:off x="793790" y="2700099"/>
            <a:ext cx="5727621" cy="2126337"/>
          </a:xfrm>
          <a:prstGeom prst="rect">
            <a:avLst/>
          </a:prstGeom>
          <a:noFill/>
          <a:ln/>
        </p:spPr>
        <p:txBody>
          <a:bodyPr wrap="square" lIns="0" tIns="0" rIns="0" bIns="0" rtlCol="0" anchor="t"/>
          <a:lstStyle/>
          <a:p>
            <a:pPr algn="l" indent="0" marL="0">
              <a:lnSpc>
                <a:spcPts val="5550"/>
              </a:lnSpc>
              <a:buNone/>
            </a:pPr>
            <a:r>
              <a:rPr lang="en-US" sz="4450" b="1" dirty="0">
                <a:solidFill>
                  <a:srgbClr val="253A7E"/>
                </a:solidFill>
                <a:latin typeface="Bitter Bold" pitchFamily="34" charset="0"/>
                <a:ea typeface="Bitter Bold" pitchFamily="34" charset="-122"/>
                <a:cs typeface="Bitter Bold" pitchFamily="34" charset="-120"/>
              </a:rPr>
              <a:t>Thai Values: </a:t>
            </a:r>
            <a:pPr algn="l" indent="0" marL="0">
              <a:lnSpc>
                <a:spcPts val="5550"/>
              </a:lnSpc>
              <a:buNone/>
            </a:pPr>
            <a:r>
              <a:rPr lang="en-US" sz="4450" b="1" dirty="0">
                <a:solidFill>
                  <a:srgbClr val="253A7E"/>
                </a:solidFill>
                <a:latin typeface="Bitter Bold" pitchFamily="34" charset="0"/>
                <a:ea typeface="Bitter Bold" pitchFamily="34" charset="-122"/>
                <a:cs typeface="Bitter Bold" pitchFamily="34" charset="-120"/>
              </a:rPr>
              <a:t>
</a:t>
            </a:r>
            <a:pPr algn="l" indent="0" marL="0">
              <a:lnSpc>
                <a:spcPts val="5550"/>
              </a:lnSpc>
              <a:buNone/>
            </a:pPr>
            <a:r>
              <a:rPr lang="en-US" sz="4450" b="1" dirty="0">
                <a:solidFill>
                  <a:srgbClr val="253A7E"/>
                </a:solidFill>
                <a:latin typeface="Bitter Bold" pitchFamily="34" charset="0"/>
                <a:ea typeface="Bitter Bold" pitchFamily="34" charset="-122"/>
                <a:cs typeface="Bitter Bold" pitchFamily="34" charset="-120"/>
              </a:rPr>
              <a:t>The Heart of Thainess</a:t>
            </a:r>
            <a:endParaRPr lang="en-US" sz="4450" dirty="0"/>
          </a:p>
        </p:txBody>
      </p:sp>
      <p:sp>
        <p:nvSpPr>
          <p:cNvPr id="4" name="Text 1"/>
          <p:cNvSpPr/>
          <p:nvPr/>
        </p:nvSpPr>
        <p:spPr>
          <a:xfrm>
            <a:off x="793790" y="5166598"/>
            <a:ext cx="5727621" cy="362903"/>
          </a:xfrm>
          <a:prstGeom prst="rect">
            <a:avLst/>
          </a:prstGeom>
          <a:noFill/>
          <a:ln/>
        </p:spPr>
        <p:txBody>
          <a:bodyPr wrap="none" lIns="0" tIns="0" rIns="0" bIns="0" rtlCol="0" anchor="t"/>
          <a:lstStyle/>
          <a:p>
            <a:pPr algn="l" indent="0" marL="0">
              <a:lnSpc>
                <a:spcPts val="2850"/>
              </a:lnSpc>
              <a:buNone/>
            </a:pPr>
            <a:r>
              <a:rPr lang="en-US" sz="1750" dirty="0">
                <a:solidFill>
                  <a:srgbClr val="000000"/>
                </a:solidFill>
                <a:latin typeface="Bitter" pitchFamily="34" charset="0"/>
                <a:ea typeface="Bitter" pitchFamily="34" charset="-122"/>
                <a:cs typeface="Bitter" pitchFamily="34" charset="-120"/>
              </a:rPr>
              <a:t>Photo credit: Thailand Elite Visas</a:t>
            </a:r>
            <a:endParaRPr lang="en-US" sz="175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sp>
        <p:nvSpPr>
          <p:cNvPr id="2" name="Text 0"/>
          <p:cNvSpPr/>
          <p:nvPr/>
        </p:nvSpPr>
        <p:spPr>
          <a:xfrm>
            <a:off x="775930" y="761405"/>
            <a:ext cx="5542359" cy="692706"/>
          </a:xfrm>
          <a:prstGeom prst="rect">
            <a:avLst/>
          </a:prstGeom>
          <a:noFill/>
          <a:ln/>
        </p:spPr>
        <p:txBody>
          <a:bodyPr wrap="none" lIns="0" tIns="0" rIns="0" bIns="0" rtlCol="0" anchor="t"/>
          <a:lstStyle/>
          <a:p>
            <a:pPr algn="l" indent="0" marL="0">
              <a:lnSpc>
                <a:spcPts val="5450"/>
              </a:lnSpc>
              <a:buNone/>
            </a:pPr>
            <a:r>
              <a:rPr lang="en-US" sz="4350" b="1" dirty="0">
                <a:solidFill>
                  <a:srgbClr val="253A7E"/>
                </a:solidFill>
                <a:latin typeface="Bitter Bold" pitchFamily="34" charset="0"/>
                <a:ea typeface="Bitter Bold" pitchFamily="34" charset="-122"/>
                <a:cs typeface="Bitter Bold" pitchFamily="34" charset="-120"/>
              </a:rPr>
              <a:t>Head &amp; Feet</a:t>
            </a:r>
            <a:endParaRPr lang="en-US" sz="4350" dirty="0"/>
          </a:p>
        </p:txBody>
      </p:sp>
      <p:pic>
        <p:nvPicPr>
          <p:cNvPr id="3" name="Image 0" descr="preencoded.png">    </p:cNvPr>
          <p:cNvPicPr>
            <a:picLocks noChangeAspect="1"/>
          </p:cNvPicPr>
          <p:nvPr/>
        </p:nvPicPr>
        <p:blipFill>
          <a:blip r:embed="rId1"/>
          <a:stretch>
            <a:fillRect/>
          </a:stretch>
        </p:blipFill>
        <p:spPr>
          <a:xfrm>
            <a:off x="3016210" y="1897499"/>
            <a:ext cx="1920121" cy="1920121"/>
          </a:xfrm>
          <a:prstGeom prst="rect">
            <a:avLst/>
          </a:prstGeom>
        </p:spPr>
      </p:pic>
      <p:sp>
        <p:nvSpPr>
          <p:cNvPr id="4" name="Text 1"/>
          <p:cNvSpPr/>
          <p:nvPr/>
        </p:nvSpPr>
        <p:spPr>
          <a:xfrm>
            <a:off x="2590681" y="4039314"/>
            <a:ext cx="2771180" cy="346472"/>
          </a:xfrm>
          <a:prstGeom prst="rect">
            <a:avLst/>
          </a:prstGeom>
          <a:noFill/>
          <a:ln/>
        </p:spPr>
        <p:txBody>
          <a:bodyPr wrap="none" lIns="0" tIns="0" rIns="0" bIns="0" rtlCol="0" anchor="t"/>
          <a:lstStyle/>
          <a:p>
            <a:pPr algn="ctr" indent="0" marL="0">
              <a:lnSpc>
                <a:spcPts val="2700"/>
              </a:lnSpc>
              <a:buNone/>
            </a:pPr>
            <a:r>
              <a:rPr lang="en-US" sz="2150" b="1" dirty="0">
                <a:solidFill>
                  <a:srgbClr val="000000"/>
                </a:solidFill>
                <a:latin typeface="Bitter Bold" pitchFamily="34" charset="0"/>
                <a:ea typeface="Bitter Bold" pitchFamily="34" charset="-122"/>
                <a:cs typeface="Bitter Bold" pitchFamily="34" charset="-120"/>
              </a:rPr>
              <a:t>The Head</a:t>
            </a:r>
            <a:endParaRPr lang="en-US" sz="2150" dirty="0"/>
          </a:p>
        </p:txBody>
      </p:sp>
      <p:sp>
        <p:nvSpPr>
          <p:cNvPr id="5" name="Text 2"/>
          <p:cNvSpPr/>
          <p:nvPr/>
        </p:nvSpPr>
        <p:spPr>
          <a:xfrm>
            <a:off x="775930" y="4518779"/>
            <a:ext cx="6400681" cy="354687"/>
          </a:xfrm>
          <a:prstGeom prst="rect">
            <a:avLst/>
          </a:prstGeom>
          <a:noFill/>
          <a:ln/>
        </p:spPr>
        <p:txBody>
          <a:bodyPr wrap="none" lIns="0" tIns="0" rIns="0" bIns="0" rtlCol="0" anchor="t"/>
          <a:lstStyle/>
          <a:p>
            <a:pPr algn="ctr" indent="0" marL="0">
              <a:lnSpc>
                <a:spcPts val="2750"/>
              </a:lnSpc>
              <a:buNone/>
            </a:pPr>
            <a:r>
              <a:rPr lang="en-US" sz="1700" dirty="0">
                <a:solidFill>
                  <a:srgbClr val="000000"/>
                </a:solidFill>
                <a:latin typeface="Bitter" pitchFamily="34" charset="0"/>
                <a:ea typeface="Bitter" pitchFamily="34" charset="-122"/>
                <a:cs typeface="Bitter" pitchFamily="34" charset="-120"/>
              </a:rPr>
              <a:t>The most sacred part of the body</a:t>
            </a:r>
            <a:endParaRPr lang="en-US" sz="1700" dirty="0"/>
          </a:p>
        </p:txBody>
      </p:sp>
      <p:sp>
        <p:nvSpPr>
          <p:cNvPr id="6" name="Text 3"/>
          <p:cNvSpPr/>
          <p:nvPr/>
        </p:nvSpPr>
        <p:spPr>
          <a:xfrm>
            <a:off x="775930" y="5006459"/>
            <a:ext cx="6400681" cy="354687"/>
          </a:xfrm>
          <a:prstGeom prst="rect">
            <a:avLst/>
          </a:prstGeom>
          <a:noFill/>
          <a:ln/>
        </p:spPr>
        <p:txBody>
          <a:bodyPr wrap="none" lIns="0" tIns="0" rIns="0" bIns="0" rtlCol="0" anchor="t"/>
          <a:lstStyle/>
          <a:p>
            <a:pPr algn="l" lvl="1" marL="685800" indent="-342900">
              <a:lnSpc>
                <a:spcPts val="2750"/>
              </a:lnSpc>
              <a:buSzPct val="100000"/>
              <a:buChar char="•"/>
            </a:pPr>
            <a:r>
              <a:rPr lang="en-US" sz="1700" dirty="0">
                <a:solidFill>
                  <a:srgbClr val="000000"/>
                </a:solidFill>
                <a:latin typeface="Bitter" pitchFamily="34" charset="0"/>
                <a:ea typeface="Bitter" pitchFamily="34" charset="-122"/>
                <a:cs typeface="Bitter" pitchFamily="34" charset="-120"/>
              </a:rPr>
              <a:t>Do not touch someone's head without permission.</a:t>
            </a:r>
            <a:endParaRPr lang="en-US" sz="1700" dirty="0"/>
          </a:p>
        </p:txBody>
      </p:sp>
      <p:sp>
        <p:nvSpPr>
          <p:cNvPr id="7" name="Text 4"/>
          <p:cNvSpPr/>
          <p:nvPr/>
        </p:nvSpPr>
        <p:spPr>
          <a:xfrm>
            <a:off x="775930" y="5494139"/>
            <a:ext cx="6400681" cy="283845"/>
          </a:xfrm>
          <a:prstGeom prst="rect">
            <a:avLst/>
          </a:prstGeom>
          <a:noFill/>
          <a:ln/>
        </p:spPr>
        <p:txBody>
          <a:bodyPr wrap="none" lIns="0" tIns="0" rIns="0" bIns="0" rtlCol="0" anchor="t"/>
          <a:lstStyle/>
          <a:p>
            <a:pPr algn="l" indent="0" marL="0">
              <a:lnSpc>
                <a:spcPts val="2200"/>
              </a:lnSpc>
              <a:buNone/>
            </a:pPr>
            <a:endParaRPr lang="en-US" sz="1350" dirty="0"/>
          </a:p>
        </p:txBody>
      </p:sp>
      <p:sp>
        <p:nvSpPr>
          <p:cNvPr id="8" name="Text 5"/>
          <p:cNvSpPr/>
          <p:nvPr/>
        </p:nvSpPr>
        <p:spPr>
          <a:xfrm>
            <a:off x="775930" y="5910977"/>
            <a:ext cx="6400681" cy="283845"/>
          </a:xfrm>
          <a:prstGeom prst="rect">
            <a:avLst/>
          </a:prstGeom>
          <a:noFill/>
          <a:ln/>
        </p:spPr>
        <p:txBody>
          <a:bodyPr wrap="none" lIns="0" tIns="0" rIns="0" bIns="0" rtlCol="0" anchor="t"/>
          <a:lstStyle/>
          <a:p>
            <a:pPr algn="l" indent="0" marL="0">
              <a:lnSpc>
                <a:spcPts val="2200"/>
              </a:lnSpc>
              <a:buNone/>
            </a:pPr>
            <a:endParaRPr lang="en-US" sz="1350" dirty="0"/>
          </a:p>
        </p:txBody>
      </p:sp>
      <p:pic>
        <p:nvPicPr>
          <p:cNvPr id="9" name="Image 1" descr="preencoded.png">    </p:cNvPr>
          <p:cNvPicPr>
            <a:picLocks noChangeAspect="1"/>
          </p:cNvPicPr>
          <p:nvPr/>
        </p:nvPicPr>
        <p:blipFill>
          <a:blip r:embed="rId2"/>
          <a:stretch>
            <a:fillRect/>
          </a:stretch>
        </p:blipFill>
        <p:spPr>
          <a:xfrm>
            <a:off x="9693950" y="1897499"/>
            <a:ext cx="1920240" cy="1920240"/>
          </a:xfrm>
          <a:prstGeom prst="rect">
            <a:avLst/>
          </a:prstGeom>
        </p:spPr>
      </p:pic>
      <p:sp>
        <p:nvSpPr>
          <p:cNvPr id="10" name="Text 6"/>
          <p:cNvSpPr/>
          <p:nvPr/>
        </p:nvSpPr>
        <p:spPr>
          <a:xfrm>
            <a:off x="9268420" y="4039433"/>
            <a:ext cx="2771180" cy="346472"/>
          </a:xfrm>
          <a:prstGeom prst="rect">
            <a:avLst/>
          </a:prstGeom>
          <a:noFill/>
          <a:ln/>
        </p:spPr>
        <p:txBody>
          <a:bodyPr wrap="none" lIns="0" tIns="0" rIns="0" bIns="0" rtlCol="0" anchor="t"/>
          <a:lstStyle/>
          <a:p>
            <a:pPr algn="ctr" indent="0" marL="0">
              <a:lnSpc>
                <a:spcPts val="2700"/>
              </a:lnSpc>
              <a:buNone/>
            </a:pPr>
            <a:r>
              <a:rPr lang="en-US" sz="2150" b="1" dirty="0">
                <a:solidFill>
                  <a:srgbClr val="000000"/>
                </a:solidFill>
                <a:latin typeface="Bitter Bold" pitchFamily="34" charset="0"/>
                <a:ea typeface="Bitter Bold" pitchFamily="34" charset="-122"/>
                <a:cs typeface="Bitter Bold" pitchFamily="34" charset="-120"/>
              </a:rPr>
              <a:t>The Feet</a:t>
            </a:r>
            <a:endParaRPr lang="en-US" sz="2150" dirty="0"/>
          </a:p>
        </p:txBody>
      </p:sp>
      <p:sp>
        <p:nvSpPr>
          <p:cNvPr id="11" name="Text 7"/>
          <p:cNvSpPr/>
          <p:nvPr/>
        </p:nvSpPr>
        <p:spPr>
          <a:xfrm>
            <a:off x="7453670" y="4518898"/>
            <a:ext cx="6400800" cy="354687"/>
          </a:xfrm>
          <a:prstGeom prst="rect">
            <a:avLst/>
          </a:prstGeom>
          <a:noFill/>
          <a:ln/>
        </p:spPr>
        <p:txBody>
          <a:bodyPr wrap="none" lIns="0" tIns="0" rIns="0" bIns="0" rtlCol="0" anchor="t"/>
          <a:lstStyle/>
          <a:p>
            <a:pPr algn="ctr" indent="0" marL="0">
              <a:lnSpc>
                <a:spcPts val="2750"/>
              </a:lnSpc>
              <a:buNone/>
            </a:pPr>
            <a:r>
              <a:rPr lang="en-US" sz="1700" dirty="0">
                <a:solidFill>
                  <a:srgbClr val="000000"/>
                </a:solidFill>
                <a:latin typeface="Bitter" pitchFamily="34" charset="0"/>
                <a:ea typeface="Bitter" pitchFamily="34" charset="-122"/>
                <a:cs typeface="Bitter" pitchFamily="34" charset="-120"/>
              </a:rPr>
              <a:t>The lowest part of the body</a:t>
            </a:r>
            <a:endParaRPr lang="en-US" sz="1700" dirty="0"/>
          </a:p>
        </p:txBody>
      </p:sp>
      <p:sp>
        <p:nvSpPr>
          <p:cNvPr id="12" name="Text 8"/>
          <p:cNvSpPr/>
          <p:nvPr/>
        </p:nvSpPr>
        <p:spPr>
          <a:xfrm>
            <a:off x="7453670" y="5006578"/>
            <a:ext cx="6400800" cy="709374"/>
          </a:xfrm>
          <a:prstGeom prst="rect">
            <a:avLst/>
          </a:prstGeom>
          <a:noFill/>
          <a:ln/>
        </p:spPr>
        <p:txBody>
          <a:bodyPr wrap="square" lIns="0" tIns="0" rIns="0" bIns="0" rtlCol="0" anchor="t"/>
          <a:lstStyle/>
          <a:p>
            <a:pPr algn="l" lvl="1" marL="685800" indent="-342900">
              <a:lnSpc>
                <a:spcPts val="2750"/>
              </a:lnSpc>
              <a:buSzPct val="100000"/>
              <a:buChar char="•"/>
            </a:pPr>
            <a:r>
              <a:rPr lang="en-US" sz="1700" dirty="0">
                <a:solidFill>
                  <a:srgbClr val="000000"/>
                </a:solidFill>
                <a:latin typeface="Bitter" pitchFamily="34" charset="0"/>
                <a:ea typeface="Bitter" pitchFamily="34" charset="-122"/>
                <a:cs typeface="Bitter" pitchFamily="34" charset="-120"/>
              </a:rPr>
              <a:t>Do not point feet at others or sacred objects (e.g., Buddha statues).</a:t>
            </a:r>
            <a:endParaRPr lang="en-US" sz="1700" dirty="0"/>
          </a:p>
        </p:txBody>
      </p:sp>
      <p:sp>
        <p:nvSpPr>
          <p:cNvPr id="13" name="Text 9"/>
          <p:cNvSpPr/>
          <p:nvPr/>
        </p:nvSpPr>
        <p:spPr>
          <a:xfrm>
            <a:off x="7453670" y="5793462"/>
            <a:ext cx="6400800" cy="709374"/>
          </a:xfrm>
          <a:prstGeom prst="rect">
            <a:avLst/>
          </a:prstGeom>
          <a:noFill/>
          <a:ln/>
        </p:spPr>
        <p:txBody>
          <a:bodyPr wrap="square" lIns="0" tIns="0" rIns="0" bIns="0" rtlCol="0" anchor="t"/>
          <a:lstStyle/>
          <a:p>
            <a:pPr algn="l" lvl="1" marL="685800" indent="-342900">
              <a:lnSpc>
                <a:spcPts val="2750"/>
              </a:lnSpc>
              <a:buSzPct val="100000"/>
              <a:buChar char="•"/>
            </a:pPr>
            <a:r>
              <a:rPr lang="en-US" sz="1700" dirty="0">
                <a:solidFill>
                  <a:srgbClr val="000000"/>
                </a:solidFill>
                <a:latin typeface="Bitter" pitchFamily="34" charset="0"/>
                <a:ea typeface="Bitter" pitchFamily="34" charset="-122"/>
                <a:cs typeface="Bitter" pitchFamily="34" charset="-120"/>
              </a:rPr>
              <a:t>Remove shoes before entering homes or sacred areas' temples.</a:t>
            </a:r>
            <a:endParaRPr lang="en-US" sz="1700" dirty="0"/>
          </a:p>
        </p:txBody>
      </p:sp>
      <p:sp>
        <p:nvSpPr>
          <p:cNvPr id="14" name="Text 10"/>
          <p:cNvSpPr/>
          <p:nvPr/>
        </p:nvSpPr>
        <p:spPr>
          <a:xfrm>
            <a:off x="7453670" y="6580346"/>
            <a:ext cx="6400800" cy="354687"/>
          </a:xfrm>
          <a:prstGeom prst="rect">
            <a:avLst/>
          </a:prstGeom>
          <a:noFill/>
          <a:ln/>
        </p:spPr>
        <p:txBody>
          <a:bodyPr wrap="none" lIns="0" tIns="0" rIns="0" bIns="0" rtlCol="0" anchor="t"/>
          <a:lstStyle/>
          <a:p>
            <a:pPr algn="l" lvl="1" marL="685800" indent="-342900">
              <a:lnSpc>
                <a:spcPts val="2750"/>
              </a:lnSpc>
              <a:buSzPct val="100000"/>
              <a:buChar char="•"/>
            </a:pPr>
            <a:r>
              <a:rPr lang="en-US" sz="1700" dirty="0">
                <a:solidFill>
                  <a:srgbClr val="000000"/>
                </a:solidFill>
                <a:latin typeface="Bitter" pitchFamily="34" charset="0"/>
                <a:ea typeface="Bitter" pitchFamily="34" charset="-122"/>
                <a:cs typeface="Bitter" pitchFamily="34" charset="-120"/>
              </a:rPr>
              <a:t>Avoid placing respected objects like books on the floor.</a:t>
            </a:r>
            <a:endParaRPr lang="en-US" sz="1700" dirty="0"/>
          </a:p>
        </p:txBody>
      </p:sp>
      <p:sp>
        <p:nvSpPr>
          <p:cNvPr id="15" name="Text 11"/>
          <p:cNvSpPr/>
          <p:nvPr/>
        </p:nvSpPr>
        <p:spPr>
          <a:xfrm>
            <a:off x="775930" y="7184350"/>
            <a:ext cx="13078539" cy="283845"/>
          </a:xfrm>
          <a:prstGeom prst="rect">
            <a:avLst/>
          </a:prstGeom>
          <a:noFill/>
          <a:ln/>
        </p:spPr>
        <p:txBody>
          <a:bodyPr wrap="none" lIns="0" tIns="0" rIns="0" bIns="0" rtlCol="0" anchor="t"/>
          <a:lstStyle/>
          <a:p>
            <a:pPr algn="l" indent="0" marL="0">
              <a:lnSpc>
                <a:spcPts val="2200"/>
              </a:lnSpc>
              <a:buNone/>
            </a:pPr>
            <a:r>
              <a:rPr lang="en-US" sz="1350" dirty="0">
                <a:solidFill>
                  <a:srgbClr val="000000"/>
                </a:solidFill>
                <a:latin typeface="Bitter" pitchFamily="34" charset="0"/>
                <a:ea typeface="Bitter" pitchFamily="34" charset="-122"/>
                <a:cs typeface="Bitter" pitchFamily="34" charset="-120"/>
              </a:rPr>
              <a:t>Photo credit: princsuvarnabhumi, samitivejhospital</a:t>
            </a:r>
            <a:endParaRPr lang="en-US" sz="1350" dirty="0"/>
          </a:p>
        </p:txBody>
      </p:sp>
      <p:pic>
        <p:nvPicPr>
          <p:cNvPr id="16" name="Image 2" descr="preencoded.png">    </p:cNvPr>
          <p:cNvPicPr>
            <a:picLocks noChangeAspect="1"/>
          </p:cNvPicPr>
          <p:nvPr/>
        </p:nvPicPr>
        <p:blipFill>
          <a:blip r:embed="rId3"/>
          <a:stretch>
            <a:fillRect/>
          </a:stretch>
        </p:blipFill>
        <p:spPr>
          <a:xfrm>
            <a:off x="13629561" y="228600"/>
            <a:ext cx="772239" cy="601861"/>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32577"/>
          </a:xfrm>
          <a:prstGeom prst="rect">
            <a:avLst/>
          </a:prstGeom>
        </p:spPr>
      </p:pic>
      <p:sp>
        <p:nvSpPr>
          <p:cNvPr id="3" name="Shape 0"/>
          <p:cNvSpPr/>
          <p:nvPr/>
        </p:nvSpPr>
        <p:spPr>
          <a:xfrm>
            <a:off x="0" y="0"/>
            <a:ext cx="14630400" cy="8232577"/>
          </a:xfrm>
          <a:prstGeom prst="rect">
            <a:avLst/>
          </a:prstGeom>
          <a:solidFill>
            <a:srgbClr val="FFFFFF">
              <a:alpha val="85000"/>
            </a:srgbClr>
          </a:solidFill>
          <a:ln/>
        </p:spPr>
      </p:sp>
      <p:sp>
        <p:nvSpPr>
          <p:cNvPr id="4" name="Text 1"/>
          <p:cNvSpPr/>
          <p:nvPr/>
        </p:nvSpPr>
        <p:spPr>
          <a:xfrm>
            <a:off x="769620" y="604718"/>
            <a:ext cx="4398050" cy="549712"/>
          </a:xfrm>
          <a:prstGeom prst="rect">
            <a:avLst/>
          </a:prstGeom>
          <a:noFill/>
          <a:ln/>
        </p:spPr>
        <p:txBody>
          <a:bodyPr wrap="none" lIns="0" tIns="0" rIns="0" bIns="0" rtlCol="0" anchor="t"/>
          <a:lstStyle/>
          <a:p>
            <a:pPr algn="l" indent="0" marL="0">
              <a:lnSpc>
                <a:spcPts val="4300"/>
              </a:lnSpc>
              <a:buNone/>
            </a:pPr>
            <a:r>
              <a:rPr lang="en-US" sz="3450" b="1" dirty="0">
                <a:solidFill>
                  <a:srgbClr val="253A7E"/>
                </a:solidFill>
                <a:latin typeface="Bitter Bold" pitchFamily="34" charset="0"/>
                <a:ea typeface="Bitter Bold" pitchFamily="34" charset="-122"/>
                <a:cs typeface="Bitter Bold" pitchFamily="34" charset="-120"/>
              </a:rPr>
              <a:t>Temple Etiquette   </a:t>
            </a:r>
            <a:endParaRPr lang="en-US" sz="3450" dirty="0"/>
          </a:p>
        </p:txBody>
      </p:sp>
      <p:pic>
        <p:nvPicPr>
          <p:cNvPr id="5" name="Image 1" descr="preencoded.png">    </p:cNvPr>
          <p:cNvPicPr>
            <a:picLocks noChangeAspect="1"/>
          </p:cNvPicPr>
          <p:nvPr/>
        </p:nvPicPr>
        <p:blipFill>
          <a:blip r:embed="rId2"/>
          <a:stretch>
            <a:fillRect/>
          </a:stretch>
        </p:blipFill>
        <p:spPr>
          <a:xfrm>
            <a:off x="769620" y="1401723"/>
            <a:ext cx="659606" cy="659606"/>
          </a:xfrm>
          <a:prstGeom prst="rect">
            <a:avLst/>
          </a:prstGeom>
        </p:spPr>
      </p:pic>
      <p:sp>
        <p:nvSpPr>
          <p:cNvPr id="6" name="Text 2"/>
          <p:cNvSpPr/>
          <p:nvPr/>
        </p:nvSpPr>
        <p:spPr>
          <a:xfrm>
            <a:off x="769620" y="2281118"/>
            <a:ext cx="2748796" cy="343614"/>
          </a:xfrm>
          <a:prstGeom prst="rect">
            <a:avLst/>
          </a:prstGeom>
          <a:noFill/>
          <a:ln/>
        </p:spPr>
        <p:txBody>
          <a:bodyPr wrap="none" lIns="0" tIns="0" rIns="0" bIns="0" rtlCol="0" anchor="t"/>
          <a:lstStyle/>
          <a:p>
            <a:pPr algn="l" indent="0" marL="0">
              <a:lnSpc>
                <a:spcPts val="2700"/>
              </a:lnSpc>
              <a:buNone/>
            </a:pPr>
            <a:r>
              <a:rPr lang="en-US" sz="2150" b="1" dirty="0">
                <a:solidFill>
                  <a:srgbClr val="000000"/>
                </a:solidFill>
                <a:latin typeface="Bitter Bold" pitchFamily="34" charset="0"/>
                <a:ea typeface="Bitter Bold" pitchFamily="34" charset="-122"/>
                <a:cs typeface="Bitter Bold" pitchFamily="34" charset="-120"/>
              </a:rPr>
              <a:t>Dress Modestly</a:t>
            </a:r>
            <a:endParaRPr lang="en-US" sz="2150" dirty="0"/>
          </a:p>
        </p:txBody>
      </p:sp>
      <p:sp>
        <p:nvSpPr>
          <p:cNvPr id="7" name="Text 3"/>
          <p:cNvSpPr/>
          <p:nvPr/>
        </p:nvSpPr>
        <p:spPr>
          <a:xfrm>
            <a:off x="769620" y="2756654"/>
            <a:ext cx="4180523" cy="351830"/>
          </a:xfrm>
          <a:prstGeom prst="rect">
            <a:avLst/>
          </a:prstGeom>
          <a:noFill/>
          <a:ln/>
        </p:spPr>
        <p:txBody>
          <a:bodyPr wrap="none" lIns="0" tIns="0" rIns="0" bIns="0" rtlCol="0" anchor="t"/>
          <a:lstStyle/>
          <a:p>
            <a:pPr algn="l" indent="0" marL="0">
              <a:lnSpc>
                <a:spcPts val="2750"/>
              </a:lnSpc>
              <a:buNone/>
            </a:pPr>
            <a:r>
              <a:rPr lang="en-US" sz="1700" dirty="0">
                <a:solidFill>
                  <a:srgbClr val="000000"/>
                </a:solidFill>
                <a:latin typeface="Bitter" pitchFamily="34" charset="0"/>
                <a:ea typeface="Bitter" pitchFamily="34" charset="-122"/>
                <a:cs typeface="Bitter" pitchFamily="34" charset="-120"/>
              </a:rPr>
              <a:t>Cover shoulders &amp; knees.</a:t>
            </a:r>
            <a:endParaRPr lang="en-US" sz="1700" dirty="0"/>
          </a:p>
        </p:txBody>
      </p:sp>
      <p:pic>
        <p:nvPicPr>
          <p:cNvPr id="8" name="Image 2" descr="preencoded.png">    </p:cNvPr>
          <p:cNvPicPr>
            <a:picLocks noChangeAspect="1"/>
          </p:cNvPicPr>
          <p:nvPr/>
        </p:nvPicPr>
        <p:blipFill>
          <a:blip r:embed="rId3"/>
          <a:stretch>
            <a:fillRect/>
          </a:stretch>
        </p:blipFill>
        <p:spPr>
          <a:xfrm>
            <a:off x="5224939" y="1401723"/>
            <a:ext cx="659606" cy="659606"/>
          </a:xfrm>
          <a:prstGeom prst="rect">
            <a:avLst/>
          </a:prstGeom>
        </p:spPr>
      </p:pic>
      <p:sp>
        <p:nvSpPr>
          <p:cNvPr id="9" name="Text 4"/>
          <p:cNvSpPr/>
          <p:nvPr/>
        </p:nvSpPr>
        <p:spPr>
          <a:xfrm>
            <a:off x="5224939" y="2281118"/>
            <a:ext cx="2748796" cy="343614"/>
          </a:xfrm>
          <a:prstGeom prst="rect">
            <a:avLst/>
          </a:prstGeom>
          <a:noFill/>
          <a:ln/>
        </p:spPr>
        <p:txBody>
          <a:bodyPr wrap="none" lIns="0" tIns="0" rIns="0" bIns="0" rtlCol="0" anchor="t"/>
          <a:lstStyle/>
          <a:p>
            <a:pPr algn="l" indent="0" marL="0">
              <a:lnSpc>
                <a:spcPts val="2700"/>
              </a:lnSpc>
              <a:buNone/>
            </a:pPr>
            <a:r>
              <a:rPr lang="en-US" sz="2150" b="1" dirty="0">
                <a:solidFill>
                  <a:srgbClr val="000000"/>
                </a:solidFill>
                <a:latin typeface="Bitter Bold" pitchFamily="34" charset="0"/>
                <a:ea typeface="Bitter Bold" pitchFamily="34" charset="-122"/>
                <a:cs typeface="Bitter Bold" pitchFamily="34" charset="-120"/>
              </a:rPr>
              <a:t>Remove Shoes</a:t>
            </a:r>
            <a:endParaRPr lang="en-US" sz="2150" dirty="0"/>
          </a:p>
        </p:txBody>
      </p:sp>
      <p:sp>
        <p:nvSpPr>
          <p:cNvPr id="10" name="Text 5"/>
          <p:cNvSpPr/>
          <p:nvPr/>
        </p:nvSpPr>
        <p:spPr>
          <a:xfrm>
            <a:off x="5224939" y="2756654"/>
            <a:ext cx="4180523" cy="351830"/>
          </a:xfrm>
          <a:prstGeom prst="rect">
            <a:avLst/>
          </a:prstGeom>
          <a:noFill/>
          <a:ln/>
        </p:spPr>
        <p:txBody>
          <a:bodyPr wrap="none" lIns="0" tIns="0" rIns="0" bIns="0" rtlCol="0" anchor="t"/>
          <a:lstStyle/>
          <a:p>
            <a:pPr algn="l" indent="0" marL="0">
              <a:lnSpc>
                <a:spcPts val="2750"/>
              </a:lnSpc>
              <a:buNone/>
            </a:pPr>
            <a:r>
              <a:rPr lang="en-US" sz="1700" dirty="0">
                <a:solidFill>
                  <a:srgbClr val="000000"/>
                </a:solidFill>
                <a:latin typeface="Bitter" pitchFamily="34" charset="0"/>
                <a:ea typeface="Bitter" pitchFamily="34" charset="-122"/>
                <a:cs typeface="Bitter" pitchFamily="34" charset="-120"/>
              </a:rPr>
              <a:t>Before entering sacred areas.</a:t>
            </a:r>
            <a:endParaRPr lang="en-US" sz="1700" dirty="0"/>
          </a:p>
        </p:txBody>
      </p:sp>
      <p:pic>
        <p:nvPicPr>
          <p:cNvPr id="11" name="Image 3" descr="preencoded.png">    </p:cNvPr>
          <p:cNvPicPr>
            <a:picLocks noChangeAspect="1"/>
          </p:cNvPicPr>
          <p:nvPr/>
        </p:nvPicPr>
        <p:blipFill>
          <a:blip r:embed="rId4"/>
          <a:stretch>
            <a:fillRect/>
          </a:stretch>
        </p:blipFill>
        <p:spPr>
          <a:xfrm>
            <a:off x="9680258" y="1401723"/>
            <a:ext cx="659606" cy="659606"/>
          </a:xfrm>
          <a:prstGeom prst="rect">
            <a:avLst/>
          </a:prstGeom>
        </p:spPr>
      </p:pic>
      <p:sp>
        <p:nvSpPr>
          <p:cNvPr id="12" name="Text 6"/>
          <p:cNvSpPr/>
          <p:nvPr/>
        </p:nvSpPr>
        <p:spPr>
          <a:xfrm>
            <a:off x="9680258" y="2281118"/>
            <a:ext cx="2748796" cy="343614"/>
          </a:xfrm>
          <a:prstGeom prst="rect">
            <a:avLst/>
          </a:prstGeom>
          <a:noFill/>
          <a:ln/>
        </p:spPr>
        <p:txBody>
          <a:bodyPr wrap="none" lIns="0" tIns="0" rIns="0" bIns="0" rtlCol="0" anchor="t"/>
          <a:lstStyle/>
          <a:p>
            <a:pPr algn="l" indent="0" marL="0">
              <a:lnSpc>
                <a:spcPts val="2700"/>
              </a:lnSpc>
              <a:buNone/>
            </a:pPr>
            <a:r>
              <a:rPr lang="en-US" sz="2150" b="1" dirty="0">
                <a:solidFill>
                  <a:srgbClr val="000000"/>
                </a:solidFill>
                <a:latin typeface="Bitter Bold" pitchFamily="34" charset="0"/>
                <a:ea typeface="Bitter Bold" pitchFamily="34" charset="-122"/>
                <a:cs typeface="Bitter Bold" pitchFamily="34" charset="-120"/>
              </a:rPr>
              <a:t>No PDA</a:t>
            </a:r>
            <a:endParaRPr lang="en-US" sz="2150" dirty="0"/>
          </a:p>
        </p:txBody>
      </p:sp>
      <p:sp>
        <p:nvSpPr>
          <p:cNvPr id="13" name="Text 7"/>
          <p:cNvSpPr/>
          <p:nvPr/>
        </p:nvSpPr>
        <p:spPr>
          <a:xfrm>
            <a:off x="9680258" y="2756654"/>
            <a:ext cx="4180523" cy="351830"/>
          </a:xfrm>
          <a:prstGeom prst="rect">
            <a:avLst/>
          </a:prstGeom>
          <a:noFill/>
          <a:ln/>
        </p:spPr>
        <p:txBody>
          <a:bodyPr wrap="none" lIns="0" tIns="0" rIns="0" bIns="0" rtlCol="0" anchor="t"/>
          <a:lstStyle/>
          <a:p>
            <a:pPr algn="l" indent="0" marL="0">
              <a:lnSpc>
                <a:spcPts val="2750"/>
              </a:lnSpc>
              <a:buNone/>
            </a:pPr>
            <a:r>
              <a:rPr lang="en-US" sz="1700" dirty="0">
                <a:solidFill>
                  <a:srgbClr val="000000"/>
                </a:solidFill>
                <a:latin typeface="Bitter" pitchFamily="34" charset="0"/>
                <a:ea typeface="Bitter" pitchFamily="34" charset="-122"/>
                <a:cs typeface="Bitter" pitchFamily="34" charset="-120"/>
              </a:rPr>
              <a:t>Avoid public displays of affection.</a:t>
            </a:r>
            <a:endParaRPr lang="en-US" sz="1700" dirty="0"/>
          </a:p>
        </p:txBody>
      </p:sp>
      <p:pic>
        <p:nvPicPr>
          <p:cNvPr id="14" name="Image 4" descr="preencoded.png">    </p:cNvPr>
          <p:cNvPicPr>
            <a:picLocks noChangeAspect="1"/>
          </p:cNvPicPr>
          <p:nvPr/>
        </p:nvPicPr>
        <p:blipFill>
          <a:blip r:embed="rId5"/>
          <a:stretch>
            <a:fillRect/>
          </a:stretch>
        </p:blipFill>
        <p:spPr>
          <a:xfrm>
            <a:off x="769620" y="3548182"/>
            <a:ext cx="659606" cy="659606"/>
          </a:xfrm>
          <a:prstGeom prst="rect">
            <a:avLst/>
          </a:prstGeom>
        </p:spPr>
      </p:pic>
      <p:sp>
        <p:nvSpPr>
          <p:cNvPr id="15" name="Text 8"/>
          <p:cNvSpPr/>
          <p:nvPr/>
        </p:nvSpPr>
        <p:spPr>
          <a:xfrm>
            <a:off x="769620" y="4427577"/>
            <a:ext cx="2748796" cy="343614"/>
          </a:xfrm>
          <a:prstGeom prst="rect">
            <a:avLst/>
          </a:prstGeom>
          <a:noFill/>
          <a:ln/>
        </p:spPr>
        <p:txBody>
          <a:bodyPr wrap="none" lIns="0" tIns="0" rIns="0" bIns="0" rtlCol="0" anchor="t"/>
          <a:lstStyle/>
          <a:p>
            <a:pPr algn="l" indent="0" marL="0">
              <a:lnSpc>
                <a:spcPts val="2700"/>
              </a:lnSpc>
              <a:buNone/>
            </a:pPr>
            <a:r>
              <a:rPr lang="en-US" sz="2150" b="1" dirty="0">
                <a:solidFill>
                  <a:srgbClr val="000000"/>
                </a:solidFill>
                <a:latin typeface="Bitter Bold" pitchFamily="34" charset="0"/>
                <a:ea typeface="Bitter Bold" pitchFamily="34" charset="-122"/>
                <a:cs typeface="Bitter Bold" pitchFamily="34" charset="-120"/>
              </a:rPr>
              <a:t>Speak Softly</a:t>
            </a:r>
            <a:endParaRPr lang="en-US" sz="2150" dirty="0"/>
          </a:p>
        </p:txBody>
      </p:sp>
      <p:sp>
        <p:nvSpPr>
          <p:cNvPr id="16" name="Text 9"/>
          <p:cNvSpPr/>
          <p:nvPr/>
        </p:nvSpPr>
        <p:spPr>
          <a:xfrm>
            <a:off x="769620" y="4903113"/>
            <a:ext cx="4180523" cy="351830"/>
          </a:xfrm>
          <a:prstGeom prst="rect">
            <a:avLst/>
          </a:prstGeom>
          <a:noFill/>
          <a:ln/>
        </p:spPr>
        <p:txBody>
          <a:bodyPr wrap="none" lIns="0" tIns="0" rIns="0" bIns="0" rtlCol="0" anchor="t"/>
          <a:lstStyle/>
          <a:p>
            <a:pPr algn="l" indent="0" marL="0">
              <a:lnSpc>
                <a:spcPts val="2750"/>
              </a:lnSpc>
              <a:buNone/>
            </a:pPr>
            <a:r>
              <a:rPr lang="en-US" sz="1700" dirty="0">
                <a:solidFill>
                  <a:srgbClr val="000000"/>
                </a:solidFill>
                <a:latin typeface="Bitter" pitchFamily="34" charset="0"/>
                <a:ea typeface="Bitter" pitchFamily="34" charset="-122"/>
                <a:cs typeface="Bitter" pitchFamily="34" charset="-120"/>
              </a:rPr>
              <a:t>Avoid loud talking &amp; laughing.</a:t>
            </a:r>
            <a:endParaRPr lang="en-US" sz="1700" dirty="0"/>
          </a:p>
        </p:txBody>
      </p:sp>
      <p:pic>
        <p:nvPicPr>
          <p:cNvPr id="17" name="Image 5" descr="preencoded.png">    </p:cNvPr>
          <p:cNvPicPr>
            <a:picLocks noChangeAspect="1"/>
          </p:cNvPicPr>
          <p:nvPr/>
        </p:nvPicPr>
        <p:blipFill>
          <a:blip r:embed="rId6"/>
          <a:stretch>
            <a:fillRect/>
          </a:stretch>
        </p:blipFill>
        <p:spPr>
          <a:xfrm>
            <a:off x="5224939" y="3548182"/>
            <a:ext cx="659606" cy="659606"/>
          </a:xfrm>
          <a:prstGeom prst="rect">
            <a:avLst/>
          </a:prstGeom>
        </p:spPr>
      </p:pic>
      <p:sp>
        <p:nvSpPr>
          <p:cNvPr id="18" name="Text 10"/>
          <p:cNvSpPr/>
          <p:nvPr/>
        </p:nvSpPr>
        <p:spPr>
          <a:xfrm>
            <a:off x="5224939" y="4427577"/>
            <a:ext cx="2748796" cy="343614"/>
          </a:xfrm>
          <a:prstGeom prst="rect">
            <a:avLst/>
          </a:prstGeom>
          <a:noFill/>
          <a:ln/>
        </p:spPr>
        <p:txBody>
          <a:bodyPr wrap="none" lIns="0" tIns="0" rIns="0" bIns="0" rtlCol="0" anchor="t"/>
          <a:lstStyle/>
          <a:p>
            <a:pPr algn="l" indent="0" marL="0">
              <a:lnSpc>
                <a:spcPts val="2700"/>
              </a:lnSpc>
              <a:buNone/>
            </a:pPr>
            <a:r>
              <a:rPr lang="en-US" sz="2150" b="1" dirty="0">
                <a:solidFill>
                  <a:srgbClr val="000000"/>
                </a:solidFill>
                <a:latin typeface="Bitter Bold" pitchFamily="34" charset="0"/>
                <a:ea typeface="Bitter Bold" pitchFamily="34" charset="-122"/>
                <a:cs typeface="Bitter Bold" pitchFamily="34" charset="-120"/>
              </a:rPr>
              <a:t>Sit Properly</a:t>
            </a:r>
            <a:endParaRPr lang="en-US" sz="2150" dirty="0"/>
          </a:p>
        </p:txBody>
      </p:sp>
      <p:sp>
        <p:nvSpPr>
          <p:cNvPr id="19" name="Text 11"/>
          <p:cNvSpPr/>
          <p:nvPr/>
        </p:nvSpPr>
        <p:spPr>
          <a:xfrm>
            <a:off x="5224939" y="4903113"/>
            <a:ext cx="4180523" cy="351830"/>
          </a:xfrm>
          <a:prstGeom prst="rect">
            <a:avLst/>
          </a:prstGeom>
          <a:noFill/>
          <a:ln/>
        </p:spPr>
        <p:txBody>
          <a:bodyPr wrap="none" lIns="0" tIns="0" rIns="0" bIns="0" rtlCol="0" anchor="t"/>
          <a:lstStyle/>
          <a:p>
            <a:pPr algn="l" indent="0" marL="0">
              <a:lnSpc>
                <a:spcPts val="2750"/>
              </a:lnSpc>
              <a:buNone/>
            </a:pPr>
            <a:r>
              <a:rPr lang="en-US" sz="1700" dirty="0">
                <a:solidFill>
                  <a:srgbClr val="000000"/>
                </a:solidFill>
                <a:latin typeface="Bitter" pitchFamily="34" charset="0"/>
                <a:ea typeface="Bitter" pitchFamily="34" charset="-122"/>
                <a:cs typeface="Bitter" pitchFamily="34" charset="-120"/>
              </a:rPr>
              <a:t>Legs tucked to the side or cross-legged.</a:t>
            </a:r>
            <a:endParaRPr lang="en-US" sz="1700" dirty="0"/>
          </a:p>
        </p:txBody>
      </p:sp>
      <p:pic>
        <p:nvPicPr>
          <p:cNvPr id="20" name="Image 6" descr="preencoded.png">    </p:cNvPr>
          <p:cNvPicPr>
            <a:picLocks noChangeAspect="1"/>
          </p:cNvPicPr>
          <p:nvPr/>
        </p:nvPicPr>
        <p:blipFill>
          <a:blip r:embed="rId7"/>
          <a:stretch>
            <a:fillRect/>
          </a:stretch>
        </p:blipFill>
        <p:spPr>
          <a:xfrm>
            <a:off x="769620" y="5502235"/>
            <a:ext cx="549712" cy="549712"/>
          </a:xfrm>
          <a:prstGeom prst="rect">
            <a:avLst/>
          </a:prstGeom>
        </p:spPr>
      </p:pic>
      <p:sp>
        <p:nvSpPr>
          <p:cNvPr id="21" name="Text 12"/>
          <p:cNvSpPr/>
          <p:nvPr/>
        </p:nvSpPr>
        <p:spPr>
          <a:xfrm>
            <a:off x="769620" y="6271736"/>
            <a:ext cx="2748796" cy="343614"/>
          </a:xfrm>
          <a:prstGeom prst="rect">
            <a:avLst/>
          </a:prstGeom>
          <a:noFill/>
          <a:ln/>
        </p:spPr>
        <p:txBody>
          <a:bodyPr wrap="none" lIns="0" tIns="0" rIns="0" bIns="0" rtlCol="0" anchor="t"/>
          <a:lstStyle/>
          <a:p>
            <a:pPr algn="l" indent="0" marL="0">
              <a:lnSpc>
                <a:spcPts val="2700"/>
              </a:lnSpc>
              <a:buNone/>
            </a:pPr>
            <a:r>
              <a:rPr lang="en-US" sz="2150" b="1" dirty="0">
                <a:solidFill>
                  <a:srgbClr val="000000"/>
                </a:solidFill>
                <a:latin typeface="Bitter Bold" pitchFamily="34" charset="0"/>
                <a:ea typeface="Bitter Bold" pitchFamily="34" charset="-122"/>
                <a:cs typeface="Bitter Bold" pitchFamily="34" charset="-120"/>
              </a:rPr>
              <a:t>Mind Your Feet</a:t>
            </a:r>
            <a:endParaRPr lang="en-US" sz="2150" dirty="0"/>
          </a:p>
        </p:txBody>
      </p:sp>
      <p:sp>
        <p:nvSpPr>
          <p:cNvPr id="22" name="Text 13"/>
          <p:cNvSpPr/>
          <p:nvPr/>
        </p:nvSpPr>
        <p:spPr>
          <a:xfrm>
            <a:off x="769620" y="6747272"/>
            <a:ext cx="6408182" cy="351830"/>
          </a:xfrm>
          <a:prstGeom prst="rect">
            <a:avLst/>
          </a:prstGeom>
          <a:noFill/>
          <a:ln/>
        </p:spPr>
        <p:txBody>
          <a:bodyPr wrap="none" lIns="0" tIns="0" rIns="0" bIns="0" rtlCol="0" anchor="t"/>
          <a:lstStyle/>
          <a:p>
            <a:pPr algn="l" indent="0" marL="0">
              <a:lnSpc>
                <a:spcPts val="2750"/>
              </a:lnSpc>
              <a:buNone/>
            </a:pPr>
            <a:r>
              <a:rPr lang="en-US" sz="1700" dirty="0">
                <a:solidFill>
                  <a:srgbClr val="000000"/>
                </a:solidFill>
                <a:latin typeface="Bitter" pitchFamily="34" charset="0"/>
                <a:ea typeface="Bitter" pitchFamily="34" charset="-122"/>
                <a:cs typeface="Bitter" pitchFamily="34" charset="-120"/>
              </a:rPr>
              <a:t>Don't point them at Buddha statues or monks.</a:t>
            </a:r>
            <a:endParaRPr lang="en-US" sz="1700" dirty="0"/>
          </a:p>
        </p:txBody>
      </p:sp>
      <p:pic>
        <p:nvPicPr>
          <p:cNvPr id="23" name="Image 7" descr="preencoded.png">    </p:cNvPr>
          <p:cNvPicPr>
            <a:picLocks noChangeAspect="1"/>
          </p:cNvPicPr>
          <p:nvPr/>
        </p:nvPicPr>
        <p:blipFill>
          <a:blip r:embed="rId8"/>
          <a:stretch>
            <a:fillRect/>
          </a:stretch>
        </p:blipFill>
        <p:spPr>
          <a:xfrm>
            <a:off x="7452598" y="5502235"/>
            <a:ext cx="549712" cy="549712"/>
          </a:xfrm>
          <a:prstGeom prst="rect">
            <a:avLst/>
          </a:prstGeom>
        </p:spPr>
      </p:pic>
      <p:sp>
        <p:nvSpPr>
          <p:cNvPr id="24" name="Text 14"/>
          <p:cNvSpPr/>
          <p:nvPr/>
        </p:nvSpPr>
        <p:spPr>
          <a:xfrm>
            <a:off x="7452598" y="6271736"/>
            <a:ext cx="2934295" cy="343614"/>
          </a:xfrm>
          <a:prstGeom prst="rect">
            <a:avLst/>
          </a:prstGeom>
          <a:noFill/>
          <a:ln/>
        </p:spPr>
        <p:txBody>
          <a:bodyPr wrap="none" lIns="0" tIns="0" rIns="0" bIns="0" rtlCol="0" anchor="t"/>
          <a:lstStyle/>
          <a:p>
            <a:pPr algn="l" indent="0" marL="0">
              <a:lnSpc>
                <a:spcPts val="2700"/>
              </a:lnSpc>
              <a:buNone/>
            </a:pPr>
            <a:r>
              <a:rPr lang="en-US" sz="2150" b="1" dirty="0">
                <a:solidFill>
                  <a:srgbClr val="000000"/>
                </a:solidFill>
                <a:latin typeface="Bitter Bold" pitchFamily="34" charset="0"/>
                <a:ea typeface="Bitter Bold" pitchFamily="34" charset="-122"/>
                <a:cs typeface="Bitter Bold" pitchFamily="34" charset="-120"/>
              </a:rPr>
              <a:t>Avoid Touching Monks</a:t>
            </a:r>
            <a:endParaRPr lang="en-US" sz="2150" dirty="0"/>
          </a:p>
        </p:txBody>
      </p:sp>
      <p:sp>
        <p:nvSpPr>
          <p:cNvPr id="25" name="Text 15"/>
          <p:cNvSpPr/>
          <p:nvPr/>
        </p:nvSpPr>
        <p:spPr>
          <a:xfrm>
            <a:off x="7452598" y="6747272"/>
            <a:ext cx="6408182" cy="351830"/>
          </a:xfrm>
          <a:prstGeom prst="rect">
            <a:avLst/>
          </a:prstGeom>
          <a:noFill/>
          <a:ln/>
        </p:spPr>
        <p:txBody>
          <a:bodyPr wrap="none" lIns="0" tIns="0" rIns="0" bIns="0" rtlCol="0" anchor="t"/>
          <a:lstStyle/>
          <a:p>
            <a:pPr algn="l" indent="0" marL="0">
              <a:lnSpc>
                <a:spcPts val="2750"/>
              </a:lnSpc>
              <a:buNone/>
            </a:pPr>
            <a:r>
              <a:rPr lang="en-US" sz="1700" dirty="0">
                <a:solidFill>
                  <a:srgbClr val="000000"/>
                </a:solidFill>
                <a:latin typeface="Bitter" pitchFamily="34" charset="0"/>
                <a:ea typeface="Bitter" pitchFamily="34" charset="-122"/>
                <a:cs typeface="Bitter" pitchFamily="34" charset="-120"/>
              </a:rPr>
              <a:t>Especially for women.</a:t>
            </a:r>
            <a:endParaRPr lang="en-US" sz="1700" dirty="0"/>
          </a:p>
        </p:txBody>
      </p:sp>
      <p:sp>
        <p:nvSpPr>
          <p:cNvPr id="26" name="Text 16"/>
          <p:cNvSpPr/>
          <p:nvPr/>
        </p:nvSpPr>
        <p:spPr>
          <a:xfrm>
            <a:off x="769620" y="7346394"/>
            <a:ext cx="13091160" cy="281464"/>
          </a:xfrm>
          <a:prstGeom prst="rect">
            <a:avLst/>
          </a:prstGeom>
          <a:noFill/>
          <a:ln/>
        </p:spPr>
        <p:txBody>
          <a:bodyPr wrap="none" lIns="0" tIns="0" rIns="0" bIns="0" rtlCol="0" anchor="t"/>
          <a:lstStyle/>
          <a:p>
            <a:pPr algn="l" indent="0" marL="0">
              <a:lnSpc>
                <a:spcPts val="2200"/>
              </a:lnSpc>
              <a:buNone/>
            </a:pPr>
            <a:r>
              <a:rPr lang="en-US" sz="1350" dirty="0">
                <a:solidFill>
                  <a:srgbClr val="000000"/>
                </a:solidFill>
                <a:latin typeface="Bitter" pitchFamily="34" charset="0"/>
                <a:ea typeface="Bitter" pitchFamily="34" charset="-122"/>
                <a:cs typeface="Bitter" pitchFamily="34" charset="-120"/>
              </a:rPr>
              <a:t>Photo credit: The Kalon Blog </a:t>
            </a:r>
            <a:endParaRPr lang="en-US" sz="1350" dirty="0"/>
          </a:p>
        </p:txBody>
      </p:sp>
      <p:pic>
        <p:nvPicPr>
          <p:cNvPr id="27" name="Image 8" descr="preencoded.png">    </p:cNvPr>
          <p:cNvPicPr>
            <a:picLocks noChangeAspect="1"/>
          </p:cNvPicPr>
          <p:nvPr/>
        </p:nvPicPr>
        <p:blipFill>
          <a:blip r:embed="rId9"/>
          <a:stretch>
            <a:fillRect/>
          </a:stretch>
        </p:blipFill>
        <p:spPr>
          <a:xfrm>
            <a:off x="13629561" y="228600"/>
            <a:ext cx="772239" cy="601861"/>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3118723"/>
          </a:xfrm>
          <a:prstGeom prst="rect">
            <a:avLst/>
          </a:prstGeom>
        </p:spPr>
      </p:pic>
      <p:sp>
        <p:nvSpPr>
          <p:cNvPr id="3" name="Text 0"/>
          <p:cNvSpPr/>
          <p:nvPr/>
        </p:nvSpPr>
        <p:spPr>
          <a:xfrm>
            <a:off x="793790" y="4245412"/>
            <a:ext cx="6868954" cy="708779"/>
          </a:xfrm>
          <a:prstGeom prst="rect">
            <a:avLst/>
          </a:prstGeom>
          <a:noFill/>
          <a:ln/>
        </p:spPr>
        <p:txBody>
          <a:bodyPr wrap="none" lIns="0" tIns="0" rIns="0" bIns="0" rtlCol="0" anchor="t"/>
          <a:lstStyle/>
          <a:p>
            <a:pPr algn="l" indent="0" marL="0">
              <a:lnSpc>
                <a:spcPts val="5550"/>
              </a:lnSpc>
              <a:buNone/>
            </a:pPr>
            <a:r>
              <a:rPr lang="en-US" sz="4450" b="1" dirty="0">
                <a:solidFill>
                  <a:srgbClr val="253A7E"/>
                </a:solidFill>
                <a:latin typeface="Bitter Bold" pitchFamily="34" charset="0"/>
                <a:ea typeface="Bitter Bold" pitchFamily="34" charset="-122"/>
                <a:cs typeface="Bitter Bold" pitchFamily="34" charset="-120"/>
              </a:rPr>
              <a:t>Compassion &amp; Generosity</a:t>
            </a:r>
            <a:endParaRPr lang="en-US" sz="4450" dirty="0"/>
          </a:p>
        </p:txBody>
      </p:sp>
      <p:sp>
        <p:nvSpPr>
          <p:cNvPr id="4" name="Text 1"/>
          <p:cNvSpPr/>
          <p:nvPr/>
        </p:nvSpPr>
        <p:spPr>
          <a:xfrm>
            <a:off x="793790" y="5294352"/>
            <a:ext cx="13042821" cy="907018"/>
          </a:xfrm>
          <a:prstGeom prst="rect">
            <a:avLst/>
          </a:prstGeom>
          <a:noFill/>
          <a:ln/>
        </p:spPr>
        <p:txBody>
          <a:bodyPr wrap="square" lIns="0" tIns="0" rIns="0" bIns="0" rtlCol="0" anchor="t"/>
          <a:lstStyle/>
          <a:p>
            <a:pPr algn="l" indent="0" marL="0">
              <a:lnSpc>
                <a:spcPts val="3550"/>
              </a:lnSpc>
              <a:buNone/>
            </a:pPr>
            <a:r>
              <a:rPr lang="en-US" sz="2200" dirty="0">
                <a:solidFill>
                  <a:srgbClr val="000000"/>
                </a:solidFill>
                <a:latin typeface="Bitter" pitchFamily="34" charset="0"/>
                <a:ea typeface="Bitter" pitchFamily="34" charset="-122"/>
                <a:cs typeface="Bitter" pitchFamily="34" charset="-120"/>
              </a:rPr>
              <a:t>Rooted in Buddhist teachings, compassion is an important aspect of Thai social values, fostering kindness, empathy, and harmonious relationships within communities.</a:t>
            </a:r>
            <a:endParaRPr lang="en-US" sz="2200" dirty="0"/>
          </a:p>
        </p:txBody>
      </p:sp>
      <p:sp>
        <p:nvSpPr>
          <p:cNvPr id="5" name="Text 2"/>
          <p:cNvSpPr/>
          <p:nvPr/>
        </p:nvSpPr>
        <p:spPr>
          <a:xfrm>
            <a:off x="793790" y="6456521"/>
            <a:ext cx="13042821" cy="362903"/>
          </a:xfrm>
          <a:prstGeom prst="rect">
            <a:avLst/>
          </a:prstGeom>
          <a:noFill/>
          <a:ln/>
        </p:spPr>
        <p:txBody>
          <a:bodyPr wrap="none" lIns="0" tIns="0" rIns="0" bIns="0" rtlCol="0" anchor="t"/>
          <a:lstStyle/>
          <a:p>
            <a:pPr algn="l" indent="0" marL="0">
              <a:lnSpc>
                <a:spcPts val="2850"/>
              </a:lnSpc>
              <a:buNone/>
            </a:pPr>
            <a:r>
              <a:rPr lang="en-US" sz="1750" dirty="0">
                <a:solidFill>
                  <a:srgbClr val="000000"/>
                </a:solidFill>
                <a:latin typeface="Bitter" pitchFamily="34" charset="0"/>
                <a:ea typeface="Bitter" pitchFamily="34" charset="-122"/>
                <a:cs typeface="Bitter" pitchFamily="34" charset="-120"/>
              </a:rPr>
              <a:t>Photo credit: Freepik </a:t>
            </a:r>
            <a:endParaRPr lang="en-US" sz="175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8046720" cy="8229600"/>
          </a:xfrm>
          <a:prstGeom prst="rect">
            <a:avLst/>
          </a:prstGeom>
        </p:spPr>
      </p:pic>
      <p:sp>
        <p:nvSpPr>
          <p:cNvPr id="3" name="Shape 0"/>
          <p:cNvSpPr/>
          <p:nvPr/>
        </p:nvSpPr>
        <p:spPr>
          <a:xfrm>
            <a:off x="8108990" y="898446"/>
            <a:ext cx="5727621" cy="3533180"/>
          </a:xfrm>
          <a:prstGeom prst="roundRect">
            <a:avLst>
              <a:gd name="adj" fmla="val 2696"/>
            </a:avLst>
          </a:prstGeom>
          <a:solidFill>
            <a:srgbClr val="FEEECD"/>
          </a:solidFill>
          <a:ln w="7620">
            <a:solidFill>
              <a:srgbClr val="E4D4B3"/>
            </a:solidFill>
            <a:prstDash val="solid"/>
          </a:ln>
        </p:spPr>
      </p:sp>
      <p:sp>
        <p:nvSpPr>
          <p:cNvPr id="4" name="Text 1"/>
          <p:cNvSpPr/>
          <p:nvPr/>
        </p:nvSpPr>
        <p:spPr>
          <a:xfrm>
            <a:off x="8343424" y="1132880"/>
            <a:ext cx="3474482" cy="354330"/>
          </a:xfrm>
          <a:prstGeom prst="rect">
            <a:avLst/>
          </a:prstGeom>
          <a:noFill/>
          <a:ln/>
        </p:spPr>
        <p:txBody>
          <a:bodyPr wrap="none" lIns="0" tIns="0" rIns="0" bIns="0" rtlCol="0" anchor="t"/>
          <a:lstStyle/>
          <a:p>
            <a:pPr algn="l" indent="0" marL="0">
              <a:lnSpc>
                <a:spcPts val="2750"/>
              </a:lnSpc>
              <a:buNone/>
            </a:pPr>
            <a:r>
              <a:rPr lang="en-US" sz="2200" b="1" i="1" dirty="0">
                <a:solidFill>
                  <a:srgbClr val="000000"/>
                </a:solidFill>
                <a:latin typeface="Bitter Bold" pitchFamily="34" charset="0"/>
                <a:ea typeface="Bitter Bold" pitchFamily="34" charset="-122"/>
                <a:cs typeface="Bitter Bold" pitchFamily="34" charset="-120"/>
              </a:rPr>
              <a:t>Tum Boon</a:t>
            </a:r>
            <a:pPr algn="l" indent="0" marL="0">
              <a:lnSpc>
                <a:spcPts val="2750"/>
              </a:lnSpc>
              <a:buNone/>
            </a:pPr>
            <a:r>
              <a:rPr lang="en-US" sz="2200" b="1" dirty="0">
                <a:solidFill>
                  <a:srgbClr val="000000"/>
                </a:solidFill>
                <a:latin typeface="Bitter Bold" pitchFamily="34" charset="0"/>
                <a:ea typeface="Bitter Bold" pitchFamily="34" charset="-122"/>
                <a:cs typeface="Bitter Bold" pitchFamily="34" charset="-120"/>
              </a:rPr>
              <a:t>  – Making Merit</a:t>
            </a:r>
            <a:endParaRPr lang="en-US" sz="2200" dirty="0"/>
          </a:p>
        </p:txBody>
      </p:sp>
      <p:sp>
        <p:nvSpPr>
          <p:cNvPr id="5" name="Text 2"/>
          <p:cNvSpPr/>
          <p:nvPr/>
        </p:nvSpPr>
        <p:spPr>
          <a:xfrm>
            <a:off x="8343424" y="1623298"/>
            <a:ext cx="5258753" cy="362903"/>
          </a:xfrm>
          <a:prstGeom prst="rect">
            <a:avLst/>
          </a:prstGeom>
          <a:noFill/>
          <a:ln/>
        </p:spPr>
        <p:txBody>
          <a:bodyPr wrap="none" lIns="0" tIns="0" rIns="0" bIns="0" rtlCol="0" anchor="t"/>
          <a:lstStyle/>
          <a:p>
            <a:pPr algn="l" marL="342900" indent="-342900">
              <a:lnSpc>
                <a:spcPts val="2850"/>
              </a:lnSpc>
              <a:buSzPct val="100000"/>
              <a:buChar char="•"/>
            </a:pPr>
            <a:r>
              <a:rPr lang="en-US" sz="1750" dirty="0">
                <a:solidFill>
                  <a:srgbClr val="000000"/>
                </a:solidFill>
                <a:latin typeface="Bitter" pitchFamily="34" charset="0"/>
                <a:ea typeface="Bitter" pitchFamily="34" charset="-122"/>
                <a:cs typeface="Bitter" pitchFamily="34" charset="-120"/>
              </a:rPr>
              <a:t>A core </a:t>
            </a:r>
            <a:pPr algn="l" indent="0" marL="0">
              <a:lnSpc>
                <a:spcPts val="2850"/>
              </a:lnSpc>
              <a:buNone/>
            </a:pPr>
            <a:r>
              <a:rPr lang="en-US" sz="1750" b="1" dirty="0">
                <a:solidFill>
                  <a:srgbClr val="000000"/>
                </a:solidFill>
                <a:latin typeface="Bitter" pitchFamily="34" charset="0"/>
                <a:ea typeface="Bitter" pitchFamily="34" charset="-122"/>
                <a:cs typeface="Bitter" pitchFamily="34" charset="-120"/>
              </a:rPr>
              <a:t>Buddhist practice</a:t>
            </a:r>
            <a:pPr algn="l" indent="0" marL="0">
              <a:lnSpc>
                <a:spcPts val="2850"/>
              </a:lnSpc>
              <a:buNone/>
            </a:pPr>
            <a:r>
              <a:rPr lang="en-US" sz="1750" dirty="0">
                <a:solidFill>
                  <a:srgbClr val="000000"/>
                </a:solidFill>
                <a:latin typeface="Bitter" pitchFamily="34" charset="0"/>
                <a:ea typeface="Bitter" pitchFamily="34" charset="-122"/>
                <a:cs typeface="Bitter" pitchFamily="34" charset="-120"/>
              </a:rPr>
              <a:t> to gain </a:t>
            </a:r>
            <a:pPr algn="l" indent="0" marL="0">
              <a:lnSpc>
                <a:spcPts val="2850"/>
              </a:lnSpc>
              <a:buNone/>
            </a:pPr>
            <a:r>
              <a:rPr lang="en-US" sz="1750" b="1" dirty="0">
                <a:solidFill>
                  <a:srgbClr val="000000"/>
                </a:solidFill>
                <a:latin typeface="Bitter" pitchFamily="34" charset="0"/>
                <a:ea typeface="Bitter" pitchFamily="34" charset="-122"/>
                <a:cs typeface="Bitter" pitchFamily="34" charset="-120"/>
              </a:rPr>
              <a:t>good karma</a:t>
            </a:r>
            <a:pPr algn="l" indent="0" marL="0">
              <a:lnSpc>
                <a:spcPts val="2850"/>
              </a:lnSpc>
              <a:buNone/>
            </a:pPr>
            <a:r>
              <a:rPr lang="en-US" sz="1750" dirty="0">
                <a:solidFill>
                  <a:srgbClr val="000000"/>
                </a:solidFill>
                <a:latin typeface="Bitter" pitchFamily="34" charset="0"/>
                <a:ea typeface="Bitter" pitchFamily="34" charset="-122"/>
                <a:cs typeface="Bitter" pitchFamily="34" charset="-120"/>
              </a:rPr>
              <a:t>.</a:t>
            </a:r>
            <a:endParaRPr lang="en-US" sz="1750" dirty="0"/>
          </a:p>
        </p:txBody>
      </p:sp>
      <p:sp>
        <p:nvSpPr>
          <p:cNvPr id="6" name="Text 3"/>
          <p:cNvSpPr/>
          <p:nvPr/>
        </p:nvSpPr>
        <p:spPr>
          <a:xfrm>
            <a:off x="8343424" y="2065496"/>
            <a:ext cx="5258753" cy="362903"/>
          </a:xfrm>
          <a:prstGeom prst="rect">
            <a:avLst/>
          </a:prstGeom>
          <a:noFill/>
          <a:ln/>
        </p:spPr>
        <p:txBody>
          <a:bodyPr wrap="none" lIns="0" tIns="0" rIns="0" bIns="0" rtlCol="0" anchor="t"/>
          <a:lstStyle/>
          <a:p>
            <a:pPr algn="l" marL="342900" indent="-342900">
              <a:lnSpc>
                <a:spcPts val="2850"/>
              </a:lnSpc>
              <a:buSzPct val="100000"/>
              <a:buChar char="•"/>
            </a:pPr>
            <a:r>
              <a:rPr lang="en-US" sz="1750" dirty="0">
                <a:solidFill>
                  <a:srgbClr val="000000"/>
                </a:solidFill>
                <a:latin typeface="Bitter" pitchFamily="34" charset="0"/>
                <a:ea typeface="Bitter" pitchFamily="34" charset="-122"/>
                <a:cs typeface="Bitter" pitchFamily="34" charset="-120"/>
              </a:rPr>
              <a:t>Common ways to make merit:</a:t>
            </a:r>
            <a:endParaRPr lang="en-US" sz="1750" dirty="0"/>
          </a:p>
        </p:txBody>
      </p:sp>
      <p:sp>
        <p:nvSpPr>
          <p:cNvPr id="7" name="Text 4"/>
          <p:cNvSpPr/>
          <p:nvPr/>
        </p:nvSpPr>
        <p:spPr>
          <a:xfrm>
            <a:off x="8343424" y="2507694"/>
            <a:ext cx="5258753" cy="362903"/>
          </a:xfrm>
          <a:prstGeom prst="rect">
            <a:avLst/>
          </a:prstGeom>
          <a:noFill/>
          <a:ln/>
        </p:spPr>
        <p:txBody>
          <a:bodyPr wrap="none" lIns="0" tIns="0" rIns="0" bIns="0" rtlCol="0" anchor="t"/>
          <a:lstStyle/>
          <a:p>
            <a:pPr algn="l" lvl="1" marL="685800" indent="-342900">
              <a:lnSpc>
                <a:spcPts val="2850"/>
              </a:lnSpc>
              <a:buSzPct val="100000"/>
              <a:buChar char="•"/>
            </a:pPr>
            <a:r>
              <a:rPr lang="en-US" sz="1750" dirty="0">
                <a:solidFill>
                  <a:srgbClr val="000000"/>
                </a:solidFill>
                <a:latin typeface="Bitter" pitchFamily="34" charset="0"/>
                <a:ea typeface="Bitter" pitchFamily="34" charset="-122"/>
                <a:cs typeface="Bitter" pitchFamily="34" charset="-120"/>
              </a:rPr>
              <a:t>Giving alms to monks</a:t>
            </a:r>
            <a:endParaRPr lang="en-US" sz="1750" dirty="0"/>
          </a:p>
        </p:txBody>
      </p:sp>
      <p:sp>
        <p:nvSpPr>
          <p:cNvPr id="8" name="Text 5"/>
          <p:cNvSpPr/>
          <p:nvPr/>
        </p:nvSpPr>
        <p:spPr>
          <a:xfrm>
            <a:off x="8343424" y="2949893"/>
            <a:ext cx="5258753" cy="362903"/>
          </a:xfrm>
          <a:prstGeom prst="rect">
            <a:avLst/>
          </a:prstGeom>
          <a:noFill/>
          <a:ln/>
        </p:spPr>
        <p:txBody>
          <a:bodyPr wrap="none" lIns="0" tIns="0" rIns="0" bIns="0" rtlCol="0" anchor="t"/>
          <a:lstStyle/>
          <a:p>
            <a:pPr algn="l" lvl="1" marL="685800" indent="-342900">
              <a:lnSpc>
                <a:spcPts val="2850"/>
              </a:lnSpc>
              <a:buSzPct val="100000"/>
              <a:buChar char="•"/>
            </a:pPr>
            <a:r>
              <a:rPr lang="en-US" sz="1750" dirty="0">
                <a:solidFill>
                  <a:srgbClr val="000000"/>
                </a:solidFill>
                <a:latin typeface="Bitter" pitchFamily="34" charset="0"/>
                <a:ea typeface="Bitter" pitchFamily="34" charset="-122"/>
                <a:cs typeface="Bitter" pitchFamily="34" charset="-120"/>
              </a:rPr>
              <a:t>Donating to temples and the needy</a:t>
            </a:r>
            <a:endParaRPr lang="en-US" sz="1750" dirty="0"/>
          </a:p>
        </p:txBody>
      </p:sp>
      <p:sp>
        <p:nvSpPr>
          <p:cNvPr id="9" name="Text 6"/>
          <p:cNvSpPr/>
          <p:nvPr/>
        </p:nvSpPr>
        <p:spPr>
          <a:xfrm>
            <a:off x="8343424" y="3392091"/>
            <a:ext cx="5258753" cy="362903"/>
          </a:xfrm>
          <a:prstGeom prst="rect">
            <a:avLst/>
          </a:prstGeom>
          <a:noFill/>
          <a:ln/>
        </p:spPr>
        <p:txBody>
          <a:bodyPr wrap="none" lIns="0" tIns="0" rIns="0" bIns="0" rtlCol="0" anchor="t"/>
          <a:lstStyle/>
          <a:p>
            <a:pPr algn="l" lvl="1" marL="685800" indent="-342900">
              <a:lnSpc>
                <a:spcPts val="2850"/>
              </a:lnSpc>
              <a:buSzPct val="100000"/>
              <a:buChar char="•"/>
            </a:pPr>
            <a:r>
              <a:rPr lang="en-US" sz="1750" dirty="0">
                <a:solidFill>
                  <a:srgbClr val="000000"/>
                </a:solidFill>
                <a:latin typeface="Bitter" pitchFamily="34" charset="0"/>
                <a:ea typeface="Bitter" pitchFamily="34" charset="-122"/>
                <a:cs typeface="Bitter" pitchFamily="34" charset="-120"/>
              </a:rPr>
              <a:t>Helping the poor</a:t>
            </a:r>
            <a:endParaRPr lang="en-US" sz="1750" dirty="0"/>
          </a:p>
        </p:txBody>
      </p:sp>
      <p:sp>
        <p:nvSpPr>
          <p:cNvPr id="10" name="Text 7"/>
          <p:cNvSpPr/>
          <p:nvPr/>
        </p:nvSpPr>
        <p:spPr>
          <a:xfrm>
            <a:off x="8343424" y="3834289"/>
            <a:ext cx="5258753" cy="362903"/>
          </a:xfrm>
          <a:prstGeom prst="rect">
            <a:avLst/>
          </a:prstGeom>
          <a:noFill/>
          <a:ln/>
        </p:spPr>
        <p:txBody>
          <a:bodyPr wrap="none" lIns="0" tIns="0" rIns="0" bIns="0" rtlCol="0" anchor="t"/>
          <a:lstStyle/>
          <a:p>
            <a:pPr algn="l" lvl="1" marL="685800" indent="-342900">
              <a:lnSpc>
                <a:spcPts val="2850"/>
              </a:lnSpc>
              <a:buSzPct val="100000"/>
              <a:buChar char="•"/>
            </a:pPr>
            <a:r>
              <a:rPr lang="en-US" sz="1750" dirty="0">
                <a:solidFill>
                  <a:srgbClr val="000000"/>
                </a:solidFill>
                <a:latin typeface="Bitter" pitchFamily="34" charset="0"/>
                <a:ea typeface="Bitter" pitchFamily="34" charset="-122"/>
                <a:cs typeface="Bitter" pitchFamily="34" charset="-120"/>
              </a:rPr>
              <a:t>Releasing animals such as birds, fishes, etc. </a:t>
            </a:r>
            <a:endParaRPr lang="en-US" sz="1750" dirty="0"/>
          </a:p>
        </p:txBody>
      </p:sp>
      <p:sp>
        <p:nvSpPr>
          <p:cNvPr id="11" name="Shape 8"/>
          <p:cNvSpPr/>
          <p:nvPr/>
        </p:nvSpPr>
        <p:spPr>
          <a:xfrm>
            <a:off x="8108990" y="4658439"/>
            <a:ext cx="5727621" cy="2127290"/>
          </a:xfrm>
          <a:prstGeom prst="roundRect">
            <a:avLst>
              <a:gd name="adj" fmla="val 4478"/>
            </a:avLst>
          </a:prstGeom>
          <a:solidFill>
            <a:srgbClr val="FEEECD"/>
          </a:solidFill>
          <a:ln w="7620">
            <a:solidFill>
              <a:srgbClr val="E4D4B3"/>
            </a:solidFill>
            <a:prstDash val="solid"/>
          </a:ln>
        </p:spPr>
      </p:sp>
      <p:sp>
        <p:nvSpPr>
          <p:cNvPr id="12" name="Text 9"/>
          <p:cNvSpPr/>
          <p:nvPr/>
        </p:nvSpPr>
        <p:spPr>
          <a:xfrm>
            <a:off x="8343424" y="4892873"/>
            <a:ext cx="4721781" cy="354330"/>
          </a:xfrm>
          <a:prstGeom prst="rect">
            <a:avLst/>
          </a:prstGeom>
          <a:noFill/>
          <a:ln/>
        </p:spPr>
        <p:txBody>
          <a:bodyPr wrap="none" lIns="0" tIns="0" rIns="0" bIns="0" rtlCol="0" anchor="t"/>
          <a:lstStyle/>
          <a:p>
            <a:pPr algn="l" indent="0" marL="0">
              <a:lnSpc>
                <a:spcPts val="2750"/>
              </a:lnSpc>
              <a:buNone/>
            </a:pPr>
            <a:r>
              <a:rPr lang="en-US" sz="2200" b="1" dirty="0">
                <a:solidFill>
                  <a:srgbClr val="000000"/>
                </a:solidFill>
                <a:latin typeface="Bitter Bold" pitchFamily="34" charset="0"/>
                <a:ea typeface="Bitter Bold" pitchFamily="34" charset="-122"/>
                <a:cs typeface="Bitter Bold" pitchFamily="34" charset="-120"/>
              </a:rPr>
              <a:t>Merit-making on Special Occasions</a:t>
            </a:r>
            <a:endParaRPr lang="en-US" sz="2200" dirty="0"/>
          </a:p>
        </p:txBody>
      </p:sp>
      <p:sp>
        <p:nvSpPr>
          <p:cNvPr id="13" name="Text 10"/>
          <p:cNvSpPr/>
          <p:nvPr/>
        </p:nvSpPr>
        <p:spPr>
          <a:xfrm>
            <a:off x="8343424" y="5383292"/>
            <a:ext cx="5258753" cy="362903"/>
          </a:xfrm>
          <a:prstGeom prst="rect">
            <a:avLst/>
          </a:prstGeom>
          <a:noFill/>
          <a:ln/>
        </p:spPr>
        <p:txBody>
          <a:bodyPr wrap="none" lIns="0" tIns="0" rIns="0" bIns="0" rtlCol="0" anchor="t"/>
          <a:lstStyle/>
          <a:p>
            <a:pPr algn="l" marL="342900" indent="-342900">
              <a:lnSpc>
                <a:spcPts val="2850"/>
              </a:lnSpc>
              <a:buSzPct val="100000"/>
              <a:buChar char="•"/>
            </a:pPr>
            <a:r>
              <a:rPr lang="en-US" sz="1750" dirty="0">
                <a:solidFill>
                  <a:srgbClr val="000000"/>
                </a:solidFill>
                <a:latin typeface="Bitter" pitchFamily="34" charset="0"/>
                <a:ea typeface="Bitter" pitchFamily="34" charset="-122"/>
                <a:cs typeface="Bitter" pitchFamily="34" charset="-120"/>
              </a:rPr>
              <a:t>Birthdays, weddings, funerals, etc.</a:t>
            </a:r>
            <a:endParaRPr lang="en-US" sz="1750" dirty="0"/>
          </a:p>
        </p:txBody>
      </p:sp>
      <p:sp>
        <p:nvSpPr>
          <p:cNvPr id="14" name="Text 11"/>
          <p:cNvSpPr/>
          <p:nvPr/>
        </p:nvSpPr>
        <p:spPr>
          <a:xfrm>
            <a:off x="8343424" y="5825490"/>
            <a:ext cx="5258753" cy="725805"/>
          </a:xfrm>
          <a:prstGeom prst="rect">
            <a:avLst/>
          </a:prstGeom>
          <a:noFill/>
          <a:ln/>
        </p:spPr>
        <p:txBody>
          <a:bodyPr wrap="square" lIns="0" tIns="0" rIns="0" bIns="0" rtlCol="0" anchor="t"/>
          <a:lstStyle/>
          <a:p>
            <a:pPr algn="l" marL="342900" indent="-342900">
              <a:lnSpc>
                <a:spcPts val="2850"/>
              </a:lnSpc>
              <a:buSzPct val="100000"/>
              <a:buChar char="•"/>
            </a:pPr>
            <a:r>
              <a:rPr lang="en-US" sz="1750" dirty="0">
                <a:solidFill>
                  <a:srgbClr val="000000"/>
                </a:solidFill>
                <a:latin typeface="Bitter" pitchFamily="34" charset="0"/>
                <a:ea typeface="Bitter" pitchFamily="34" charset="-122"/>
                <a:cs typeface="Bitter" pitchFamily="34" charset="-120"/>
              </a:rPr>
              <a:t>Many Thais make merit </a:t>
            </a:r>
            <a:pPr algn="l" indent="0" marL="0">
              <a:lnSpc>
                <a:spcPts val="2850"/>
              </a:lnSpc>
              <a:buNone/>
            </a:pPr>
            <a:r>
              <a:rPr lang="en-US" sz="1750" b="1" dirty="0">
                <a:solidFill>
                  <a:srgbClr val="000000"/>
                </a:solidFill>
                <a:latin typeface="Bitter" pitchFamily="34" charset="0"/>
                <a:ea typeface="Bitter" pitchFamily="34" charset="-122"/>
                <a:cs typeface="Bitter" pitchFamily="34" charset="-120"/>
              </a:rPr>
              <a:t>daily</a:t>
            </a:r>
            <a:pPr algn="l" indent="0" marL="0">
              <a:lnSpc>
                <a:spcPts val="2850"/>
              </a:lnSpc>
              <a:buNone/>
            </a:pPr>
            <a:r>
              <a:rPr lang="en-US" sz="1750" dirty="0">
                <a:solidFill>
                  <a:srgbClr val="000000"/>
                </a:solidFill>
                <a:latin typeface="Bitter" pitchFamily="34" charset="0"/>
                <a:ea typeface="Bitter" pitchFamily="34" charset="-122"/>
                <a:cs typeface="Bitter" pitchFamily="34" charset="-120"/>
              </a:rPr>
              <a:t>, such as praying before bed.</a:t>
            </a:r>
            <a:endParaRPr lang="en-US" sz="1750" dirty="0"/>
          </a:p>
        </p:txBody>
      </p:sp>
      <p:sp>
        <p:nvSpPr>
          <p:cNvPr id="15" name="Text 12"/>
          <p:cNvSpPr/>
          <p:nvPr/>
        </p:nvSpPr>
        <p:spPr>
          <a:xfrm>
            <a:off x="8108990" y="7040880"/>
            <a:ext cx="5727621" cy="290274"/>
          </a:xfrm>
          <a:prstGeom prst="rect">
            <a:avLst/>
          </a:prstGeom>
          <a:noFill/>
          <a:ln/>
        </p:spPr>
        <p:txBody>
          <a:bodyPr wrap="none" lIns="0" tIns="0" rIns="0" bIns="0" rtlCol="0" anchor="t"/>
          <a:lstStyle/>
          <a:p>
            <a:pPr algn="l" indent="0" marL="0">
              <a:lnSpc>
                <a:spcPts val="2250"/>
              </a:lnSpc>
              <a:buNone/>
            </a:pPr>
            <a:r>
              <a:rPr lang="en-US" sz="1400" dirty="0">
                <a:solidFill>
                  <a:srgbClr val="000000"/>
                </a:solidFill>
                <a:latin typeface="Bitter" pitchFamily="34" charset="0"/>
                <a:ea typeface="Bitter" pitchFamily="34" charset="-122"/>
                <a:cs typeface="Bitter" pitchFamily="34" charset="-120"/>
              </a:rPr>
              <a:t>Photo credit :Sanook </a:t>
            </a:r>
            <a:endParaRPr lang="en-US" sz="1400" dirty="0"/>
          </a:p>
        </p:txBody>
      </p:sp>
      <p:pic>
        <p:nvPicPr>
          <p:cNvPr id="16" name="Image 1" descr="preencoded.png">    </p:cNvPr>
          <p:cNvPicPr>
            <a:picLocks noChangeAspect="1"/>
          </p:cNvPicPr>
          <p:nvPr/>
        </p:nvPicPr>
        <p:blipFill>
          <a:blip r:embed="rId2"/>
          <a:stretch>
            <a:fillRect/>
          </a:stretch>
        </p:blipFill>
        <p:spPr>
          <a:xfrm>
            <a:off x="13629561" y="228600"/>
            <a:ext cx="772239" cy="601861"/>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4515088"/>
          </a:xfrm>
          <a:prstGeom prst="rect">
            <a:avLst/>
          </a:prstGeom>
        </p:spPr>
      </p:pic>
      <p:sp>
        <p:nvSpPr>
          <p:cNvPr id="3" name="Text 0"/>
          <p:cNvSpPr/>
          <p:nvPr/>
        </p:nvSpPr>
        <p:spPr>
          <a:xfrm>
            <a:off x="766167" y="4706660"/>
            <a:ext cx="5486400" cy="684133"/>
          </a:xfrm>
          <a:prstGeom prst="rect">
            <a:avLst/>
          </a:prstGeom>
          <a:noFill/>
          <a:ln/>
        </p:spPr>
        <p:txBody>
          <a:bodyPr wrap="none" lIns="0" tIns="0" rIns="0" bIns="0" rtlCol="0" anchor="t"/>
          <a:lstStyle/>
          <a:p>
            <a:pPr algn="l" indent="0" marL="0">
              <a:lnSpc>
                <a:spcPts val="5350"/>
              </a:lnSpc>
              <a:buNone/>
            </a:pPr>
            <a:r>
              <a:rPr lang="en-US" sz="4300" b="1" dirty="0">
                <a:solidFill>
                  <a:srgbClr val="253A7E"/>
                </a:solidFill>
                <a:latin typeface="Bitter Bold" pitchFamily="34" charset="0"/>
                <a:ea typeface="Bitter Bold" pitchFamily="34" charset="-122"/>
                <a:cs typeface="Bitter Bold" pitchFamily="34" charset="-120"/>
              </a:rPr>
              <a:t>Openness &amp; Diversity</a:t>
            </a:r>
            <a:endParaRPr lang="en-US" sz="4300" dirty="0"/>
          </a:p>
        </p:txBody>
      </p:sp>
      <p:sp>
        <p:nvSpPr>
          <p:cNvPr id="4" name="Text 1"/>
          <p:cNvSpPr/>
          <p:nvPr/>
        </p:nvSpPr>
        <p:spPr>
          <a:xfrm>
            <a:off x="766167" y="5719167"/>
            <a:ext cx="13098066" cy="1313021"/>
          </a:xfrm>
          <a:prstGeom prst="rect">
            <a:avLst/>
          </a:prstGeom>
          <a:noFill/>
          <a:ln/>
        </p:spPr>
        <p:txBody>
          <a:bodyPr wrap="square" lIns="0" tIns="0" rIns="0" bIns="0" rtlCol="0" anchor="t"/>
          <a:lstStyle/>
          <a:p>
            <a:pPr algn="l" indent="0" marL="0">
              <a:lnSpc>
                <a:spcPts val="3400"/>
              </a:lnSpc>
              <a:buNone/>
            </a:pPr>
            <a:r>
              <a:rPr lang="en-US" sz="2150" dirty="0">
                <a:solidFill>
                  <a:srgbClr val="000000"/>
                </a:solidFill>
                <a:latin typeface="Bitter" pitchFamily="34" charset="0"/>
                <a:ea typeface="Bitter" pitchFamily="34" charset="-122"/>
                <a:cs typeface="Bitter" pitchFamily="34" charset="-120"/>
              </a:rPr>
              <a:t>Thai people have an attitude of cultural openness, embracing diversity in ways that reflect its rich traditions and evolving modernity. Thai society fosters a welcoming atmosphere for different beliefs, lifestyles, and identities.</a:t>
            </a:r>
            <a:endParaRPr lang="en-US" sz="2150" dirty="0"/>
          </a:p>
        </p:txBody>
      </p:sp>
      <p:sp>
        <p:nvSpPr>
          <p:cNvPr id="5" name="Text 2"/>
          <p:cNvSpPr/>
          <p:nvPr/>
        </p:nvSpPr>
        <p:spPr>
          <a:xfrm>
            <a:off x="766167" y="7278410"/>
            <a:ext cx="13098066" cy="350282"/>
          </a:xfrm>
          <a:prstGeom prst="rect">
            <a:avLst/>
          </a:prstGeom>
          <a:noFill/>
          <a:ln/>
        </p:spPr>
        <p:txBody>
          <a:bodyPr wrap="none" lIns="0" tIns="0" rIns="0" bIns="0" rtlCol="0" anchor="t"/>
          <a:lstStyle/>
          <a:p>
            <a:pPr algn="l" indent="0" marL="0">
              <a:lnSpc>
                <a:spcPts val="2750"/>
              </a:lnSpc>
              <a:buNone/>
            </a:pPr>
            <a:r>
              <a:rPr lang="en-US" sz="1700" dirty="0">
                <a:solidFill>
                  <a:srgbClr val="000000"/>
                </a:solidFill>
                <a:latin typeface="Bitter" pitchFamily="34" charset="0"/>
                <a:ea typeface="Bitter" pitchFamily="34" charset="-122"/>
                <a:cs typeface="Bitter" pitchFamily="34" charset="-120"/>
              </a:rPr>
              <a:t>Photo credit: Clever Thai</a:t>
            </a:r>
            <a:endParaRPr lang="en-US" sz="17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5">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6583680" y="0"/>
            <a:ext cx="8046720" cy="8229600"/>
          </a:xfrm>
          <a:prstGeom prst="rect">
            <a:avLst/>
          </a:prstGeom>
        </p:spPr>
      </p:pic>
      <p:sp>
        <p:nvSpPr>
          <p:cNvPr id="3" name="Text 0"/>
          <p:cNvSpPr/>
          <p:nvPr/>
        </p:nvSpPr>
        <p:spPr>
          <a:xfrm>
            <a:off x="793790" y="1920716"/>
            <a:ext cx="5670590" cy="708779"/>
          </a:xfrm>
          <a:prstGeom prst="rect">
            <a:avLst/>
          </a:prstGeom>
          <a:noFill/>
          <a:ln/>
        </p:spPr>
        <p:txBody>
          <a:bodyPr wrap="none" lIns="0" tIns="0" rIns="0" bIns="0" rtlCol="0" anchor="t"/>
          <a:lstStyle/>
          <a:p>
            <a:pPr algn="l" indent="0" marL="0">
              <a:lnSpc>
                <a:spcPts val="5550"/>
              </a:lnSpc>
              <a:buNone/>
            </a:pPr>
            <a:r>
              <a:rPr lang="en-US" sz="4450" b="1" dirty="0">
                <a:solidFill>
                  <a:srgbClr val="253A7E"/>
                </a:solidFill>
                <a:latin typeface="Bitter Bold" pitchFamily="34" charset="0"/>
                <a:ea typeface="Bitter Bold" pitchFamily="34" charset="-122"/>
                <a:cs typeface="Bitter Bold" pitchFamily="34" charset="-120"/>
              </a:rPr>
              <a:t>Cultural Diversity</a:t>
            </a:r>
            <a:endParaRPr lang="en-US" sz="4450" dirty="0"/>
          </a:p>
        </p:txBody>
      </p:sp>
      <p:sp>
        <p:nvSpPr>
          <p:cNvPr id="4" name="Text 1"/>
          <p:cNvSpPr/>
          <p:nvPr/>
        </p:nvSpPr>
        <p:spPr>
          <a:xfrm>
            <a:off x="793790" y="2969657"/>
            <a:ext cx="5727621" cy="2721054"/>
          </a:xfrm>
          <a:prstGeom prst="rect">
            <a:avLst/>
          </a:prstGeom>
          <a:noFill/>
          <a:ln/>
        </p:spPr>
        <p:txBody>
          <a:bodyPr wrap="square" lIns="0" tIns="0" rIns="0" bIns="0" rtlCol="0" anchor="t"/>
          <a:lstStyle/>
          <a:p>
            <a:pPr algn="l" indent="0" marL="0">
              <a:lnSpc>
                <a:spcPts val="3550"/>
              </a:lnSpc>
              <a:buNone/>
            </a:pPr>
            <a:r>
              <a:rPr lang="en-US" sz="2200" dirty="0">
                <a:solidFill>
                  <a:srgbClr val="000000"/>
                </a:solidFill>
                <a:latin typeface="Bitter" pitchFamily="34" charset="0"/>
                <a:ea typeface="Bitter" pitchFamily="34" charset="-122"/>
                <a:cs typeface="Bitter" pitchFamily="34" charset="-120"/>
              </a:rPr>
              <a:t>Thailand’s cultural diversity is a vibrant tapestry of ethnic groups, traditions, beliefs, and lifestyles. This openness  has shaped a society where different identities not only coexist harmoniously, but also blend into a unique Thai identity.</a:t>
            </a:r>
            <a:endParaRPr lang="en-US" sz="2200" dirty="0"/>
          </a:p>
        </p:txBody>
      </p:sp>
      <p:sp>
        <p:nvSpPr>
          <p:cNvPr id="5" name="Text 2"/>
          <p:cNvSpPr/>
          <p:nvPr/>
        </p:nvSpPr>
        <p:spPr>
          <a:xfrm>
            <a:off x="793790" y="5945862"/>
            <a:ext cx="5727621" cy="362903"/>
          </a:xfrm>
          <a:prstGeom prst="rect">
            <a:avLst/>
          </a:prstGeom>
          <a:noFill/>
          <a:ln/>
        </p:spPr>
        <p:txBody>
          <a:bodyPr wrap="none" lIns="0" tIns="0" rIns="0" bIns="0" rtlCol="0" anchor="t"/>
          <a:lstStyle/>
          <a:p>
            <a:pPr algn="l" indent="0" marL="0">
              <a:lnSpc>
                <a:spcPts val="2850"/>
              </a:lnSpc>
              <a:buNone/>
            </a:pPr>
            <a:r>
              <a:rPr lang="en-US" sz="1750" dirty="0">
                <a:solidFill>
                  <a:srgbClr val="000000"/>
                </a:solidFill>
                <a:latin typeface="Bitter" pitchFamily="34" charset="0"/>
                <a:ea typeface="Bitter" pitchFamily="34" charset="-122"/>
                <a:cs typeface="Bitter" pitchFamily="34" charset="-120"/>
              </a:rPr>
              <a:t>Photo credit: Noppakraw</a:t>
            </a:r>
            <a:endParaRPr lang="en-US" sz="175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6">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8046720" cy="8229600"/>
          </a:xfrm>
          <a:prstGeom prst="rect">
            <a:avLst/>
          </a:prstGeom>
        </p:spPr>
      </p:pic>
      <p:sp>
        <p:nvSpPr>
          <p:cNvPr id="3" name="Text 0"/>
          <p:cNvSpPr/>
          <p:nvPr/>
        </p:nvSpPr>
        <p:spPr>
          <a:xfrm>
            <a:off x="8108990" y="1566386"/>
            <a:ext cx="5670590" cy="708779"/>
          </a:xfrm>
          <a:prstGeom prst="rect">
            <a:avLst/>
          </a:prstGeom>
          <a:noFill/>
          <a:ln/>
        </p:spPr>
        <p:txBody>
          <a:bodyPr wrap="none" lIns="0" tIns="0" rIns="0" bIns="0" rtlCol="0" anchor="t"/>
          <a:lstStyle/>
          <a:p>
            <a:pPr algn="l" indent="0" marL="0">
              <a:lnSpc>
                <a:spcPts val="5550"/>
              </a:lnSpc>
              <a:buNone/>
            </a:pPr>
            <a:r>
              <a:rPr lang="en-US" sz="4450" b="1" dirty="0">
                <a:solidFill>
                  <a:srgbClr val="253A7E"/>
                </a:solidFill>
                <a:latin typeface="Bitter Bold" pitchFamily="34" charset="0"/>
                <a:ea typeface="Bitter Bold" pitchFamily="34" charset="-122"/>
                <a:cs typeface="Bitter Bold" pitchFamily="34" charset="-120"/>
              </a:rPr>
              <a:t>Religions</a:t>
            </a:r>
            <a:endParaRPr lang="en-US" sz="4450" dirty="0"/>
          </a:p>
        </p:txBody>
      </p:sp>
      <p:sp>
        <p:nvSpPr>
          <p:cNvPr id="4" name="Text 1"/>
          <p:cNvSpPr/>
          <p:nvPr/>
        </p:nvSpPr>
        <p:spPr>
          <a:xfrm>
            <a:off x="8108990" y="2615327"/>
            <a:ext cx="5727621" cy="2721054"/>
          </a:xfrm>
          <a:prstGeom prst="rect">
            <a:avLst/>
          </a:prstGeom>
          <a:noFill/>
          <a:ln/>
        </p:spPr>
        <p:txBody>
          <a:bodyPr wrap="square" lIns="0" tIns="0" rIns="0" bIns="0" rtlCol="0" anchor="t"/>
          <a:lstStyle/>
          <a:p>
            <a:pPr algn="l" indent="0" marL="0">
              <a:lnSpc>
                <a:spcPts val="3550"/>
              </a:lnSpc>
              <a:buNone/>
            </a:pPr>
            <a:r>
              <a:rPr lang="en-US" sz="2200" dirty="0">
                <a:solidFill>
                  <a:srgbClr val="000000"/>
                </a:solidFill>
                <a:latin typeface="Bitter" pitchFamily="34" charset="0"/>
                <a:ea typeface="Bitter" pitchFamily="34" charset="-122"/>
                <a:cs typeface="Bitter" pitchFamily="34" charset="-120"/>
              </a:rPr>
              <a:t>Thailand is known for its religious tolerance, with the Buddhist majority population living harmoniously alongside Muslim, Christian, Hindu, and other religious communities, fostering a culture of mutual respect and inclusivity.</a:t>
            </a:r>
            <a:endParaRPr lang="en-US" sz="2200" dirty="0"/>
          </a:p>
        </p:txBody>
      </p:sp>
      <p:sp>
        <p:nvSpPr>
          <p:cNvPr id="5" name="Text 2"/>
          <p:cNvSpPr/>
          <p:nvPr/>
        </p:nvSpPr>
        <p:spPr>
          <a:xfrm>
            <a:off x="8108990" y="5591532"/>
            <a:ext cx="5727621" cy="453509"/>
          </a:xfrm>
          <a:prstGeom prst="rect">
            <a:avLst/>
          </a:prstGeom>
          <a:noFill/>
          <a:ln/>
        </p:spPr>
        <p:txBody>
          <a:bodyPr wrap="none" lIns="0" tIns="0" rIns="0" bIns="0" rtlCol="0" anchor="t"/>
          <a:lstStyle/>
          <a:p>
            <a:pPr algn="l" indent="0" marL="0">
              <a:lnSpc>
                <a:spcPts val="3550"/>
              </a:lnSpc>
              <a:buNone/>
            </a:pPr>
            <a:endParaRPr lang="en-US" sz="2200" dirty="0"/>
          </a:p>
        </p:txBody>
      </p:sp>
      <p:sp>
        <p:nvSpPr>
          <p:cNvPr id="6" name="Text 3"/>
          <p:cNvSpPr/>
          <p:nvPr/>
        </p:nvSpPr>
        <p:spPr>
          <a:xfrm>
            <a:off x="8108990" y="6300192"/>
            <a:ext cx="5727621" cy="362903"/>
          </a:xfrm>
          <a:prstGeom prst="rect">
            <a:avLst/>
          </a:prstGeom>
          <a:noFill/>
          <a:ln/>
        </p:spPr>
        <p:txBody>
          <a:bodyPr wrap="none" lIns="0" tIns="0" rIns="0" bIns="0" rtlCol="0" anchor="t"/>
          <a:lstStyle/>
          <a:p>
            <a:pPr algn="l" indent="0" marL="0">
              <a:lnSpc>
                <a:spcPts val="2850"/>
              </a:lnSpc>
              <a:buNone/>
            </a:pPr>
            <a:r>
              <a:rPr lang="en-US" sz="1750" dirty="0">
                <a:solidFill>
                  <a:srgbClr val="000000"/>
                </a:solidFill>
                <a:latin typeface="Bitter" pitchFamily="34" charset="0"/>
                <a:ea typeface="Bitter" pitchFamily="34" charset="-122"/>
                <a:cs typeface="Bitter" pitchFamily="34" charset="-120"/>
              </a:rPr>
              <a:t>Photo credit: Clever Thai</a:t>
            </a:r>
            <a:endParaRPr lang="en-US" sz="1750" dirty="0"/>
          </a:p>
        </p:txBody>
      </p:sp>
      <p:pic>
        <p:nvPicPr>
          <p:cNvPr id="7" name="Image 1" descr="preencoded.png">    </p:cNvPr>
          <p:cNvPicPr>
            <a:picLocks noChangeAspect="1"/>
          </p:cNvPicPr>
          <p:nvPr/>
        </p:nvPicPr>
        <p:blipFill>
          <a:blip r:embed="rId2"/>
          <a:stretch>
            <a:fillRect/>
          </a:stretch>
        </p:blipFill>
        <p:spPr>
          <a:xfrm>
            <a:off x="13629561" y="228600"/>
            <a:ext cx="772239" cy="601861"/>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17">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3118723"/>
          </a:xfrm>
          <a:prstGeom prst="rect">
            <a:avLst/>
          </a:prstGeom>
        </p:spPr>
      </p:pic>
      <p:sp>
        <p:nvSpPr>
          <p:cNvPr id="3" name="Text 0"/>
          <p:cNvSpPr/>
          <p:nvPr/>
        </p:nvSpPr>
        <p:spPr>
          <a:xfrm>
            <a:off x="793790" y="3891082"/>
            <a:ext cx="5670590" cy="708779"/>
          </a:xfrm>
          <a:prstGeom prst="rect">
            <a:avLst/>
          </a:prstGeom>
          <a:noFill/>
          <a:ln/>
        </p:spPr>
        <p:txBody>
          <a:bodyPr wrap="none" lIns="0" tIns="0" rIns="0" bIns="0" rtlCol="0" anchor="t"/>
          <a:lstStyle/>
          <a:p>
            <a:pPr algn="l" indent="0" marL="0">
              <a:lnSpc>
                <a:spcPts val="5550"/>
              </a:lnSpc>
              <a:buNone/>
            </a:pPr>
            <a:r>
              <a:rPr lang="en-US" sz="4450" b="1" dirty="0">
                <a:solidFill>
                  <a:srgbClr val="253A7E"/>
                </a:solidFill>
                <a:latin typeface="Bitter Bold" pitchFamily="34" charset="0"/>
                <a:ea typeface="Bitter Bold" pitchFamily="34" charset="-122"/>
                <a:cs typeface="Bitter Bold" pitchFamily="34" charset="-120"/>
              </a:rPr>
              <a:t>LGBTQ+</a:t>
            </a:r>
            <a:endParaRPr lang="en-US" sz="4450" dirty="0"/>
          </a:p>
        </p:txBody>
      </p:sp>
      <p:sp>
        <p:nvSpPr>
          <p:cNvPr id="4" name="Text 1"/>
          <p:cNvSpPr/>
          <p:nvPr/>
        </p:nvSpPr>
        <p:spPr>
          <a:xfrm>
            <a:off x="793790" y="4940022"/>
            <a:ext cx="13042821" cy="907018"/>
          </a:xfrm>
          <a:prstGeom prst="rect">
            <a:avLst/>
          </a:prstGeom>
          <a:noFill/>
          <a:ln/>
        </p:spPr>
        <p:txBody>
          <a:bodyPr wrap="square" lIns="0" tIns="0" rIns="0" bIns="0" rtlCol="0" anchor="t"/>
          <a:lstStyle/>
          <a:p>
            <a:pPr algn="l" indent="0" marL="0">
              <a:lnSpc>
                <a:spcPts val="3550"/>
              </a:lnSpc>
              <a:buNone/>
            </a:pPr>
            <a:r>
              <a:rPr lang="en-US" sz="2200" dirty="0">
                <a:solidFill>
                  <a:srgbClr val="000000"/>
                </a:solidFill>
                <a:latin typeface="Bitter" pitchFamily="34" charset="0"/>
                <a:ea typeface="Bitter" pitchFamily="34" charset="-122"/>
                <a:cs typeface="Bitter" pitchFamily="34" charset="-120"/>
              </a:rPr>
              <a:t>o Thailand is widely regarded as one of the most LGBTQ+ friendly countries in Asia, with visible representation and acceptance in the media and everyday life.</a:t>
            </a:r>
            <a:endParaRPr lang="en-US" sz="2200" dirty="0"/>
          </a:p>
        </p:txBody>
      </p:sp>
      <p:sp>
        <p:nvSpPr>
          <p:cNvPr id="5" name="Text 2"/>
          <p:cNvSpPr/>
          <p:nvPr/>
        </p:nvSpPr>
        <p:spPr>
          <a:xfrm>
            <a:off x="793790" y="6102191"/>
            <a:ext cx="13042821" cy="453509"/>
          </a:xfrm>
          <a:prstGeom prst="rect">
            <a:avLst/>
          </a:prstGeom>
          <a:noFill/>
          <a:ln/>
        </p:spPr>
        <p:txBody>
          <a:bodyPr wrap="none" lIns="0" tIns="0" rIns="0" bIns="0" rtlCol="0" anchor="t"/>
          <a:lstStyle/>
          <a:p>
            <a:pPr algn="l" indent="0" marL="0">
              <a:lnSpc>
                <a:spcPts val="3550"/>
              </a:lnSpc>
              <a:buNone/>
            </a:pPr>
            <a:r>
              <a:rPr lang="en-US" sz="2200" dirty="0">
                <a:solidFill>
                  <a:srgbClr val="000000"/>
                </a:solidFill>
                <a:latin typeface="Bitter" pitchFamily="34" charset="0"/>
                <a:ea typeface="Bitter" pitchFamily="34" charset="-122"/>
                <a:cs typeface="Bitter" pitchFamily="34" charset="-120"/>
              </a:rPr>
              <a:t>o Thailand is the first country in Southeast Asia to legalize same-sex marriage in 2024.</a:t>
            </a:r>
            <a:endParaRPr lang="en-US" sz="2200" dirty="0"/>
          </a:p>
        </p:txBody>
      </p:sp>
      <p:sp>
        <p:nvSpPr>
          <p:cNvPr id="6" name="Text 3"/>
          <p:cNvSpPr/>
          <p:nvPr/>
        </p:nvSpPr>
        <p:spPr>
          <a:xfrm>
            <a:off x="793790" y="6810851"/>
            <a:ext cx="13042821" cy="362903"/>
          </a:xfrm>
          <a:prstGeom prst="rect">
            <a:avLst/>
          </a:prstGeom>
          <a:noFill/>
          <a:ln/>
        </p:spPr>
        <p:txBody>
          <a:bodyPr wrap="none" lIns="0" tIns="0" rIns="0" bIns="0" rtlCol="0" anchor="t"/>
          <a:lstStyle/>
          <a:p>
            <a:pPr algn="l" indent="0" marL="0">
              <a:lnSpc>
                <a:spcPts val="2850"/>
              </a:lnSpc>
              <a:buNone/>
            </a:pPr>
            <a:r>
              <a:rPr lang="en-US" sz="1750" dirty="0">
                <a:solidFill>
                  <a:srgbClr val="000000"/>
                </a:solidFill>
                <a:latin typeface="Bitter" pitchFamily="34" charset="0"/>
                <a:ea typeface="Bitter" pitchFamily="34" charset="-122"/>
                <a:cs typeface="Bitter" pitchFamily="34" charset="-120"/>
              </a:rPr>
              <a:t>Photo credit: The Standard</a:t>
            </a:r>
            <a:endParaRPr lang="en-US" sz="175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18">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8046720" cy="8229600"/>
          </a:xfrm>
          <a:prstGeom prst="rect">
            <a:avLst/>
          </a:prstGeom>
        </p:spPr>
      </p:pic>
      <p:sp>
        <p:nvSpPr>
          <p:cNvPr id="3" name="Text 0"/>
          <p:cNvSpPr/>
          <p:nvPr/>
        </p:nvSpPr>
        <p:spPr>
          <a:xfrm>
            <a:off x="8108990" y="1104305"/>
            <a:ext cx="5670590" cy="708779"/>
          </a:xfrm>
          <a:prstGeom prst="rect">
            <a:avLst/>
          </a:prstGeom>
          <a:noFill/>
          <a:ln/>
        </p:spPr>
        <p:txBody>
          <a:bodyPr wrap="none" lIns="0" tIns="0" rIns="0" bIns="0" rtlCol="0" anchor="t"/>
          <a:lstStyle/>
          <a:p>
            <a:pPr algn="l" indent="0" marL="0">
              <a:lnSpc>
                <a:spcPts val="5550"/>
              </a:lnSpc>
              <a:buNone/>
            </a:pPr>
            <a:r>
              <a:rPr lang="en-US" sz="4450" b="1" dirty="0">
                <a:solidFill>
                  <a:srgbClr val="253A7E"/>
                </a:solidFill>
                <a:latin typeface="Bitter Bold" pitchFamily="34" charset="0"/>
                <a:ea typeface="Bitter Bold" pitchFamily="34" charset="-122"/>
                <a:cs typeface="Bitter Bold" pitchFamily="34" charset="-120"/>
              </a:rPr>
              <a:t>Old and New</a:t>
            </a:r>
            <a:endParaRPr lang="en-US" sz="4450" dirty="0"/>
          </a:p>
        </p:txBody>
      </p:sp>
      <p:sp>
        <p:nvSpPr>
          <p:cNvPr id="4" name="Text 1"/>
          <p:cNvSpPr/>
          <p:nvPr/>
        </p:nvSpPr>
        <p:spPr>
          <a:xfrm>
            <a:off x="8108990" y="2153245"/>
            <a:ext cx="5727621" cy="3628072"/>
          </a:xfrm>
          <a:prstGeom prst="rect">
            <a:avLst/>
          </a:prstGeom>
          <a:noFill/>
          <a:ln/>
        </p:spPr>
        <p:txBody>
          <a:bodyPr wrap="square" lIns="0" tIns="0" rIns="0" bIns="0" rtlCol="0" anchor="t"/>
          <a:lstStyle/>
          <a:p>
            <a:pPr algn="l" indent="0" marL="0">
              <a:lnSpc>
                <a:spcPts val="3550"/>
              </a:lnSpc>
              <a:buNone/>
            </a:pPr>
            <a:r>
              <a:rPr lang="en-US" sz="2200" dirty="0">
                <a:solidFill>
                  <a:srgbClr val="000000"/>
                </a:solidFill>
                <a:latin typeface="Bitter" pitchFamily="34" charset="0"/>
                <a:ea typeface="Bitter" pitchFamily="34" charset="-122"/>
                <a:cs typeface="Bitter" pitchFamily="34" charset="-120"/>
              </a:rPr>
              <a:t>In Thailand, traditional culture thrives alongside modernity, with ancient temples standing proudly amidst skyscrapers and bustling cityscapes. The seamless integration of age-old customs with contemporary lifestyles reflects the nation's adaptability and respect for its cultural heritage.</a:t>
            </a:r>
            <a:endParaRPr lang="en-US" sz="2200" dirty="0"/>
          </a:p>
        </p:txBody>
      </p:sp>
      <p:sp>
        <p:nvSpPr>
          <p:cNvPr id="5" name="Text 2"/>
          <p:cNvSpPr/>
          <p:nvPr/>
        </p:nvSpPr>
        <p:spPr>
          <a:xfrm>
            <a:off x="8108990" y="6036469"/>
            <a:ext cx="5727621" cy="1088708"/>
          </a:xfrm>
          <a:prstGeom prst="rect">
            <a:avLst/>
          </a:prstGeom>
          <a:noFill/>
          <a:ln/>
        </p:spPr>
        <p:txBody>
          <a:bodyPr wrap="square" lIns="0" tIns="0" rIns="0" bIns="0" rtlCol="0" anchor="t"/>
          <a:lstStyle/>
          <a:p>
            <a:pPr algn="l" indent="0" marL="0">
              <a:lnSpc>
                <a:spcPts val="2850"/>
              </a:lnSpc>
              <a:buNone/>
            </a:pPr>
            <a:r>
              <a:rPr lang="en-US" sz="1750" dirty="0">
                <a:solidFill>
                  <a:srgbClr val="000000"/>
                </a:solidFill>
                <a:latin typeface="Bitter" pitchFamily="34" charset="0"/>
                <a:ea typeface="Bitter" pitchFamily="34" charset="-122"/>
                <a:cs typeface="Bitter" pitchFamily="34" charset="-120"/>
              </a:rPr>
              <a:t>Pictured: The "Big Buddha" at Wat Paknam Phasi Charoen, Bangkok</a:t>
            </a:r>
            <a:pPr algn="l" indent="0" marL="0">
              <a:lnSpc>
                <a:spcPts val="2850"/>
              </a:lnSpc>
              <a:buNone/>
            </a:pPr>
            <a:r>
              <a:rPr lang="en-US" sz="1750" dirty="0">
                <a:solidFill>
                  <a:srgbClr val="000000"/>
                </a:solidFill>
                <a:latin typeface="Bitter" pitchFamily="34" charset="0"/>
                <a:ea typeface="Bitter" pitchFamily="34" charset="-122"/>
                <a:cs typeface="Bitter" pitchFamily="34" charset="-120"/>
              </a:rPr>
              <a:t>
</a:t>
            </a:r>
            <a:pPr algn="l" indent="0" marL="0">
              <a:lnSpc>
                <a:spcPts val="2850"/>
              </a:lnSpc>
              <a:buNone/>
            </a:pPr>
            <a:r>
              <a:rPr lang="en-US" sz="1750" dirty="0">
                <a:solidFill>
                  <a:srgbClr val="000000"/>
                </a:solidFill>
                <a:latin typeface="Bitter" pitchFamily="34" charset="0"/>
                <a:ea typeface="Bitter" pitchFamily="34" charset="-122"/>
                <a:cs typeface="Bitter" pitchFamily="34" charset="-120"/>
              </a:rPr>
              <a:t>Photo credit: MGR Online</a:t>
            </a:r>
            <a:endParaRPr lang="en-US" sz="1750" dirty="0"/>
          </a:p>
        </p:txBody>
      </p:sp>
      <p:pic>
        <p:nvPicPr>
          <p:cNvPr id="6" name="Image 1" descr="preencoded.png">    </p:cNvPr>
          <p:cNvPicPr>
            <a:picLocks noChangeAspect="1"/>
          </p:cNvPicPr>
          <p:nvPr/>
        </p:nvPicPr>
        <p:blipFill>
          <a:blip r:embed="rId2"/>
          <a:stretch>
            <a:fillRect/>
          </a:stretch>
        </p:blipFill>
        <p:spPr>
          <a:xfrm>
            <a:off x="13629561" y="228600"/>
            <a:ext cx="772239" cy="601861"/>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 19">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8595360" y="0"/>
            <a:ext cx="6035040" cy="8229600"/>
          </a:xfrm>
          <a:prstGeom prst="rect">
            <a:avLst/>
          </a:prstGeom>
        </p:spPr>
      </p:pic>
      <p:sp>
        <p:nvSpPr>
          <p:cNvPr id="3" name="Text 0"/>
          <p:cNvSpPr/>
          <p:nvPr/>
        </p:nvSpPr>
        <p:spPr>
          <a:xfrm>
            <a:off x="793790" y="2456498"/>
            <a:ext cx="5670590" cy="708779"/>
          </a:xfrm>
          <a:prstGeom prst="rect">
            <a:avLst/>
          </a:prstGeom>
          <a:noFill/>
          <a:ln/>
        </p:spPr>
        <p:txBody>
          <a:bodyPr wrap="none" lIns="0" tIns="0" rIns="0" bIns="0" rtlCol="0" anchor="t"/>
          <a:lstStyle/>
          <a:p>
            <a:pPr algn="l" indent="0" marL="0">
              <a:lnSpc>
                <a:spcPts val="5550"/>
              </a:lnSpc>
              <a:buNone/>
            </a:pPr>
            <a:r>
              <a:rPr lang="en-US" sz="4450" b="1" dirty="0">
                <a:solidFill>
                  <a:srgbClr val="253A7E"/>
                </a:solidFill>
                <a:latin typeface="Bitter Bold" pitchFamily="34" charset="0"/>
                <a:ea typeface="Bitter Bold" pitchFamily="34" charset="-122"/>
                <a:cs typeface="Bitter Bold" pitchFamily="34" charset="-120"/>
              </a:rPr>
              <a:t>Jai : The Heart</a:t>
            </a:r>
            <a:endParaRPr lang="en-US" sz="4450" dirty="0"/>
          </a:p>
        </p:txBody>
      </p:sp>
      <p:sp>
        <p:nvSpPr>
          <p:cNvPr id="4" name="Text 1"/>
          <p:cNvSpPr/>
          <p:nvPr/>
        </p:nvSpPr>
        <p:spPr>
          <a:xfrm>
            <a:off x="793790" y="3505438"/>
            <a:ext cx="7556421" cy="2267545"/>
          </a:xfrm>
          <a:prstGeom prst="rect">
            <a:avLst/>
          </a:prstGeom>
          <a:noFill/>
          <a:ln/>
        </p:spPr>
        <p:txBody>
          <a:bodyPr wrap="square" lIns="0" tIns="0" rIns="0" bIns="0" rtlCol="0" anchor="t"/>
          <a:lstStyle/>
          <a:p>
            <a:pPr algn="l" indent="0" marL="0">
              <a:lnSpc>
                <a:spcPts val="3550"/>
              </a:lnSpc>
              <a:buNone/>
            </a:pPr>
            <a:r>
              <a:rPr lang="en-US" sz="2200" dirty="0">
                <a:solidFill>
                  <a:srgbClr val="000000"/>
                </a:solidFill>
                <a:latin typeface="Bitter" pitchFamily="34" charset="0"/>
                <a:ea typeface="Bitter" pitchFamily="34" charset="-122"/>
                <a:cs typeface="Bitter" pitchFamily="34" charset="-120"/>
              </a:rPr>
              <a:t>In Thai,</a:t>
            </a:r>
            <a:pPr algn="l" indent="0" marL="0">
              <a:lnSpc>
                <a:spcPts val="3550"/>
              </a:lnSpc>
              <a:buNone/>
            </a:pPr>
            <a:r>
              <a:rPr lang="en-US" sz="2200" dirty="0">
                <a:solidFill>
                  <a:srgbClr val="000000"/>
                </a:solidFill>
                <a:latin typeface="Bitter" pitchFamily="34" charset="0"/>
                <a:ea typeface="Bitter" pitchFamily="34" charset="-122"/>
                <a:cs typeface="Bitter" pitchFamily="34" charset="-120"/>
              </a:rPr>
              <a:t> "</a:t>
            </a:r>
            <a:pPr algn="l" indent="0" marL="0">
              <a:lnSpc>
                <a:spcPts val="3550"/>
              </a:lnSpc>
              <a:buNone/>
            </a:pPr>
            <a:r>
              <a:rPr lang="en-US" sz="2200" b="1" i="1" dirty="0">
                <a:solidFill>
                  <a:srgbClr val="000000"/>
                </a:solidFill>
                <a:latin typeface="Bitter" pitchFamily="34" charset="0"/>
                <a:ea typeface="Bitter" pitchFamily="34" charset="-122"/>
                <a:cs typeface="Bitter" pitchFamily="34" charset="-120"/>
              </a:rPr>
              <a:t>jai"  </a:t>
            </a:r>
            <a:pPr algn="l" indent="0" marL="0">
              <a:lnSpc>
                <a:spcPts val="3550"/>
              </a:lnSpc>
              <a:buNone/>
            </a:pPr>
            <a:r>
              <a:rPr lang="en-US" sz="2200" dirty="0">
                <a:solidFill>
                  <a:srgbClr val="000000"/>
                </a:solidFill>
                <a:latin typeface="Bitter" pitchFamily="34" charset="0"/>
                <a:ea typeface="Bitter" pitchFamily="34" charset="-122"/>
                <a:cs typeface="Bitter" pitchFamily="34" charset="-120"/>
              </a:rPr>
              <a:t>(ใจ) </a:t>
            </a:r>
            <a:pPr algn="l" indent="0" marL="0">
              <a:lnSpc>
                <a:spcPts val="3550"/>
              </a:lnSpc>
              <a:buNone/>
            </a:pPr>
            <a:r>
              <a:rPr lang="en-US" sz="2200" dirty="0">
                <a:solidFill>
                  <a:srgbClr val="000000"/>
                </a:solidFill>
                <a:latin typeface="Bitter" pitchFamily="34" charset="0"/>
                <a:ea typeface="Bitter" pitchFamily="34" charset="-122"/>
                <a:cs typeface="Bitter" pitchFamily="34" charset="-120"/>
              </a:rPr>
              <a:t>means </a:t>
            </a:r>
            <a:pPr algn="l" indent="0" marL="0">
              <a:lnSpc>
                <a:spcPts val="3550"/>
              </a:lnSpc>
              <a:buNone/>
            </a:pPr>
            <a:r>
              <a:rPr lang="en-US" sz="2200" b="1" dirty="0">
                <a:solidFill>
                  <a:srgbClr val="000000"/>
                </a:solidFill>
                <a:latin typeface="Bitter" pitchFamily="34" charset="0"/>
                <a:ea typeface="Bitter" pitchFamily="34" charset="-122"/>
                <a:cs typeface="Bitter" pitchFamily="34" charset="-120"/>
              </a:rPr>
              <a:t>"heart"</a:t>
            </a:r>
            <a:pPr algn="l" indent="0" marL="0">
              <a:lnSpc>
                <a:spcPts val="3550"/>
              </a:lnSpc>
              <a:buNone/>
            </a:pPr>
            <a:r>
              <a:rPr lang="en-US" sz="2200" dirty="0">
                <a:solidFill>
                  <a:srgbClr val="000000"/>
                </a:solidFill>
                <a:latin typeface="Bitter" pitchFamily="34" charset="0"/>
                <a:ea typeface="Bitter" pitchFamily="34" charset="-122"/>
                <a:cs typeface="Bitter" pitchFamily="34" charset="-120"/>
              </a:rPr>
              <a:t> or </a:t>
            </a:r>
            <a:pPr algn="l" indent="0" marL="0">
              <a:lnSpc>
                <a:spcPts val="3550"/>
              </a:lnSpc>
              <a:buNone/>
            </a:pPr>
            <a:r>
              <a:rPr lang="en-US" sz="2200" b="1" dirty="0">
                <a:solidFill>
                  <a:srgbClr val="000000"/>
                </a:solidFill>
                <a:latin typeface="Bitter" pitchFamily="34" charset="0"/>
                <a:ea typeface="Bitter" pitchFamily="34" charset="-122"/>
                <a:cs typeface="Bitter" pitchFamily="34" charset="-120"/>
              </a:rPr>
              <a:t>"mind,</a:t>
            </a:r>
            <a:pPr algn="l" indent="0" marL="0">
              <a:lnSpc>
                <a:spcPts val="3550"/>
              </a:lnSpc>
              <a:buNone/>
            </a:pPr>
            <a:r>
              <a:rPr lang="en-US" sz="2200" dirty="0">
                <a:solidFill>
                  <a:srgbClr val="000000"/>
                </a:solidFill>
                <a:latin typeface="Bitter" pitchFamily="34" charset="0"/>
                <a:ea typeface="Bitter" pitchFamily="34" charset="-122"/>
                <a:cs typeface="Bitter" pitchFamily="34" charset="-120"/>
              </a:rPr>
              <a:t>" but its meaning extends far beyond the physical organ. It represents</a:t>
            </a:r>
            <a:pPr algn="l" indent="0" marL="0">
              <a:lnSpc>
                <a:spcPts val="3550"/>
              </a:lnSpc>
              <a:buNone/>
            </a:pPr>
            <a:r>
              <a:rPr lang="en-US" sz="2200" b="1" dirty="0">
                <a:solidFill>
                  <a:srgbClr val="000000"/>
                </a:solidFill>
                <a:latin typeface="Bitter" pitchFamily="34" charset="0"/>
                <a:ea typeface="Bitter" pitchFamily="34" charset="-122"/>
                <a:cs typeface="Bitter" pitchFamily="34" charset="-120"/>
              </a:rPr>
              <a:t> emotions, thoughts, and the inner self</a:t>
            </a:r>
            <a:pPr algn="l" indent="0" marL="0">
              <a:lnSpc>
                <a:spcPts val="3550"/>
              </a:lnSpc>
              <a:buNone/>
            </a:pPr>
            <a:r>
              <a:rPr lang="en-US" sz="2200" dirty="0">
                <a:solidFill>
                  <a:srgbClr val="000000"/>
                </a:solidFill>
                <a:latin typeface="Bitter" pitchFamily="34" charset="0"/>
                <a:ea typeface="Bitter" pitchFamily="34" charset="-122"/>
                <a:cs typeface="Bitter" pitchFamily="34" charset="-120"/>
              </a:rPr>
              <a:t>, reflecting the importance of maintaining social harmony through being </a:t>
            </a:r>
            <a:pPr algn="l" indent="0" marL="0">
              <a:lnSpc>
                <a:spcPts val="3550"/>
              </a:lnSpc>
              <a:buNone/>
            </a:pPr>
            <a:r>
              <a:rPr lang="en-US" sz="2200" b="1" dirty="0">
                <a:solidFill>
                  <a:srgbClr val="000000"/>
                </a:solidFill>
                <a:latin typeface="Bitter" pitchFamily="34" charset="0"/>
                <a:ea typeface="Bitter" pitchFamily="34" charset="-122"/>
                <a:cs typeface="Bitter" pitchFamily="34" charset="-120"/>
              </a:rPr>
              <a:t>mindful </a:t>
            </a:r>
            <a:pPr algn="l" indent="0" marL="0">
              <a:lnSpc>
                <a:spcPts val="3550"/>
              </a:lnSpc>
              <a:buNone/>
            </a:pPr>
            <a:r>
              <a:rPr lang="en-US" sz="2200" dirty="0">
                <a:solidFill>
                  <a:srgbClr val="000000"/>
                </a:solidFill>
                <a:latin typeface="Bitter" pitchFamily="34" charset="0"/>
                <a:ea typeface="Bitter" pitchFamily="34" charset="-122"/>
                <a:cs typeface="Bitter" pitchFamily="34" charset="-120"/>
              </a:rPr>
              <a:t>of others’ thoughts and feelings.</a:t>
            </a:r>
            <a:endParaRPr lang="en-US" sz="22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Text 0"/>
          <p:cNvSpPr/>
          <p:nvPr/>
        </p:nvSpPr>
        <p:spPr>
          <a:xfrm>
            <a:off x="793790" y="664369"/>
            <a:ext cx="5670590" cy="708779"/>
          </a:xfrm>
          <a:prstGeom prst="rect">
            <a:avLst/>
          </a:prstGeom>
          <a:noFill/>
          <a:ln/>
        </p:spPr>
        <p:txBody>
          <a:bodyPr wrap="none" lIns="0" tIns="0" rIns="0" bIns="0" rtlCol="0" anchor="t"/>
          <a:lstStyle/>
          <a:p>
            <a:pPr algn="l" indent="0" marL="0">
              <a:lnSpc>
                <a:spcPts val="5550"/>
              </a:lnSpc>
              <a:buNone/>
            </a:pPr>
            <a:r>
              <a:rPr lang="en-US" sz="4450" b="1" dirty="0">
                <a:solidFill>
                  <a:srgbClr val="253A7E"/>
                </a:solidFill>
                <a:latin typeface="Bitter Bold" pitchFamily="34" charset="0"/>
                <a:ea typeface="Bitter Bold" pitchFamily="34" charset="-122"/>
                <a:cs typeface="Bitter Bold" pitchFamily="34" charset="-120"/>
              </a:rPr>
              <a:t>Thailand in Brief</a:t>
            </a:r>
            <a:endParaRPr lang="en-US" sz="4450" dirty="0"/>
          </a:p>
        </p:txBody>
      </p:sp>
      <p:sp>
        <p:nvSpPr>
          <p:cNvPr id="3" name="Text 1"/>
          <p:cNvSpPr/>
          <p:nvPr/>
        </p:nvSpPr>
        <p:spPr>
          <a:xfrm>
            <a:off x="793790" y="1826776"/>
            <a:ext cx="13042821" cy="1088708"/>
          </a:xfrm>
          <a:prstGeom prst="rect">
            <a:avLst/>
          </a:prstGeom>
          <a:noFill/>
          <a:ln/>
        </p:spPr>
        <p:txBody>
          <a:bodyPr wrap="square" lIns="0" tIns="0" rIns="0" bIns="0" rtlCol="0" anchor="t"/>
          <a:lstStyle/>
          <a:p>
            <a:pPr algn="l" indent="0" marL="0">
              <a:lnSpc>
                <a:spcPts val="2850"/>
              </a:lnSpc>
              <a:buNone/>
            </a:pPr>
            <a:r>
              <a:rPr lang="en-US" sz="1750" b="1" dirty="0">
                <a:solidFill>
                  <a:srgbClr val="000000"/>
                </a:solidFill>
                <a:latin typeface="Bitter" pitchFamily="34" charset="0"/>
                <a:ea typeface="Bitter" pitchFamily="34" charset="-122"/>
                <a:cs typeface="Bitter" pitchFamily="34" charset="-120"/>
              </a:rPr>
              <a:t>"Thailand in Brief " </a:t>
            </a:r>
            <a:pPr algn="l" indent="0" marL="0">
              <a:lnSpc>
                <a:spcPts val="2850"/>
              </a:lnSpc>
              <a:buNone/>
            </a:pPr>
            <a:r>
              <a:rPr lang="en-US" sz="1750" dirty="0">
                <a:solidFill>
                  <a:srgbClr val="000000"/>
                </a:solidFill>
                <a:latin typeface="Bitter" pitchFamily="34" charset="0"/>
                <a:ea typeface="Bitter" pitchFamily="34" charset="-122"/>
                <a:cs typeface="Bitter" pitchFamily="34" charset="-120"/>
              </a:rPr>
              <a:t>has been prepared by the Thailand Foundation to support students, scholars, and the general public who wish to give presentations about Thailand to their audiences—for example, exchange program students and international participants.</a:t>
            </a:r>
            <a:endParaRPr lang="en-US" sz="1750" dirty="0"/>
          </a:p>
        </p:txBody>
      </p:sp>
      <p:sp>
        <p:nvSpPr>
          <p:cNvPr id="4" name="Text 2"/>
          <p:cNvSpPr/>
          <p:nvPr/>
        </p:nvSpPr>
        <p:spPr>
          <a:xfrm>
            <a:off x="793790" y="3170634"/>
            <a:ext cx="13042821" cy="1088708"/>
          </a:xfrm>
          <a:prstGeom prst="rect">
            <a:avLst/>
          </a:prstGeom>
          <a:noFill/>
          <a:ln/>
        </p:spPr>
        <p:txBody>
          <a:bodyPr wrap="square" lIns="0" tIns="0" rIns="0" bIns="0" rtlCol="0" anchor="t"/>
          <a:lstStyle/>
          <a:p>
            <a:pPr algn="l" indent="0" marL="0">
              <a:lnSpc>
                <a:spcPts val="2850"/>
              </a:lnSpc>
              <a:buNone/>
            </a:pPr>
            <a:r>
              <a:rPr lang="en-US" sz="1750" dirty="0">
                <a:solidFill>
                  <a:srgbClr val="000000"/>
                </a:solidFill>
                <a:latin typeface="Bitter" pitchFamily="34" charset="0"/>
                <a:ea typeface="Bitter" pitchFamily="34" charset="-122"/>
                <a:cs typeface="Bitter" pitchFamily="34" charset="-120"/>
              </a:rPr>
              <a:t>The work presents some basic information about Thailand in 11 areas: </a:t>
            </a:r>
            <a:pPr algn="l" indent="0" marL="0">
              <a:lnSpc>
                <a:spcPts val="2850"/>
              </a:lnSpc>
              <a:buNone/>
            </a:pPr>
            <a:r>
              <a:rPr lang="en-US" sz="1750" b="1" i="1" dirty="0">
                <a:solidFill>
                  <a:srgbClr val="000000"/>
                </a:solidFill>
                <a:latin typeface="Bitter" pitchFamily="34" charset="0"/>
                <a:ea typeface="Bitter" pitchFamily="34" charset="-122"/>
                <a:cs typeface="Bitter" pitchFamily="34" charset="-120"/>
              </a:rPr>
              <a:t>1) Geography,  2) History,  3) Politics and Government, 4) Economics,  5) Demographics,  6) Culture,  7) Values,  8) Thai People and Other Popularity That You May Know, </a:t>
            </a:r>
            <a:pPr algn="l" indent="0" marL="0">
              <a:lnSpc>
                <a:spcPts val="2850"/>
              </a:lnSpc>
              <a:buNone/>
            </a:pPr>
            <a:r>
              <a:rPr lang="en-US" sz="1750" dirty="0">
                <a:solidFill>
                  <a:srgbClr val="000000"/>
                </a:solidFill>
                <a:latin typeface="Bitter" pitchFamily="34" charset="0"/>
                <a:ea typeface="Bitter" pitchFamily="34" charset="-122"/>
                <a:cs typeface="Bitter" pitchFamily="34" charset="-120"/>
              </a:rPr>
              <a:t>
</a:t>
            </a:r>
            <a:pPr algn="l" indent="0" marL="0">
              <a:lnSpc>
                <a:spcPts val="2850"/>
              </a:lnSpc>
              <a:buNone/>
            </a:pPr>
            <a:r>
              <a:rPr lang="en-US" sz="1750" b="1" i="1" dirty="0">
                <a:solidFill>
                  <a:srgbClr val="000000"/>
                </a:solidFill>
                <a:latin typeface="Bitter" pitchFamily="34" charset="0"/>
                <a:ea typeface="Bitter" pitchFamily="34" charset="-122"/>
                <a:cs typeface="Bitter" pitchFamily="34" charset="-120"/>
              </a:rPr>
              <a:t>9) Misconceptions about Thailand,  10) Thailand's Role on the Global Stage, and  11) Rankings Related to Thailand.</a:t>
            </a:r>
            <a:endParaRPr lang="en-US" sz="1750" dirty="0"/>
          </a:p>
        </p:txBody>
      </p:sp>
      <p:sp>
        <p:nvSpPr>
          <p:cNvPr id="5" name="Text 3"/>
          <p:cNvSpPr/>
          <p:nvPr/>
        </p:nvSpPr>
        <p:spPr>
          <a:xfrm>
            <a:off x="793790" y="4514493"/>
            <a:ext cx="13042821" cy="1451610"/>
          </a:xfrm>
          <a:prstGeom prst="rect">
            <a:avLst/>
          </a:prstGeom>
          <a:noFill/>
          <a:ln/>
        </p:spPr>
        <p:txBody>
          <a:bodyPr wrap="square" lIns="0" tIns="0" rIns="0" bIns="0" rtlCol="0" anchor="t"/>
          <a:lstStyle/>
          <a:p>
            <a:pPr algn="l" indent="0" marL="0">
              <a:lnSpc>
                <a:spcPts val="2850"/>
              </a:lnSpc>
              <a:buNone/>
            </a:pPr>
            <a:r>
              <a:rPr lang="en-US" sz="1750" b="1" dirty="0">
                <a:solidFill>
                  <a:srgbClr val="000000"/>
                </a:solidFill>
                <a:latin typeface="Bitter" pitchFamily="34" charset="0"/>
                <a:ea typeface="Bitter" pitchFamily="34" charset="-122"/>
                <a:cs typeface="Bitter" pitchFamily="34" charset="-120"/>
              </a:rPr>
              <a:t>"Thailand in Brief"</a:t>
            </a:r>
            <a:pPr algn="l" indent="0" marL="0">
              <a:lnSpc>
                <a:spcPts val="2850"/>
              </a:lnSpc>
              <a:buNone/>
            </a:pPr>
            <a:r>
              <a:rPr lang="en-US" sz="1750" dirty="0">
                <a:solidFill>
                  <a:srgbClr val="000000"/>
                </a:solidFill>
                <a:latin typeface="Bitter" pitchFamily="34" charset="0"/>
                <a:ea typeface="Bitter" pitchFamily="34" charset="-122"/>
                <a:cs typeface="Bitter" pitchFamily="34" charset="-120"/>
              </a:rPr>
              <a:t> is produced in both </a:t>
            </a:r>
            <a:pPr algn="l" indent="0" marL="0">
              <a:lnSpc>
                <a:spcPts val="2850"/>
              </a:lnSpc>
              <a:buNone/>
            </a:pPr>
            <a:r>
              <a:rPr lang="en-US" sz="1750" b="1" dirty="0">
                <a:solidFill>
                  <a:srgbClr val="000000"/>
                </a:solidFill>
                <a:latin typeface="Bitter" pitchFamily="34" charset="0"/>
                <a:ea typeface="Bitter" pitchFamily="34" charset="-122"/>
                <a:cs typeface="Bitter" pitchFamily="34" charset="-120"/>
              </a:rPr>
              <a:t>PDF file (.pdf)</a:t>
            </a:r>
            <a:pPr algn="l" indent="0" marL="0">
              <a:lnSpc>
                <a:spcPts val="2850"/>
              </a:lnSpc>
              <a:buNone/>
            </a:pPr>
            <a:r>
              <a:rPr lang="en-US" sz="1750" dirty="0">
                <a:solidFill>
                  <a:srgbClr val="000000"/>
                </a:solidFill>
                <a:latin typeface="Bitter" pitchFamily="34" charset="0"/>
                <a:ea typeface="Bitter" pitchFamily="34" charset="-122"/>
                <a:cs typeface="Bitter" pitchFamily="34" charset="-120"/>
              </a:rPr>
              <a:t> and </a:t>
            </a:r>
            <a:pPr algn="l" indent="0" marL="0">
              <a:lnSpc>
                <a:spcPts val="2850"/>
              </a:lnSpc>
              <a:buNone/>
            </a:pPr>
            <a:r>
              <a:rPr lang="en-US" sz="1750" b="1" dirty="0">
                <a:solidFill>
                  <a:srgbClr val="000000"/>
                </a:solidFill>
                <a:latin typeface="Bitter" pitchFamily="34" charset="0"/>
                <a:ea typeface="Bitter" pitchFamily="34" charset="-122"/>
                <a:cs typeface="Bitter" pitchFamily="34" charset="-120"/>
              </a:rPr>
              <a:t> Powerpoint Presentation (.pptx) </a:t>
            </a:r>
            <a:pPr algn="l" indent="0" marL="0">
              <a:lnSpc>
                <a:spcPts val="2850"/>
              </a:lnSpc>
              <a:buNone/>
            </a:pPr>
            <a:r>
              <a:rPr lang="en-US" sz="1750" dirty="0">
                <a:solidFill>
                  <a:srgbClr val="000000"/>
                </a:solidFill>
                <a:latin typeface="Bitter" pitchFamily="34" charset="0"/>
                <a:ea typeface="Bitter" pitchFamily="34" charset="-122"/>
                <a:cs typeface="Bitter" pitchFamily="34" charset="-120"/>
              </a:rPr>
              <a:t>formats, consisting of xx slides. Users may download and select the topics they wish to present, and may rearrange the sequence of the slides as appropriate. However, the content of this document cannot be edited. Reproduction or use for commercial purposes without permission from the Thailand Foundation is not allowed.</a:t>
            </a:r>
            <a:endParaRPr lang="en-US" sz="1750" dirty="0"/>
          </a:p>
        </p:txBody>
      </p:sp>
      <p:sp>
        <p:nvSpPr>
          <p:cNvPr id="6" name="Text 4"/>
          <p:cNvSpPr/>
          <p:nvPr/>
        </p:nvSpPr>
        <p:spPr>
          <a:xfrm>
            <a:off x="793790" y="6221254"/>
            <a:ext cx="13042821" cy="725805"/>
          </a:xfrm>
          <a:prstGeom prst="rect">
            <a:avLst/>
          </a:prstGeom>
          <a:noFill/>
          <a:ln/>
        </p:spPr>
        <p:txBody>
          <a:bodyPr wrap="square" lIns="0" tIns="0" rIns="0" bIns="0" rtlCol="0" anchor="t"/>
          <a:lstStyle/>
          <a:p>
            <a:pPr algn="l" indent="0" marL="0">
              <a:lnSpc>
                <a:spcPts val="2850"/>
              </a:lnSpc>
              <a:buNone/>
            </a:pPr>
            <a:r>
              <a:rPr lang="en-US" sz="1750" b="1" dirty="0">
                <a:solidFill>
                  <a:srgbClr val="000000"/>
                </a:solidFill>
                <a:latin typeface="Bitter" pitchFamily="34" charset="0"/>
                <a:ea typeface="Bitter" pitchFamily="34" charset="-122"/>
                <a:cs typeface="Bitter" pitchFamily="34" charset="-120"/>
              </a:rPr>
              <a:t>"Thailand in Brief" </a:t>
            </a:r>
            <a:pPr algn="l" indent="0" marL="0">
              <a:lnSpc>
                <a:spcPts val="2850"/>
              </a:lnSpc>
              <a:buNone/>
            </a:pPr>
            <a:r>
              <a:rPr lang="en-US" sz="1750" dirty="0">
                <a:solidFill>
                  <a:srgbClr val="000000"/>
                </a:solidFill>
                <a:latin typeface="Bitter" pitchFamily="34" charset="0"/>
                <a:ea typeface="Bitter" pitchFamily="34" charset="-122"/>
                <a:cs typeface="Bitter" pitchFamily="34" charset="-120"/>
              </a:rPr>
              <a:t>will be updated every third quarter each year. For inquiries or further suggestions, please contact the Thailand Foundation at </a:t>
            </a:r>
            <a:pPr algn="l" indent="0" marL="0">
              <a:lnSpc>
                <a:spcPts val="2850"/>
              </a:lnSpc>
              <a:buNone/>
            </a:pPr>
            <a:r>
              <a:rPr lang="en-US" sz="1750" u="sng" dirty="0">
                <a:solidFill>
                  <a:srgbClr val="966703"/>
                </a:solidFill>
                <a:latin typeface="Bitter" pitchFamily="34" charset="0"/>
                <a:ea typeface="Bitter" pitchFamily="34" charset="-122"/>
                <a:cs typeface="Bitter" pitchFamily="34" charset="-120"/>
                <a:hlinkClick r:id="rId1" invalidUrl="" action="" tgtFrame="" tooltip="" history="1" highlightClick="0" endSnd="0">
                  <a:extLst>
                    <a:ext uri="{A12FA001-AC4F-418D-AE19-62706E023703}">
                      <ahyp:hlinkClr xmlns:ahyp="http://schemas.microsoft.com/office/drawing/2018/hyperlinkcolor" val="tx"/>
                    </a:ext>
                  </a:extLst>
                </a:hlinkClick>
              </a:rPr>
              <a:t>info@thailandfoundation.or.th</a:t>
            </a:r>
            <a:pPr algn="l" indent="0" marL="0">
              <a:lnSpc>
                <a:spcPts val="2850"/>
              </a:lnSpc>
              <a:buNone/>
            </a:pPr>
            <a:r>
              <a:rPr lang="en-US" sz="1750" dirty="0">
                <a:solidFill>
                  <a:srgbClr val="000000"/>
                </a:solidFill>
                <a:latin typeface="Bitter" pitchFamily="34" charset="0"/>
                <a:ea typeface="Bitter" pitchFamily="34" charset="-122"/>
                <a:cs typeface="Bitter" pitchFamily="34" charset="-120"/>
              </a:rPr>
              <a:t>.</a:t>
            </a:r>
            <a:endParaRPr lang="en-US" sz="1750" dirty="0"/>
          </a:p>
        </p:txBody>
      </p:sp>
      <p:sp>
        <p:nvSpPr>
          <p:cNvPr id="7" name="Text 5"/>
          <p:cNvSpPr/>
          <p:nvPr/>
        </p:nvSpPr>
        <p:spPr>
          <a:xfrm>
            <a:off x="793790" y="7202210"/>
            <a:ext cx="13042821" cy="362903"/>
          </a:xfrm>
          <a:prstGeom prst="rect">
            <a:avLst/>
          </a:prstGeom>
          <a:noFill/>
          <a:ln/>
        </p:spPr>
        <p:txBody>
          <a:bodyPr wrap="none" lIns="0" tIns="0" rIns="0" bIns="0" rtlCol="0" anchor="t"/>
          <a:lstStyle/>
          <a:p>
            <a:pPr algn="l" indent="0" marL="0">
              <a:lnSpc>
                <a:spcPts val="2850"/>
              </a:lnSpc>
              <a:buNone/>
            </a:pPr>
            <a:r>
              <a:rPr lang="en-US" sz="1750" dirty="0">
                <a:solidFill>
                  <a:srgbClr val="000000"/>
                </a:solidFill>
                <a:latin typeface="Bitter" pitchFamily="34" charset="0"/>
                <a:ea typeface="Bitter" pitchFamily="34" charset="-122"/>
                <a:cs typeface="Bitter" pitchFamily="34" charset="-120"/>
              </a:rPr>
              <a:t>27 May 2025</a:t>
            </a:r>
            <a:endParaRPr lang="en-US" sz="1750" dirty="0"/>
          </a:p>
        </p:txBody>
      </p:sp>
      <p:pic>
        <p:nvPicPr>
          <p:cNvPr id="8" name="Image 0" descr="preencoded.png">    </p:cNvPr>
          <p:cNvPicPr>
            <a:picLocks noChangeAspect="1"/>
          </p:cNvPicPr>
          <p:nvPr/>
        </p:nvPicPr>
        <p:blipFill>
          <a:blip r:embed="rId2"/>
          <a:stretch>
            <a:fillRect/>
          </a:stretch>
        </p:blipFill>
        <p:spPr>
          <a:xfrm>
            <a:off x="13629561" y="228600"/>
            <a:ext cx="772239" cy="601861"/>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 20">
    <p:spTree>
      <p:nvGrpSpPr>
        <p:cNvPr id="1" name=""/>
        <p:cNvGrpSpPr/>
        <p:nvPr/>
      </p:nvGrpSpPr>
      <p:grpSpPr>
        <a:xfrm>
          <a:off x="0" y="0"/>
          <a:ext cx="0" cy="0"/>
          <a:chOff x="0" y="0"/>
          <a:chExt cx="0" cy="0"/>
        </a:xfrm>
      </p:grpSpPr>
      <p:sp>
        <p:nvSpPr>
          <p:cNvPr id="2" name="Text 0"/>
          <p:cNvSpPr/>
          <p:nvPr/>
        </p:nvSpPr>
        <p:spPr>
          <a:xfrm>
            <a:off x="793790" y="1761292"/>
            <a:ext cx="6351270" cy="708779"/>
          </a:xfrm>
          <a:prstGeom prst="rect">
            <a:avLst/>
          </a:prstGeom>
          <a:noFill/>
          <a:ln/>
        </p:spPr>
        <p:txBody>
          <a:bodyPr wrap="none" lIns="0" tIns="0" rIns="0" bIns="0" rtlCol="0" anchor="t"/>
          <a:lstStyle/>
          <a:p>
            <a:pPr algn="l" indent="0" marL="0">
              <a:lnSpc>
                <a:spcPts val="5550"/>
              </a:lnSpc>
              <a:buNone/>
            </a:pPr>
            <a:r>
              <a:rPr lang="en-US" sz="4450" b="1" dirty="0">
                <a:solidFill>
                  <a:srgbClr val="253A7E"/>
                </a:solidFill>
                <a:latin typeface="Bitter Bold" pitchFamily="34" charset="0"/>
                <a:ea typeface="Bitter Bold" pitchFamily="34" charset="-122"/>
                <a:cs typeface="Bitter Bold" pitchFamily="34" charset="-120"/>
              </a:rPr>
              <a:t>Jai in the Thai Language</a:t>
            </a:r>
            <a:endParaRPr lang="en-US" sz="4450" dirty="0"/>
          </a:p>
        </p:txBody>
      </p:sp>
      <p:sp>
        <p:nvSpPr>
          <p:cNvPr id="3" name="Text 1"/>
          <p:cNvSpPr/>
          <p:nvPr/>
        </p:nvSpPr>
        <p:spPr>
          <a:xfrm>
            <a:off x="793790" y="2923699"/>
            <a:ext cx="13042821" cy="453509"/>
          </a:xfrm>
          <a:prstGeom prst="rect">
            <a:avLst/>
          </a:prstGeom>
          <a:noFill/>
          <a:ln/>
        </p:spPr>
        <p:txBody>
          <a:bodyPr wrap="none" lIns="0" tIns="0" rIns="0" bIns="0" rtlCol="0" anchor="t"/>
          <a:lstStyle/>
          <a:p>
            <a:pPr algn="l" indent="0" marL="0">
              <a:lnSpc>
                <a:spcPts val="3550"/>
              </a:lnSpc>
              <a:buNone/>
            </a:pPr>
            <a:r>
              <a:rPr lang="en-US" sz="2200" dirty="0">
                <a:solidFill>
                  <a:srgbClr val="000000"/>
                </a:solidFill>
                <a:latin typeface="Bitter" pitchFamily="34" charset="0"/>
                <a:ea typeface="Bitter" pitchFamily="34" charset="-122"/>
                <a:cs typeface="Bitter" pitchFamily="34" charset="-120"/>
              </a:rPr>
              <a:t>There are countless terms in Thai that includes the word jai, but two key examples include</a:t>
            </a:r>
            <a:endParaRPr lang="en-US" sz="2200" dirty="0"/>
          </a:p>
        </p:txBody>
      </p:sp>
      <p:sp>
        <p:nvSpPr>
          <p:cNvPr id="4" name="Shape 2"/>
          <p:cNvSpPr/>
          <p:nvPr/>
        </p:nvSpPr>
        <p:spPr>
          <a:xfrm>
            <a:off x="793790" y="3632359"/>
            <a:ext cx="510302" cy="510302"/>
          </a:xfrm>
          <a:prstGeom prst="roundRect">
            <a:avLst>
              <a:gd name="adj" fmla="val 18669"/>
            </a:avLst>
          </a:prstGeom>
          <a:solidFill>
            <a:srgbClr val="FEEECD"/>
          </a:solidFill>
          <a:ln w="7620">
            <a:solidFill>
              <a:srgbClr val="E4D4B3"/>
            </a:solidFill>
            <a:prstDash val="solid"/>
          </a:ln>
        </p:spPr>
      </p:sp>
      <p:sp>
        <p:nvSpPr>
          <p:cNvPr id="5" name="Text 3"/>
          <p:cNvSpPr/>
          <p:nvPr/>
        </p:nvSpPr>
        <p:spPr>
          <a:xfrm>
            <a:off x="878860" y="3674864"/>
            <a:ext cx="340162" cy="425291"/>
          </a:xfrm>
          <a:prstGeom prst="rect">
            <a:avLst/>
          </a:prstGeom>
          <a:noFill/>
          <a:ln/>
        </p:spPr>
        <p:txBody>
          <a:bodyPr wrap="none" lIns="0" tIns="0" rIns="0" bIns="0" rtlCol="0" anchor="t"/>
          <a:lstStyle/>
          <a:p>
            <a:pPr algn="ctr" indent="0" marL="0">
              <a:lnSpc>
                <a:spcPts val="2650"/>
              </a:lnSpc>
              <a:buNone/>
            </a:pPr>
            <a:r>
              <a:rPr lang="en-US" sz="2650" b="1" dirty="0">
                <a:solidFill>
                  <a:srgbClr val="000000"/>
                </a:solidFill>
                <a:latin typeface="Bitter Bold" pitchFamily="34" charset="0"/>
                <a:ea typeface="Bitter Bold" pitchFamily="34" charset="-122"/>
                <a:cs typeface="Bitter Bold" pitchFamily="34" charset="-120"/>
              </a:rPr>
              <a:t>1</a:t>
            </a:r>
            <a:endParaRPr lang="en-US" sz="2650" dirty="0"/>
          </a:p>
        </p:txBody>
      </p:sp>
      <p:sp>
        <p:nvSpPr>
          <p:cNvPr id="6" name="Text 4"/>
          <p:cNvSpPr/>
          <p:nvPr/>
        </p:nvSpPr>
        <p:spPr>
          <a:xfrm>
            <a:off x="1530906" y="3710226"/>
            <a:ext cx="2835235" cy="354330"/>
          </a:xfrm>
          <a:prstGeom prst="rect">
            <a:avLst/>
          </a:prstGeom>
          <a:noFill/>
          <a:ln/>
        </p:spPr>
        <p:txBody>
          <a:bodyPr wrap="none" lIns="0" tIns="0" rIns="0" bIns="0" rtlCol="0" anchor="t"/>
          <a:lstStyle/>
          <a:p>
            <a:pPr algn="l" indent="0" marL="0">
              <a:lnSpc>
                <a:spcPts val="2750"/>
              </a:lnSpc>
              <a:buNone/>
            </a:pPr>
            <a:r>
              <a:rPr lang="en-US" sz="2200" b="1" i="1" dirty="0">
                <a:solidFill>
                  <a:srgbClr val="000000"/>
                </a:solidFill>
                <a:latin typeface="Bitter Bold" pitchFamily="34" charset="0"/>
                <a:ea typeface="Bitter Bold" pitchFamily="34" charset="-122"/>
                <a:cs typeface="Bitter Bold" pitchFamily="34" charset="-120"/>
              </a:rPr>
              <a:t>Nam Jai </a:t>
            </a:r>
            <a:pPr algn="l" indent="0" marL="0">
              <a:lnSpc>
                <a:spcPts val="2750"/>
              </a:lnSpc>
              <a:buNone/>
            </a:pPr>
            <a:r>
              <a:rPr lang="en-US" sz="2200" b="1" dirty="0">
                <a:solidFill>
                  <a:srgbClr val="000000"/>
                </a:solidFill>
                <a:latin typeface="Bitter Bold" pitchFamily="34" charset="0"/>
                <a:ea typeface="Bitter Bold" pitchFamily="34" charset="-122"/>
                <a:cs typeface="Bitter Bold" pitchFamily="34" charset="-120"/>
              </a:rPr>
              <a:t> (น้ำใจ)</a:t>
            </a:r>
            <a:endParaRPr lang="en-US" sz="2200" dirty="0"/>
          </a:p>
        </p:txBody>
      </p:sp>
      <p:sp>
        <p:nvSpPr>
          <p:cNvPr id="7" name="Text 5"/>
          <p:cNvSpPr/>
          <p:nvPr/>
        </p:nvSpPr>
        <p:spPr>
          <a:xfrm>
            <a:off x="1530906" y="4200644"/>
            <a:ext cx="5642610" cy="2267545"/>
          </a:xfrm>
          <a:prstGeom prst="rect">
            <a:avLst/>
          </a:prstGeom>
          <a:noFill/>
          <a:ln/>
        </p:spPr>
        <p:txBody>
          <a:bodyPr wrap="square" lIns="0" tIns="0" rIns="0" bIns="0" rtlCol="0" anchor="t"/>
          <a:lstStyle/>
          <a:p>
            <a:pPr algn="l" indent="0" marL="0">
              <a:lnSpc>
                <a:spcPts val="3550"/>
              </a:lnSpc>
              <a:buNone/>
            </a:pPr>
            <a:r>
              <a:rPr lang="en-US" sz="2200" dirty="0">
                <a:solidFill>
                  <a:srgbClr val="000000"/>
                </a:solidFill>
                <a:latin typeface="Bitter" pitchFamily="34" charset="0"/>
                <a:ea typeface="Bitter" pitchFamily="34" charset="-122"/>
                <a:cs typeface="Bitter" pitchFamily="34" charset="-120"/>
              </a:rPr>
              <a:t>The value of generosity, sharing, and helping others without expecting anything in return, such as bringing back gifts for friends and loved ones when returning from trips.</a:t>
            </a:r>
            <a:endParaRPr lang="en-US" sz="2200" dirty="0"/>
          </a:p>
        </p:txBody>
      </p:sp>
      <p:sp>
        <p:nvSpPr>
          <p:cNvPr id="8" name="Shape 6"/>
          <p:cNvSpPr/>
          <p:nvPr/>
        </p:nvSpPr>
        <p:spPr>
          <a:xfrm>
            <a:off x="7457003" y="3632359"/>
            <a:ext cx="510302" cy="510302"/>
          </a:xfrm>
          <a:prstGeom prst="roundRect">
            <a:avLst>
              <a:gd name="adj" fmla="val 18669"/>
            </a:avLst>
          </a:prstGeom>
          <a:solidFill>
            <a:srgbClr val="FEEECD"/>
          </a:solidFill>
          <a:ln w="7620">
            <a:solidFill>
              <a:srgbClr val="E4D4B3"/>
            </a:solidFill>
            <a:prstDash val="solid"/>
          </a:ln>
        </p:spPr>
      </p:sp>
      <p:sp>
        <p:nvSpPr>
          <p:cNvPr id="9" name="Text 7"/>
          <p:cNvSpPr/>
          <p:nvPr/>
        </p:nvSpPr>
        <p:spPr>
          <a:xfrm>
            <a:off x="7542074" y="3674864"/>
            <a:ext cx="340162" cy="425291"/>
          </a:xfrm>
          <a:prstGeom prst="rect">
            <a:avLst/>
          </a:prstGeom>
          <a:noFill/>
          <a:ln/>
        </p:spPr>
        <p:txBody>
          <a:bodyPr wrap="none" lIns="0" tIns="0" rIns="0" bIns="0" rtlCol="0" anchor="t"/>
          <a:lstStyle/>
          <a:p>
            <a:pPr algn="ctr" indent="0" marL="0">
              <a:lnSpc>
                <a:spcPts val="2650"/>
              </a:lnSpc>
              <a:buNone/>
            </a:pPr>
            <a:r>
              <a:rPr lang="en-US" sz="2650" b="1" dirty="0">
                <a:solidFill>
                  <a:srgbClr val="000000"/>
                </a:solidFill>
                <a:latin typeface="Bitter Bold" pitchFamily="34" charset="0"/>
                <a:ea typeface="Bitter Bold" pitchFamily="34" charset="-122"/>
                <a:cs typeface="Bitter Bold" pitchFamily="34" charset="-120"/>
              </a:rPr>
              <a:t>2</a:t>
            </a:r>
            <a:endParaRPr lang="en-US" sz="2650" dirty="0"/>
          </a:p>
        </p:txBody>
      </p:sp>
      <p:sp>
        <p:nvSpPr>
          <p:cNvPr id="10" name="Text 8"/>
          <p:cNvSpPr/>
          <p:nvPr/>
        </p:nvSpPr>
        <p:spPr>
          <a:xfrm>
            <a:off x="8194119" y="3710226"/>
            <a:ext cx="2835235" cy="354330"/>
          </a:xfrm>
          <a:prstGeom prst="rect">
            <a:avLst/>
          </a:prstGeom>
          <a:noFill/>
          <a:ln/>
        </p:spPr>
        <p:txBody>
          <a:bodyPr wrap="none" lIns="0" tIns="0" rIns="0" bIns="0" rtlCol="0" anchor="t"/>
          <a:lstStyle/>
          <a:p>
            <a:pPr algn="l" indent="0" marL="0">
              <a:lnSpc>
                <a:spcPts val="2750"/>
              </a:lnSpc>
              <a:buNone/>
            </a:pPr>
            <a:r>
              <a:rPr lang="en-US" sz="2200" b="1" i="1" dirty="0">
                <a:solidFill>
                  <a:srgbClr val="000000"/>
                </a:solidFill>
                <a:latin typeface="Bitter Bold" pitchFamily="34" charset="0"/>
                <a:ea typeface="Bitter Bold" pitchFamily="34" charset="-122"/>
                <a:cs typeface="Bitter Bold" pitchFamily="34" charset="-120"/>
              </a:rPr>
              <a:t>Kreng Jai</a:t>
            </a:r>
            <a:pPr algn="l" indent="0" marL="0">
              <a:lnSpc>
                <a:spcPts val="2750"/>
              </a:lnSpc>
              <a:buNone/>
            </a:pPr>
            <a:r>
              <a:rPr lang="en-US" sz="2200" b="1" dirty="0">
                <a:solidFill>
                  <a:srgbClr val="000000"/>
                </a:solidFill>
                <a:latin typeface="Bitter Bold" pitchFamily="34" charset="0"/>
                <a:ea typeface="Bitter Bold" pitchFamily="34" charset="-122"/>
                <a:cs typeface="Bitter Bold" pitchFamily="34" charset="-120"/>
              </a:rPr>
              <a:t>  (เกรงใจ)</a:t>
            </a:r>
            <a:endParaRPr lang="en-US" sz="2200" dirty="0"/>
          </a:p>
        </p:txBody>
      </p:sp>
      <p:sp>
        <p:nvSpPr>
          <p:cNvPr id="11" name="Text 9"/>
          <p:cNvSpPr/>
          <p:nvPr/>
        </p:nvSpPr>
        <p:spPr>
          <a:xfrm>
            <a:off x="8194119" y="4200644"/>
            <a:ext cx="5642610" cy="907018"/>
          </a:xfrm>
          <a:prstGeom prst="rect">
            <a:avLst/>
          </a:prstGeom>
          <a:noFill/>
          <a:ln/>
        </p:spPr>
        <p:txBody>
          <a:bodyPr wrap="square" lIns="0" tIns="0" rIns="0" bIns="0" rtlCol="0" anchor="t"/>
          <a:lstStyle/>
          <a:p>
            <a:pPr algn="l" indent="0" marL="0">
              <a:lnSpc>
                <a:spcPts val="3550"/>
              </a:lnSpc>
              <a:buNone/>
            </a:pPr>
            <a:r>
              <a:rPr lang="en-US" sz="2200" dirty="0">
                <a:solidFill>
                  <a:srgbClr val="000000"/>
                </a:solidFill>
                <a:latin typeface="Bitter" pitchFamily="34" charset="0"/>
                <a:ea typeface="Bitter" pitchFamily="34" charset="-122"/>
                <a:cs typeface="Bitter" pitchFamily="34" charset="-120"/>
              </a:rPr>
              <a:t>The value of being mindful against causing others discomfort.</a:t>
            </a:r>
            <a:endParaRPr lang="en-US" sz="2200" dirty="0"/>
          </a:p>
        </p:txBody>
      </p:sp>
      <p:pic>
        <p:nvPicPr>
          <p:cNvPr id="12" name="Image 0" descr="preencoded.png">    </p:cNvPr>
          <p:cNvPicPr>
            <a:picLocks noChangeAspect="1"/>
          </p:cNvPicPr>
          <p:nvPr/>
        </p:nvPicPr>
        <p:blipFill>
          <a:blip r:embed="rId1"/>
          <a:stretch>
            <a:fillRect/>
          </a:stretch>
        </p:blipFill>
        <p:spPr>
          <a:xfrm>
            <a:off x="13629561" y="228600"/>
            <a:ext cx="772239" cy="601861"/>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name="Slide 21">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4678204"/>
          </a:xfrm>
          <a:prstGeom prst="rect">
            <a:avLst/>
          </a:prstGeom>
        </p:spPr>
      </p:pic>
      <p:sp>
        <p:nvSpPr>
          <p:cNvPr id="3" name="Text 0"/>
          <p:cNvSpPr/>
          <p:nvPr/>
        </p:nvSpPr>
        <p:spPr>
          <a:xfrm>
            <a:off x="793790" y="4954191"/>
            <a:ext cx="5670590" cy="708779"/>
          </a:xfrm>
          <a:prstGeom prst="rect">
            <a:avLst/>
          </a:prstGeom>
          <a:noFill/>
          <a:ln/>
        </p:spPr>
        <p:txBody>
          <a:bodyPr wrap="none" lIns="0" tIns="0" rIns="0" bIns="0" rtlCol="0" anchor="t"/>
          <a:lstStyle/>
          <a:p>
            <a:pPr algn="l" indent="0" marL="0">
              <a:lnSpc>
                <a:spcPts val="5550"/>
              </a:lnSpc>
              <a:buNone/>
            </a:pPr>
            <a:r>
              <a:rPr lang="en-US" sz="4450" b="1" dirty="0">
                <a:solidFill>
                  <a:srgbClr val="253A7E"/>
                </a:solidFill>
                <a:latin typeface="Bitter Bold" pitchFamily="34" charset="0"/>
                <a:ea typeface="Bitter Bold" pitchFamily="34" charset="-122"/>
                <a:cs typeface="Bitter Bold" pitchFamily="34" charset="-120"/>
              </a:rPr>
              <a:t>Refinedness</a:t>
            </a:r>
            <a:endParaRPr lang="en-US" sz="4450" dirty="0"/>
          </a:p>
        </p:txBody>
      </p:sp>
      <p:sp>
        <p:nvSpPr>
          <p:cNvPr id="4" name="Text 1"/>
          <p:cNvSpPr/>
          <p:nvPr/>
        </p:nvSpPr>
        <p:spPr>
          <a:xfrm>
            <a:off x="793790" y="6003131"/>
            <a:ext cx="13042821" cy="907018"/>
          </a:xfrm>
          <a:prstGeom prst="rect">
            <a:avLst/>
          </a:prstGeom>
          <a:noFill/>
          <a:ln/>
        </p:spPr>
        <p:txBody>
          <a:bodyPr wrap="square" lIns="0" tIns="0" rIns="0" bIns="0" rtlCol="0" anchor="t"/>
          <a:lstStyle/>
          <a:p>
            <a:pPr algn="l" indent="0" marL="0">
              <a:lnSpc>
                <a:spcPts val="3550"/>
              </a:lnSpc>
              <a:buNone/>
            </a:pPr>
            <a:r>
              <a:rPr lang="en-US" sz="2200" b="1" i="1" dirty="0">
                <a:solidFill>
                  <a:srgbClr val="000000"/>
                </a:solidFill>
                <a:latin typeface="Bitter" pitchFamily="34" charset="0"/>
                <a:ea typeface="Bitter" pitchFamily="34" charset="-122"/>
                <a:cs typeface="Bitter" pitchFamily="34" charset="-120"/>
              </a:rPr>
              <a:t>La-iat orn </a:t>
            </a:r>
            <a:pPr algn="l" indent="0" marL="0">
              <a:lnSpc>
                <a:spcPts val="3550"/>
              </a:lnSpc>
              <a:buNone/>
            </a:pPr>
            <a:r>
              <a:rPr lang="en-US" sz="2200" dirty="0">
                <a:solidFill>
                  <a:srgbClr val="000000"/>
                </a:solidFill>
                <a:latin typeface="Bitter" pitchFamily="34" charset="0"/>
                <a:ea typeface="Bitter" pitchFamily="34" charset="-122"/>
                <a:cs typeface="Bitter" pitchFamily="34" charset="-120"/>
              </a:rPr>
              <a:t>(ละเอียดอ่อน)</a:t>
            </a:r>
            <a:pPr algn="l" indent="0" marL="0">
              <a:lnSpc>
                <a:spcPts val="3550"/>
              </a:lnSpc>
              <a:buNone/>
            </a:pPr>
            <a:r>
              <a:rPr lang="en-US" sz="2200" dirty="0">
                <a:solidFill>
                  <a:srgbClr val="000000"/>
                </a:solidFill>
                <a:latin typeface="Bitter" pitchFamily="34" charset="0"/>
                <a:ea typeface="Bitter" pitchFamily="34" charset="-122"/>
                <a:cs typeface="Bitter" pitchFamily="34" charset="-120"/>
              </a:rPr>
              <a:t>, meaning </a:t>
            </a:r>
            <a:pPr algn="l" indent="0" marL="0">
              <a:lnSpc>
                <a:spcPts val="3550"/>
              </a:lnSpc>
              <a:buNone/>
            </a:pPr>
            <a:r>
              <a:rPr lang="en-US" sz="2200" b="1" dirty="0">
                <a:solidFill>
                  <a:srgbClr val="000000"/>
                </a:solidFill>
                <a:latin typeface="Bitter" pitchFamily="34" charset="0"/>
                <a:ea typeface="Bitter" pitchFamily="34" charset="-122"/>
                <a:cs typeface="Bitter" pitchFamily="34" charset="-120"/>
              </a:rPr>
              <a:t>"delicate"</a:t>
            </a:r>
            <a:pPr algn="l" indent="0" marL="0">
              <a:lnSpc>
                <a:spcPts val="3550"/>
              </a:lnSpc>
              <a:buNone/>
            </a:pPr>
            <a:r>
              <a:rPr lang="en-US" sz="2200" dirty="0">
                <a:solidFill>
                  <a:srgbClr val="000000"/>
                </a:solidFill>
                <a:latin typeface="Bitter" pitchFamily="34" charset="0"/>
                <a:ea typeface="Bitter" pitchFamily="34" charset="-122"/>
                <a:cs typeface="Bitter" pitchFamily="34" charset="-120"/>
              </a:rPr>
              <a:t> or</a:t>
            </a:r>
            <a:pPr algn="l" indent="0" marL="0">
              <a:lnSpc>
                <a:spcPts val="3550"/>
              </a:lnSpc>
              <a:buNone/>
            </a:pPr>
            <a:r>
              <a:rPr lang="en-US" sz="2200" b="1" dirty="0">
                <a:solidFill>
                  <a:srgbClr val="000000"/>
                </a:solidFill>
                <a:latin typeface="Bitter" pitchFamily="34" charset="0"/>
                <a:ea typeface="Bitter" pitchFamily="34" charset="-122"/>
                <a:cs typeface="Bitter" pitchFamily="34" charset="-120"/>
              </a:rPr>
              <a:t> "sensitive,"</a:t>
            </a:r>
            <a:pPr algn="l" indent="0" marL="0">
              <a:lnSpc>
                <a:spcPts val="3550"/>
              </a:lnSpc>
              <a:buNone/>
            </a:pPr>
            <a:r>
              <a:rPr lang="en-US" sz="2200" dirty="0">
                <a:solidFill>
                  <a:srgbClr val="000000"/>
                </a:solidFill>
                <a:latin typeface="Bitter" pitchFamily="34" charset="0"/>
                <a:ea typeface="Bitter" pitchFamily="34" charset="-122"/>
                <a:cs typeface="Bitter" pitchFamily="34" charset="-120"/>
              </a:rPr>
              <a:t> refers to the attitude of </a:t>
            </a:r>
            <a:pPr algn="l" indent="0" marL="0">
              <a:lnSpc>
                <a:spcPts val="3550"/>
              </a:lnSpc>
              <a:buNone/>
            </a:pPr>
            <a:r>
              <a:rPr lang="en-US" sz="2200" b="1" dirty="0">
                <a:solidFill>
                  <a:srgbClr val="000000"/>
                </a:solidFill>
                <a:latin typeface="Bitter" pitchFamily="34" charset="0"/>
                <a:ea typeface="Bitter" pitchFamily="34" charset="-122"/>
                <a:cs typeface="Bitter" pitchFamily="34" charset="-120"/>
              </a:rPr>
              <a:t>refinement, intricacy, and attention to detail.</a:t>
            </a:r>
            <a:endParaRPr lang="en-US" sz="2200" dirty="0"/>
          </a:p>
        </p:txBody>
      </p:sp>
      <p:sp>
        <p:nvSpPr>
          <p:cNvPr id="5" name="Text 2"/>
          <p:cNvSpPr/>
          <p:nvPr/>
        </p:nvSpPr>
        <p:spPr>
          <a:xfrm>
            <a:off x="793790" y="7165300"/>
            <a:ext cx="13042821" cy="362903"/>
          </a:xfrm>
          <a:prstGeom prst="rect">
            <a:avLst/>
          </a:prstGeom>
          <a:noFill/>
          <a:ln/>
        </p:spPr>
        <p:txBody>
          <a:bodyPr wrap="none" lIns="0" tIns="0" rIns="0" bIns="0" rtlCol="0" anchor="t"/>
          <a:lstStyle/>
          <a:p>
            <a:pPr algn="l" indent="0" marL="0">
              <a:lnSpc>
                <a:spcPts val="2850"/>
              </a:lnSpc>
              <a:buNone/>
            </a:pPr>
            <a:r>
              <a:rPr lang="en-US" sz="1750" dirty="0">
                <a:solidFill>
                  <a:srgbClr val="000000"/>
                </a:solidFill>
                <a:latin typeface="Bitter" pitchFamily="34" charset="0"/>
                <a:ea typeface="Bitter" pitchFamily="34" charset="-122"/>
                <a:cs typeface="Bitter" pitchFamily="34" charset="-120"/>
              </a:rPr>
              <a:t>Photo credit: fotoinfo.online</a:t>
            </a:r>
            <a:endParaRPr lang="en-US" sz="175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name="Slide 22">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2122170" y="611862"/>
            <a:ext cx="3710464" cy="3710464"/>
          </a:xfrm>
          <a:prstGeom prst="rect">
            <a:avLst/>
          </a:prstGeom>
        </p:spPr>
      </p:pic>
      <p:sp>
        <p:nvSpPr>
          <p:cNvPr id="3" name="Text 0"/>
          <p:cNvSpPr/>
          <p:nvPr/>
        </p:nvSpPr>
        <p:spPr>
          <a:xfrm>
            <a:off x="2308622" y="4600337"/>
            <a:ext cx="3337441" cy="417076"/>
          </a:xfrm>
          <a:prstGeom prst="rect">
            <a:avLst/>
          </a:prstGeom>
          <a:noFill/>
          <a:ln/>
        </p:spPr>
        <p:txBody>
          <a:bodyPr wrap="none" lIns="0" tIns="0" rIns="0" bIns="0" rtlCol="0" anchor="t"/>
          <a:lstStyle/>
          <a:p>
            <a:pPr algn="ctr" indent="0" marL="0">
              <a:lnSpc>
                <a:spcPts val="3250"/>
              </a:lnSpc>
              <a:buNone/>
            </a:pPr>
            <a:r>
              <a:rPr lang="en-US" sz="2600" b="1" dirty="0">
                <a:solidFill>
                  <a:srgbClr val="000000"/>
                </a:solidFill>
                <a:latin typeface="Bitter Bold" pitchFamily="34" charset="0"/>
                <a:ea typeface="Bitter Bold" pitchFamily="34" charset="-122"/>
                <a:cs typeface="Bitter Bold" pitchFamily="34" charset="-120"/>
              </a:rPr>
              <a:t>Social Interactions</a:t>
            </a:r>
            <a:endParaRPr lang="en-US" sz="2600" dirty="0"/>
          </a:p>
        </p:txBody>
      </p:sp>
      <p:sp>
        <p:nvSpPr>
          <p:cNvPr id="4" name="Text 1"/>
          <p:cNvSpPr/>
          <p:nvPr/>
        </p:nvSpPr>
        <p:spPr>
          <a:xfrm>
            <a:off x="778669" y="5150882"/>
            <a:ext cx="6397466" cy="889873"/>
          </a:xfrm>
          <a:prstGeom prst="rect">
            <a:avLst/>
          </a:prstGeom>
          <a:noFill/>
          <a:ln/>
        </p:spPr>
        <p:txBody>
          <a:bodyPr wrap="square" lIns="0" tIns="0" rIns="0" bIns="0" rtlCol="0" anchor="t"/>
          <a:lstStyle/>
          <a:p>
            <a:pPr algn="ctr" indent="0" marL="0">
              <a:lnSpc>
                <a:spcPts val="3500"/>
              </a:lnSpc>
              <a:buNone/>
            </a:pPr>
            <a:r>
              <a:rPr lang="en-US" sz="2150" dirty="0">
                <a:solidFill>
                  <a:srgbClr val="000000"/>
                </a:solidFill>
                <a:latin typeface="Bitter" pitchFamily="34" charset="0"/>
                <a:ea typeface="Bitter" pitchFamily="34" charset="-122"/>
                <a:cs typeface="Bitter" pitchFamily="34" charset="-120"/>
              </a:rPr>
              <a:t> In social setting, </a:t>
            </a:r>
            <a:pPr algn="ctr" indent="0" marL="0">
              <a:lnSpc>
                <a:spcPts val="3500"/>
              </a:lnSpc>
              <a:buNone/>
            </a:pPr>
            <a:r>
              <a:rPr lang="en-US" sz="2150" i="1" dirty="0">
                <a:solidFill>
                  <a:srgbClr val="000000"/>
                </a:solidFill>
                <a:latin typeface="Bitter" pitchFamily="34" charset="0"/>
                <a:ea typeface="Bitter" pitchFamily="34" charset="-122"/>
                <a:cs typeface="Bitter" pitchFamily="34" charset="-120"/>
              </a:rPr>
              <a:t>la-iat orn, </a:t>
            </a:r>
            <a:pPr algn="ctr" indent="0" marL="0">
              <a:lnSpc>
                <a:spcPts val="3500"/>
              </a:lnSpc>
              <a:buNone/>
            </a:pPr>
            <a:r>
              <a:rPr lang="en-US" sz="2150" dirty="0">
                <a:solidFill>
                  <a:srgbClr val="000000"/>
                </a:solidFill>
                <a:latin typeface="Bitter" pitchFamily="34" charset="0"/>
                <a:ea typeface="Bitter" pitchFamily="34" charset="-122"/>
                <a:cs typeface="Bitter" pitchFamily="34" charset="-120"/>
              </a:rPr>
              <a:t>can refer to being mindful to social ques and the emotions of others.</a:t>
            </a:r>
            <a:endParaRPr lang="en-US" sz="2150" dirty="0"/>
          </a:p>
        </p:txBody>
      </p:sp>
      <p:pic>
        <p:nvPicPr>
          <p:cNvPr id="5" name="Image 1" descr="preencoded.png">    </p:cNvPr>
          <p:cNvPicPr>
            <a:picLocks noChangeAspect="1"/>
          </p:cNvPicPr>
          <p:nvPr/>
        </p:nvPicPr>
        <p:blipFill>
          <a:blip r:embed="rId2"/>
          <a:stretch>
            <a:fillRect/>
          </a:stretch>
        </p:blipFill>
        <p:spPr>
          <a:xfrm>
            <a:off x="8797647" y="611862"/>
            <a:ext cx="3710583" cy="3710583"/>
          </a:xfrm>
          <a:prstGeom prst="rect">
            <a:avLst/>
          </a:prstGeom>
        </p:spPr>
      </p:pic>
      <p:sp>
        <p:nvSpPr>
          <p:cNvPr id="6" name="Text 2"/>
          <p:cNvSpPr/>
          <p:nvPr/>
        </p:nvSpPr>
        <p:spPr>
          <a:xfrm>
            <a:off x="8984218" y="4600456"/>
            <a:ext cx="3337441" cy="417076"/>
          </a:xfrm>
          <a:prstGeom prst="rect">
            <a:avLst/>
          </a:prstGeom>
          <a:noFill/>
          <a:ln/>
        </p:spPr>
        <p:txBody>
          <a:bodyPr wrap="none" lIns="0" tIns="0" rIns="0" bIns="0" rtlCol="0" anchor="t"/>
          <a:lstStyle/>
          <a:p>
            <a:pPr algn="ctr" indent="0" marL="0">
              <a:lnSpc>
                <a:spcPts val="3250"/>
              </a:lnSpc>
              <a:buNone/>
            </a:pPr>
            <a:r>
              <a:rPr lang="en-US" sz="2600" b="1" dirty="0">
                <a:solidFill>
                  <a:srgbClr val="000000"/>
                </a:solidFill>
                <a:latin typeface="Bitter Bold" pitchFamily="34" charset="0"/>
                <a:ea typeface="Bitter Bold" pitchFamily="34" charset="-122"/>
                <a:cs typeface="Bitter Bold" pitchFamily="34" charset="-120"/>
              </a:rPr>
              <a:t>The Arts</a:t>
            </a:r>
            <a:endParaRPr lang="en-US" sz="2600" dirty="0"/>
          </a:p>
        </p:txBody>
      </p:sp>
      <p:sp>
        <p:nvSpPr>
          <p:cNvPr id="7" name="Text 3"/>
          <p:cNvSpPr/>
          <p:nvPr/>
        </p:nvSpPr>
        <p:spPr>
          <a:xfrm>
            <a:off x="7454146" y="5151001"/>
            <a:ext cx="6397585" cy="1334810"/>
          </a:xfrm>
          <a:prstGeom prst="rect">
            <a:avLst/>
          </a:prstGeom>
          <a:noFill/>
          <a:ln/>
        </p:spPr>
        <p:txBody>
          <a:bodyPr wrap="square" lIns="0" tIns="0" rIns="0" bIns="0" rtlCol="0" anchor="t"/>
          <a:lstStyle/>
          <a:p>
            <a:pPr algn="ctr" indent="0" marL="0">
              <a:lnSpc>
                <a:spcPts val="3500"/>
              </a:lnSpc>
              <a:buNone/>
            </a:pPr>
            <a:r>
              <a:rPr lang="en-US" sz="2150" dirty="0">
                <a:solidFill>
                  <a:srgbClr val="000000"/>
                </a:solidFill>
                <a:latin typeface="Bitter" pitchFamily="34" charset="0"/>
                <a:ea typeface="Bitter" pitchFamily="34" charset="-122"/>
                <a:cs typeface="Bitter" pitchFamily="34" charset="-120"/>
              </a:rPr>
              <a:t>In the realm of Thai arts, </a:t>
            </a:r>
            <a:pPr algn="ctr" indent="0" marL="0">
              <a:lnSpc>
                <a:spcPts val="3500"/>
              </a:lnSpc>
              <a:buNone/>
            </a:pPr>
            <a:r>
              <a:rPr lang="en-US" sz="2150" i="1" dirty="0">
                <a:solidFill>
                  <a:srgbClr val="000000"/>
                </a:solidFill>
                <a:latin typeface="Bitter" pitchFamily="34" charset="0"/>
                <a:ea typeface="Bitter" pitchFamily="34" charset="-122"/>
                <a:cs typeface="Bitter" pitchFamily="34" charset="-120"/>
              </a:rPr>
              <a:t>la-iat orn </a:t>
            </a:r>
            <a:pPr algn="ctr" indent="0" marL="0">
              <a:lnSpc>
                <a:spcPts val="3500"/>
              </a:lnSpc>
              <a:buNone/>
            </a:pPr>
            <a:r>
              <a:rPr lang="en-US" sz="2150" dirty="0">
                <a:solidFill>
                  <a:srgbClr val="000000"/>
                </a:solidFill>
                <a:latin typeface="Bitter" pitchFamily="34" charset="0"/>
                <a:ea typeface="Bitter" pitchFamily="34" charset="-122"/>
                <a:cs typeface="Bitter" pitchFamily="34" charset="-120"/>
              </a:rPr>
              <a:t>is a key focus, whereby artists place great importance on details and refinedness.</a:t>
            </a:r>
            <a:endParaRPr lang="en-US" sz="2150" dirty="0"/>
          </a:p>
        </p:txBody>
      </p:sp>
      <p:sp>
        <p:nvSpPr>
          <p:cNvPr id="8" name="Text 4"/>
          <p:cNvSpPr/>
          <p:nvPr/>
        </p:nvSpPr>
        <p:spPr>
          <a:xfrm>
            <a:off x="778669" y="6736080"/>
            <a:ext cx="13073063" cy="355997"/>
          </a:xfrm>
          <a:prstGeom prst="rect">
            <a:avLst/>
          </a:prstGeom>
          <a:noFill/>
          <a:ln/>
        </p:spPr>
        <p:txBody>
          <a:bodyPr wrap="none" lIns="0" tIns="0" rIns="0" bIns="0" rtlCol="0" anchor="t"/>
          <a:lstStyle/>
          <a:p>
            <a:pPr algn="l" indent="0" marL="0">
              <a:lnSpc>
                <a:spcPts val="2800"/>
              </a:lnSpc>
              <a:buNone/>
            </a:pPr>
            <a:endParaRPr lang="en-US" sz="1750" dirty="0"/>
          </a:p>
        </p:txBody>
      </p:sp>
      <p:sp>
        <p:nvSpPr>
          <p:cNvPr id="9" name="Text 5"/>
          <p:cNvSpPr/>
          <p:nvPr/>
        </p:nvSpPr>
        <p:spPr>
          <a:xfrm>
            <a:off x="778669" y="7342346"/>
            <a:ext cx="13073063" cy="355997"/>
          </a:xfrm>
          <a:prstGeom prst="rect">
            <a:avLst/>
          </a:prstGeom>
          <a:noFill/>
          <a:ln/>
        </p:spPr>
        <p:txBody>
          <a:bodyPr wrap="none" lIns="0" tIns="0" rIns="0" bIns="0" rtlCol="0" anchor="t"/>
          <a:lstStyle/>
          <a:p>
            <a:pPr algn="l" indent="0" marL="0">
              <a:lnSpc>
                <a:spcPts val="2800"/>
              </a:lnSpc>
              <a:buNone/>
            </a:pPr>
            <a:r>
              <a:rPr lang="en-US" sz="1750" dirty="0">
                <a:solidFill>
                  <a:srgbClr val="000000"/>
                </a:solidFill>
                <a:latin typeface="Bitter" pitchFamily="34" charset="0"/>
                <a:ea typeface="Bitter" pitchFamily="34" charset="-122"/>
                <a:cs typeface="Bitter" pitchFamily="34" charset="-120"/>
              </a:rPr>
              <a:t>Photo credit: Sawasdee Thailand, Nairobroo</a:t>
            </a:r>
            <a:endParaRPr lang="en-US" sz="1750" dirty="0"/>
          </a:p>
        </p:txBody>
      </p:sp>
      <p:pic>
        <p:nvPicPr>
          <p:cNvPr id="10" name="Image 2" descr="preencoded.png">    </p:cNvPr>
          <p:cNvPicPr>
            <a:picLocks noChangeAspect="1"/>
          </p:cNvPicPr>
          <p:nvPr/>
        </p:nvPicPr>
        <p:blipFill>
          <a:blip r:embed="rId3"/>
          <a:stretch>
            <a:fillRect/>
          </a:stretch>
        </p:blipFill>
        <p:spPr>
          <a:xfrm>
            <a:off x="13629561" y="228600"/>
            <a:ext cx="772239" cy="601861"/>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Text 0"/>
          <p:cNvSpPr/>
          <p:nvPr/>
        </p:nvSpPr>
        <p:spPr>
          <a:xfrm>
            <a:off x="767596" y="778669"/>
            <a:ext cx="5482828" cy="685324"/>
          </a:xfrm>
          <a:prstGeom prst="rect">
            <a:avLst/>
          </a:prstGeom>
          <a:noFill/>
          <a:ln/>
        </p:spPr>
        <p:txBody>
          <a:bodyPr wrap="none" lIns="0" tIns="0" rIns="0" bIns="0" rtlCol="0" anchor="t"/>
          <a:lstStyle/>
          <a:p>
            <a:pPr algn="l" indent="0" marL="0">
              <a:lnSpc>
                <a:spcPts val="5350"/>
              </a:lnSpc>
              <a:buNone/>
            </a:pPr>
            <a:r>
              <a:rPr lang="en-US" sz="4300" b="1" dirty="0">
                <a:solidFill>
                  <a:srgbClr val="253A7E"/>
                </a:solidFill>
                <a:latin typeface="Bitter Bold" pitchFamily="34" charset="0"/>
                <a:ea typeface="Bitter Bold" pitchFamily="34" charset="-122"/>
                <a:cs typeface="Bitter Bold" pitchFamily="34" charset="-120"/>
              </a:rPr>
              <a:t>Thailand in Brief</a:t>
            </a:r>
            <a:endParaRPr lang="en-US" sz="4300" dirty="0"/>
          </a:p>
        </p:txBody>
      </p:sp>
      <p:sp>
        <p:nvSpPr>
          <p:cNvPr id="3" name="Text 1"/>
          <p:cNvSpPr/>
          <p:nvPr/>
        </p:nvSpPr>
        <p:spPr>
          <a:xfrm>
            <a:off x="767596" y="1902619"/>
            <a:ext cx="13095208" cy="1052632"/>
          </a:xfrm>
          <a:prstGeom prst="rect">
            <a:avLst/>
          </a:prstGeom>
          <a:noFill/>
          <a:ln/>
        </p:spPr>
        <p:txBody>
          <a:bodyPr wrap="square" lIns="0" tIns="0" rIns="0" bIns="0" rtlCol="0" anchor="t"/>
          <a:lstStyle/>
          <a:p>
            <a:pPr algn="l" indent="0" marL="0">
              <a:lnSpc>
                <a:spcPts val="2750"/>
              </a:lnSpc>
              <a:buNone/>
            </a:pPr>
            <a:r>
              <a:rPr lang="en-US" sz="1700" b="1" dirty="0">
                <a:solidFill>
                  <a:srgbClr val="000000"/>
                </a:solidFill>
                <a:latin typeface="Bitter" pitchFamily="34" charset="0"/>
                <a:ea typeface="Bitter" pitchFamily="34" charset="-122"/>
                <a:cs typeface="Bitter" pitchFamily="34" charset="-120"/>
              </a:rPr>
              <a:t>"Thailand in Brief "</a:t>
            </a:r>
            <a:pPr algn="l" indent="0" marL="0">
              <a:lnSpc>
                <a:spcPts val="2750"/>
              </a:lnSpc>
              <a:buNone/>
            </a:pPr>
            <a:r>
              <a:rPr lang="en-US" sz="1700" dirty="0">
                <a:solidFill>
                  <a:srgbClr val="000000"/>
                </a:solidFill>
                <a:latin typeface="Bitter" pitchFamily="34" charset="0"/>
                <a:ea typeface="Bitter" pitchFamily="34" charset="-122"/>
                <a:cs typeface="Bitter" pitchFamily="34" charset="-120"/>
              </a:rPr>
              <a:t> จัดทำขึ้นโดยมูลนิธิไทย (Thailand Foundation) เพื่ออำนวยความสะดวกแก่ นักเรียน นักศึกษา และผู้สนใจทั่วไป นำไปใช้ประโยชน์ อาทิ ในการบรรยาย หรือให้ความรู้เกี่ยวกับประเทศไทยในด้านต่าง ๆ แก่ชาวต่างประเทศ เช่น กรณีนักศึกษาแลกเปลี่ยนที่ไปเรียนในต่างประเทศที่ต้องนำเสนอเรื่องราวเกี่ยวกับประเทศไทยในสถาบันที่ไปศึกษาอยู่ เป็นต้น</a:t>
            </a:r>
            <a:endParaRPr lang="en-US" sz="1700" dirty="0"/>
          </a:p>
        </p:txBody>
      </p:sp>
      <p:sp>
        <p:nvSpPr>
          <p:cNvPr id="4" name="Text 2"/>
          <p:cNvSpPr/>
          <p:nvPr/>
        </p:nvSpPr>
        <p:spPr>
          <a:xfrm>
            <a:off x="767596" y="3201948"/>
            <a:ext cx="13095208" cy="1403509"/>
          </a:xfrm>
          <a:prstGeom prst="rect">
            <a:avLst/>
          </a:prstGeom>
          <a:noFill/>
          <a:ln/>
        </p:spPr>
        <p:txBody>
          <a:bodyPr wrap="square" lIns="0" tIns="0" rIns="0" bIns="0" rtlCol="0" anchor="t"/>
          <a:lstStyle/>
          <a:p>
            <a:pPr algn="l" indent="0" marL="0">
              <a:lnSpc>
                <a:spcPts val="2750"/>
              </a:lnSpc>
              <a:buNone/>
            </a:pPr>
            <a:r>
              <a:rPr lang="en-US" sz="1700" dirty="0">
                <a:solidFill>
                  <a:srgbClr val="000000"/>
                </a:solidFill>
                <a:latin typeface="Bitter" pitchFamily="34" charset="0"/>
                <a:ea typeface="Bitter" pitchFamily="34" charset="-122"/>
                <a:cs typeface="Bitter" pitchFamily="34" charset="-120"/>
              </a:rPr>
              <a:t>งานชิ้นนี้เสนอข้อมูลเกี่ยวกับประเทศไทยโดยสังเขป 11 ด้าน ได้แก่  </a:t>
            </a:r>
            <a:pPr algn="l" indent="0" marL="0">
              <a:lnSpc>
                <a:spcPts val="2750"/>
              </a:lnSpc>
              <a:buNone/>
            </a:pPr>
            <a:r>
              <a:rPr lang="en-US" sz="1700" b="1" dirty="0">
                <a:solidFill>
                  <a:srgbClr val="000000"/>
                </a:solidFill>
                <a:latin typeface="Bitter" pitchFamily="34" charset="0"/>
                <a:ea typeface="Bitter" pitchFamily="34" charset="-122"/>
                <a:cs typeface="Bitter" pitchFamily="34" charset="-120"/>
              </a:rPr>
              <a:t>1) ภูมิศาสตร์ </a:t>
            </a:r>
            <a:pPr algn="l" indent="0" marL="0">
              <a:lnSpc>
                <a:spcPts val="2750"/>
              </a:lnSpc>
              <a:buNone/>
            </a:pPr>
            <a:r>
              <a:rPr lang="en-US" sz="1700" dirty="0">
                <a:solidFill>
                  <a:srgbClr val="000000"/>
                </a:solidFill>
                <a:latin typeface="Bitter" pitchFamily="34" charset="0"/>
                <a:ea typeface="Bitter" pitchFamily="34" charset="-122"/>
                <a:cs typeface="Bitter" pitchFamily="34" charset="-120"/>
              </a:rPr>
              <a:t>(Geography)  </a:t>
            </a:r>
            <a:pPr algn="l" indent="0" marL="0">
              <a:lnSpc>
                <a:spcPts val="2750"/>
              </a:lnSpc>
              <a:buNone/>
            </a:pPr>
            <a:r>
              <a:rPr lang="en-US" sz="1700" b="1" dirty="0">
                <a:solidFill>
                  <a:srgbClr val="000000"/>
                </a:solidFill>
                <a:latin typeface="Bitter" pitchFamily="34" charset="0"/>
                <a:ea typeface="Bitter" pitchFamily="34" charset="-122"/>
                <a:cs typeface="Bitter" pitchFamily="34" charset="-120"/>
              </a:rPr>
              <a:t>2) ประวัติศาสตร์</a:t>
            </a:r>
            <a:pPr algn="l" indent="0" marL="0">
              <a:lnSpc>
                <a:spcPts val="2750"/>
              </a:lnSpc>
              <a:buNone/>
            </a:pPr>
            <a:r>
              <a:rPr lang="en-US" sz="1700" dirty="0">
                <a:solidFill>
                  <a:srgbClr val="000000"/>
                </a:solidFill>
                <a:latin typeface="Bitter" pitchFamily="34" charset="0"/>
                <a:ea typeface="Bitter" pitchFamily="34" charset="-122"/>
                <a:cs typeface="Bitter" pitchFamily="34" charset="-120"/>
              </a:rPr>
              <a:t> (History)  </a:t>
            </a:r>
            <a:pPr algn="l" indent="0" marL="0">
              <a:lnSpc>
                <a:spcPts val="2750"/>
              </a:lnSpc>
              <a:buNone/>
            </a:pPr>
            <a:r>
              <a:rPr lang="en-US" sz="1700" b="1" dirty="0">
                <a:solidFill>
                  <a:srgbClr val="000000"/>
                </a:solidFill>
                <a:latin typeface="Bitter" pitchFamily="34" charset="0"/>
                <a:ea typeface="Bitter" pitchFamily="34" charset="-122"/>
                <a:cs typeface="Bitter" pitchFamily="34" charset="-120"/>
              </a:rPr>
              <a:t>3) การเมืองการปกครอง</a:t>
            </a:r>
            <a:pPr algn="l" indent="0" marL="0">
              <a:lnSpc>
                <a:spcPts val="2750"/>
              </a:lnSpc>
              <a:buNone/>
            </a:pPr>
            <a:r>
              <a:rPr lang="en-US" sz="1700" dirty="0">
                <a:solidFill>
                  <a:srgbClr val="000000"/>
                </a:solidFill>
                <a:latin typeface="Bitter" pitchFamily="34" charset="0"/>
                <a:ea typeface="Bitter" pitchFamily="34" charset="-122"/>
                <a:cs typeface="Bitter" pitchFamily="34" charset="-120"/>
              </a:rPr>
              <a:t> (Politics and Government)  </a:t>
            </a:r>
            <a:pPr algn="l" indent="0" marL="0">
              <a:lnSpc>
                <a:spcPts val="2750"/>
              </a:lnSpc>
              <a:buNone/>
            </a:pPr>
            <a:r>
              <a:rPr lang="en-US" sz="1700" b="1" dirty="0">
                <a:solidFill>
                  <a:srgbClr val="000000"/>
                </a:solidFill>
                <a:latin typeface="Bitter" pitchFamily="34" charset="0"/>
                <a:ea typeface="Bitter" pitchFamily="34" charset="-122"/>
                <a:cs typeface="Bitter" pitchFamily="34" charset="-120"/>
              </a:rPr>
              <a:t>4) เศรษฐกิจ</a:t>
            </a:r>
            <a:pPr algn="l" indent="0" marL="0">
              <a:lnSpc>
                <a:spcPts val="2750"/>
              </a:lnSpc>
              <a:buNone/>
            </a:pPr>
            <a:r>
              <a:rPr lang="en-US" sz="1700" dirty="0">
                <a:solidFill>
                  <a:srgbClr val="000000"/>
                </a:solidFill>
                <a:latin typeface="Bitter" pitchFamily="34" charset="0"/>
                <a:ea typeface="Bitter" pitchFamily="34" charset="-122"/>
                <a:cs typeface="Bitter" pitchFamily="34" charset="-120"/>
              </a:rPr>
              <a:t> (Economics)  </a:t>
            </a:r>
            <a:pPr algn="l" indent="0" marL="0">
              <a:lnSpc>
                <a:spcPts val="2750"/>
              </a:lnSpc>
              <a:buNone/>
            </a:pPr>
            <a:r>
              <a:rPr lang="en-US" sz="1700" b="1" dirty="0">
                <a:solidFill>
                  <a:srgbClr val="000000"/>
                </a:solidFill>
                <a:latin typeface="Bitter" pitchFamily="34" charset="0"/>
                <a:ea typeface="Bitter" pitchFamily="34" charset="-122"/>
                <a:cs typeface="Bitter" pitchFamily="34" charset="-120"/>
              </a:rPr>
              <a:t>5) ประชากร </a:t>
            </a:r>
            <a:pPr algn="l" indent="0" marL="0">
              <a:lnSpc>
                <a:spcPts val="2750"/>
              </a:lnSpc>
              <a:buNone/>
            </a:pPr>
            <a:r>
              <a:rPr lang="en-US" sz="1700" dirty="0">
                <a:solidFill>
                  <a:srgbClr val="000000"/>
                </a:solidFill>
                <a:latin typeface="Bitter" pitchFamily="34" charset="0"/>
                <a:ea typeface="Bitter" pitchFamily="34" charset="-122"/>
                <a:cs typeface="Bitter" pitchFamily="34" charset="-120"/>
              </a:rPr>
              <a:t>(Demographics)  </a:t>
            </a:r>
            <a:pPr algn="l" indent="0" marL="0">
              <a:lnSpc>
                <a:spcPts val="2750"/>
              </a:lnSpc>
              <a:buNone/>
            </a:pPr>
            <a:r>
              <a:rPr lang="en-US" sz="1700" b="1" dirty="0">
                <a:solidFill>
                  <a:srgbClr val="000000"/>
                </a:solidFill>
                <a:latin typeface="Bitter" pitchFamily="34" charset="0"/>
                <a:ea typeface="Bitter" pitchFamily="34" charset="-122"/>
                <a:cs typeface="Bitter" pitchFamily="34" charset="-120"/>
              </a:rPr>
              <a:t>6) วัฒนธรรม</a:t>
            </a:r>
            <a:pPr algn="l" indent="0" marL="0">
              <a:lnSpc>
                <a:spcPts val="2750"/>
              </a:lnSpc>
              <a:buNone/>
            </a:pPr>
            <a:r>
              <a:rPr lang="en-US" sz="1700" dirty="0">
                <a:solidFill>
                  <a:srgbClr val="000000"/>
                </a:solidFill>
                <a:latin typeface="Bitter" pitchFamily="34" charset="0"/>
                <a:ea typeface="Bitter" pitchFamily="34" charset="-122"/>
                <a:cs typeface="Bitter" pitchFamily="34" charset="-120"/>
              </a:rPr>
              <a:t> (Culture)  </a:t>
            </a:r>
            <a:pPr algn="l" indent="0" marL="0">
              <a:lnSpc>
                <a:spcPts val="2750"/>
              </a:lnSpc>
              <a:buNone/>
            </a:pPr>
            <a:r>
              <a:rPr lang="en-US" sz="1700" b="1" dirty="0">
                <a:solidFill>
                  <a:srgbClr val="000000"/>
                </a:solidFill>
                <a:latin typeface="Bitter" pitchFamily="34" charset="0"/>
                <a:ea typeface="Bitter" pitchFamily="34" charset="-122"/>
                <a:cs typeface="Bitter" pitchFamily="34" charset="-120"/>
              </a:rPr>
              <a:t>7) ค่านิยม</a:t>
            </a:r>
            <a:pPr algn="l" indent="0" marL="0">
              <a:lnSpc>
                <a:spcPts val="2750"/>
              </a:lnSpc>
              <a:buNone/>
            </a:pPr>
            <a:r>
              <a:rPr lang="en-US" sz="1700" dirty="0">
                <a:solidFill>
                  <a:srgbClr val="000000"/>
                </a:solidFill>
                <a:latin typeface="Bitter" pitchFamily="34" charset="0"/>
                <a:ea typeface="Bitter" pitchFamily="34" charset="-122"/>
                <a:cs typeface="Bitter" pitchFamily="34" charset="-120"/>
              </a:rPr>
              <a:t> (Values)  </a:t>
            </a:r>
            <a:pPr algn="l" indent="0" marL="0">
              <a:lnSpc>
                <a:spcPts val="2750"/>
              </a:lnSpc>
              <a:buNone/>
            </a:pPr>
            <a:r>
              <a:rPr lang="en-US" sz="1700" b="1" dirty="0">
                <a:solidFill>
                  <a:srgbClr val="000000"/>
                </a:solidFill>
                <a:latin typeface="Bitter" pitchFamily="34" charset="0"/>
                <a:ea typeface="Bitter" pitchFamily="34" charset="-122"/>
                <a:cs typeface="Bitter" pitchFamily="34" charset="-120"/>
              </a:rPr>
              <a:t>8) คนไทยและสื่อที่คุณอาจรู้จัก </a:t>
            </a:r>
            <a:pPr algn="l" indent="0" marL="0">
              <a:lnSpc>
                <a:spcPts val="2750"/>
              </a:lnSpc>
              <a:buNone/>
            </a:pPr>
            <a:r>
              <a:rPr lang="en-US" sz="1700" dirty="0">
                <a:solidFill>
                  <a:srgbClr val="000000"/>
                </a:solidFill>
                <a:latin typeface="Bitter" pitchFamily="34" charset="0"/>
                <a:ea typeface="Bitter" pitchFamily="34" charset="-122"/>
                <a:cs typeface="Bitter" pitchFamily="34" charset="-120"/>
              </a:rPr>
              <a:t>(Thai people and other popularity that you may know)  </a:t>
            </a:r>
            <a:pPr algn="l" indent="0" marL="0">
              <a:lnSpc>
                <a:spcPts val="2750"/>
              </a:lnSpc>
              <a:buNone/>
            </a:pPr>
            <a:r>
              <a:rPr lang="en-US" sz="1700" b="1" dirty="0">
                <a:solidFill>
                  <a:srgbClr val="000000"/>
                </a:solidFill>
                <a:latin typeface="Bitter" pitchFamily="34" charset="0"/>
                <a:ea typeface="Bitter" pitchFamily="34" charset="-122"/>
                <a:cs typeface="Bitter" pitchFamily="34" charset="-120"/>
              </a:rPr>
              <a:t>9) ความเข้าใจผิดเกี่ยวกับประเทศไทย</a:t>
            </a:r>
            <a:pPr algn="l" indent="0" marL="0">
              <a:lnSpc>
                <a:spcPts val="2750"/>
              </a:lnSpc>
              <a:buNone/>
            </a:pPr>
            <a:r>
              <a:rPr lang="en-US" sz="1700" dirty="0">
                <a:solidFill>
                  <a:srgbClr val="000000"/>
                </a:solidFill>
                <a:latin typeface="Bitter" pitchFamily="34" charset="0"/>
                <a:ea typeface="Bitter" pitchFamily="34" charset="-122"/>
                <a:cs typeface="Bitter" pitchFamily="34" charset="-120"/>
              </a:rPr>
              <a:t> (Misconceptions) </a:t>
            </a:r>
            <a:pPr algn="l" indent="0" marL="0">
              <a:lnSpc>
                <a:spcPts val="2750"/>
              </a:lnSpc>
              <a:buNone/>
            </a:pPr>
            <a:r>
              <a:rPr lang="en-US" sz="1700" dirty="0">
                <a:solidFill>
                  <a:srgbClr val="000000"/>
                </a:solidFill>
                <a:latin typeface="Bitter" pitchFamily="34" charset="0"/>
                <a:ea typeface="Bitter" pitchFamily="34" charset="-122"/>
                <a:cs typeface="Bitter" pitchFamily="34" charset="-120"/>
              </a:rPr>
              <a:t>
</a:t>
            </a:r>
            <a:pPr algn="l" indent="0" marL="0">
              <a:lnSpc>
                <a:spcPts val="2750"/>
              </a:lnSpc>
              <a:buNone/>
            </a:pPr>
            <a:r>
              <a:rPr lang="en-US" sz="1700" b="1" dirty="0">
                <a:solidFill>
                  <a:srgbClr val="000000"/>
                </a:solidFill>
                <a:latin typeface="Bitter" pitchFamily="34" charset="0"/>
                <a:ea typeface="Bitter" pitchFamily="34" charset="-122"/>
                <a:cs typeface="Bitter" pitchFamily="34" charset="-120"/>
              </a:rPr>
              <a:t>10) บทบาทของไทยในเวทีโลก </a:t>
            </a:r>
            <a:pPr algn="l" indent="0" marL="0">
              <a:lnSpc>
                <a:spcPts val="2750"/>
              </a:lnSpc>
              <a:buNone/>
            </a:pPr>
            <a:r>
              <a:rPr lang="en-US" sz="1700" dirty="0">
                <a:solidFill>
                  <a:srgbClr val="000000"/>
                </a:solidFill>
                <a:latin typeface="Bitter" pitchFamily="34" charset="0"/>
                <a:ea typeface="Bitter" pitchFamily="34" charset="-122"/>
                <a:cs typeface="Bitter" pitchFamily="34" charset="-120"/>
              </a:rPr>
              <a:t>(Thailand’s role on the Global Stage) และ  </a:t>
            </a:r>
            <a:pPr algn="l" indent="0" marL="0">
              <a:lnSpc>
                <a:spcPts val="2750"/>
              </a:lnSpc>
              <a:buNone/>
            </a:pPr>
            <a:r>
              <a:rPr lang="en-US" sz="1700" b="1" dirty="0">
                <a:solidFill>
                  <a:srgbClr val="000000"/>
                </a:solidFill>
                <a:latin typeface="Bitter" pitchFamily="34" charset="0"/>
                <a:ea typeface="Bitter" pitchFamily="34" charset="-122"/>
                <a:cs typeface="Bitter" pitchFamily="34" charset="-120"/>
              </a:rPr>
              <a:t>11) การจัดอันดับที่เกี่ยวกับประเทศไทย</a:t>
            </a:r>
            <a:pPr algn="l" indent="0" marL="0">
              <a:lnSpc>
                <a:spcPts val="2750"/>
              </a:lnSpc>
              <a:buNone/>
            </a:pPr>
            <a:r>
              <a:rPr lang="en-US" sz="1700" dirty="0">
                <a:solidFill>
                  <a:srgbClr val="000000"/>
                </a:solidFill>
                <a:latin typeface="Bitter" pitchFamily="34" charset="0"/>
                <a:ea typeface="Bitter" pitchFamily="34" charset="-122"/>
                <a:cs typeface="Bitter" pitchFamily="34" charset="-120"/>
              </a:rPr>
              <a:t> (Rankings related to Thailand)</a:t>
            </a:r>
            <a:endParaRPr lang="en-US" sz="1700" dirty="0"/>
          </a:p>
        </p:txBody>
      </p:sp>
      <p:sp>
        <p:nvSpPr>
          <p:cNvPr id="5" name="Text 3"/>
          <p:cNvSpPr/>
          <p:nvPr/>
        </p:nvSpPr>
        <p:spPr>
          <a:xfrm>
            <a:off x="767596" y="4852154"/>
            <a:ext cx="13095208" cy="1052632"/>
          </a:xfrm>
          <a:prstGeom prst="rect">
            <a:avLst/>
          </a:prstGeom>
          <a:noFill/>
          <a:ln/>
        </p:spPr>
        <p:txBody>
          <a:bodyPr wrap="square" lIns="0" tIns="0" rIns="0" bIns="0" rtlCol="0" anchor="t"/>
          <a:lstStyle/>
          <a:p>
            <a:pPr algn="l" indent="0" marL="0">
              <a:lnSpc>
                <a:spcPts val="2750"/>
              </a:lnSpc>
              <a:buNone/>
            </a:pPr>
            <a:r>
              <a:rPr lang="en-US" sz="1700" b="1" dirty="0">
                <a:solidFill>
                  <a:srgbClr val="000000"/>
                </a:solidFill>
                <a:latin typeface="Bitter" pitchFamily="34" charset="0"/>
                <a:ea typeface="Bitter" pitchFamily="34" charset="-122"/>
                <a:cs typeface="Bitter" pitchFamily="34" charset="-120"/>
              </a:rPr>
              <a:t>"Thailand in Brief "</a:t>
            </a:r>
            <a:pPr algn="l" indent="0" marL="0">
              <a:lnSpc>
                <a:spcPts val="2750"/>
              </a:lnSpc>
              <a:buNone/>
            </a:pPr>
            <a:r>
              <a:rPr lang="en-US" sz="1700" dirty="0">
                <a:solidFill>
                  <a:srgbClr val="000000"/>
                </a:solidFill>
                <a:latin typeface="Bitter" pitchFamily="34" charset="0"/>
                <a:ea typeface="Bitter" pitchFamily="34" charset="-122"/>
                <a:cs typeface="Bitter" pitchFamily="34" charset="-120"/>
              </a:rPr>
              <a:t> นี้จัดทำเป็นสไลด์ จำนวน xx สไลด์ ในรูปแบบ .pdf และ .pptx สามารถดาวน์โหลดและเลือกใช้หัวข้อที่นำเสนอ และสลับลำดับการนำเสนอได้ตามความเหมาะสม อย่างไรก็ดี ผู้ใช้งานไม่สามารถดัดแปลงเนื้อหาในเอกสารได้ และห้ามผลิตซ้ำ หรือนำไปใช้เพื่อผลประโยชน์เชิงพาณิชย์โดยไม่ได้รับอนุญาตจากมูลนิธิไทย</a:t>
            </a:r>
            <a:endParaRPr lang="en-US" sz="1700" dirty="0"/>
          </a:p>
        </p:txBody>
      </p:sp>
      <p:sp>
        <p:nvSpPr>
          <p:cNvPr id="6" name="Text 4"/>
          <p:cNvSpPr/>
          <p:nvPr/>
        </p:nvSpPr>
        <p:spPr>
          <a:xfrm>
            <a:off x="767596" y="6151483"/>
            <a:ext cx="13095208" cy="701754"/>
          </a:xfrm>
          <a:prstGeom prst="rect">
            <a:avLst/>
          </a:prstGeom>
          <a:noFill/>
          <a:ln/>
        </p:spPr>
        <p:txBody>
          <a:bodyPr wrap="square" lIns="0" tIns="0" rIns="0" bIns="0" rtlCol="0" anchor="t"/>
          <a:lstStyle/>
          <a:p>
            <a:pPr algn="l" indent="0" marL="0">
              <a:lnSpc>
                <a:spcPts val="2750"/>
              </a:lnSpc>
              <a:buNone/>
            </a:pPr>
            <a:r>
              <a:rPr lang="en-US" sz="1700" b="1" dirty="0">
                <a:solidFill>
                  <a:srgbClr val="000000"/>
                </a:solidFill>
                <a:latin typeface="Bitter" pitchFamily="34" charset="0"/>
                <a:ea typeface="Bitter" pitchFamily="34" charset="-122"/>
                <a:cs typeface="Bitter" pitchFamily="34" charset="-120"/>
              </a:rPr>
              <a:t>"Thailand in Brief " </a:t>
            </a:r>
            <a:pPr algn="l" indent="0" marL="0">
              <a:lnSpc>
                <a:spcPts val="2750"/>
              </a:lnSpc>
              <a:buNone/>
            </a:pPr>
            <a:r>
              <a:rPr lang="en-US" sz="1700" dirty="0">
                <a:solidFill>
                  <a:srgbClr val="000000"/>
                </a:solidFill>
                <a:latin typeface="Bitter" pitchFamily="34" charset="0"/>
                <a:ea typeface="Bitter" pitchFamily="34" charset="-122"/>
                <a:cs typeface="Bitter" pitchFamily="34" charset="-120"/>
              </a:rPr>
              <a:t>จะได้รับการปรับปรุงให้ทันสมัยในทุกไตรมาสที่ 3 ของปี หากมีข้อสงสัยและข้อเสนอแนะเพิ่มเติม กรุณาติดต่อมูลนิธิไทย </a:t>
            </a:r>
            <a:pPr algn="l" indent="0" marL="0">
              <a:lnSpc>
                <a:spcPts val="2750"/>
              </a:lnSpc>
              <a:buNone/>
            </a:pPr>
            <a:r>
              <a:rPr lang="en-US" sz="1700" dirty="0">
                <a:solidFill>
                  <a:srgbClr val="000000"/>
                </a:solidFill>
                <a:latin typeface="Bitter" pitchFamily="34" charset="0"/>
                <a:ea typeface="Bitter" pitchFamily="34" charset="-122"/>
                <a:cs typeface="Bitter" pitchFamily="34" charset="-120"/>
              </a:rPr>
              <a:t>
</a:t>
            </a:r>
            <a:pPr algn="l" indent="0" marL="0">
              <a:lnSpc>
                <a:spcPts val="2750"/>
              </a:lnSpc>
              <a:buNone/>
            </a:pPr>
            <a:r>
              <a:rPr lang="en-US" sz="1700" dirty="0">
                <a:solidFill>
                  <a:srgbClr val="000000"/>
                </a:solidFill>
                <a:latin typeface="Bitter" pitchFamily="34" charset="0"/>
                <a:ea typeface="Bitter" pitchFamily="34" charset="-122"/>
                <a:cs typeface="Bitter" pitchFamily="34" charset="-120"/>
              </a:rPr>
              <a:t>อีเมล </a:t>
            </a:r>
            <a:pPr algn="l" indent="0" marL="0">
              <a:lnSpc>
                <a:spcPts val="2750"/>
              </a:lnSpc>
              <a:buNone/>
            </a:pPr>
            <a:r>
              <a:rPr lang="en-US" sz="1700" u="sng" dirty="0">
                <a:solidFill>
                  <a:srgbClr val="966703"/>
                </a:solidFill>
                <a:latin typeface="Bitter" pitchFamily="34" charset="0"/>
                <a:ea typeface="Bitter" pitchFamily="34" charset="-122"/>
                <a:cs typeface="Bitter" pitchFamily="34" charset="-120"/>
                <a:hlinkClick r:id="rId1" invalidUrl="" action="" tgtFrame="" tooltip="" history="1" highlightClick="0" endSnd="0">
                  <a:extLst>
                    <a:ext uri="{A12FA001-AC4F-418D-AE19-62706E023703}">
                      <ahyp:hlinkClr xmlns:ahyp="http://schemas.microsoft.com/office/drawing/2018/hyperlinkcolor" val="tx"/>
                    </a:ext>
                  </a:extLst>
                </a:hlinkClick>
              </a:rPr>
              <a:t>info@thailandfoundation.or.th</a:t>
            </a:r>
            <a:endParaRPr lang="en-US" sz="1700" dirty="0"/>
          </a:p>
        </p:txBody>
      </p:sp>
      <p:sp>
        <p:nvSpPr>
          <p:cNvPr id="7" name="Text 5"/>
          <p:cNvSpPr/>
          <p:nvPr/>
        </p:nvSpPr>
        <p:spPr>
          <a:xfrm>
            <a:off x="767596" y="7099935"/>
            <a:ext cx="13095208" cy="350877"/>
          </a:xfrm>
          <a:prstGeom prst="rect">
            <a:avLst/>
          </a:prstGeom>
          <a:noFill/>
          <a:ln/>
        </p:spPr>
        <p:txBody>
          <a:bodyPr wrap="none" lIns="0" tIns="0" rIns="0" bIns="0" rtlCol="0" anchor="t"/>
          <a:lstStyle/>
          <a:p>
            <a:pPr algn="l" indent="0" marL="0">
              <a:lnSpc>
                <a:spcPts val="2750"/>
              </a:lnSpc>
              <a:buNone/>
            </a:pPr>
            <a:r>
              <a:rPr lang="en-US" sz="1700" dirty="0">
                <a:solidFill>
                  <a:srgbClr val="000000"/>
                </a:solidFill>
                <a:latin typeface="Bitter" pitchFamily="34" charset="0"/>
                <a:ea typeface="Bitter" pitchFamily="34" charset="-122"/>
                <a:cs typeface="Bitter" pitchFamily="34" charset="-120"/>
              </a:rPr>
              <a:t>27 พฤษภาคม 2568</a:t>
            </a:r>
            <a:endParaRPr lang="en-US" sz="1700" dirty="0"/>
          </a:p>
        </p:txBody>
      </p:sp>
      <p:pic>
        <p:nvPicPr>
          <p:cNvPr id="8" name="Image 0" descr="preencoded.png">    </p:cNvPr>
          <p:cNvPicPr>
            <a:picLocks noChangeAspect="1"/>
          </p:cNvPicPr>
          <p:nvPr/>
        </p:nvPicPr>
        <p:blipFill>
          <a:blip r:embed="rId2"/>
          <a:stretch>
            <a:fillRect/>
          </a:stretch>
        </p:blipFill>
        <p:spPr>
          <a:xfrm>
            <a:off x="13629561" y="228600"/>
            <a:ext cx="772239" cy="601861"/>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8046720" cy="8229600"/>
          </a:xfrm>
          <a:prstGeom prst="rect">
            <a:avLst/>
          </a:prstGeom>
        </p:spPr>
      </p:pic>
      <p:sp>
        <p:nvSpPr>
          <p:cNvPr id="3" name="Text 0"/>
          <p:cNvSpPr/>
          <p:nvPr/>
        </p:nvSpPr>
        <p:spPr>
          <a:xfrm>
            <a:off x="8108990" y="967740"/>
            <a:ext cx="5670590" cy="708779"/>
          </a:xfrm>
          <a:prstGeom prst="rect">
            <a:avLst/>
          </a:prstGeom>
          <a:noFill/>
          <a:ln/>
        </p:spPr>
        <p:txBody>
          <a:bodyPr wrap="none" lIns="0" tIns="0" rIns="0" bIns="0" rtlCol="0" anchor="t"/>
          <a:lstStyle/>
          <a:p>
            <a:pPr algn="l" indent="0" marL="0">
              <a:lnSpc>
                <a:spcPts val="5550"/>
              </a:lnSpc>
              <a:buNone/>
            </a:pPr>
            <a:r>
              <a:rPr lang="en-US" sz="4450" b="1" dirty="0">
                <a:solidFill>
                  <a:srgbClr val="253A7E"/>
                </a:solidFill>
                <a:latin typeface="Bitter Bold" pitchFamily="34" charset="0"/>
                <a:ea typeface="Bitter Bold" pitchFamily="34" charset="-122"/>
                <a:cs typeface="Bitter Bold" pitchFamily="34" charset="-120"/>
              </a:rPr>
              <a:t>1. Respect </a:t>
            </a:r>
            <a:endParaRPr lang="en-US" sz="4450" dirty="0"/>
          </a:p>
        </p:txBody>
      </p:sp>
      <p:sp>
        <p:nvSpPr>
          <p:cNvPr id="4" name="Text 1"/>
          <p:cNvSpPr/>
          <p:nvPr/>
        </p:nvSpPr>
        <p:spPr>
          <a:xfrm>
            <a:off x="8108990" y="2016681"/>
            <a:ext cx="5727621" cy="4081582"/>
          </a:xfrm>
          <a:prstGeom prst="rect">
            <a:avLst/>
          </a:prstGeom>
          <a:noFill/>
          <a:ln/>
        </p:spPr>
        <p:txBody>
          <a:bodyPr wrap="square" lIns="0" tIns="0" rIns="0" bIns="0" rtlCol="0" anchor="t"/>
          <a:lstStyle/>
          <a:p>
            <a:pPr algn="l" indent="0" marL="0">
              <a:lnSpc>
                <a:spcPts val="3550"/>
              </a:lnSpc>
              <a:buNone/>
            </a:pPr>
            <a:r>
              <a:rPr lang="en-US" sz="2200" dirty="0">
                <a:solidFill>
                  <a:srgbClr val="000000"/>
                </a:solidFill>
                <a:latin typeface="Bitter" pitchFamily="34" charset="0"/>
                <a:ea typeface="Bitter" pitchFamily="34" charset="-122"/>
                <a:cs typeface="Bitter" pitchFamily="34" charset="-120"/>
              </a:rPr>
              <a:t>In Thai culture, respect is a core value deeply embedded in everyday life. Thai people show respect not only toward themselves and others, but also to places, religious objects, and spiritual forces. Respect is expressed through actions like the </a:t>
            </a:r>
            <a:pPr algn="l" indent="0" marL="0">
              <a:lnSpc>
                <a:spcPts val="3550"/>
              </a:lnSpc>
              <a:buNone/>
            </a:pPr>
            <a:r>
              <a:rPr lang="en-US" sz="2200" b="1" i="1" dirty="0">
                <a:solidFill>
                  <a:srgbClr val="000000"/>
                </a:solidFill>
                <a:latin typeface="Bitter" pitchFamily="34" charset="0"/>
                <a:ea typeface="Bitter" pitchFamily="34" charset="-122"/>
                <a:cs typeface="Bitter" pitchFamily="34" charset="-120"/>
              </a:rPr>
              <a:t>wai  </a:t>
            </a:r>
            <a:pPr algn="l" indent="0" marL="0">
              <a:lnSpc>
                <a:spcPts val="3550"/>
              </a:lnSpc>
              <a:buNone/>
            </a:pPr>
            <a:r>
              <a:rPr lang="en-US" sz="2200" dirty="0">
                <a:solidFill>
                  <a:srgbClr val="000000"/>
                </a:solidFill>
                <a:latin typeface="Bitter" pitchFamily="34" charset="0"/>
                <a:ea typeface="Bitter" pitchFamily="34" charset="-122"/>
                <a:cs typeface="Bitter" pitchFamily="34" charset="-120"/>
              </a:rPr>
              <a:t>(ไหว้)</a:t>
            </a:r>
            <a:pPr algn="l" indent="0" marL="0">
              <a:lnSpc>
                <a:spcPts val="3550"/>
              </a:lnSpc>
              <a:buNone/>
            </a:pPr>
            <a:r>
              <a:rPr lang="en-US" sz="2200" dirty="0">
                <a:solidFill>
                  <a:srgbClr val="000000"/>
                </a:solidFill>
                <a:latin typeface="Bitter" pitchFamily="34" charset="0"/>
                <a:ea typeface="Bitter" pitchFamily="34" charset="-122"/>
                <a:cs typeface="Bitter" pitchFamily="34" charset="-120"/>
              </a:rPr>
              <a:t>, polite speech, and mindful behavior, reflecting a deep sense of social harmony.</a:t>
            </a:r>
            <a:endParaRPr lang="en-US" sz="2200" dirty="0"/>
          </a:p>
        </p:txBody>
      </p:sp>
      <p:sp>
        <p:nvSpPr>
          <p:cNvPr id="5" name="Text 2"/>
          <p:cNvSpPr/>
          <p:nvPr/>
        </p:nvSpPr>
        <p:spPr>
          <a:xfrm>
            <a:off x="8108990" y="6353413"/>
            <a:ext cx="5727621" cy="290274"/>
          </a:xfrm>
          <a:prstGeom prst="rect">
            <a:avLst/>
          </a:prstGeom>
          <a:noFill/>
          <a:ln/>
        </p:spPr>
        <p:txBody>
          <a:bodyPr wrap="none" lIns="0" tIns="0" rIns="0" bIns="0" rtlCol="0" anchor="t"/>
          <a:lstStyle/>
          <a:p>
            <a:pPr algn="l" indent="0" marL="0">
              <a:lnSpc>
                <a:spcPts val="2250"/>
              </a:lnSpc>
              <a:buNone/>
            </a:pPr>
            <a:endParaRPr lang="en-US" sz="1400" dirty="0"/>
          </a:p>
        </p:txBody>
      </p:sp>
      <p:sp>
        <p:nvSpPr>
          <p:cNvPr id="6" name="Text 3"/>
          <p:cNvSpPr/>
          <p:nvPr/>
        </p:nvSpPr>
        <p:spPr>
          <a:xfrm>
            <a:off x="8108990" y="6898838"/>
            <a:ext cx="5727621" cy="362903"/>
          </a:xfrm>
          <a:prstGeom prst="rect">
            <a:avLst/>
          </a:prstGeom>
          <a:noFill/>
          <a:ln/>
        </p:spPr>
        <p:txBody>
          <a:bodyPr wrap="none" lIns="0" tIns="0" rIns="0" bIns="0" rtlCol="0" anchor="t"/>
          <a:lstStyle/>
          <a:p>
            <a:pPr algn="l" indent="0" marL="0">
              <a:lnSpc>
                <a:spcPts val="2850"/>
              </a:lnSpc>
              <a:buNone/>
            </a:pPr>
            <a:r>
              <a:rPr lang="en-US" sz="1750" dirty="0">
                <a:solidFill>
                  <a:srgbClr val="000000"/>
                </a:solidFill>
                <a:latin typeface="Bitter" pitchFamily="34" charset="0"/>
                <a:ea typeface="Bitter" pitchFamily="34" charset="-122"/>
                <a:cs typeface="Bitter" pitchFamily="34" charset="-120"/>
              </a:rPr>
              <a:t>Photo credit: Dek-D</a:t>
            </a:r>
            <a:endParaRPr lang="en-US" sz="1750" dirty="0"/>
          </a:p>
        </p:txBody>
      </p:sp>
      <p:pic>
        <p:nvPicPr>
          <p:cNvPr id="7" name="Image 1" descr="preencoded.png">    </p:cNvPr>
          <p:cNvPicPr>
            <a:picLocks noChangeAspect="1"/>
          </p:cNvPicPr>
          <p:nvPr/>
        </p:nvPicPr>
        <p:blipFill>
          <a:blip r:embed="rId2"/>
          <a:stretch>
            <a:fillRect/>
          </a:stretch>
        </p:blipFill>
        <p:spPr>
          <a:xfrm>
            <a:off x="13629561" y="228600"/>
            <a:ext cx="772239" cy="601861"/>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6583680" y="0"/>
            <a:ext cx="8046720" cy="8229600"/>
          </a:xfrm>
          <a:prstGeom prst="rect">
            <a:avLst/>
          </a:prstGeom>
        </p:spPr>
      </p:pic>
      <p:sp>
        <p:nvSpPr>
          <p:cNvPr id="3" name="Text 0"/>
          <p:cNvSpPr/>
          <p:nvPr/>
        </p:nvSpPr>
        <p:spPr>
          <a:xfrm>
            <a:off x="793790" y="1194554"/>
            <a:ext cx="5670590" cy="708779"/>
          </a:xfrm>
          <a:prstGeom prst="rect">
            <a:avLst/>
          </a:prstGeom>
          <a:noFill/>
          <a:ln/>
        </p:spPr>
        <p:txBody>
          <a:bodyPr wrap="none" lIns="0" tIns="0" rIns="0" bIns="0" rtlCol="0" anchor="t"/>
          <a:lstStyle/>
          <a:p>
            <a:pPr algn="l" indent="0" marL="0">
              <a:lnSpc>
                <a:spcPts val="5550"/>
              </a:lnSpc>
              <a:buNone/>
            </a:pPr>
            <a:r>
              <a:rPr lang="en-US" sz="4450" b="1" dirty="0">
                <a:solidFill>
                  <a:srgbClr val="253A7E"/>
                </a:solidFill>
                <a:latin typeface="Bitter Bold" pitchFamily="34" charset="0"/>
                <a:ea typeface="Bitter Bold" pitchFamily="34" charset="-122"/>
                <a:cs typeface="Bitter Bold" pitchFamily="34" charset="-120"/>
              </a:rPr>
              <a:t>Seniority</a:t>
            </a:r>
            <a:endParaRPr lang="en-US" sz="4450" dirty="0"/>
          </a:p>
        </p:txBody>
      </p:sp>
      <p:sp>
        <p:nvSpPr>
          <p:cNvPr id="4" name="Text 1"/>
          <p:cNvSpPr/>
          <p:nvPr/>
        </p:nvSpPr>
        <p:spPr>
          <a:xfrm>
            <a:off x="793790" y="2243495"/>
            <a:ext cx="5727621" cy="3628072"/>
          </a:xfrm>
          <a:prstGeom prst="rect">
            <a:avLst/>
          </a:prstGeom>
          <a:noFill/>
          <a:ln/>
        </p:spPr>
        <p:txBody>
          <a:bodyPr wrap="square" lIns="0" tIns="0" rIns="0" bIns="0" rtlCol="0" anchor="t"/>
          <a:lstStyle/>
          <a:p>
            <a:pPr algn="l" indent="0" marL="0">
              <a:lnSpc>
                <a:spcPts val="3550"/>
              </a:lnSpc>
              <a:buNone/>
            </a:pPr>
            <a:r>
              <a:rPr lang="en-US" sz="2200" dirty="0">
                <a:solidFill>
                  <a:srgbClr val="000000"/>
                </a:solidFill>
                <a:latin typeface="Bitter" pitchFamily="34" charset="0"/>
                <a:ea typeface="Bitter" pitchFamily="34" charset="-122"/>
                <a:cs typeface="Bitter" pitchFamily="34" charset="-120"/>
              </a:rPr>
              <a:t>Seniority plays an important role in Thai culture, where elders or those of higher seniority, such as teachers, are respected for their age and experience. While younger people show deference, elders or seniors are expected to offer care and guidance in return—making respect a reciprocal and valued part of Thai society.</a:t>
            </a:r>
            <a:endParaRPr lang="en-US" sz="2200" dirty="0"/>
          </a:p>
        </p:txBody>
      </p:sp>
      <p:sp>
        <p:nvSpPr>
          <p:cNvPr id="5" name="Text 2"/>
          <p:cNvSpPr/>
          <p:nvPr/>
        </p:nvSpPr>
        <p:spPr>
          <a:xfrm>
            <a:off x="793790" y="6126718"/>
            <a:ext cx="5727621" cy="290274"/>
          </a:xfrm>
          <a:prstGeom prst="rect">
            <a:avLst/>
          </a:prstGeom>
          <a:noFill/>
          <a:ln/>
        </p:spPr>
        <p:txBody>
          <a:bodyPr wrap="none" lIns="0" tIns="0" rIns="0" bIns="0" rtlCol="0" anchor="t"/>
          <a:lstStyle/>
          <a:p>
            <a:pPr algn="l" indent="0" marL="0">
              <a:lnSpc>
                <a:spcPts val="2250"/>
              </a:lnSpc>
              <a:buNone/>
            </a:pPr>
            <a:endParaRPr lang="en-US" sz="1400" dirty="0"/>
          </a:p>
        </p:txBody>
      </p:sp>
      <p:sp>
        <p:nvSpPr>
          <p:cNvPr id="6" name="Text 3"/>
          <p:cNvSpPr/>
          <p:nvPr/>
        </p:nvSpPr>
        <p:spPr>
          <a:xfrm>
            <a:off x="793790" y="6672143"/>
            <a:ext cx="5727621" cy="362903"/>
          </a:xfrm>
          <a:prstGeom prst="rect">
            <a:avLst/>
          </a:prstGeom>
          <a:noFill/>
          <a:ln/>
        </p:spPr>
        <p:txBody>
          <a:bodyPr wrap="none" lIns="0" tIns="0" rIns="0" bIns="0" rtlCol="0" anchor="t"/>
          <a:lstStyle/>
          <a:p>
            <a:pPr algn="l" indent="0" marL="0">
              <a:lnSpc>
                <a:spcPts val="2850"/>
              </a:lnSpc>
              <a:buNone/>
            </a:pPr>
            <a:r>
              <a:rPr lang="en-US" sz="1750" dirty="0">
                <a:solidFill>
                  <a:srgbClr val="000000"/>
                </a:solidFill>
                <a:latin typeface="Bitter" pitchFamily="34" charset="0"/>
                <a:ea typeface="Bitter" pitchFamily="34" charset="-122"/>
                <a:cs typeface="Bitter" pitchFamily="34" charset="-120"/>
              </a:rPr>
              <a:t>Photo credit: mjulibrary</a:t>
            </a:r>
            <a:endParaRPr lang="en-US" sz="175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8595360" y="0"/>
            <a:ext cx="6035040" cy="8232577"/>
          </a:xfrm>
          <a:prstGeom prst="rect">
            <a:avLst/>
          </a:prstGeom>
        </p:spPr>
      </p:pic>
      <p:sp>
        <p:nvSpPr>
          <p:cNvPr id="3" name="Text 0"/>
          <p:cNvSpPr/>
          <p:nvPr/>
        </p:nvSpPr>
        <p:spPr>
          <a:xfrm>
            <a:off x="780812" y="613529"/>
            <a:ext cx="7153513" cy="697230"/>
          </a:xfrm>
          <a:prstGeom prst="rect">
            <a:avLst/>
          </a:prstGeom>
          <a:noFill/>
          <a:ln/>
        </p:spPr>
        <p:txBody>
          <a:bodyPr wrap="none" lIns="0" tIns="0" rIns="0" bIns="0" rtlCol="0" anchor="t"/>
          <a:lstStyle/>
          <a:p>
            <a:pPr algn="l" indent="0" marL="0">
              <a:lnSpc>
                <a:spcPts val="5450"/>
              </a:lnSpc>
              <a:buNone/>
            </a:pPr>
            <a:r>
              <a:rPr lang="en-US" sz="4350" b="1" dirty="0">
                <a:solidFill>
                  <a:srgbClr val="253A7E"/>
                </a:solidFill>
                <a:latin typeface="Bitter Bold" pitchFamily="34" charset="0"/>
                <a:ea typeface="Bitter Bold" pitchFamily="34" charset="-122"/>
                <a:cs typeface="Bitter Bold" pitchFamily="34" charset="-120"/>
              </a:rPr>
              <a:t>How Seniority is Expressed</a:t>
            </a:r>
            <a:endParaRPr lang="en-US" sz="4350" dirty="0"/>
          </a:p>
        </p:txBody>
      </p:sp>
      <p:sp>
        <p:nvSpPr>
          <p:cNvPr id="4" name="Text 1"/>
          <p:cNvSpPr/>
          <p:nvPr/>
        </p:nvSpPr>
        <p:spPr>
          <a:xfrm>
            <a:off x="780812" y="1645325"/>
            <a:ext cx="7582376" cy="356949"/>
          </a:xfrm>
          <a:prstGeom prst="rect">
            <a:avLst/>
          </a:prstGeom>
          <a:noFill/>
          <a:ln/>
        </p:spPr>
        <p:txBody>
          <a:bodyPr wrap="none" lIns="0" tIns="0" rIns="0" bIns="0" rtlCol="0" anchor="t"/>
          <a:lstStyle/>
          <a:p>
            <a:pPr algn="l" marL="342900" indent="-342900">
              <a:lnSpc>
                <a:spcPts val="2800"/>
              </a:lnSpc>
              <a:buSzPct val="100000"/>
              <a:buChar char="•"/>
            </a:pPr>
            <a:r>
              <a:rPr lang="en-US" sz="1750" b="1" dirty="0">
                <a:solidFill>
                  <a:srgbClr val="000000"/>
                </a:solidFill>
                <a:latin typeface="Bitter" pitchFamily="34" charset="0"/>
                <a:ea typeface="Bitter" pitchFamily="34" charset="-122"/>
                <a:cs typeface="Bitter" pitchFamily="34" charset="-120"/>
              </a:rPr>
              <a:t>Language &amp; Titles:</a:t>
            </a:r>
            <a:endParaRPr lang="en-US" sz="1750" dirty="0"/>
          </a:p>
        </p:txBody>
      </p:sp>
      <p:sp>
        <p:nvSpPr>
          <p:cNvPr id="5" name="Text 2"/>
          <p:cNvSpPr/>
          <p:nvPr/>
        </p:nvSpPr>
        <p:spPr>
          <a:xfrm>
            <a:off x="780812" y="2080260"/>
            <a:ext cx="7582376" cy="713899"/>
          </a:xfrm>
          <a:prstGeom prst="rect">
            <a:avLst/>
          </a:prstGeom>
          <a:noFill/>
          <a:ln/>
        </p:spPr>
        <p:txBody>
          <a:bodyPr wrap="square" lIns="0" tIns="0" rIns="0" bIns="0" rtlCol="0" anchor="t"/>
          <a:lstStyle/>
          <a:p>
            <a:pPr algn="l" lvl="1" marL="685800" indent="-342900">
              <a:lnSpc>
                <a:spcPts val="2800"/>
              </a:lnSpc>
              <a:buSzPct val="100000"/>
              <a:buChar char="•"/>
            </a:pPr>
            <a:r>
              <a:rPr lang="en-US" sz="1750" dirty="0">
                <a:solidFill>
                  <a:srgbClr val="000000"/>
                </a:solidFill>
                <a:latin typeface="Bitter" pitchFamily="34" charset="0"/>
                <a:ea typeface="Bitter" pitchFamily="34" charset="-122"/>
                <a:cs typeface="Bitter" pitchFamily="34" charset="-120"/>
              </a:rPr>
              <a:t>Use of familial terms even outside family (e.g., </a:t>
            </a:r>
            <a:pPr algn="l" lvl="1" indent="0" marL="0">
              <a:lnSpc>
                <a:spcPts val="2800"/>
              </a:lnSpc>
              <a:buNone/>
            </a:pPr>
            <a:r>
              <a:rPr lang="en-US" sz="1750" b="1" i="1" dirty="0">
                <a:solidFill>
                  <a:srgbClr val="000000"/>
                </a:solidFill>
                <a:latin typeface="Bitter" pitchFamily="34" charset="0"/>
                <a:ea typeface="Bitter" pitchFamily="34" charset="-122"/>
                <a:cs typeface="Bitter" pitchFamily="34" charset="-120"/>
              </a:rPr>
              <a:t>Phee</a:t>
            </a:r>
            <a:pPr algn="l" lvl="1" indent="0" marL="0">
              <a:lnSpc>
                <a:spcPts val="2800"/>
              </a:lnSpc>
              <a:buNone/>
            </a:pPr>
            <a:r>
              <a:rPr lang="en-US" sz="1750" dirty="0">
                <a:solidFill>
                  <a:srgbClr val="000000"/>
                </a:solidFill>
                <a:latin typeface="Bitter" pitchFamily="34" charset="0"/>
                <a:ea typeface="Bitter" pitchFamily="34" charset="-122"/>
                <a:cs typeface="Bitter" pitchFamily="34" charset="-120"/>
              </a:rPr>
              <a:t>  (พี่)</a:t>
            </a:r>
            <a:pPr algn="l" lvl="1" indent="0" marL="0">
              <a:lnSpc>
                <a:spcPts val="2800"/>
              </a:lnSpc>
              <a:buNone/>
            </a:pPr>
            <a:r>
              <a:rPr lang="en-US" sz="1750" dirty="0">
                <a:solidFill>
                  <a:srgbClr val="000000"/>
                </a:solidFill>
                <a:latin typeface="Bitter" pitchFamily="34" charset="0"/>
                <a:ea typeface="Bitter" pitchFamily="34" charset="-122"/>
                <a:cs typeface="Bitter" pitchFamily="34" charset="-120"/>
              </a:rPr>
              <a:t> for older, </a:t>
            </a:r>
            <a:pPr algn="l" lvl="1" indent="0" marL="0">
              <a:lnSpc>
                <a:spcPts val="2800"/>
              </a:lnSpc>
              <a:buNone/>
            </a:pPr>
            <a:r>
              <a:rPr lang="en-US" sz="1750" b="1" i="1" dirty="0">
                <a:solidFill>
                  <a:srgbClr val="000000"/>
                </a:solidFill>
                <a:latin typeface="Bitter" pitchFamily="34" charset="0"/>
                <a:ea typeface="Bitter" pitchFamily="34" charset="-122"/>
                <a:cs typeface="Bitter" pitchFamily="34" charset="-120"/>
              </a:rPr>
              <a:t>Nong</a:t>
            </a:r>
            <a:pPr algn="l" lvl="1" indent="0" marL="0">
              <a:lnSpc>
                <a:spcPts val="2800"/>
              </a:lnSpc>
              <a:buNone/>
            </a:pPr>
            <a:r>
              <a:rPr lang="en-US" sz="1750" dirty="0">
                <a:solidFill>
                  <a:srgbClr val="000000"/>
                </a:solidFill>
                <a:latin typeface="Bitter" pitchFamily="34" charset="0"/>
                <a:ea typeface="Bitter" pitchFamily="34" charset="-122"/>
                <a:cs typeface="Bitter" pitchFamily="34" charset="-120"/>
              </a:rPr>
              <a:t> (น้อง)</a:t>
            </a:r>
            <a:pPr algn="l" lvl="1" indent="0" marL="0">
              <a:lnSpc>
                <a:spcPts val="2800"/>
              </a:lnSpc>
              <a:buNone/>
            </a:pPr>
            <a:r>
              <a:rPr lang="en-US" sz="1750" dirty="0">
                <a:solidFill>
                  <a:srgbClr val="000000"/>
                </a:solidFill>
                <a:latin typeface="Bitter" pitchFamily="34" charset="0"/>
                <a:ea typeface="Bitter" pitchFamily="34" charset="-122"/>
                <a:cs typeface="Bitter" pitchFamily="34" charset="-120"/>
              </a:rPr>
              <a:t> for younger).</a:t>
            </a:r>
            <a:endParaRPr lang="en-US" sz="1750" dirty="0"/>
          </a:p>
        </p:txBody>
      </p:sp>
      <p:sp>
        <p:nvSpPr>
          <p:cNvPr id="6" name="Text 3"/>
          <p:cNvSpPr/>
          <p:nvPr/>
        </p:nvSpPr>
        <p:spPr>
          <a:xfrm>
            <a:off x="780812" y="2872145"/>
            <a:ext cx="7582376" cy="356949"/>
          </a:xfrm>
          <a:prstGeom prst="rect">
            <a:avLst/>
          </a:prstGeom>
          <a:noFill/>
          <a:ln/>
        </p:spPr>
        <p:txBody>
          <a:bodyPr wrap="none" lIns="0" tIns="0" rIns="0" bIns="0" rtlCol="0" anchor="t"/>
          <a:lstStyle/>
          <a:p>
            <a:pPr algn="l" lvl="1" marL="685800" indent="-342900">
              <a:lnSpc>
                <a:spcPts val="2800"/>
              </a:lnSpc>
              <a:buSzPct val="100000"/>
              <a:buChar char="•"/>
            </a:pPr>
            <a:r>
              <a:rPr lang="en-US" sz="1750" dirty="0">
                <a:solidFill>
                  <a:srgbClr val="000000"/>
                </a:solidFill>
                <a:latin typeface="Bitter" pitchFamily="34" charset="0"/>
                <a:ea typeface="Bitter" pitchFamily="34" charset="-122"/>
                <a:cs typeface="Bitter" pitchFamily="34" charset="-120"/>
              </a:rPr>
              <a:t>These reflect warmth, respect, and social connectedness.</a:t>
            </a:r>
            <a:endParaRPr lang="en-US" sz="1750" dirty="0"/>
          </a:p>
        </p:txBody>
      </p:sp>
      <p:sp>
        <p:nvSpPr>
          <p:cNvPr id="7" name="Text 4"/>
          <p:cNvSpPr/>
          <p:nvPr/>
        </p:nvSpPr>
        <p:spPr>
          <a:xfrm>
            <a:off x="780812" y="3307080"/>
            <a:ext cx="7582376" cy="356949"/>
          </a:xfrm>
          <a:prstGeom prst="rect">
            <a:avLst/>
          </a:prstGeom>
          <a:noFill/>
          <a:ln/>
        </p:spPr>
        <p:txBody>
          <a:bodyPr wrap="none" lIns="0" tIns="0" rIns="0" bIns="0" rtlCol="0" anchor="t"/>
          <a:lstStyle/>
          <a:p>
            <a:pPr algn="l" marL="342900" indent="-342900">
              <a:lnSpc>
                <a:spcPts val="2800"/>
              </a:lnSpc>
              <a:buSzPct val="100000"/>
              <a:buChar char="•"/>
            </a:pPr>
            <a:r>
              <a:rPr lang="en-US" sz="1750" b="1" dirty="0">
                <a:solidFill>
                  <a:srgbClr val="000000"/>
                </a:solidFill>
                <a:latin typeface="Bitter" pitchFamily="34" charset="0"/>
                <a:ea typeface="Bitter" pitchFamily="34" charset="-122"/>
                <a:cs typeface="Bitter" pitchFamily="34" charset="-120"/>
              </a:rPr>
              <a:t>Body Language:</a:t>
            </a:r>
            <a:endParaRPr lang="en-US" sz="1750" dirty="0"/>
          </a:p>
        </p:txBody>
      </p:sp>
      <p:sp>
        <p:nvSpPr>
          <p:cNvPr id="8" name="Text 5"/>
          <p:cNvSpPr/>
          <p:nvPr/>
        </p:nvSpPr>
        <p:spPr>
          <a:xfrm>
            <a:off x="780812" y="3742015"/>
            <a:ext cx="7582376" cy="356949"/>
          </a:xfrm>
          <a:prstGeom prst="rect">
            <a:avLst/>
          </a:prstGeom>
          <a:noFill/>
          <a:ln/>
        </p:spPr>
        <p:txBody>
          <a:bodyPr wrap="none" lIns="0" tIns="0" rIns="0" bIns="0" rtlCol="0" anchor="t"/>
          <a:lstStyle/>
          <a:p>
            <a:pPr algn="l" lvl="1" marL="685800" indent="-342900">
              <a:lnSpc>
                <a:spcPts val="2800"/>
              </a:lnSpc>
              <a:buSzPct val="100000"/>
              <a:buChar char="•"/>
            </a:pPr>
            <a:r>
              <a:rPr lang="en-US" sz="1750" dirty="0">
                <a:solidFill>
                  <a:srgbClr val="000000"/>
                </a:solidFill>
                <a:latin typeface="Bitter" pitchFamily="34" charset="0"/>
                <a:ea typeface="Bitter" pitchFamily="34" charset="-122"/>
                <a:cs typeface="Bitter" pitchFamily="34" charset="-120"/>
              </a:rPr>
              <a:t>Bowing when passing elders.</a:t>
            </a:r>
            <a:endParaRPr lang="en-US" sz="1750" dirty="0"/>
          </a:p>
        </p:txBody>
      </p:sp>
      <p:sp>
        <p:nvSpPr>
          <p:cNvPr id="9" name="Text 6"/>
          <p:cNvSpPr/>
          <p:nvPr/>
        </p:nvSpPr>
        <p:spPr>
          <a:xfrm>
            <a:off x="780812" y="4176951"/>
            <a:ext cx="7582376" cy="713899"/>
          </a:xfrm>
          <a:prstGeom prst="rect">
            <a:avLst/>
          </a:prstGeom>
          <a:noFill/>
          <a:ln/>
        </p:spPr>
        <p:txBody>
          <a:bodyPr wrap="square" lIns="0" tIns="0" rIns="0" bIns="0" rtlCol="0" anchor="t"/>
          <a:lstStyle/>
          <a:p>
            <a:pPr algn="l" lvl="1" marL="685800" indent="-342900">
              <a:lnSpc>
                <a:spcPts val="2800"/>
              </a:lnSpc>
              <a:buSzPct val="100000"/>
              <a:buChar char="•"/>
            </a:pPr>
            <a:r>
              <a:rPr lang="en-US" sz="1750" dirty="0">
                <a:solidFill>
                  <a:srgbClr val="000000"/>
                </a:solidFill>
                <a:latin typeface="Bitter" pitchFamily="34" charset="0"/>
                <a:ea typeface="Bitter" pitchFamily="34" charset="-122"/>
                <a:cs typeface="Bitter" pitchFamily="34" charset="-120"/>
              </a:rPr>
              <a:t>Using the</a:t>
            </a:r>
            <a:pPr algn="l" lvl="1" indent="0" marL="0">
              <a:lnSpc>
                <a:spcPts val="2800"/>
              </a:lnSpc>
              <a:buNone/>
            </a:pPr>
            <a:r>
              <a:rPr lang="en-US" sz="1750" i="1" dirty="0">
                <a:solidFill>
                  <a:srgbClr val="000000"/>
                </a:solidFill>
                <a:latin typeface="Bitter" pitchFamily="34" charset="0"/>
                <a:ea typeface="Bitter" pitchFamily="34" charset="-122"/>
                <a:cs typeface="Bitter" pitchFamily="34" charset="-120"/>
              </a:rPr>
              <a:t> </a:t>
            </a:r>
            <a:pPr algn="l" lvl="1" indent="0" marL="0">
              <a:lnSpc>
                <a:spcPts val="2800"/>
              </a:lnSpc>
              <a:buNone/>
            </a:pPr>
            <a:r>
              <a:rPr lang="en-US" sz="1750" b="1" i="1" dirty="0">
                <a:solidFill>
                  <a:srgbClr val="000000"/>
                </a:solidFill>
                <a:latin typeface="Bitter" pitchFamily="34" charset="0"/>
                <a:ea typeface="Bitter" pitchFamily="34" charset="-122"/>
                <a:cs typeface="Bitter" pitchFamily="34" charset="-120"/>
              </a:rPr>
              <a:t>wai </a:t>
            </a:r>
            <a:pPr algn="l" lvl="1" indent="0" marL="0">
              <a:lnSpc>
                <a:spcPts val="2800"/>
              </a:lnSpc>
              <a:buNone/>
            </a:pPr>
            <a:r>
              <a:rPr lang="en-US" sz="1750" dirty="0">
                <a:solidFill>
                  <a:srgbClr val="000000"/>
                </a:solidFill>
                <a:latin typeface="Bitter" pitchFamily="34" charset="0"/>
                <a:ea typeface="Bitter" pitchFamily="34" charset="-122"/>
                <a:cs typeface="Bitter" pitchFamily="34" charset="-120"/>
              </a:rPr>
              <a:t> </a:t>
            </a:r>
            <a:pPr algn="l" lvl="1" indent="0" marL="0">
              <a:lnSpc>
                <a:spcPts val="2800"/>
              </a:lnSpc>
              <a:buNone/>
            </a:pPr>
            <a:r>
              <a:rPr lang="en-US" sz="1750" dirty="0">
                <a:solidFill>
                  <a:srgbClr val="000000"/>
                </a:solidFill>
                <a:latin typeface="Bitter" pitchFamily="34" charset="0"/>
                <a:ea typeface="Bitter" pitchFamily="34" charset="-122"/>
                <a:cs typeface="Bitter" pitchFamily="34" charset="-120"/>
              </a:rPr>
              <a:t>gesture with appropriate level based on the other person's status.</a:t>
            </a:r>
            <a:endParaRPr lang="en-US" sz="1750" dirty="0"/>
          </a:p>
        </p:txBody>
      </p:sp>
      <p:sp>
        <p:nvSpPr>
          <p:cNvPr id="10" name="Text 7"/>
          <p:cNvSpPr/>
          <p:nvPr/>
        </p:nvSpPr>
        <p:spPr>
          <a:xfrm>
            <a:off x="780812" y="4968835"/>
            <a:ext cx="7582376" cy="356949"/>
          </a:xfrm>
          <a:prstGeom prst="rect">
            <a:avLst/>
          </a:prstGeom>
          <a:noFill/>
          <a:ln/>
        </p:spPr>
        <p:txBody>
          <a:bodyPr wrap="none" lIns="0" tIns="0" rIns="0" bIns="0" rtlCol="0" anchor="t"/>
          <a:lstStyle/>
          <a:p>
            <a:pPr algn="l" marL="342900" indent="-342900">
              <a:lnSpc>
                <a:spcPts val="2800"/>
              </a:lnSpc>
              <a:buSzPct val="100000"/>
              <a:buChar char="•"/>
            </a:pPr>
            <a:r>
              <a:rPr lang="en-US" sz="1750" b="1" dirty="0">
                <a:solidFill>
                  <a:srgbClr val="000000"/>
                </a:solidFill>
                <a:latin typeface="Bitter" pitchFamily="34" charset="0"/>
                <a:ea typeface="Bitter" pitchFamily="34" charset="-122"/>
                <a:cs typeface="Bitter" pitchFamily="34" charset="-120"/>
              </a:rPr>
              <a:t>Rituals &amp; Traditions:</a:t>
            </a:r>
            <a:endParaRPr lang="en-US" sz="1750" dirty="0"/>
          </a:p>
        </p:txBody>
      </p:sp>
      <p:sp>
        <p:nvSpPr>
          <p:cNvPr id="11" name="Text 8"/>
          <p:cNvSpPr/>
          <p:nvPr/>
        </p:nvSpPr>
        <p:spPr>
          <a:xfrm>
            <a:off x="780812" y="5403771"/>
            <a:ext cx="7582376" cy="1070848"/>
          </a:xfrm>
          <a:prstGeom prst="rect">
            <a:avLst/>
          </a:prstGeom>
          <a:noFill/>
          <a:ln/>
        </p:spPr>
        <p:txBody>
          <a:bodyPr wrap="square" lIns="0" tIns="0" rIns="0" bIns="0" rtlCol="0" anchor="t"/>
          <a:lstStyle/>
          <a:p>
            <a:pPr algn="l" lvl="1" marL="685800" indent="-342900">
              <a:lnSpc>
                <a:spcPts val="2800"/>
              </a:lnSpc>
              <a:buSzPct val="100000"/>
              <a:buChar char="•"/>
            </a:pPr>
            <a:r>
              <a:rPr lang="en-US" sz="1750" b="1" i="1" dirty="0">
                <a:solidFill>
                  <a:srgbClr val="000000"/>
                </a:solidFill>
                <a:latin typeface="Bitter" pitchFamily="34" charset="0"/>
                <a:ea typeface="Bitter" pitchFamily="34" charset="-122"/>
                <a:cs typeface="Bitter" pitchFamily="34" charset="-120"/>
              </a:rPr>
              <a:t>Rod Nam Dam Hua</a:t>
            </a:r>
            <a:pPr algn="l" lvl="1" indent="0" marL="0">
              <a:lnSpc>
                <a:spcPts val="2800"/>
              </a:lnSpc>
              <a:buNone/>
            </a:pPr>
            <a:r>
              <a:rPr lang="en-US" sz="1750" dirty="0">
                <a:solidFill>
                  <a:srgbClr val="000000"/>
                </a:solidFill>
                <a:latin typeface="Bitter" pitchFamily="34" charset="0"/>
                <a:ea typeface="Bitter" pitchFamily="34" charset="-122"/>
                <a:cs typeface="Bitter" pitchFamily="34" charset="-120"/>
              </a:rPr>
              <a:t>  </a:t>
            </a:r>
            <a:pPr algn="l" lvl="1" indent="0" marL="0">
              <a:lnSpc>
                <a:spcPts val="2800"/>
              </a:lnSpc>
              <a:buNone/>
            </a:pPr>
            <a:r>
              <a:rPr lang="en-US" sz="1750" b="1" dirty="0">
                <a:solidFill>
                  <a:srgbClr val="000000"/>
                </a:solidFill>
                <a:latin typeface="Bitter" pitchFamily="34" charset="0"/>
                <a:ea typeface="Bitter" pitchFamily="34" charset="-122"/>
                <a:cs typeface="Bitter" pitchFamily="34" charset="-120"/>
              </a:rPr>
              <a:t>(รดน้ำดำหัว)</a:t>
            </a:r>
            <a:pPr algn="l" lvl="1" indent="0" marL="0">
              <a:lnSpc>
                <a:spcPts val="2800"/>
              </a:lnSpc>
              <a:buNone/>
            </a:pPr>
            <a:r>
              <a:rPr lang="en-US" sz="1750" dirty="0">
                <a:solidFill>
                  <a:srgbClr val="000000"/>
                </a:solidFill>
                <a:latin typeface="Bitter" pitchFamily="34" charset="0"/>
                <a:ea typeface="Bitter" pitchFamily="34" charset="-122"/>
                <a:cs typeface="Bitter" pitchFamily="34" charset="-120"/>
              </a:rPr>
              <a:t>: A Songkran tradition where younger people pour water over elders’ hands to show respect and receive blessings.</a:t>
            </a:r>
            <a:endParaRPr lang="en-US" sz="1750" dirty="0"/>
          </a:p>
        </p:txBody>
      </p:sp>
      <p:sp>
        <p:nvSpPr>
          <p:cNvPr id="12" name="Text 9"/>
          <p:cNvSpPr/>
          <p:nvPr/>
        </p:nvSpPr>
        <p:spPr>
          <a:xfrm>
            <a:off x="780812" y="6725603"/>
            <a:ext cx="7582376" cy="285512"/>
          </a:xfrm>
          <a:prstGeom prst="rect">
            <a:avLst/>
          </a:prstGeom>
          <a:noFill/>
          <a:ln/>
        </p:spPr>
        <p:txBody>
          <a:bodyPr wrap="none" lIns="0" tIns="0" rIns="0" bIns="0" rtlCol="0" anchor="t"/>
          <a:lstStyle/>
          <a:p>
            <a:pPr algn="l" indent="0" marL="0">
              <a:lnSpc>
                <a:spcPts val="2200"/>
              </a:lnSpc>
              <a:buNone/>
            </a:pPr>
            <a:r>
              <a:rPr lang="en-US" sz="1400" dirty="0">
                <a:solidFill>
                  <a:srgbClr val="000000"/>
                </a:solidFill>
                <a:latin typeface="Bitter" pitchFamily="34" charset="0"/>
                <a:ea typeface="Bitter" pitchFamily="34" charset="-122"/>
                <a:cs typeface="Bitter" pitchFamily="34" charset="-120"/>
              </a:rPr>
              <a:t>Photo credit: thaihealth.or.th</a:t>
            </a:r>
            <a:endParaRPr lang="en-US" sz="1400" dirty="0"/>
          </a:p>
        </p:txBody>
      </p:sp>
      <p:sp>
        <p:nvSpPr>
          <p:cNvPr id="13" name="Text 10"/>
          <p:cNvSpPr/>
          <p:nvPr/>
        </p:nvSpPr>
        <p:spPr>
          <a:xfrm>
            <a:off x="780812" y="7262098"/>
            <a:ext cx="7582376" cy="356949"/>
          </a:xfrm>
          <a:prstGeom prst="rect">
            <a:avLst/>
          </a:prstGeom>
          <a:noFill/>
          <a:ln/>
        </p:spPr>
        <p:txBody>
          <a:bodyPr wrap="none" lIns="0" tIns="0" rIns="0" bIns="0" rtlCol="0" anchor="t"/>
          <a:lstStyle/>
          <a:p>
            <a:pPr algn="l" indent="0" marL="0">
              <a:lnSpc>
                <a:spcPts val="2800"/>
              </a:lnSpc>
              <a:buNone/>
            </a:pPr>
            <a:endParaRPr lang="en-US" sz="175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6035040" cy="8229600"/>
          </a:xfrm>
          <a:prstGeom prst="rect">
            <a:avLst/>
          </a:prstGeom>
        </p:spPr>
      </p:pic>
      <p:sp>
        <p:nvSpPr>
          <p:cNvPr id="3" name="Text 0"/>
          <p:cNvSpPr/>
          <p:nvPr/>
        </p:nvSpPr>
        <p:spPr>
          <a:xfrm>
            <a:off x="6280190" y="1141333"/>
            <a:ext cx="7556421" cy="1417558"/>
          </a:xfrm>
          <a:prstGeom prst="rect">
            <a:avLst/>
          </a:prstGeom>
          <a:noFill/>
          <a:ln/>
        </p:spPr>
        <p:txBody>
          <a:bodyPr wrap="square" lIns="0" tIns="0" rIns="0" bIns="0" rtlCol="0" anchor="t"/>
          <a:lstStyle/>
          <a:p>
            <a:pPr algn="l" indent="0" marL="0">
              <a:lnSpc>
                <a:spcPts val="5550"/>
              </a:lnSpc>
              <a:buNone/>
            </a:pPr>
            <a:r>
              <a:rPr lang="en-US" sz="4450" b="1" dirty="0">
                <a:solidFill>
                  <a:srgbClr val="253A7E"/>
                </a:solidFill>
                <a:latin typeface="Bitter Bold" pitchFamily="34" charset="0"/>
                <a:ea typeface="Bitter Bold" pitchFamily="34" charset="-122"/>
                <a:cs typeface="Bitter Bold" pitchFamily="34" charset="-120"/>
              </a:rPr>
              <a:t>Wai – Thai Gesture of Respect</a:t>
            </a:r>
            <a:endParaRPr lang="en-US" sz="4450" dirty="0"/>
          </a:p>
        </p:txBody>
      </p:sp>
      <p:sp>
        <p:nvSpPr>
          <p:cNvPr id="4" name="Text 1"/>
          <p:cNvSpPr/>
          <p:nvPr/>
        </p:nvSpPr>
        <p:spPr>
          <a:xfrm>
            <a:off x="6280190" y="2899053"/>
            <a:ext cx="7556421" cy="907018"/>
          </a:xfrm>
          <a:prstGeom prst="rect">
            <a:avLst/>
          </a:prstGeom>
          <a:noFill/>
          <a:ln/>
        </p:spPr>
        <p:txBody>
          <a:bodyPr wrap="square" lIns="0" tIns="0" rIns="0" bIns="0" rtlCol="0" anchor="t"/>
          <a:lstStyle/>
          <a:p>
            <a:pPr algn="l" marL="342900" indent="-342900">
              <a:lnSpc>
                <a:spcPts val="2850"/>
              </a:lnSpc>
              <a:buSzPct val="100000"/>
              <a:buChar char="•"/>
            </a:pPr>
            <a:r>
              <a:rPr lang="en-US" sz="1750" b="1" i="1" dirty="0">
                <a:solidFill>
                  <a:srgbClr val="000000"/>
                </a:solidFill>
                <a:latin typeface="Bitter" pitchFamily="34" charset="0"/>
                <a:ea typeface="Bitter" pitchFamily="34" charset="-122"/>
                <a:cs typeface="Bitter" pitchFamily="34" charset="-120"/>
              </a:rPr>
              <a:t>Wai</a:t>
            </a:r>
            <a:pPr algn="l" indent="0" marL="0">
              <a:lnSpc>
                <a:spcPts val="2850"/>
              </a:lnSpc>
              <a:buNone/>
            </a:pPr>
            <a:r>
              <a:rPr lang="en-US" sz="1750" dirty="0">
                <a:solidFill>
                  <a:srgbClr val="000000"/>
                </a:solidFill>
                <a:latin typeface="Bitter" pitchFamily="34" charset="0"/>
                <a:ea typeface="Bitter" pitchFamily="34" charset="-122"/>
                <a:cs typeface="Bitter" pitchFamily="34" charset="-120"/>
              </a:rPr>
              <a:t>  (ไหว้)</a:t>
            </a:r>
            <a:pPr algn="l" indent="0" marL="0">
              <a:lnSpc>
                <a:spcPts val="2850"/>
              </a:lnSpc>
              <a:buNone/>
            </a:pPr>
            <a:r>
              <a:rPr lang="en-US" sz="1750" dirty="0">
                <a:solidFill>
                  <a:srgbClr val="000000"/>
                </a:solidFill>
                <a:latin typeface="Bitter" pitchFamily="34" charset="0"/>
                <a:ea typeface="Bitter" pitchFamily="34" charset="-122"/>
                <a:cs typeface="Bitter" pitchFamily="34" charset="-120"/>
              </a:rPr>
              <a:t> is the traditional Thai gesture for greeting, gratitude, and reverence.</a:t>
            </a:r>
            <a:endParaRPr lang="en-US" sz="1750" dirty="0"/>
          </a:p>
        </p:txBody>
      </p:sp>
      <p:sp>
        <p:nvSpPr>
          <p:cNvPr id="5" name="Text 2"/>
          <p:cNvSpPr/>
          <p:nvPr/>
        </p:nvSpPr>
        <p:spPr>
          <a:xfrm>
            <a:off x="6280190" y="3885367"/>
            <a:ext cx="7556421" cy="453509"/>
          </a:xfrm>
          <a:prstGeom prst="rect">
            <a:avLst/>
          </a:prstGeom>
          <a:noFill/>
          <a:ln/>
        </p:spPr>
        <p:txBody>
          <a:bodyPr wrap="none" lIns="0" tIns="0" rIns="0" bIns="0" rtlCol="0" anchor="t"/>
          <a:lstStyle/>
          <a:p>
            <a:pPr algn="l" marL="342900" indent="-342900">
              <a:lnSpc>
                <a:spcPts val="2850"/>
              </a:lnSpc>
              <a:buSzPct val="100000"/>
              <a:buChar char="•"/>
            </a:pPr>
            <a:r>
              <a:rPr lang="en-US" sz="1750" dirty="0">
                <a:solidFill>
                  <a:srgbClr val="000000"/>
                </a:solidFill>
                <a:latin typeface="Bitter" pitchFamily="34" charset="0"/>
                <a:ea typeface="Bitter" pitchFamily="34" charset="-122"/>
                <a:cs typeface="Bitter" pitchFamily="34" charset="-120"/>
              </a:rPr>
              <a:t>Used for various purposes:</a:t>
            </a:r>
            <a:endParaRPr lang="en-US" sz="1750" dirty="0"/>
          </a:p>
        </p:txBody>
      </p:sp>
      <p:sp>
        <p:nvSpPr>
          <p:cNvPr id="6" name="Text 3"/>
          <p:cNvSpPr/>
          <p:nvPr/>
        </p:nvSpPr>
        <p:spPr>
          <a:xfrm>
            <a:off x="6280190" y="4418171"/>
            <a:ext cx="7556421" cy="453509"/>
          </a:xfrm>
          <a:prstGeom prst="rect">
            <a:avLst/>
          </a:prstGeom>
          <a:noFill/>
          <a:ln/>
        </p:spPr>
        <p:txBody>
          <a:bodyPr wrap="none" lIns="0" tIns="0" rIns="0" bIns="0" rtlCol="0" anchor="t"/>
          <a:lstStyle/>
          <a:p>
            <a:pPr algn="l" lvl="1" marL="685800" indent="-342900">
              <a:lnSpc>
                <a:spcPts val="2850"/>
              </a:lnSpc>
              <a:buSzPct val="100000"/>
              <a:buChar char="•"/>
            </a:pPr>
            <a:r>
              <a:rPr lang="en-US" sz="1750" dirty="0">
                <a:solidFill>
                  <a:srgbClr val="000000"/>
                </a:solidFill>
                <a:latin typeface="Bitter" pitchFamily="34" charset="0"/>
                <a:ea typeface="Bitter" pitchFamily="34" charset="-122"/>
                <a:cs typeface="Bitter" pitchFamily="34" charset="-120"/>
              </a:rPr>
              <a:t>Greeting others</a:t>
            </a:r>
            <a:endParaRPr lang="en-US" sz="1750" dirty="0"/>
          </a:p>
        </p:txBody>
      </p:sp>
      <p:sp>
        <p:nvSpPr>
          <p:cNvPr id="7" name="Text 4"/>
          <p:cNvSpPr/>
          <p:nvPr/>
        </p:nvSpPr>
        <p:spPr>
          <a:xfrm>
            <a:off x="6280190" y="4950976"/>
            <a:ext cx="7556421" cy="453509"/>
          </a:xfrm>
          <a:prstGeom prst="rect">
            <a:avLst/>
          </a:prstGeom>
          <a:noFill/>
          <a:ln/>
        </p:spPr>
        <p:txBody>
          <a:bodyPr wrap="none" lIns="0" tIns="0" rIns="0" bIns="0" rtlCol="0" anchor="t"/>
          <a:lstStyle/>
          <a:p>
            <a:pPr algn="l" lvl="1" marL="685800" indent="-342900">
              <a:lnSpc>
                <a:spcPts val="2850"/>
              </a:lnSpc>
              <a:buSzPct val="100000"/>
              <a:buChar char="•"/>
            </a:pPr>
            <a:r>
              <a:rPr lang="en-US" sz="1750" dirty="0">
                <a:solidFill>
                  <a:srgbClr val="000000"/>
                </a:solidFill>
                <a:latin typeface="Bitter" pitchFamily="34" charset="0"/>
                <a:ea typeface="Bitter" pitchFamily="34" charset="-122"/>
                <a:cs typeface="Bitter" pitchFamily="34" charset="-120"/>
              </a:rPr>
              <a:t>Showing respect</a:t>
            </a:r>
            <a:endParaRPr lang="en-US" sz="1750" dirty="0"/>
          </a:p>
        </p:txBody>
      </p:sp>
      <p:sp>
        <p:nvSpPr>
          <p:cNvPr id="8" name="Text 5"/>
          <p:cNvSpPr/>
          <p:nvPr/>
        </p:nvSpPr>
        <p:spPr>
          <a:xfrm>
            <a:off x="6280190" y="5483781"/>
            <a:ext cx="7556421" cy="453509"/>
          </a:xfrm>
          <a:prstGeom prst="rect">
            <a:avLst/>
          </a:prstGeom>
          <a:noFill/>
          <a:ln/>
        </p:spPr>
        <p:txBody>
          <a:bodyPr wrap="none" lIns="0" tIns="0" rIns="0" bIns="0" rtlCol="0" anchor="t"/>
          <a:lstStyle/>
          <a:p>
            <a:pPr algn="l" lvl="1" marL="685800" indent="-342900">
              <a:lnSpc>
                <a:spcPts val="2850"/>
              </a:lnSpc>
              <a:buSzPct val="100000"/>
              <a:buChar char="•"/>
            </a:pPr>
            <a:r>
              <a:rPr lang="en-US" sz="1750" dirty="0">
                <a:solidFill>
                  <a:srgbClr val="000000"/>
                </a:solidFill>
                <a:latin typeface="Bitter" pitchFamily="34" charset="0"/>
                <a:ea typeface="Bitter" pitchFamily="34" charset="-122"/>
                <a:cs typeface="Bitter" pitchFamily="34" charset="-120"/>
              </a:rPr>
              <a:t>Expressing worship or prayer</a:t>
            </a:r>
            <a:endParaRPr lang="en-US" sz="1750" dirty="0"/>
          </a:p>
        </p:txBody>
      </p:sp>
      <p:sp>
        <p:nvSpPr>
          <p:cNvPr id="9" name="Text 6"/>
          <p:cNvSpPr/>
          <p:nvPr/>
        </p:nvSpPr>
        <p:spPr>
          <a:xfrm>
            <a:off x="6280190" y="6016585"/>
            <a:ext cx="7556421" cy="453509"/>
          </a:xfrm>
          <a:prstGeom prst="rect">
            <a:avLst/>
          </a:prstGeom>
          <a:noFill/>
          <a:ln/>
        </p:spPr>
        <p:txBody>
          <a:bodyPr wrap="none" lIns="0" tIns="0" rIns="0" bIns="0" rtlCol="0" anchor="t"/>
          <a:lstStyle/>
          <a:p>
            <a:pPr algn="l" lvl="1" marL="685800" indent="-342900">
              <a:lnSpc>
                <a:spcPts val="2850"/>
              </a:lnSpc>
              <a:buSzPct val="100000"/>
              <a:buChar char="•"/>
            </a:pPr>
            <a:r>
              <a:rPr lang="en-US" sz="1750" dirty="0">
                <a:solidFill>
                  <a:srgbClr val="000000"/>
                </a:solidFill>
                <a:latin typeface="Bitter" pitchFamily="34" charset="0"/>
                <a:ea typeface="Bitter" pitchFamily="34" charset="-122"/>
                <a:cs typeface="Bitter" pitchFamily="34" charset="-120"/>
              </a:rPr>
              <a:t>Apologizing</a:t>
            </a:r>
            <a:endParaRPr lang="en-US" sz="1750" dirty="0"/>
          </a:p>
        </p:txBody>
      </p:sp>
      <p:sp>
        <p:nvSpPr>
          <p:cNvPr id="10" name="Text 7"/>
          <p:cNvSpPr/>
          <p:nvPr/>
        </p:nvSpPr>
        <p:spPr>
          <a:xfrm>
            <a:off x="6280190" y="6725245"/>
            <a:ext cx="7556421" cy="362903"/>
          </a:xfrm>
          <a:prstGeom prst="rect">
            <a:avLst/>
          </a:prstGeom>
          <a:noFill/>
          <a:ln/>
        </p:spPr>
        <p:txBody>
          <a:bodyPr wrap="none" lIns="0" tIns="0" rIns="0" bIns="0" rtlCol="0" anchor="t"/>
          <a:lstStyle/>
          <a:p>
            <a:pPr algn="l" indent="0" marL="0">
              <a:lnSpc>
                <a:spcPts val="2850"/>
              </a:lnSpc>
              <a:buNone/>
            </a:pPr>
            <a:r>
              <a:rPr lang="en-US" sz="1750" dirty="0">
                <a:solidFill>
                  <a:srgbClr val="000000"/>
                </a:solidFill>
                <a:latin typeface="Bitter" pitchFamily="34" charset="0"/>
                <a:ea typeface="Bitter" pitchFamily="34" charset="-122"/>
                <a:cs typeface="Bitter" pitchFamily="34" charset="-120"/>
              </a:rPr>
              <a:t>Photo credit: Pinterest</a:t>
            </a:r>
            <a:endParaRPr lang="en-US" sz="1750" dirty="0"/>
          </a:p>
        </p:txBody>
      </p:sp>
      <p:pic>
        <p:nvPicPr>
          <p:cNvPr id="11" name="Image 1" descr="preencoded.png">    </p:cNvPr>
          <p:cNvPicPr>
            <a:picLocks noChangeAspect="1"/>
          </p:cNvPicPr>
          <p:nvPr/>
        </p:nvPicPr>
        <p:blipFill>
          <a:blip r:embed="rId2"/>
          <a:stretch>
            <a:fillRect/>
          </a:stretch>
        </p:blipFill>
        <p:spPr>
          <a:xfrm>
            <a:off x="13629561" y="228600"/>
            <a:ext cx="772239" cy="601861"/>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Text 0"/>
          <p:cNvSpPr/>
          <p:nvPr/>
        </p:nvSpPr>
        <p:spPr>
          <a:xfrm>
            <a:off x="793790" y="639604"/>
            <a:ext cx="5670590" cy="708779"/>
          </a:xfrm>
          <a:prstGeom prst="rect">
            <a:avLst/>
          </a:prstGeom>
          <a:noFill/>
          <a:ln/>
        </p:spPr>
        <p:txBody>
          <a:bodyPr wrap="none" lIns="0" tIns="0" rIns="0" bIns="0" rtlCol="0" anchor="t"/>
          <a:lstStyle/>
          <a:p>
            <a:pPr algn="l" indent="0" marL="0">
              <a:lnSpc>
                <a:spcPts val="5550"/>
              </a:lnSpc>
              <a:buNone/>
            </a:pPr>
            <a:r>
              <a:rPr lang="en-US" sz="4450" b="1" dirty="0">
                <a:solidFill>
                  <a:srgbClr val="253A7E"/>
                </a:solidFill>
                <a:latin typeface="Bitter Bold" pitchFamily="34" charset="0"/>
                <a:ea typeface="Bitter Bold" pitchFamily="34" charset="-122"/>
                <a:cs typeface="Bitter Bold" pitchFamily="34" charset="-120"/>
              </a:rPr>
              <a:t>Levels of Wai</a:t>
            </a:r>
            <a:endParaRPr lang="en-US" sz="4450" dirty="0"/>
          </a:p>
        </p:txBody>
      </p:sp>
      <p:pic>
        <p:nvPicPr>
          <p:cNvPr id="3" name="Image 0" descr="preencoded.png">    </p:cNvPr>
          <p:cNvPicPr>
            <a:picLocks noChangeAspect="1"/>
          </p:cNvPicPr>
          <p:nvPr/>
        </p:nvPicPr>
        <p:blipFill>
          <a:blip r:embed="rId1"/>
          <a:stretch>
            <a:fillRect/>
          </a:stretch>
        </p:blipFill>
        <p:spPr>
          <a:xfrm>
            <a:off x="793790" y="1802011"/>
            <a:ext cx="2994184" cy="3742730"/>
          </a:xfrm>
          <a:prstGeom prst="rect">
            <a:avLst/>
          </a:prstGeom>
        </p:spPr>
      </p:pic>
      <p:sp>
        <p:nvSpPr>
          <p:cNvPr id="4" name="Text 1"/>
          <p:cNvSpPr/>
          <p:nvPr/>
        </p:nvSpPr>
        <p:spPr>
          <a:xfrm>
            <a:off x="793790" y="5828228"/>
            <a:ext cx="4145756" cy="354330"/>
          </a:xfrm>
          <a:prstGeom prst="rect">
            <a:avLst/>
          </a:prstGeom>
          <a:noFill/>
          <a:ln/>
        </p:spPr>
        <p:txBody>
          <a:bodyPr wrap="none" lIns="0" tIns="0" rIns="0" bIns="0" rtlCol="0" anchor="t"/>
          <a:lstStyle/>
          <a:p>
            <a:pPr algn="l" indent="0" marL="0">
              <a:lnSpc>
                <a:spcPts val="2750"/>
              </a:lnSpc>
              <a:buNone/>
            </a:pPr>
            <a:r>
              <a:rPr lang="en-US" sz="2200" b="1" dirty="0">
                <a:solidFill>
                  <a:srgbClr val="000000"/>
                </a:solidFill>
                <a:latin typeface="Bitter Bold" pitchFamily="34" charset="0"/>
                <a:ea typeface="Bitter Bold" pitchFamily="34" charset="-122"/>
                <a:cs typeface="Bitter Bold" pitchFamily="34" charset="-120"/>
              </a:rPr>
              <a:t>Thumbs between the eyebrows</a:t>
            </a:r>
            <a:endParaRPr lang="en-US" sz="2200" dirty="0"/>
          </a:p>
        </p:txBody>
      </p:sp>
      <p:sp>
        <p:nvSpPr>
          <p:cNvPr id="5" name="Text 2"/>
          <p:cNvSpPr/>
          <p:nvPr/>
        </p:nvSpPr>
        <p:spPr>
          <a:xfrm>
            <a:off x="793790" y="6318647"/>
            <a:ext cx="4158615" cy="725805"/>
          </a:xfrm>
          <a:prstGeom prst="rect">
            <a:avLst/>
          </a:prstGeom>
          <a:noFill/>
          <a:ln/>
        </p:spPr>
        <p:txBody>
          <a:bodyPr wrap="square" lIns="0" tIns="0" rIns="0" bIns="0" rtlCol="0" anchor="t"/>
          <a:lstStyle/>
          <a:p>
            <a:pPr algn="l" indent="0" marL="0">
              <a:lnSpc>
                <a:spcPts val="2850"/>
              </a:lnSpc>
              <a:buNone/>
            </a:pPr>
            <a:r>
              <a:rPr lang="en-US" sz="1750" dirty="0">
                <a:solidFill>
                  <a:srgbClr val="000000"/>
                </a:solidFill>
                <a:latin typeface="Bitter" pitchFamily="34" charset="0"/>
                <a:ea typeface="Bitter" pitchFamily="34" charset="-122"/>
                <a:cs typeface="Bitter" pitchFamily="34" charset="-120"/>
              </a:rPr>
              <a:t>For worship, prayer, and paying respect to monks/religious figures</a:t>
            </a:r>
            <a:endParaRPr lang="en-US" sz="1750" dirty="0"/>
          </a:p>
        </p:txBody>
      </p:sp>
      <p:pic>
        <p:nvPicPr>
          <p:cNvPr id="6" name="Image 1" descr="preencoded.png">    </p:cNvPr>
          <p:cNvPicPr>
            <a:picLocks noChangeAspect="1"/>
          </p:cNvPicPr>
          <p:nvPr/>
        </p:nvPicPr>
        <p:blipFill>
          <a:blip r:embed="rId2"/>
          <a:stretch>
            <a:fillRect/>
          </a:stretch>
        </p:blipFill>
        <p:spPr>
          <a:xfrm>
            <a:off x="5235893" y="1802011"/>
            <a:ext cx="2994184" cy="3742730"/>
          </a:xfrm>
          <a:prstGeom prst="rect">
            <a:avLst/>
          </a:prstGeom>
        </p:spPr>
      </p:pic>
      <p:sp>
        <p:nvSpPr>
          <p:cNvPr id="7" name="Text 3"/>
          <p:cNvSpPr/>
          <p:nvPr/>
        </p:nvSpPr>
        <p:spPr>
          <a:xfrm>
            <a:off x="5235893" y="5828228"/>
            <a:ext cx="3859530" cy="354330"/>
          </a:xfrm>
          <a:prstGeom prst="rect">
            <a:avLst/>
          </a:prstGeom>
          <a:noFill/>
          <a:ln/>
        </p:spPr>
        <p:txBody>
          <a:bodyPr wrap="none" lIns="0" tIns="0" rIns="0" bIns="0" rtlCol="0" anchor="t"/>
          <a:lstStyle/>
          <a:p>
            <a:pPr algn="l" indent="0" marL="0">
              <a:lnSpc>
                <a:spcPts val="2750"/>
              </a:lnSpc>
              <a:buNone/>
            </a:pPr>
            <a:r>
              <a:rPr lang="en-US" sz="2200" b="1" dirty="0">
                <a:solidFill>
                  <a:srgbClr val="000000"/>
                </a:solidFill>
                <a:latin typeface="Bitter Bold" pitchFamily="34" charset="0"/>
                <a:ea typeface="Bitter Bold" pitchFamily="34" charset="-122"/>
                <a:cs typeface="Bitter Bold" pitchFamily="34" charset="-120"/>
              </a:rPr>
              <a:t>Thumbs at the tip of the nose</a:t>
            </a:r>
            <a:endParaRPr lang="en-US" sz="2200" dirty="0"/>
          </a:p>
        </p:txBody>
      </p:sp>
      <p:sp>
        <p:nvSpPr>
          <p:cNvPr id="8" name="Text 4"/>
          <p:cNvSpPr/>
          <p:nvPr/>
        </p:nvSpPr>
        <p:spPr>
          <a:xfrm>
            <a:off x="5235893" y="6318647"/>
            <a:ext cx="4158615" cy="725805"/>
          </a:xfrm>
          <a:prstGeom prst="rect">
            <a:avLst/>
          </a:prstGeom>
          <a:noFill/>
          <a:ln/>
        </p:spPr>
        <p:txBody>
          <a:bodyPr wrap="square" lIns="0" tIns="0" rIns="0" bIns="0" rtlCol="0" anchor="t"/>
          <a:lstStyle/>
          <a:p>
            <a:pPr algn="l" indent="0" marL="0">
              <a:lnSpc>
                <a:spcPts val="2850"/>
              </a:lnSpc>
              <a:buNone/>
            </a:pPr>
            <a:r>
              <a:rPr lang="en-US" sz="1750" dirty="0">
                <a:solidFill>
                  <a:srgbClr val="000000"/>
                </a:solidFill>
                <a:latin typeface="Bitter" pitchFamily="34" charset="0"/>
                <a:ea typeface="Bitter" pitchFamily="34" charset="-122"/>
                <a:cs typeface="Bitter" pitchFamily="34" charset="-120"/>
              </a:rPr>
              <a:t>For elders, seniors, teachers, and respected individuals</a:t>
            </a:r>
            <a:endParaRPr lang="en-US" sz="1750" dirty="0"/>
          </a:p>
        </p:txBody>
      </p:sp>
      <p:pic>
        <p:nvPicPr>
          <p:cNvPr id="9" name="Image 2" descr="preencoded.png">    </p:cNvPr>
          <p:cNvPicPr>
            <a:picLocks noChangeAspect="1"/>
          </p:cNvPicPr>
          <p:nvPr/>
        </p:nvPicPr>
        <p:blipFill>
          <a:blip r:embed="rId3"/>
          <a:stretch>
            <a:fillRect/>
          </a:stretch>
        </p:blipFill>
        <p:spPr>
          <a:xfrm>
            <a:off x="9677995" y="1802011"/>
            <a:ext cx="2994184" cy="3742730"/>
          </a:xfrm>
          <a:prstGeom prst="rect">
            <a:avLst/>
          </a:prstGeom>
        </p:spPr>
      </p:pic>
      <p:sp>
        <p:nvSpPr>
          <p:cNvPr id="10" name="Text 5"/>
          <p:cNvSpPr/>
          <p:nvPr/>
        </p:nvSpPr>
        <p:spPr>
          <a:xfrm>
            <a:off x="9677995" y="5828228"/>
            <a:ext cx="3814524" cy="354330"/>
          </a:xfrm>
          <a:prstGeom prst="rect">
            <a:avLst/>
          </a:prstGeom>
          <a:noFill/>
          <a:ln/>
        </p:spPr>
        <p:txBody>
          <a:bodyPr wrap="none" lIns="0" tIns="0" rIns="0" bIns="0" rtlCol="0" anchor="t"/>
          <a:lstStyle/>
          <a:p>
            <a:pPr algn="l" indent="0" marL="0">
              <a:lnSpc>
                <a:spcPts val="2750"/>
              </a:lnSpc>
              <a:buNone/>
            </a:pPr>
            <a:r>
              <a:rPr lang="en-US" sz="2200" b="1" dirty="0">
                <a:solidFill>
                  <a:srgbClr val="000000"/>
                </a:solidFill>
                <a:latin typeface="Bitter Bold" pitchFamily="34" charset="0"/>
                <a:ea typeface="Bitter Bold" pitchFamily="34" charset="-122"/>
                <a:cs typeface="Bitter Bold" pitchFamily="34" charset="-120"/>
              </a:rPr>
              <a:t>Thumbs at the tip of the chin</a:t>
            </a:r>
            <a:endParaRPr lang="en-US" sz="2200" dirty="0"/>
          </a:p>
        </p:txBody>
      </p:sp>
      <p:sp>
        <p:nvSpPr>
          <p:cNvPr id="11" name="Text 6"/>
          <p:cNvSpPr/>
          <p:nvPr/>
        </p:nvSpPr>
        <p:spPr>
          <a:xfrm>
            <a:off x="9677995" y="6318647"/>
            <a:ext cx="4158615" cy="725805"/>
          </a:xfrm>
          <a:prstGeom prst="rect">
            <a:avLst/>
          </a:prstGeom>
          <a:noFill/>
          <a:ln/>
        </p:spPr>
        <p:txBody>
          <a:bodyPr wrap="square" lIns="0" tIns="0" rIns="0" bIns="0" rtlCol="0" anchor="t"/>
          <a:lstStyle/>
          <a:p>
            <a:pPr algn="l" indent="0" marL="0">
              <a:lnSpc>
                <a:spcPts val="2850"/>
              </a:lnSpc>
              <a:buNone/>
            </a:pPr>
            <a:r>
              <a:rPr lang="en-US" sz="1750" dirty="0">
                <a:solidFill>
                  <a:srgbClr val="000000"/>
                </a:solidFill>
                <a:latin typeface="Bitter" pitchFamily="34" charset="0"/>
                <a:ea typeface="Bitter" pitchFamily="34" charset="-122"/>
                <a:cs typeface="Bitter" pitchFamily="34" charset="-120"/>
              </a:rPr>
              <a:t>For friends, younger people, or people of social standing </a:t>
            </a:r>
            <a:endParaRPr lang="en-US" sz="1750" dirty="0"/>
          </a:p>
        </p:txBody>
      </p:sp>
      <p:sp>
        <p:nvSpPr>
          <p:cNvPr id="12" name="Text 7"/>
          <p:cNvSpPr/>
          <p:nvPr/>
        </p:nvSpPr>
        <p:spPr>
          <a:xfrm>
            <a:off x="793790" y="7299603"/>
            <a:ext cx="13042821" cy="290274"/>
          </a:xfrm>
          <a:prstGeom prst="rect">
            <a:avLst/>
          </a:prstGeom>
          <a:noFill/>
          <a:ln/>
        </p:spPr>
        <p:txBody>
          <a:bodyPr wrap="none" lIns="0" tIns="0" rIns="0" bIns="0" rtlCol="0" anchor="t"/>
          <a:lstStyle/>
          <a:p>
            <a:pPr algn="l" indent="0" marL="0">
              <a:lnSpc>
                <a:spcPts val="2250"/>
              </a:lnSpc>
              <a:buNone/>
            </a:pPr>
            <a:r>
              <a:rPr lang="en-US" sz="1400" dirty="0">
                <a:solidFill>
                  <a:srgbClr val="000000"/>
                </a:solidFill>
                <a:latin typeface="Bitter" pitchFamily="34" charset="0"/>
                <a:ea typeface="Bitter" pitchFamily="34" charset="-122"/>
                <a:cs typeface="Bitter" pitchFamily="34" charset="-120"/>
              </a:rPr>
              <a:t>Photo credit: Facebook: Thai Culture to the World</a:t>
            </a:r>
            <a:endParaRPr lang="en-US" sz="1400" dirty="0"/>
          </a:p>
        </p:txBody>
      </p:sp>
      <p:pic>
        <p:nvPicPr>
          <p:cNvPr id="13" name="Image 3" descr="preencoded.png">    </p:cNvPr>
          <p:cNvPicPr>
            <a:picLocks noChangeAspect="1"/>
          </p:cNvPicPr>
          <p:nvPr/>
        </p:nvPicPr>
        <p:blipFill>
          <a:blip r:embed="rId4"/>
          <a:stretch>
            <a:fillRect/>
          </a:stretch>
        </p:blipFill>
        <p:spPr>
          <a:xfrm>
            <a:off x="13629561" y="228600"/>
            <a:ext cx="772239" cy="601861"/>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8046720" cy="8229600"/>
          </a:xfrm>
          <a:prstGeom prst="rect">
            <a:avLst/>
          </a:prstGeom>
        </p:spPr>
      </p:pic>
      <p:sp>
        <p:nvSpPr>
          <p:cNvPr id="3" name="Text 0"/>
          <p:cNvSpPr/>
          <p:nvPr/>
        </p:nvSpPr>
        <p:spPr>
          <a:xfrm>
            <a:off x="8108990" y="1611749"/>
            <a:ext cx="5670590" cy="708779"/>
          </a:xfrm>
          <a:prstGeom prst="rect">
            <a:avLst/>
          </a:prstGeom>
          <a:noFill/>
          <a:ln/>
        </p:spPr>
        <p:txBody>
          <a:bodyPr wrap="none" lIns="0" tIns="0" rIns="0" bIns="0" rtlCol="0" anchor="t"/>
          <a:lstStyle/>
          <a:p>
            <a:pPr algn="l" indent="0" marL="0">
              <a:lnSpc>
                <a:spcPts val="5550"/>
              </a:lnSpc>
              <a:buNone/>
            </a:pPr>
            <a:r>
              <a:rPr lang="en-US" sz="4450" b="1" dirty="0">
                <a:solidFill>
                  <a:srgbClr val="253A7E"/>
                </a:solidFill>
                <a:latin typeface="Bitter Bold" pitchFamily="34" charset="0"/>
                <a:ea typeface="Bitter Bold" pitchFamily="34" charset="-122"/>
                <a:cs typeface="Bitter Bold" pitchFamily="34" charset="-120"/>
              </a:rPr>
              <a:t>Wai in Rituals</a:t>
            </a:r>
            <a:endParaRPr lang="en-US" sz="4450" dirty="0"/>
          </a:p>
        </p:txBody>
      </p:sp>
      <p:sp>
        <p:nvSpPr>
          <p:cNvPr id="4" name="Text 1"/>
          <p:cNvSpPr/>
          <p:nvPr/>
        </p:nvSpPr>
        <p:spPr>
          <a:xfrm>
            <a:off x="8108990" y="2660690"/>
            <a:ext cx="5727621" cy="2721054"/>
          </a:xfrm>
          <a:prstGeom prst="rect">
            <a:avLst/>
          </a:prstGeom>
          <a:noFill/>
          <a:ln/>
        </p:spPr>
        <p:txBody>
          <a:bodyPr wrap="square" lIns="0" tIns="0" rIns="0" bIns="0" rtlCol="0" anchor="t"/>
          <a:lstStyle/>
          <a:p>
            <a:pPr algn="l" marL="342900" indent="-342900">
              <a:lnSpc>
                <a:spcPts val="2850"/>
              </a:lnSpc>
              <a:buSzPct val="100000"/>
              <a:buChar char="•"/>
            </a:pPr>
            <a:r>
              <a:rPr lang="en-US" sz="1750" b="1" i="1" dirty="0">
                <a:solidFill>
                  <a:srgbClr val="000000"/>
                </a:solidFill>
                <a:latin typeface="Bitter" pitchFamily="34" charset="0"/>
                <a:ea typeface="Bitter" pitchFamily="34" charset="-122"/>
                <a:cs typeface="Bitter" pitchFamily="34" charset="-120"/>
              </a:rPr>
              <a:t>"Wai"</a:t>
            </a:r>
            <a:pPr algn="l" indent="0" marL="0">
              <a:lnSpc>
                <a:spcPts val="2850"/>
              </a:lnSpc>
              <a:buNone/>
            </a:pPr>
            <a:r>
              <a:rPr lang="en-US" sz="1750" dirty="0">
                <a:solidFill>
                  <a:srgbClr val="000000"/>
                </a:solidFill>
                <a:latin typeface="Bitter" pitchFamily="34" charset="0"/>
                <a:ea typeface="Bitter" pitchFamily="34" charset="-122"/>
                <a:cs typeface="Bitter" pitchFamily="34" charset="-120"/>
              </a:rPr>
              <a:t> also extends to the attitude of respect that can be expressed in traditions like </a:t>
            </a:r>
            <a:pPr algn="l" indent="0" marL="0">
              <a:lnSpc>
                <a:spcPts val="2850"/>
              </a:lnSpc>
              <a:buNone/>
            </a:pPr>
            <a:r>
              <a:rPr lang="en-US" sz="1750" b="1" i="1" dirty="0">
                <a:solidFill>
                  <a:srgbClr val="000000"/>
                </a:solidFill>
                <a:latin typeface="Bitter" pitchFamily="34" charset="0"/>
                <a:ea typeface="Bitter" pitchFamily="34" charset="-122"/>
                <a:cs typeface="Bitter" pitchFamily="34" charset="-120"/>
              </a:rPr>
              <a:t>Wai Khru</a:t>
            </a:r>
            <a:pPr algn="l" indent="0" marL="0">
              <a:lnSpc>
                <a:spcPts val="2850"/>
              </a:lnSpc>
              <a:buNone/>
            </a:pPr>
            <a:r>
              <a:rPr lang="en-US" sz="1750" dirty="0">
                <a:solidFill>
                  <a:srgbClr val="000000"/>
                </a:solidFill>
                <a:latin typeface="Bitter" pitchFamily="34" charset="0"/>
                <a:ea typeface="Bitter" pitchFamily="34" charset="-122"/>
                <a:cs typeface="Bitter" pitchFamily="34" charset="-120"/>
              </a:rPr>
              <a:t> </a:t>
            </a:r>
            <a:pPr algn="l" indent="0" marL="0">
              <a:lnSpc>
                <a:spcPts val="2850"/>
              </a:lnSpc>
              <a:buNone/>
            </a:pPr>
            <a:r>
              <a:rPr lang="en-US" sz="1750" dirty="0">
                <a:solidFill>
                  <a:srgbClr val="000000"/>
                </a:solidFill>
                <a:latin typeface="Bitter" pitchFamily="34" charset="0"/>
                <a:ea typeface="Bitter" pitchFamily="34" charset="-122"/>
                <a:cs typeface="Bitter" pitchFamily="34" charset="-120"/>
              </a:rPr>
              <a:t> – a ceremony where students express gratitude toward their teachers for giving them knowledge.</a:t>
            </a:r>
            <a:endParaRPr lang="en-US" sz="1750" dirty="0"/>
          </a:p>
        </p:txBody>
      </p:sp>
      <p:sp>
        <p:nvSpPr>
          <p:cNvPr id="5" name="Text 2"/>
          <p:cNvSpPr/>
          <p:nvPr/>
        </p:nvSpPr>
        <p:spPr>
          <a:xfrm>
            <a:off x="8108990" y="5636895"/>
            <a:ext cx="5727621" cy="362903"/>
          </a:xfrm>
          <a:prstGeom prst="rect">
            <a:avLst/>
          </a:prstGeom>
          <a:noFill/>
          <a:ln/>
        </p:spPr>
        <p:txBody>
          <a:bodyPr wrap="none" lIns="0" tIns="0" rIns="0" bIns="0" rtlCol="0" anchor="t"/>
          <a:lstStyle/>
          <a:p>
            <a:pPr algn="l" indent="0" marL="0">
              <a:lnSpc>
                <a:spcPts val="2850"/>
              </a:lnSpc>
              <a:buNone/>
            </a:pPr>
            <a:endParaRPr lang="en-US" sz="1750" dirty="0"/>
          </a:p>
        </p:txBody>
      </p:sp>
      <p:sp>
        <p:nvSpPr>
          <p:cNvPr id="6" name="Text 3"/>
          <p:cNvSpPr/>
          <p:nvPr/>
        </p:nvSpPr>
        <p:spPr>
          <a:xfrm>
            <a:off x="8108990" y="6254948"/>
            <a:ext cx="5727621" cy="362903"/>
          </a:xfrm>
          <a:prstGeom prst="rect">
            <a:avLst/>
          </a:prstGeom>
          <a:noFill/>
          <a:ln/>
        </p:spPr>
        <p:txBody>
          <a:bodyPr wrap="none" lIns="0" tIns="0" rIns="0" bIns="0" rtlCol="0" anchor="t"/>
          <a:lstStyle/>
          <a:p>
            <a:pPr algn="l" indent="0" marL="0">
              <a:lnSpc>
                <a:spcPts val="2850"/>
              </a:lnSpc>
              <a:buNone/>
            </a:pPr>
            <a:r>
              <a:rPr lang="en-US" sz="1750" dirty="0">
                <a:solidFill>
                  <a:srgbClr val="000000"/>
                </a:solidFill>
                <a:latin typeface="Bitter" pitchFamily="34" charset="0"/>
                <a:ea typeface="Bitter" pitchFamily="34" charset="-122"/>
                <a:cs typeface="Bitter" pitchFamily="34" charset="-120"/>
              </a:rPr>
              <a:t>Photo credit: Bangrakamwittayasuksa School</a:t>
            </a:r>
            <a:endParaRPr lang="en-US" sz="1750" dirty="0"/>
          </a:p>
        </p:txBody>
      </p:sp>
      <p:pic>
        <p:nvPicPr>
          <p:cNvPr id="7" name="Image 1" descr="preencoded.png">    </p:cNvPr>
          <p:cNvPicPr>
            <a:picLocks noChangeAspect="1"/>
          </p:cNvPicPr>
          <p:nvPr/>
        </p:nvPicPr>
        <p:blipFill>
          <a:blip r:embed="rId2"/>
          <a:stretch>
            <a:fillRect/>
          </a:stretch>
        </p:blipFill>
        <p:spPr>
          <a:xfrm>
            <a:off x="13629561" y="228600"/>
            <a:ext cx="772239" cy="601861"/>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(16:9)</PresentationFormat>
  <Paragraphs>0</Paragraphs>
  <Slides>22</Slides>
  <Notes>22</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22</vt:i4>
      </vt:variant>
    </vt:vector>
  </HeadingPairs>
  <TitlesOfParts>
    <vt:vector size="25" baseType="lpstr">
      <vt:lpstr>Arial</vt:lpstr>
      <vt:lpstr>Calibri</vt: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PptxGenJS</cp:lastModifiedBy>
  <cp:revision>1</cp:revision>
  <dcterms:created xsi:type="dcterms:W3CDTF">2025-05-27T07:25:50Z</dcterms:created>
  <dcterms:modified xsi:type="dcterms:W3CDTF">2025-05-27T07:25:50Z</dcterms:modified>
</cp:coreProperties>
</file>