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9"/>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Bitter Bold" charset="1" panose="02000000000000000000"/>
      <p:regular r:id="rId32"/>
    </p:embeddedFont>
    <p:embeddedFont>
      <p:font typeface="Bitter" charset="1" panose="02000000000000000000"/>
      <p:regular r:id="rId33"/>
    </p:embeddedFont>
    <p:embeddedFont>
      <p:font typeface="Bitter Italics" charset="1" panose="0200000000000000000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notesMasters/notesMaster1.xml" Type="http://schemas.openxmlformats.org/officeDocument/2006/relationships/notesMaster"/><Relationship Id="rId3" Target="viewProps.xml" Type="http://schemas.openxmlformats.org/officeDocument/2006/relationships/viewProps"/><Relationship Id="rId30" Target="theme/theme2.xml" Type="http://schemas.openxmlformats.org/officeDocument/2006/relationships/theme"/><Relationship Id="rId31" Target="notesSlides/notesSlide1.xml" Type="http://schemas.openxmlformats.org/officeDocument/2006/relationships/notesSlide"/><Relationship Id="rId32" Target="fonts/font32.fntdata" Type="http://schemas.openxmlformats.org/officeDocument/2006/relationships/font"/><Relationship Id="rId33" Target="fonts/font33.fntdata" Type="http://schemas.openxmlformats.org/officeDocument/2006/relationships/font"/><Relationship Id="rId34" Target="notesSlides/notesSlide2.xml" Type="http://schemas.openxmlformats.org/officeDocument/2006/relationships/notesSlide"/><Relationship Id="rId35" Target="fonts/font35.fntdata" Type="http://schemas.openxmlformats.org/officeDocument/2006/relationships/font"/><Relationship Id="rId36" Target="notesSlides/notesSlide3.xml" Type="http://schemas.openxmlformats.org/officeDocument/2006/relationships/notesSlide"/><Relationship Id="rId37" Target="notesSlides/notesSlide4.xml" Type="http://schemas.openxmlformats.org/officeDocument/2006/relationships/notesSlide"/><Relationship Id="rId38" Target="notesSlides/notesSlide5.xml" Type="http://schemas.openxmlformats.org/officeDocument/2006/relationships/notesSlide"/><Relationship Id="rId39" Target="notesSlides/notesSlide6.xml" Type="http://schemas.openxmlformats.org/officeDocument/2006/relationships/notesSlide"/><Relationship Id="rId4" Target="theme/theme1.xml" Type="http://schemas.openxmlformats.org/officeDocument/2006/relationships/theme"/><Relationship Id="rId40" Target="notesSlides/notesSlide7.xml" Type="http://schemas.openxmlformats.org/officeDocument/2006/relationships/notesSlide"/><Relationship Id="rId41" Target="notesSlides/notesSlide8.xml" Type="http://schemas.openxmlformats.org/officeDocument/2006/relationships/notesSlide"/><Relationship Id="rId42" Target="notesSlides/notesSlide9.xml" Type="http://schemas.openxmlformats.org/officeDocument/2006/relationships/notesSlide"/><Relationship Id="rId43" Target="notesSlides/notesSlide10.xml" Type="http://schemas.openxmlformats.org/officeDocument/2006/relationships/notesSlide"/><Relationship Id="rId44" Target="notesSlides/notesSlide11.xml" Type="http://schemas.openxmlformats.org/officeDocument/2006/relationships/notesSlide"/><Relationship Id="rId45" Target="notesSlides/notesSlide12.xml" Type="http://schemas.openxmlformats.org/officeDocument/2006/relationships/notesSlide"/><Relationship Id="rId46" Target="notesSlides/notesSlide13.xml" Type="http://schemas.openxmlformats.org/officeDocument/2006/relationships/notesSlide"/><Relationship Id="rId47" Target="notesSlides/notesSlide14.xml" Type="http://schemas.openxmlformats.org/officeDocument/2006/relationships/notesSlide"/><Relationship Id="rId48" Target="notesSlides/notesSlide15.xml" Type="http://schemas.openxmlformats.org/officeDocument/2006/relationships/notesSlide"/><Relationship Id="rId49" Target="notesSlides/notesSlide16.xml" Type="http://schemas.openxmlformats.org/officeDocument/2006/relationships/notesSlide"/><Relationship Id="rId5" Target="tableStyles.xml" Type="http://schemas.openxmlformats.org/officeDocument/2006/relationships/tableStyles"/><Relationship Id="rId50" Target="notesSlides/notesSlide17.xml" Type="http://schemas.openxmlformats.org/officeDocument/2006/relationships/notesSlide"/><Relationship Id="rId51" Target="notesSlides/notesSlide18.xml" Type="http://schemas.openxmlformats.org/officeDocument/2006/relationships/notesSlide"/><Relationship Id="rId52" Target="notesSlides/notesSlide19.xml" Type="http://schemas.openxmlformats.org/officeDocument/2006/relationships/notesSlide"/><Relationship Id="rId53" Target="notesSlides/notesSlide20.xml" Type="http://schemas.openxmlformats.org/officeDocument/2006/relationships/notesSlide"/><Relationship Id="rId54" Target="notesSlides/notesSlide21.xml" Type="http://schemas.openxmlformats.org/officeDocument/2006/relationships/notesSlide"/><Relationship Id="rId55" Target="notesSlides/notesSlide22.xml" Type="http://schemas.openxmlformats.org/officeDocument/2006/relationships/notesSlide"/><Relationship Id="rId56" Target="notesSlides/notesSlide23.xml" Type="http://schemas.openxmlformats.org/officeDocument/2006/relationships/notesSlide"/><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20</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9</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11.png" Type="http://schemas.openxmlformats.org/officeDocument/2006/relationships/image"/><Relationship Id="rId4" Target="../media/image12.jpeg" Type="http://schemas.openxmlformats.org/officeDocument/2006/relationships/image"/><Relationship Id="rId5" Target="../media/image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png" Type="http://schemas.openxmlformats.org/officeDocument/2006/relationships/image"/><Relationship Id="rId2" Target="../notesSlides/notesSlide11.xml" Type="http://schemas.openxmlformats.org/officeDocument/2006/relationships/notesSlide"/><Relationship Id="rId3" Target="../media/image13.png" Type="http://schemas.openxmlformats.org/officeDocument/2006/relationships/image"/><Relationship Id="rId4" Target="../media/image14.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 Id="rId7" Target="../media/image17.png" Type="http://schemas.openxmlformats.org/officeDocument/2006/relationships/image"/><Relationship Id="rId8" Target="../media/image18.png" Type="http://schemas.openxmlformats.org/officeDocument/2006/relationships/image"/><Relationship Id="rId9" Target="../media/image1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21.png" Type="http://schemas.openxmlformats.org/officeDocument/2006/relationships/image"/><Relationship Id="rId4" Target="../media/image2.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22.png" Type="http://schemas.openxmlformats.org/officeDocument/2006/relationships/image"/><Relationship Id="rId4" Target="../media/image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23.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 Id="rId3" Target="../media/image26.png" Type="http://schemas.openxmlformats.org/officeDocument/2006/relationships/image"/><Relationship Id="rId4" Target="../media/image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27.png" Type="http://schemas.openxmlformats.org/officeDocument/2006/relationships/image"/><Relationship Id="rId4" Target="../media/image2.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28.png" Type="http://schemas.openxmlformats.org/officeDocument/2006/relationships/image"/><Relationship Id="rId4" Target="../media/image24.png" Type="http://schemas.openxmlformats.org/officeDocument/2006/relationships/image"/><Relationship Id="rId5" Target="../media/image25.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29.png" Type="http://schemas.openxmlformats.org/officeDocument/2006/relationships/image"/><Relationship Id="rId4" Target="../media/image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30.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2.png" Type="http://schemas.openxmlformats.org/officeDocument/2006/relationships/image"/><Relationship Id="rId4" Target="../media/image31.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2.png" Type="http://schemas.openxmlformats.org/officeDocument/2006/relationships/image"/><Relationship Id="rId4" Target="../media/image3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33.png" Type="http://schemas.openxmlformats.org/officeDocument/2006/relationships/image"/><Relationship Id="rId4" Target="../media/image2.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34.png" Type="http://schemas.openxmlformats.org/officeDocument/2006/relationships/image"/><Relationship Id="rId4" Target="../media/image35.png" Type="http://schemas.openxmlformats.org/officeDocument/2006/relationships/image"/><Relationship Id="rId5"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7.png" Type="http://schemas.openxmlformats.org/officeDocument/2006/relationships/image"/><Relationship Id="rId4" Target="../media/image8.png" Type="http://schemas.openxmlformats.org/officeDocument/2006/relationships/image"/><Relationship Id="rId5" Target="../media/image9.png" Type="http://schemas.openxmlformats.org/officeDocument/2006/relationships/image"/><Relationship Id="rId6" Target="../media/image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0.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6852565" y="0"/>
            <a:ext cx="11435435" cy="10287000"/>
            <a:chOff x="0" y="0"/>
            <a:chExt cx="15247246" cy="13716000"/>
          </a:xfrm>
        </p:grpSpPr>
        <p:sp>
          <p:nvSpPr>
            <p:cNvPr name="Freeform 7" id="7"/>
            <p:cNvSpPr/>
            <p:nvPr/>
          </p:nvSpPr>
          <p:spPr>
            <a:xfrm flipH="false" flipV="false" rot="0">
              <a:off x="0" y="0"/>
              <a:ext cx="15247246" cy="13716000"/>
            </a:xfrm>
            <a:custGeom>
              <a:avLst/>
              <a:gdLst/>
              <a:ahLst/>
              <a:cxnLst/>
              <a:rect r="r" b="b" t="t" l="l"/>
              <a:pathLst>
                <a:path h="13716000" w="15247246">
                  <a:moveTo>
                    <a:pt x="0" y="0"/>
                  </a:moveTo>
                  <a:lnTo>
                    <a:pt x="15247246" y="0"/>
                  </a:lnTo>
                  <a:lnTo>
                    <a:pt x="15247246" y="13716000"/>
                  </a:lnTo>
                  <a:lnTo>
                    <a:pt x="0" y="13716000"/>
                  </a:lnTo>
                  <a:lnTo>
                    <a:pt x="0" y="0"/>
                  </a:lnTo>
                  <a:close/>
                </a:path>
              </a:pathLst>
            </a:custGeom>
            <a:blipFill>
              <a:blip r:embed="rId3"/>
              <a:stretch>
                <a:fillRect l="-24245" t="0" r="-35872" b="0"/>
              </a:stretch>
            </a:blipFill>
          </p:spPr>
        </p:sp>
      </p:grpSp>
      <p:sp>
        <p:nvSpPr>
          <p:cNvPr name="TextBox 8" id="8"/>
          <p:cNvSpPr txBox="true"/>
          <p:nvPr/>
        </p:nvSpPr>
        <p:spPr>
          <a:xfrm rot="0">
            <a:off x="992238" y="3240275"/>
            <a:ext cx="7159523" cy="3068217"/>
          </a:xfrm>
          <a:prstGeom prst="rect">
            <a:avLst/>
          </a:prstGeom>
        </p:spPr>
        <p:txBody>
          <a:bodyPr anchor="t" rtlCol="false" tIns="0" lIns="0" bIns="0" rIns="0">
            <a:spAutoFit/>
          </a:bodyPr>
          <a:lstStyle/>
          <a:p>
            <a:pPr algn="l">
              <a:lnSpc>
                <a:spcPts val="7685"/>
              </a:lnSpc>
            </a:pPr>
            <a:r>
              <a:rPr lang="en-US" sz="6162" b="true">
                <a:solidFill>
                  <a:srgbClr val="253A7E"/>
                </a:solidFill>
                <a:latin typeface="Bitter Bold"/>
                <a:ea typeface="Bitter Bold"/>
                <a:cs typeface="Bitter Bold"/>
                <a:sym typeface="Bitter Bold"/>
              </a:rPr>
              <a:t>Thai Values: </a:t>
            </a:r>
          </a:p>
          <a:p>
            <a:pPr algn="l">
              <a:lnSpc>
                <a:spcPts val="7685"/>
              </a:lnSpc>
            </a:pPr>
            <a:r>
              <a:rPr lang="en-US" sz="6162" b="true">
                <a:solidFill>
                  <a:srgbClr val="253A7E"/>
                </a:solidFill>
                <a:latin typeface="Bitter Bold"/>
                <a:ea typeface="Bitter Bold"/>
                <a:cs typeface="Bitter Bold"/>
                <a:sym typeface="Bitter Bold"/>
              </a:rPr>
              <a:t>The Heart of Thainess</a:t>
            </a:r>
          </a:p>
        </p:txBody>
      </p:sp>
      <p:sp>
        <p:nvSpPr>
          <p:cNvPr name="TextBox 9" id="9"/>
          <p:cNvSpPr txBox="true"/>
          <p:nvPr/>
        </p:nvSpPr>
        <p:spPr>
          <a:xfrm rot="0">
            <a:off x="992238" y="6641722"/>
            <a:ext cx="7159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Thailand Elite Visas</a:t>
            </a:r>
          </a:p>
        </p:txBody>
      </p:sp>
      <p:grpSp>
        <p:nvGrpSpPr>
          <p:cNvPr name="Group 10" id="10"/>
          <p:cNvGrpSpPr/>
          <p:nvPr/>
        </p:nvGrpSpPr>
        <p:grpSpPr>
          <a:xfrm rot="0">
            <a:off x="256322" y="276377"/>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308717" y="863121"/>
            <a:ext cx="3859262" cy="865195"/>
          </a:xfrm>
          <a:prstGeom prst="rect">
            <a:avLst/>
          </a:prstGeom>
        </p:spPr>
        <p:txBody>
          <a:bodyPr anchor="t" rtlCol="false" tIns="0" lIns="0" bIns="0" rIns="0">
            <a:spAutoFit/>
          </a:bodyPr>
          <a:lstStyle/>
          <a:p>
            <a:pPr algn="l">
              <a:lnSpc>
                <a:spcPts val="6514"/>
              </a:lnSpc>
            </a:pPr>
            <a:r>
              <a:rPr lang="en-US" b="true" sz="5199">
                <a:solidFill>
                  <a:srgbClr val="253A7E"/>
                </a:solidFill>
                <a:latin typeface="Bitter Bold"/>
                <a:ea typeface="Bitter Bold"/>
                <a:cs typeface="Bitter Bold"/>
                <a:sym typeface="Bitter Bold"/>
              </a:rPr>
              <a:t>Head &amp; Feet</a:t>
            </a:r>
          </a:p>
        </p:txBody>
      </p:sp>
      <p:grpSp>
        <p:nvGrpSpPr>
          <p:cNvPr name="Group 7" id="7"/>
          <p:cNvGrpSpPr/>
          <p:nvPr/>
        </p:nvGrpSpPr>
        <p:grpSpPr>
          <a:xfrm rot="0">
            <a:off x="3427040" y="2280766"/>
            <a:ext cx="3086591" cy="2215187"/>
            <a:chOff x="0" y="0"/>
            <a:chExt cx="3200197" cy="2296719"/>
          </a:xfrm>
        </p:grpSpPr>
        <p:sp>
          <p:nvSpPr>
            <p:cNvPr name="Freeform 8" id="8" descr="preencoded.png"/>
            <p:cNvSpPr/>
            <p:nvPr/>
          </p:nvSpPr>
          <p:spPr>
            <a:xfrm flipH="false" flipV="false" rot="0">
              <a:off x="0" y="0"/>
              <a:ext cx="3200146" cy="2296683"/>
            </a:xfrm>
            <a:custGeom>
              <a:avLst/>
              <a:gdLst/>
              <a:ahLst/>
              <a:cxnLst/>
              <a:rect r="r" b="b" t="t" l="l"/>
              <a:pathLst>
                <a:path h="2296683" w="3200146">
                  <a:moveTo>
                    <a:pt x="148134" y="0"/>
                  </a:moveTo>
                  <a:lnTo>
                    <a:pt x="3052012" y="0"/>
                  </a:lnTo>
                  <a:cubicBezTo>
                    <a:pt x="3091300" y="0"/>
                    <a:pt x="3128978" y="15607"/>
                    <a:pt x="3156759" y="43387"/>
                  </a:cubicBezTo>
                  <a:cubicBezTo>
                    <a:pt x="3184539" y="71168"/>
                    <a:pt x="3200146" y="108846"/>
                    <a:pt x="3200146" y="148134"/>
                  </a:cubicBezTo>
                  <a:lnTo>
                    <a:pt x="3200146" y="2148549"/>
                  </a:lnTo>
                  <a:cubicBezTo>
                    <a:pt x="3200146" y="2187836"/>
                    <a:pt x="3184539" y="2225515"/>
                    <a:pt x="3156759" y="2253295"/>
                  </a:cubicBezTo>
                  <a:cubicBezTo>
                    <a:pt x="3128978" y="2281076"/>
                    <a:pt x="3091300" y="2296683"/>
                    <a:pt x="3052012" y="2296683"/>
                  </a:cubicBezTo>
                  <a:lnTo>
                    <a:pt x="148134" y="2296683"/>
                  </a:lnTo>
                  <a:cubicBezTo>
                    <a:pt x="108846" y="2296683"/>
                    <a:pt x="71168" y="2281076"/>
                    <a:pt x="43387" y="2253295"/>
                  </a:cubicBezTo>
                  <a:cubicBezTo>
                    <a:pt x="15607" y="2225515"/>
                    <a:pt x="0" y="2187836"/>
                    <a:pt x="0" y="2148549"/>
                  </a:cubicBezTo>
                  <a:lnTo>
                    <a:pt x="0" y="148134"/>
                  </a:lnTo>
                  <a:cubicBezTo>
                    <a:pt x="0" y="108846"/>
                    <a:pt x="15607" y="71168"/>
                    <a:pt x="43387" y="43387"/>
                  </a:cubicBezTo>
                  <a:cubicBezTo>
                    <a:pt x="71168" y="15607"/>
                    <a:pt x="108846" y="0"/>
                    <a:pt x="148134" y="0"/>
                  </a:cubicBezTo>
                  <a:close/>
                </a:path>
              </a:pathLst>
            </a:custGeom>
            <a:blipFill>
              <a:blip r:embed="rId3"/>
              <a:stretch>
                <a:fillRect l="0" t="-39339" r="-1" b="0"/>
              </a:stretch>
            </a:blipFill>
          </p:spPr>
        </p:sp>
      </p:grpSp>
      <p:sp>
        <p:nvSpPr>
          <p:cNvPr name="TextBox 9" id="9"/>
          <p:cNvSpPr txBox="true"/>
          <p:nvPr/>
        </p:nvSpPr>
        <p:spPr>
          <a:xfrm rot="0">
            <a:off x="3971848" y="4810422"/>
            <a:ext cx="1996976" cy="552162"/>
          </a:xfrm>
          <a:prstGeom prst="rect">
            <a:avLst/>
          </a:prstGeom>
        </p:spPr>
        <p:txBody>
          <a:bodyPr anchor="t" rtlCol="false" tIns="0" lIns="0" bIns="0" rIns="0">
            <a:spAutoFit/>
          </a:bodyPr>
          <a:lstStyle/>
          <a:p>
            <a:pPr algn="ctr">
              <a:lnSpc>
                <a:spcPts val="4269"/>
              </a:lnSpc>
            </a:pPr>
            <a:r>
              <a:rPr lang="en-US" sz="3399" b="true">
                <a:solidFill>
                  <a:srgbClr val="000000"/>
                </a:solidFill>
                <a:latin typeface="Bitter Bold"/>
                <a:ea typeface="Bitter Bold"/>
                <a:cs typeface="Bitter Bold"/>
                <a:sym typeface="Bitter Bold"/>
              </a:rPr>
              <a:t>The Head</a:t>
            </a:r>
          </a:p>
        </p:txBody>
      </p:sp>
      <p:sp>
        <p:nvSpPr>
          <p:cNvPr name="TextBox 10" id="10"/>
          <p:cNvSpPr txBox="true"/>
          <p:nvPr/>
        </p:nvSpPr>
        <p:spPr>
          <a:xfrm rot="0">
            <a:off x="969912" y="5553227"/>
            <a:ext cx="8000848" cy="426235"/>
          </a:xfrm>
          <a:prstGeom prst="rect">
            <a:avLst/>
          </a:prstGeom>
        </p:spPr>
        <p:txBody>
          <a:bodyPr anchor="t" rtlCol="false" tIns="0" lIns="0" bIns="0" rIns="0">
            <a:spAutoFit/>
          </a:bodyPr>
          <a:lstStyle/>
          <a:p>
            <a:pPr algn="ctr">
              <a:lnSpc>
                <a:spcPts val="3558"/>
              </a:lnSpc>
            </a:pPr>
            <a:r>
              <a:rPr lang="en-US" sz="2199">
                <a:solidFill>
                  <a:srgbClr val="000000"/>
                </a:solidFill>
                <a:latin typeface="Bitter"/>
                <a:ea typeface="Bitter"/>
                <a:cs typeface="Bitter"/>
                <a:sym typeface="Bitter"/>
              </a:rPr>
              <a:t>The most sacred part of the body</a:t>
            </a:r>
          </a:p>
        </p:txBody>
      </p:sp>
      <p:sp>
        <p:nvSpPr>
          <p:cNvPr name="TextBox 11" id="11"/>
          <p:cNvSpPr txBox="true"/>
          <p:nvPr/>
        </p:nvSpPr>
        <p:spPr>
          <a:xfrm rot="0">
            <a:off x="969912" y="6162827"/>
            <a:ext cx="8000848" cy="426235"/>
          </a:xfrm>
          <a:prstGeom prst="rect">
            <a:avLst/>
          </a:prstGeom>
        </p:spPr>
        <p:txBody>
          <a:bodyPr anchor="t" rtlCol="false" tIns="0" lIns="0" bIns="0" rIns="0">
            <a:spAutoFit/>
          </a:bodyPr>
          <a:lstStyle/>
          <a:p>
            <a:pPr algn="l" marL="775541" indent="-258514" lvl="2">
              <a:lnSpc>
                <a:spcPts val="3558"/>
              </a:lnSpc>
              <a:buFont typeface="Arial"/>
              <a:buChar char="⚬"/>
            </a:pPr>
            <a:r>
              <a:rPr lang="en-US" sz="2199">
                <a:solidFill>
                  <a:srgbClr val="000000"/>
                </a:solidFill>
                <a:latin typeface="Bitter"/>
                <a:ea typeface="Bitter"/>
                <a:cs typeface="Bitter"/>
                <a:sym typeface="Bitter"/>
              </a:rPr>
              <a:t>Do not touch someone's head without permission.</a:t>
            </a:r>
          </a:p>
        </p:txBody>
      </p:sp>
      <p:grpSp>
        <p:nvGrpSpPr>
          <p:cNvPr name="Group 12" id="12"/>
          <p:cNvGrpSpPr/>
          <p:nvPr/>
        </p:nvGrpSpPr>
        <p:grpSpPr>
          <a:xfrm rot="0">
            <a:off x="11877656" y="2373051"/>
            <a:ext cx="2879712" cy="2161289"/>
            <a:chOff x="0" y="0"/>
            <a:chExt cx="4264228" cy="3200400"/>
          </a:xfrm>
        </p:grpSpPr>
        <p:sp>
          <p:nvSpPr>
            <p:cNvPr name="Freeform 13" id="13"/>
            <p:cNvSpPr/>
            <p:nvPr/>
          </p:nvSpPr>
          <p:spPr>
            <a:xfrm flipH="false" flipV="false" rot="0">
              <a:off x="0" y="0"/>
              <a:ext cx="4264228" cy="3200400"/>
            </a:xfrm>
            <a:custGeom>
              <a:avLst/>
              <a:gdLst/>
              <a:ahLst/>
              <a:cxnLst/>
              <a:rect r="r" b="b" t="t" l="l"/>
              <a:pathLst>
                <a:path h="3200400" w="4264228">
                  <a:moveTo>
                    <a:pt x="158786" y="0"/>
                  </a:moveTo>
                  <a:lnTo>
                    <a:pt x="4105442" y="0"/>
                  </a:lnTo>
                  <a:cubicBezTo>
                    <a:pt x="4193137" y="0"/>
                    <a:pt x="4264228" y="71091"/>
                    <a:pt x="4264228" y="158786"/>
                  </a:cubicBezTo>
                  <a:lnTo>
                    <a:pt x="4264228" y="3041614"/>
                  </a:lnTo>
                  <a:cubicBezTo>
                    <a:pt x="4264228" y="3083727"/>
                    <a:pt x="4247499" y="3124115"/>
                    <a:pt x="4217721" y="3153893"/>
                  </a:cubicBezTo>
                  <a:cubicBezTo>
                    <a:pt x="4187943" y="3183671"/>
                    <a:pt x="4147555" y="3200400"/>
                    <a:pt x="4105442" y="3200400"/>
                  </a:cubicBezTo>
                  <a:lnTo>
                    <a:pt x="158786" y="3200400"/>
                  </a:lnTo>
                  <a:cubicBezTo>
                    <a:pt x="116673" y="3200400"/>
                    <a:pt x="76285" y="3183671"/>
                    <a:pt x="46507" y="3153893"/>
                  </a:cubicBezTo>
                  <a:cubicBezTo>
                    <a:pt x="16729" y="3124115"/>
                    <a:pt x="0" y="3083727"/>
                    <a:pt x="0" y="3041614"/>
                  </a:cubicBezTo>
                  <a:lnTo>
                    <a:pt x="0" y="158786"/>
                  </a:lnTo>
                  <a:cubicBezTo>
                    <a:pt x="0" y="116673"/>
                    <a:pt x="16729" y="76285"/>
                    <a:pt x="46507" y="46507"/>
                  </a:cubicBezTo>
                  <a:cubicBezTo>
                    <a:pt x="76285" y="16729"/>
                    <a:pt x="116673" y="0"/>
                    <a:pt x="158786" y="0"/>
                  </a:cubicBezTo>
                  <a:close/>
                </a:path>
              </a:pathLst>
            </a:custGeom>
            <a:blipFill>
              <a:blip r:embed="rId4"/>
              <a:stretch>
                <a:fillRect l="-23045" t="0" r="-10976" b="0"/>
              </a:stretch>
            </a:blipFill>
          </p:spPr>
        </p:sp>
      </p:grpSp>
      <p:sp>
        <p:nvSpPr>
          <p:cNvPr name="TextBox 14" id="14"/>
          <p:cNvSpPr txBox="true"/>
          <p:nvPr/>
        </p:nvSpPr>
        <p:spPr>
          <a:xfrm rot="0">
            <a:off x="12412935" y="4810565"/>
            <a:ext cx="1809155" cy="552162"/>
          </a:xfrm>
          <a:prstGeom prst="rect">
            <a:avLst/>
          </a:prstGeom>
        </p:spPr>
        <p:txBody>
          <a:bodyPr anchor="t" rtlCol="false" tIns="0" lIns="0" bIns="0" rIns="0">
            <a:spAutoFit/>
          </a:bodyPr>
          <a:lstStyle/>
          <a:p>
            <a:pPr algn="ctr">
              <a:lnSpc>
                <a:spcPts val="4269"/>
              </a:lnSpc>
            </a:pPr>
            <a:r>
              <a:rPr lang="en-US" sz="3399" b="true">
                <a:solidFill>
                  <a:srgbClr val="000000"/>
                </a:solidFill>
                <a:latin typeface="Bitter Bold"/>
                <a:ea typeface="Bitter Bold"/>
                <a:cs typeface="Bitter Bold"/>
                <a:sym typeface="Bitter Bold"/>
              </a:rPr>
              <a:t>The Feet</a:t>
            </a:r>
          </a:p>
        </p:txBody>
      </p:sp>
      <p:sp>
        <p:nvSpPr>
          <p:cNvPr name="TextBox 15" id="15"/>
          <p:cNvSpPr txBox="true"/>
          <p:nvPr/>
        </p:nvSpPr>
        <p:spPr>
          <a:xfrm rot="0">
            <a:off x="9317088" y="5553370"/>
            <a:ext cx="8001000" cy="426235"/>
          </a:xfrm>
          <a:prstGeom prst="rect">
            <a:avLst/>
          </a:prstGeom>
        </p:spPr>
        <p:txBody>
          <a:bodyPr anchor="t" rtlCol="false" tIns="0" lIns="0" bIns="0" rIns="0">
            <a:spAutoFit/>
          </a:bodyPr>
          <a:lstStyle/>
          <a:p>
            <a:pPr algn="ctr">
              <a:lnSpc>
                <a:spcPts val="3558"/>
              </a:lnSpc>
            </a:pPr>
            <a:r>
              <a:rPr lang="en-US" sz="2199">
                <a:solidFill>
                  <a:srgbClr val="000000"/>
                </a:solidFill>
                <a:latin typeface="Bitter"/>
                <a:ea typeface="Bitter"/>
                <a:cs typeface="Bitter"/>
                <a:sym typeface="Bitter"/>
              </a:rPr>
              <a:t>The lowest part of the body</a:t>
            </a:r>
          </a:p>
        </p:txBody>
      </p:sp>
      <p:sp>
        <p:nvSpPr>
          <p:cNvPr name="TextBox 16" id="16"/>
          <p:cNvSpPr txBox="true"/>
          <p:nvPr/>
        </p:nvSpPr>
        <p:spPr>
          <a:xfrm rot="0">
            <a:off x="9317088" y="6162970"/>
            <a:ext cx="6649986" cy="873910"/>
          </a:xfrm>
          <a:prstGeom prst="rect">
            <a:avLst/>
          </a:prstGeom>
        </p:spPr>
        <p:txBody>
          <a:bodyPr anchor="t" rtlCol="false" tIns="0" lIns="0" bIns="0" rIns="0">
            <a:spAutoFit/>
          </a:bodyPr>
          <a:lstStyle/>
          <a:p>
            <a:pPr algn="l" marL="775541" indent="-258514" lvl="2">
              <a:lnSpc>
                <a:spcPts val="3558"/>
              </a:lnSpc>
              <a:buFont typeface="Arial"/>
              <a:buChar char="⚬"/>
            </a:pPr>
            <a:r>
              <a:rPr lang="en-US" sz="2199">
                <a:solidFill>
                  <a:srgbClr val="000000"/>
                </a:solidFill>
                <a:latin typeface="Bitter"/>
                <a:ea typeface="Bitter"/>
                <a:cs typeface="Bitter"/>
                <a:sym typeface="Bitter"/>
              </a:rPr>
              <a:t>Do not point feet at others or sacred objects (e.g., Buddha statues).</a:t>
            </a:r>
          </a:p>
        </p:txBody>
      </p:sp>
      <p:sp>
        <p:nvSpPr>
          <p:cNvPr name="TextBox 17" id="17"/>
          <p:cNvSpPr txBox="true"/>
          <p:nvPr/>
        </p:nvSpPr>
        <p:spPr>
          <a:xfrm rot="0">
            <a:off x="9317088" y="7146579"/>
            <a:ext cx="6649986" cy="873910"/>
          </a:xfrm>
          <a:prstGeom prst="rect">
            <a:avLst/>
          </a:prstGeom>
        </p:spPr>
        <p:txBody>
          <a:bodyPr anchor="t" rtlCol="false" tIns="0" lIns="0" bIns="0" rIns="0">
            <a:spAutoFit/>
          </a:bodyPr>
          <a:lstStyle/>
          <a:p>
            <a:pPr algn="l" marL="775541" indent="-258514" lvl="2">
              <a:lnSpc>
                <a:spcPts val="3558"/>
              </a:lnSpc>
              <a:buFont typeface="Arial"/>
              <a:buChar char="⚬"/>
            </a:pPr>
            <a:r>
              <a:rPr lang="en-US" sz="2199">
                <a:solidFill>
                  <a:srgbClr val="000000"/>
                </a:solidFill>
                <a:latin typeface="Bitter"/>
                <a:ea typeface="Bitter"/>
                <a:cs typeface="Bitter"/>
                <a:sym typeface="Bitter"/>
              </a:rPr>
              <a:t>Remove shoes before entering homes, temples, or sacred areas.</a:t>
            </a:r>
          </a:p>
        </p:txBody>
      </p:sp>
      <p:sp>
        <p:nvSpPr>
          <p:cNvPr name="TextBox 18" id="18"/>
          <p:cNvSpPr txBox="true"/>
          <p:nvPr/>
        </p:nvSpPr>
        <p:spPr>
          <a:xfrm rot="0">
            <a:off x="9317088" y="8130178"/>
            <a:ext cx="6495584" cy="873910"/>
          </a:xfrm>
          <a:prstGeom prst="rect">
            <a:avLst/>
          </a:prstGeom>
        </p:spPr>
        <p:txBody>
          <a:bodyPr anchor="t" rtlCol="false" tIns="0" lIns="0" bIns="0" rIns="0">
            <a:spAutoFit/>
          </a:bodyPr>
          <a:lstStyle/>
          <a:p>
            <a:pPr algn="l" marL="775541" indent="-258514" lvl="2">
              <a:lnSpc>
                <a:spcPts val="3558"/>
              </a:lnSpc>
              <a:buFont typeface="Arial"/>
              <a:buChar char="⚬"/>
            </a:pPr>
            <a:r>
              <a:rPr lang="en-US" sz="2199">
                <a:solidFill>
                  <a:srgbClr val="000000"/>
                </a:solidFill>
                <a:latin typeface="Bitter"/>
                <a:ea typeface="Bitter"/>
                <a:cs typeface="Bitter"/>
                <a:sym typeface="Bitter"/>
              </a:rPr>
              <a:t>Avoid placing respected objects like books on the floor.</a:t>
            </a:r>
          </a:p>
        </p:txBody>
      </p:sp>
      <p:sp>
        <p:nvSpPr>
          <p:cNvPr name="TextBox 19" id="19"/>
          <p:cNvSpPr txBox="true"/>
          <p:nvPr/>
        </p:nvSpPr>
        <p:spPr>
          <a:xfrm rot="0">
            <a:off x="969912" y="8913762"/>
            <a:ext cx="16348177" cy="317500"/>
          </a:xfrm>
          <a:prstGeom prst="rect">
            <a:avLst/>
          </a:prstGeom>
        </p:spPr>
        <p:txBody>
          <a:bodyPr anchor="t" rtlCol="false" tIns="0" lIns="0" bIns="0" rIns="0">
            <a:spAutoFit/>
          </a:bodyPr>
          <a:lstStyle/>
          <a:p>
            <a:pPr algn="l">
              <a:lnSpc>
                <a:spcPts val="2750"/>
              </a:lnSpc>
            </a:pPr>
            <a:r>
              <a:rPr lang="en-US" sz="1687">
                <a:solidFill>
                  <a:srgbClr val="000000"/>
                </a:solidFill>
                <a:latin typeface="Bitter"/>
                <a:ea typeface="Bitter"/>
                <a:cs typeface="Bitter"/>
                <a:sym typeface="Bitter"/>
              </a:rPr>
              <a:t>Photo credit: princsuvarnabhumi, 405 Magazine</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10290724"/>
            <a:chOff x="0" y="0"/>
            <a:chExt cx="24384000" cy="13720966"/>
          </a:xfrm>
        </p:grpSpPr>
        <p:sp>
          <p:nvSpPr>
            <p:cNvPr name="Freeform 7" id="7" descr="preencoded.png"/>
            <p:cNvSpPr/>
            <p:nvPr/>
          </p:nvSpPr>
          <p:spPr>
            <a:xfrm flipH="false" flipV="false" rot="0">
              <a:off x="0" y="0"/>
              <a:ext cx="24384000" cy="13720953"/>
            </a:xfrm>
            <a:custGeom>
              <a:avLst/>
              <a:gdLst/>
              <a:ahLst/>
              <a:cxnLst/>
              <a:rect r="r" b="b" t="t" l="l"/>
              <a:pathLst>
                <a:path h="13720953" w="24384000">
                  <a:moveTo>
                    <a:pt x="0" y="0"/>
                  </a:moveTo>
                  <a:lnTo>
                    <a:pt x="24384000" y="0"/>
                  </a:lnTo>
                  <a:lnTo>
                    <a:pt x="24384000" y="13720953"/>
                  </a:lnTo>
                  <a:lnTo>
                    <a:pt x="0" y="13720953"/>
                  </a:lnTo>
                  <a:lnTo>
                    <a:pt x="0" y="0"/>
                  </a:lnTo>
                  <a:close/>
                </a:path>
              </a:pathLst>
            </a:custGeom>
            <a:blipFill>
              <a:blip r:embed="rId3"/>
              <a:stretch>
                <a:fillRect l="-18" t="0" r="-18" b="0"/>
              </a:stretch>
            </a:blipFill>
          </p:spPr>
        </p:sp>
      </p:grpSp>
      <p:grpSp>
        <p:nvGrpSpPr>
          <p:cNvPr name="Group 8" id="8"/>
          <p:cNvGrpSpPr/>
          <p:nvPr/>
        </p:nvGrpSpPr>
        <p:grpSpPr>
          <a:xfrm rot="0">
            <a:off x="0" y="0"/>
            <a:ext cx="18288000" cy="10290724"/>
            <a:chOff x="0" y="0"/>
            <a:chExt cx="24384000" cy="13720966"/>
          </a:xfrm>
        </p:grpSpPr>
        <p:sp>
          <p:nvSpPr>
            <p:cNvPr name="Freeform 9" id="9"/>
            <p:cNvSpPr/>
            <p:nvPr/>
          </p:nvSpPr>
          <p:spPr>
            <a:xfrm flipH="false" flipV="false" rot="0">
              <a:off x="0" y="0"/>
              <a:ext cx="24384000" cy="13720953"/>
            </a:xfrm>
            <a:custGeom>
              <a:avLst/>
              <a:gdLst/>
              <a:ahLst/>
              <a:cxnLst/>
              <a:rect r="r" b="b" t="t" l="l"/>
              <a:pathLst>
                <a:path h="13720953" w="24384000">
                  <a:moveTo>
                    <a:pt x="0" y="0"/>
                  </a:moveTo>
                  <a:lnTo>
                    <a:pt x="24384000" y="0"/>
                  </a:lnTo>
                  <a:lnTo>
                    <a:pt x="24384000" y="13720953"/>
                  </a:lnTo>
                  <a:lnTo>
                    <a:pt x="0" y="13720953"/>
                  </a:lnTo>
                  <a:close/>
                </a:path>
              </a:pathLst>
            </a:custGeom>
            <a:solidFill>
              <a:srgbClr val="FFFFFF">
                <a:alpha val="72157"/>
              </a:srgbClr>
            </a:solidFill>
          </p:spPr>
        </p:sp>
      </p:grpSp>
      <p:sp>
        <p:nvSpPr>
          <p:cNvPr name="TextBox 10" id="10"/>
          <p:cNvSpPr txBox="true"/>
          <p:nvPr/>
        </p:nvSpPr>
        <p:spPr>
          <a:xfrm rot="0">
            <a:off x="962025" y="736844"/>
            <a:ext cx="6128965" cy="859960"/>
          </a:xfrm>
          <a:prstGeom prst="rect">
            <a:avLst/>
          </a:prstGeom>
        </p:spPr>
        <p:txBody>
          <a:bodyPr anchor="t" rtlCol="false" tIns="0" lIns="0" bIns="0" rIns="0">
            <a:spAutoFit/>
          </a:bodyPr>
          <a:lstStyle/>
          <a:p>
            <a:pPr algn="l">
              <a:lnSpc>
                <a:spcPts val="6481"/>
              </a:lnSpc>
            </a:pPr>
            <a:r>
              <a:rPr lang="en-US" sz="5199" b="true">
                <a:solidFill>
                  <a:srgbClr val="253A7E"/>
                </a:solidFill>
                <a:latin typeface="Bitter Bold"/>
                <a:ea typeface="Bitter Bold"/>
                <a:cs typeface="Bitter Bold"/>
                <a:sym typeface="Bitter Bold"/>
              </a:rPr>
              <a:t>Temple Etiquette   </a:t>
            </a:r>
          </a:p>
        </p:txBody>
      </p:sp>
      <p:grpSp>
        <p:nvGrpSpPr>
          <p:cNvPr name="Group 11" id="11"/>
          <p:cNvGrpSpPr/>
          <p:nvPr/>
        </p:nvGrpSpPr>
        <p:grpSpPr>
          <a:xfrm rot="0">
            <a:off x="1028700" y="2055832"/>
            <a:ext cx="824503" cy="824503"/>
            <a:chOff x="0" y="0"/>
            <a:chExt cx="1099337" cy="1099337"/>
          </a:xfrm>
        </p:grpSpPr>
        <p:sp>
          <p:nvSpPr>
            <p:cNvPr name="Freeform 12" id="12"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4"/>
              <a:stretch>
                <a:fillRect l="0" t="0" r="-2" b="-2"/>
              </a:stretch>
            </a:blipFill>
          </p:spPr>
        </p:sp>
      </p:grpSp>
      <p:sp>
        <p:nvSpPr>
          <p:cNvPr name="TextBox 13" id="13"/>
          <p:cNvSpPr txBox="true"/>
          <p:nvPr/>
        </p:nvSpPr>
        <p:spPr>
          <a:xfrm rot="0">
            <a:off x="1028700"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Dress Modestly</a:t>
            </a:r>
          </a:p>
        </p:txBody>
      </p:sp>
      <p:sp>
        <p:nvSpPr>
          <p:cNvPr name="TextBox 14" id="14"/>
          <p:cNvSpPr txBox="true"/>
          <p:nvPr/>
        </p:nvSpPr>
        <p:spPr>
          <a:xfrm rot="0">
            <a:off x="1028700" y="3663776"/>
            <a:ext cx="5225653" cy="525513"/>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Cover shoulders &amp; knees.</a:t>
            </a:r>
          </a:p>
        </p:txBody>
      </p:sp>
      <p:grpSp>
        <p:nvGrpSpPr>
          <p:cNvPr name="Group 15" id="15"/>
          <p:cNvGrpSpPr/>
          <p:nvPr/>
        </p:nvGrpSpPr>
        <p:grpSpPr>
          <a:xfrm rot="0">
            <a:off x="6597853" y="2055832"/>
            <a:ext cx="824503" cy="824503"/>
            <a:chOff x="0" y="0"/>
            <a:chExt cx="1099337" cy="1099337"/>
          </a:xfrm>
        </p:grpSpPr>
        <p:sp>
          <p:nvSpPr>
            <p:cNvPr name="Freeform 16" id="16"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5"/>
              <a:stretch>
                <a:fillRect l="0" t="0" r="-2" b="-2"/>
              </a:stretch>
            </a:blipFill>
          </p:spPr>
        </p:sp>
      </p:grpSp>
      <p:sp>
        <p:nvSpPr>
          <p:cNvPr name="TextBox 17" id="17"/>
          <p:cNvSpPr txBox="true"/>
          <p:nvPr/>
        </p:nvSpPr>
        <p:spPr>
          <a:xfrm rot="0">
            <a:off x="6597853"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Remove Shoes</a:t>
            </a:r>
          </a:p>
        </p:txBody>
      </p:sp>
      <p:sp>
        <p:nvSpPr>
          <p:cNvPr name="TextBox 18" id="18"/>
          <p:cNvSpPr txBox="true"/>
          <p:nvPr/>
        </p:nvSpPr>
        <p:spPr>
          <a:xfrm rot="0">
            <a:off x="6597853" y="3663776"/>
            <a:ext cx="5225653" cy="525513"/>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Before entering sacred areas.</a:t>
            </a:r>
          </a:p>
        </p:txBody>
      </p:sp>
      <p:grpSp>
        <p:nvGrpSpPr>
          <p:cNvPr name="Group 19" id="19"/>
          <p:cNvGrpSpPr/>
          <p:nvPr/>
        </p:nvGrpSpPr>
        <p:grpSpPr>
          <a:xfrm rot="0">
            <a:off x="12166997" y="2055832"/>
            <a:ext cx="824503" cy="824503"/>
            <a:chOff x="0" y="0"/>
            <a:chExt cx="1099337" cy="1099337"/>
          </a:xfrm>
        </p:grpSpPr>
        <p:sp>
          <p:nvSpPr>
            <p:cNvPr name="Freeform 20" id="20"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6"/>
              <a:stretch>
                <a:fillRect l="0" t="0" r="-2" b="-2"/>
              </a:stretch>
            </a:blipFill>
          </p:spPr>
        </p:sp>
      </p:grpSp>
      <p:sp>
        <p:nvSpPr>
          <p:cNvPr name="TextBox 21" id="21"/>
          <p:cNvSpPr txBox="true"/>
          <p:nvPr/>
        </p:nvSpPr>
        <p:spPr>
          <a:xfrm rot="0">
            <a:off x="12166997" y="3145549"/>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No PDA</a:t>
            </a:r>
          </a:p>
        </p:txBody>
      </p:sp>
      <p:sp>
        <p:nvSpPr>
          <p:cNvPr name="TextBox 22" id="22"/>
          <p:cNvSpPr txBox="true"/>
          <p:nvPr/>
        </p:nvSpPr>
        <p:spPr>
          <a:xfrm rot="0">
            <a:off x="12166997" y="3663776"/>
            <a:ext cx="5225653" cy="525513"/>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Avoid public displays of affection.</a:t>
            </a:r>
          </a:p>
        </p:txBody>
      </p:sp>
      <p:grpSp>
        <p:nvGrpSpPr>
          <p:cNvPr name="Group 23" id="23"/>
          <p:cNvGrpSpPr/>
          <p:nvPr/>
        </p:nvGrpSpPr>
        <p:grpSpPr>
          <a:xfrm rot="0">
            <a:off x="1028700" y="4738910"/>
            <a:ext cx="824503" cy="824503"/>
            <a:chOff x="0" y="0"/>
            <a:chExt cx="1099337" cy="1099337"/>
          </a:xfrm>
        </p:grpSpPr>
        <p:sp>
          <p:nvSpPr>
            <p:cNvPr name="Freeform 24" id="24"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7"/>
              <a:stretch>
                <a:fillRect l="0" t="0" r="-2" b="-2"/>
              </a:stretch>
            </a:blipFill>
          </p:spPr>
        </p:sp>
      </p:grpSp>
      <p:sp>
        <p:nvSpPr>
          <p:cNvPr name="TextBox 25" id="25"/>
          <p:cNvSpPr txBox="true"/>
          <p:nvPr/>
        </p:nvSpPr>
        <p:spPr>
          <a:xfrm rot="0">
            <a:off x="1028700" y="5828627"/>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Speak Softly</a:t>
            </a:r>
          </a:p>
        </p:txBody>
      </p:sp>
      <p:sp>
        <p:nvSpPr>
          <p:cNvPr name="TextBox 26" id="26"/>
          <p:cNvSpPr txBox="true"/>
          <p:nvPr/>
        </p:nvSpPr>
        <p:spPr>
          <a:xfrm rot="0">
            <a:off x="1028700" y="6346844"/>
            <a:ext cx="5225653" cy="525513"/>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Avoid loud talking &amp; laughing.</a:t>
            </a:r>
          </a:p>
        </p:txBody>
      </p:sp>
      <p:grpSp>
        <p:nvGrpSpPr>
          <p:cNvPr name="Group 27" id="27"/>
          <p:cNvGrpSpPr/>
          <p:nvPr/>
        </p:nvGrpSpPr>
        <p:grpSpPr>
          <a:xfrm rot="0">
            <a:off x="6597853" y="4738910"/>
            <a:ext cx="824503" cy="824503"/>
            <a:chOff x="0" y="0"/>
            <a:chExt cx="1099337" cy="1099337"/>
          </a:xfrm>
        </p:grpSpPr>
        <p:sp>
          <p:nvSpPr>
            <p:cNvPr name="Freeform 28" id="28" descr="preencoded.png"/>
            <p:cNvSpPr/>
            <p:nvPr/>
          </p:nvSpPr>
          <p:spPr>
            <a:xfrm flipH="false" flipV="false" rot="0">
              <a:off x="0" y="0"/>
              <a:ext cx="1099312" cy="1099312"/>
            </a:xfrm>
            <a:custGeom>
              <a:avLst/>
              <a:gdLst/>
              <a:ahLst/>
              <a:cxnLst/>
              <a:rect r="r" b="b" t="t" l="l"/>
              <a:pathLst>
                <a:path h="1099312" w="1099312">
                  <a:moveTo>
                    <a:pt x="0" y="0"/>
                  </a:moveTo>
                  <a:lnTo>
                    <a:pt x="1099312" y="0"/>
                  </a:lnTo>
                  <a:lnTo>
                    <a:pt x="1099312" y="1099312"/>
                  </a:lnTo>
                  <a:lnTo>
                    <a:pt x="0" y="1099312"/>
                  </a:lnTo>
                  <a:lnTo>
                    <a:pt x="0" y="0"/>
                  </a:lnTo>
                  <a:close/>
                </a:path>
              </a:pathLst>
            </a:custGeom>
            <a:blipFill>
              <a:blip r:embed="rId8"/>
              <a:stretch>
                <a:fillRect l="0" t="0" r="-2" b="-2"/>
              </a:stretch>
            </a:blipFill>
          </p:spPr>
        </p:sp>
      </p:grpSp>
      <p:sp>
        <p:nvSpPr>
          <p:cNvPr name="TextBox 29" id="29"/>
          <p:cNvSpPr txBox="true"/>
          <p:nvPr/>
        </p:nvSpPr>
        <p:spPr>
          <a:xfrm rot="0">
            <a:off x="6597853" y="5828627"/>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Sit Properly</a:t>
            </a:r>
          </a:p>
        </p:txBody>
      </p:sp>
      <p:sp>
        <p:nvSpPr>
          <p:cNvPr name="TextBox 30" id="30"/>
          <p:cNvSpPr txBox="true"/>
          <p:nvPr/>
        </p:nvSpPr>
        <p:spPr>
          <a:xfrm rot="0">
            <a:off x="6597853" y="6346844"/>
            <a:ext cx="5225653" cy="525513"/>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Legs tucked to the side or cross-legged.</a:t>
            </a:r>
          </a:p>
        </p:txBody>
      </p:sp>
      <p:grpSp>
        <p:nvGrpSpPr>
          <p:cNvPr name="Group 31" id="31"/>
          <p:cNvGrpSpPr/>
          <p:nvPr/>
        </p:nvGrpSpPr>
        <p:grpSpPr>
          <a:xfrm rot="0">
            <a:off x="1028700" y="7424808"/>
            <a:ext cx="687143" cy="687143"/>
            <a:chOff x="0" y="0"/>
            <a:chExt cx="916191" cy="916191"/>
          </a:xfrm>
        </p:grpSpPr>
        <p:sp>
          <p:nvSpPr>
            <p:cNvPr name="Freeform 32" id="32" descr="preencoded.png"/>
            <p:cNvSpPr/>
            <p:nvPr/>
          </p:nvSpPr>
          <p:spPr>
            <a:xfrm flipH="false" flipV="false" rot="0">
              <a:off x="0" y="0"/>
              <a:ext cx="916178" cy="916178"/>
            </a:xfrm>
            <a:custGeom>
              <a:avLst/>
              <a:gdLst/>
              <a:ahLst/>
              <a:cxnLst/>
              <a:rect r="r" b="b" t="t" l="l"/>
              <a:pathLst>
                <a:path h="916178" w="916178">
                  <a:moveTo>
                    <a:pt x="0" y="0"/>
                  </a:moveTo>
                  <a:lnTo>
                    <a:pt x="916178" y="0"/>
                  </a:lnTo>
                  <a:lnTo>
                    <a:pt x="916178" y="916178"/>
                  </a:lnTo>
                  <a:lnTo>
                    <a:pt x="0" y="916178"/>
                  </a:lnTo>
                  <a:lnTo>
                    <a:pt x="0" y="0"/>
                  </a:lnTo>
                  <a:close/>
                </a:path>
              </a:pathLst>
            </a:custGeom>
            <a:blipFill>
              <a:blip r:embed="rId9"/>
              <a:stretch>
                <a:fillRect l="0" t="0" r="-1" b="-1"/>
              </a:stretch>
            </a:blipFill>
          </p:spPr>
        </p:sp>
      </p:grpSp>
      <p:sp>
        <p:nvSpPr>
          <p:cNvPr name="TextBox 33" id="33"/>
          <p:cNvSpPr txBox="true"/>
          <p:nvPr/>
        </p:nvSpPr>
        <p:spPr>
          <a:xfrm rot="0">
            <a:off x="1028700" y="8377155"/>
            <a:ext cx="3435991"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Mind Your Feet</a:t>
            </a:r>
          </a:p>
        </p:txBody>
      </p:sp>
      <p:sp>
        <p:nvSpPr>
          <p:cNvPr name="TextBox 34" id="34"/>
          <p:cNvSpPr txBox="true"/>
          <p:nvPr/>
        </p:nvSpPr>
        <p:spPr>
          <a:xfrm rot="0">
            <a:off x="1028700" y="8895382"/>
            <a:ext cx="8010230" cy="525513"/>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Don't point them at Buddha statues or monks.</a:t>
            </a:r>
          </a:p>
        </p:txBody>
      </p:sp>
      <p:grpSp>
        <p:nvGrpSpPr>
          <p:cNvPr name="Group 35" id="35"/>
          <p:cNvGrpSpPr/>
          <p:nvPr/>
        </p:nvGrpSpPr>
        <p:grpSpPr>
          <a:xfrm rot="0">
            <a:off x="12166406" y="4876270"/>
            <a:ext cx="687143" cy="687143"/>
            <a:chOff x="0" y="0"/>
            <a:chExt cx="916191" cy="916191"/>
          </a:xfrm>
        </p:grpSpPr>
        <p:sp>
          <p:nvSpPr>
            <p:cNvPr name="Freeform 36" id="36" descr="preencoded.png"/>
            <p:cNvSpPr/>
            <p:nvPr/>
          </p:nvSpPr>
          <p:spPr>
            <a:xfrm flipH="false" flipV="false" rot="0">
              <a:off x="0" y="0"/>
              <a:ext cx="916178" cy="916178"/>
            </a:xfrm>
            <a:custGeom>
              <a:avLst/>
              <a:gdLst/>
              <a:ahLst/>
              <a:cxnLst/>
              <a:rect r="r" b="b" t="t" l="l"/>
              <a:pathLst>
                <a:path h="916178" w="916178">
                  <a:moveTo>
                    <a:pt x="0" y="0"/>
                  </a:moveTo>
                  <a:lnTo>
                    <a:pt x="916178" y="0"/>
                  </a:lnTo>
                  <a:lnTo>
                    <a:pt x="916178" y="916178"/>
                  </a:lnTo>
                  <a:lnTo>
                    <a:pt x="0" y="916178"/>
                  </a:lnTo>
                  <a:lnTo>
                    <a:pt x="0" y="0"/>
                  </a:lnTo>
                  <a:close/>
                </a:path>
              </a:pathLst>
            </a:custGeom>
            <a:blipFill>
              <a:blip r:embed="rId10"/>
              <a:stretch>
                <a:fillRect l="0" t="0" r="-1" b="-1"/>
              </a:stretch>
            </a:blipFill>
          </p:spPr>
        </p:sp>
      </p:grpSp>
      <p:sp>
        <p:nvSpPr>
          <p:cNvPr name="TextBox 37" id="37"/>
          <p:cNvSpPr txBox="true"/>
          <p:nvPr/>
        </p:nvSpPr>
        <p:spPr>
          <a:xfrm rot="0">
            <a:off x="12166406" y="5828618"/>
            <a:ext cx="3667868" cy="439045"/>
          </a:xfrm>
          <a:prstGeom prst="rect">
            <a:avLst/>
          </a:prstGeom>
        </p:spPr>
        <p:txBody>
          <a:bodyPr anchor="t" rtlCol="false" tIns="0" lIns="0" bIns="0" rIns="0">
            <a:spAutoFit/>
          </a:bodyPr>
          <a:lstStyle/>
          <a:p>
            <a:pPr algn="l">
              <a:lnSpc>
                <a:spcPts val="3374"/>
              </a:lnSpc>
            </a:pPr>
            <a:r>
              <a:rPr lang="en-US" sz="2687" b="true">
                <a:solidFill>
                  <a:srgbClr val="000000"/>
                </a:solidFill>
                <a:latin typeface="Bitter Bold"/>
                <a:ea typeface="Bitter Bold"/>
                <a:cs typeface="Bitter Bold"/>
                <a:sym typeface="Bitter Bold"/>
              </a:rPr>
              <a:t>Avoid Touching Monks</a:t>
            </a:r>
          </a:p>
        </p:txBody>
      </p:sp>
      <p:sp>
        <p:nvSpPr>
          <p:cNvPr name="TextBox 38" id="38"/>
          <p:cNvSpPr txBox="true"/>
          <p:nvPr/>
        </p:nvSpPr>
        <p:spPr>
          <a:xfrm rot="0">
            <a:off x="12166406" y="6346844"/>
            <a:ext cx="8010230" cy="525513"/>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Especially for women.</a:t>
            </a:r>
          </a:p>
        </p:txBody>
      </p:sp>
      <p:sp>
        <p:nvSpPr>
          <p:cNvPr name="TextBox 39" id="39"/>
          <p:cNvSpPr txBox="true"/>
          <p:nvPr/>
        </p:nvSpPr>
        <p:spPr>
          <a:xfrm rot="0">
            <a:off x="962025" y="9162133"/>
            <a:ext cx="16363950" cy="317500"/>
          </a:xfrm>
          <a:prstGeom prst="rect">
            <a:avLst/>
          </a:prstGeom>
        </p:spPr>
        <p:txBody>
          <a:bodyPr anchor="t" rtlCol="false" tIns="0" lIns="0" bIns="0" rIns="0">
            <a:spAutoFit/>
          </a:bodyPr>
          <a:lstStyle/>
          <a:p>
            <a:pPr algn="r">
              <a:lnSpc>
                <a:spcPts val="2750"/>
              </a:lnSpc>
            </a:pPr>
            <a:r>
              <a:rPr lang="en-US" sz="1687">
                <a:solidFill>
                  <a:srgbClr val="000000"/>
                </a:solidFill>
                <a:latin typeface="Bitter"/>
                <a:ea typeface="Bitter"/>
                <a:cs typeface="Bitter"/>
                <a:sym typeface="Bitter"/>
              </a:rPr>
              <a:t>Photo credit: The Kalon Blog </a:t>
            </a:r>
          </a:p>
        </p:txBody>
      </p:sp>
      <p:grpSp>
        <p:nvGrpSpPr>
          <p:cNvPr name="Group 40" id="40"/>
          <p:cNvGrpSpPr/>
          <p:nvPr/>
        </p:nvGrpSpPr>
        <p:grpSpPr>
          <a:xfrm rot="0">
            <a:off x="17036948" y="285750"/>
            <a:ext cx="965302" cy="752323"/>
            <a:chOff x="0" y="0"/>
            <a:chExt cx="1287069" cy="1003097"/>
          </a:xfrm>
        </p:grpSpPr>
        <p:sp>
          <p:nvSpPr>
            <p:cNvPr name="Freeform 41" id="4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11"/>
              <a:stretch>
                <a:fillRect l="0" t="-179" r="-3" b="-186"/>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sp>
        <p:nvSpPr>
          <p:cNvPr name="TextBox 8" id="8"/>
          <p:cNvSpPr txBox="true"/>
          <p:nvPr/>
        </p:nvSpPr>
        <p:spPr>
          <a:xfrm rot="0">
            <a:off x="992238" y="5287718"/>
            <a:ext cx="8399934"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Compassion &amp; Generosity</a:t>
            </a:r>
          </a:p>
        </p:txBody>
      </p:sp>
      <p:sp>
        <p:nvSpPr>
          <p:cNvPr name="TextBox 9" id="9"/>
          <p:cNvSpPr txBox="true"/>
          <p:nvPr/>
        </p:nvSpPr>
        <p:spPr>
          <a:xfrm rot="0">
            <a:off x="992238" y="6532216"/>
            <a:ext cx="16303523" cy="93119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Rooted in Buddhist teachings, compassion is an important aspect of Thai social values, fostering kindness, empathy, and harmonious relationships within communities.</a:t>
            </a:r>
          </a:p>
        </p:txBody>
      </p:sp>
      <p:sp>
        <p:nvSpPr>
          <p:cNvPr name="TextBox 10" id="10"/>
          <p:cNvSpPr txBox="true"/>
          <p:nvPr/>
        </p:nvSpPr>
        <p:spPr>
          <a:xfrm rot="0">
            <a:off x="992238" y="7975397"/>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Freepik </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grpSp>
        <p:nvGrpSpPr>
          <p:cNvPr name="Group 8" id="8"/>
          <p:cNvGrpSpPr/>
          <p:nvPr/>
        </p:nvGrpSpPr>
        <p:grpSpPr>
          <a:xfrm rot="0">
            <a:off x="10131476" y="1118292"/>
            <a:ext cx="7169048" cy="4426001"/>
            <a:chOff x="0" y="0"/>
            <a:chExt cx="9558731" cy="5901334"/>
          </a:xfrm>
        </p:grpSpPr>
        <p:sp>
          <p:nvSpPr>
            <p:cNvPr name="Freeform 9" id="9"/>
            <p:cNvSpPr/>
            <p:nvPr/>
          </p:nvSpPr>
          <p:spPr>
            <a:xfrm flipH="false" flipV="false" rot="0">
              <a:off x="0" y="0"/>
              <a:ext cx="9558782" cy="5901309"/>
            </a:xfrm>
            <a:custGeom>
              <a:avLst/>
              <a:gdLst/>
              <a:ahLst/>
              <a:cxnLst/>
              <a:rect r="r" b="b" t="t" l="l"/>
              <a:pathLst>
                <a:path h="5901309" w="9558782">
                  <a:moveTo>
                    <a:pt x="0" y="159131"/>
                  </a:moveTo>
                  <a:cubicBezTo>
                    <a:pt x="0" y="71247"/>
                    <a:pt x="71247" y="0"/>
                    <a:pt x="159131" y="0"/>
                  </a:cubicBezTo>
                  <a:lnTo>
                    <a:pt x="9399651" y="0"/>
                  </a:lnTo>
                  <a:cubicBezTo>
                    <a:pt x="9487535" y="0"/>
                    <a:pt x="9558782" y="71247"/>
                    <a:pt x="9558782" y="159131"/>
                  </a:cubicBezTo>
                  <a:lnTo>
                    <a:pt x="9558782" y="5742178"/>
                  </a:lnTo>
                  <a:cubicBezTo>
                    <a:pt x="9558782" y="5830062"/>
                    <a:pt x="9487535" y="5901309"/>
                    <a:pt x="9399651" y="5901309"/>
                  </a:cubicBezTo>
                  <a:lnTo>
                    <a:pt x="159131" y="5901309"/>
                  </a:lnTo>
                  <a:cubicBezTo>
                    <a:pt x="71247" y="5901309"/>
                    <a:pt x="0" y="5830062"/>
                    <a:pt x="0" y="5742178"/>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10429284" y="1397051"/>
            <a:ext cx="4343105" cy="461962"/>
          </a:xfrm>
          <a:prstGeom prst="rect">
            <a:avLst/>
          </a:prstGeom>
        </p:spPr>
        <p:txBody>
          <a:bodyPr anchor="t" rtlCol="false" tIns="0" lIns="0" bIns="0" rIns="0">
            <a:spAutoFit/>
          </a:bodyPr>
          <a:lstStyle/>
          <a:p>
            <a:pPr algn="l">
              <a:lnSpc>
                <a:spcPts val="3437"/>
              </a:lnSpc>
            </a:pPr>
            <a:r>
              <a:rPr lang="en-US" sz="2750" i="true">
                <a:solidFill>
                  <a:srgbClr val="000000"/>
                </a:solidFill>
                <a:latin typeface="Bitter Italics"/>
                <a:ea typeface="Bitter Italics"/>
                <a:cs typeface="Bitter Italics"/>
                <a:sym typeface="Bitter Italics"/>
              </a:rPr>
              <a:t>Tum Boon</a:t>
            </a:r>
            <a:r>
              <a:rPr lang="en-US" sz="2750" b="true">
                <a:solidFill>
                  <a:srgbClr val="000000"/>
                </a:solidFill>
                <a:latin typeface="Bitter Bold"/>
                <a:ea typeface="Bitter Bold"/>
                <a:cs typeface="Bitter Bold"/>
                <a:sym typeface="Bitter Bold"/>
              </a:rPr>
              <a:t>  – Making Merit</a:t>
            </a:r>
          </a:p>
        </p:txBody>
      </p:sp>
      <p:sp>
        <p:nvSpPr>
          <p:cNvPr name="TextBox 11" id="11"/>
          <p:cNvSpPr txBox="true"/>
          <p:nvPr/>
        </p:nvSpPr>
        <p:spPr>
          <a:xfrm rot="0">
            <a:off x="10429284" y="1933870"/>
            <a:ext cx="6573441" cy="442912"/>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A core </a:t>
            </a:r>
            <a:r>
              <a:rPr lang="en-US" b="true" sz="2187">
                <a:solidFill>
                  <a:srgbClr val="000000"/>
                </a:solidFill>
                <a:latin typeface="Bitter Bold"/>
                <a:ea typeface="Bitter Bold"/>
                <a:cs typeface="Bitter Bold"/>
                <a:sym typeface="Bitter Bold"/>
              </a:rPr>
              <a:t>Buddhist practice</a:t>
            </a:r>
            <a:r>
              <a:rPr lang="en-US" sz="2187">
                <a:solidFill>
                  <a:srgbClr val="000000"/>
                </a:solidFill>
                <a:latin typeface="Bitter"/>
                <a:ea typeface="Bitter"/>
                <a:cs typeface="Bitter"/>
                <a:sym typeface="Bitter"/>
              </a:rPr>
              <a:t> to gain </a:t>
            </a:r>
            <a:r>
              <a:rPr lang="en-US" b="true" sz="2187">
                <a:solidFill>
                  <a:srgbClr val="000000"/>
                </a:solidFill>
                <a:latin typeface="Bitter Bold"/>
                <a:ea typeface="Bitter Bold"/>
                <a:cs typeface="Bitter Bold"/>
                <a:sym typeface="Bitter Bold"/>
              </a:rPr>
              <a:t>good karma</a:t>
            </a:r>
            <a:r>
              <a:rPr lang="en-US" sz="2187">
                <a:solidFill>
                  <a:srgbClr val="000000"/>
                </a:solidFill>
                <a:latin typeface="Bitter"/>
                <a:ea typeface="Bitter"/>
                <a:cs typeface="Bitter"/>
                <a:sym typeface="Bitter"/>
              </a:rPr>
              <a:t>.</a:t>
            </a:r>
          </a:p>
        </p:txBody>
      </p:sp>
      <p:sp>
        <p:nvSpPr>
          <p:cNvPr name="TextBox 12" id="12"/>
          <p:cNvSpPr txBox="true"/>
          <p:nvPr/>
        </p:nvSpPr>
        <p:spPr>
          <a:xfrm rot="0">
            <a:off x="10429284" y="2486616"/>
            <a:ext cx="6573441"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Common ways to make merit:</a:t>
            </a:r>
          </a:p>
        </p:txBody>
      </p:sp>
      <p:sp>
        <p:nvSpPr>
          <p:cNvPr name="TextBox 13" id="13"/>
          <p:cNvSpPr txBox="true"/>
          <p:nvPr/>
        </p:nvSpPr>
        <p:spPr>
          <a:xfrm rot="0">
            <a:off x="10429284" y="3039370"/>
            <a:ext cx="6573441" cy="548878"/>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Giving alms to monks</a:t>
            </a:r>
          </a:p>
        </p:txBody>
      </p:sp>
      <p:sp>
        <p:nvSpPr>
          <p:cNvPr name="TextBox 14" id="14"/>
          <p:cNvSpPr txBox="true"/>
          <p:nvPr/>
        </p:nvSpPr>
        <p:spPr>
          <a:xfrm rot="0">
            <a:off x="10429284" y="3592116"/>
            <a:ext cx="6573441" cy="548878"/>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Donating to temples and the needy</a:t>
            </a:r>
          </a:p>
        </p:txBody>
      </p:sp>
      <p:sp>
        <p:nvSpPr>
          <p:cNvPr name="TextBox 15" id="15"/>
          <p:cNvSpPr txBox="true"/>
          <p:nvPr/>
        </p:nvSpPr>
        <p:spPr>
          <a:xfrm rot="0">
            <a:off x="10429284" y="4144861"/>
            <a:ext cx="6573441" cy="548878"/>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Helping the poor</a:t>
            </a:r>
          </a:p>
        </p:txBody>
      </p:sp>
      <p:sp>
        <p:nvSpPr>
          <p:cNvPr name="TextBox 16" id="16"/>
          <p:cNvSpPr txBox="true"/>
          <p:nvPr/>
        </p:nvSpPr>
        <p:spPr>
          <a:xfrm rot="0">
            <a:off x="10429284" y="4697616"/>
            <a:ext cx="6573441" cy="548878"/>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Releasing animals such as birds, fishes, etc. </a:t>
            </a:r>
          </a:p>
        </p:txBody>
      </p:sp>
      <p:grpSp>
        <p:nvGrpSpPr>
          <p:cNvPr name="Group 17" id="17"/>
          <p:cNvGrpSpPr/>
          <p:nvPr/>
        </p:nvGrpSpPr>
        <p:grpSpPr>
          <a:xfrm rot="0">
            <a:off x="10131476" y="5818289"/>
            <a:ext cx="7169048" cy="2668638"/>
            <a:chOff x="0" y="0"/>
            <a:chExt cx="9558731" cy="3558184"/>
          </a:xfrm>
        </p:grpSpPr>
        <p:sp>
          <p:nvSpPr>
            <p:cNvPr name="Freeform 18" id="18"/>
            <p:cNvSpPr/>
            <p:nvPr/>
          </p:nvSpPr>
          <p:spPr>
            <a:xfrm flipH="false" flipV="false" rot="0">
              <a:off x="0" y="0"/>
              <a:ext cx="9558782" cy="3558286"/>
            </a:xfrm>
            <a:custGeom>
              <a:avLst/>
              <a:gdLst/>
              <a:ahLst/>
              <a:cxnLst/>
              <a:rect r="r" b="b" t="t" l="l"/>
              <a:pathLst>
                <a:path h="3558286" w="9558782">
                  <a:moveTo>
                    <a:pt x="0" y="159385"/>
                  </a:moveTo>
                  <a:cubicBezTo>
                    <a:pt x="0" y="71374"/>
                    <a:pt x="71374" y="0"/>
                    <a:pt x="159385" y="0"/>
                  </a:cubicBezTo>
                  <a:lnTo>
                    <a:pt x="9399397" y="0"/>
                  </a:lnTo>
                  <a:cubicBezTo>
                    <a:pt x="9487408" y="0"/>
                    <a:pt x="9558782" y="71374"/>
                    <a:pt x="9558782" y="159385"/>
                  </a:cubicBezTo>
                  <a:lnTo>
                    <a:pt x="9558782" y="3398901"/>
                  </a:lnTo>
                  <a:cubicBezTo>
                    <a:pt x="9558782" y="3486912"/>
                    <a:pt x="9487408" y="3558286"/>
                    <a:pt x="9399397" y="3558286"/>
                  </a:cubicBezTo>
                  <a:lnTo>
                    <a:pt x="159385" y="3558286"/>
                  </a:lnTo>
                  <a:cubicBezTo>
                    <a:pt x="71374" y="3558159"/>
                    <a:pt x="0" y="3486785"/>
                    <a:pt x="0" y="3398901"/>
                  </a:cubicBezTo>
                  <a:close/>
                </a:path>
              </a:pathLst>
            </a:custGeom>
            <a:solidFill>
              <a:srgbClr val="FEEECD"/>
            </a:solidFill>
            <a:ln w="9525" cap="sq">
              <a:solidFill>
                <a:srgbClr val="E4D4B3"/>
              </a:solidFill>
              <a:prstDash val="solid"/>
              <a:miter/>
            </a:ln>
          </p:spPr>
        </p:sp>
      </p:grpSp>
      <p:sp>
        <p:nvSpPr>
          <p:cNvPr name="TextBox 19" id="19"/>
          <p:cNvSpPr txBox="true"/>
          <p:nvPr/>
        </p:nvSpPr>
        <p:spPr>
          <a:xfrm rot="0">
            <a:off x="10429284" y="6097038"/>
            <a:ext cx="5902223" cy="461962"/>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Merit-making on Special Occasions</a:t>
            </a:r>
          </a:p>
        </p:txBody>
      </p:sp>
      <p:sp>
        <p:nvSpPr>
          <p:cNvPr name="TextBox 20" id="20"/>
          <p:cNvSpPr txBox="true"/>
          <p:nvPr/>
        </p:nvSpPr>
        <p:spPr>
          <a:xfrm rot="0">
            <a:off x="10429284" y="6633867"/>
            <a:ext cx="6573441"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Birthdays, weddings, funerals, etc.</a:t>
            </a:r>
          </a:p>
        </p:txBody>
      </p:sp>
      <p:sp>
        <p:nvSpPr>
          <p:cNvPr name="TextBox 21" id="21"/>
          <p:cNvSpPr txBox="true"/>
          <p:nvPr/>
        </p:nvSpPr>
        <p:spPr>
          <a:xfrm rot="0">
            <a:off x="10429284" y="7186612"/>
            <a:ext cx="6573441" cy="1002506"/>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Many Thais make merit </a:t>
            </a:r>
            <a:r>
              <a:rPr lang="en-US" b="true" sz="2187">
                <a:solidFill>
                  <a:srgbClr val="000000"/>
                </a:solidFill>
                <a:latin typeface="Bitter Bold"/>
                <a:ea typeface="Bitter Bold"/>
                <a:cs typeface="Bitter Bold"/>
                <a:sym typeface="Bitter Bold"/>
              </a:rPr>
              <a:t>daily</a:t>
            </a:r>
            <a:r>
              <a:rPr lang="en-US" sz="2187">
                <a:solidFill>
                  <a:srgbClr val="000000"/>
                </a:solidFill>
                <a:latin typeface="Bitter"/>
                <a:ea typeface="Bitter"/>
                <a:cs typeface="Bitter"/>
                <a:sym typeface="Bitter"/>
              </a:rPr>
              <a:t>, such as praying before bed.</a:t>
            </a:r>
          </a:p>
        </p:txBody>
      </p:sp>
      <p:sp>
        <p:nvSpPr>
          <p:cNvPr name="TextBox 22" id="22"/>
          <p:cNvSpPr txBox="true"/>
          <p:nvPr/>
        </p:nvSpPr>
        <p:spPr>
          <a:xfrm rot="0">
            <a:off x="10136238" y="8734425"/>
            <a:ext cx="7159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:Sanook </a:t>
            </a:r>
          </a:p>
        </p:txBody>
      </p:sp>
      <p:grpSp>
        <p:nvGrpSpPr>
          <p:cNvPr name="Group 23" id="23"/>
          <p:cNvGrpSpPr/>
          <p:nvPr/>
        </p:nvGrpSpPr>
        <p:grpSpPr>
          <a:xfrm rot="0">
            <a:off x="17036948" y="285750"/>
            <a:ext cx="965302" cy="752323"/>
            <a:chOff x="0" y="0"/>
            <a:chExt cx="1287069" cy="1003097"/>
          </a:xfrm>
        </p:grpSpPr>
        <p:sp>
          <p:nvSpPr>
            <p:cNvPr name="Freeform 24" id="2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643858"/>
            <a:chOff x="0" y="0"/>
            <a:chExt cx="24384000" cy="7525144"/>
          </a:xfrm>
        </p:grpSpPr>
        <p:sp>
          <p:nvSpPr>
            <p:cNvPr name="Freeform 7" id="7"/>
            <p:cNvSpPr/>
            <p:nvPr/>
          </p:nvSpPr>
          <p:spPr>
            <a:xfrm flipH="false" flipV="false" rot="0">
              <a:off x="0" y="0"/>
              <a:ext cx="24384000" cy="7525131"/>
            </a:xfrm>
            <a:custGeom>
              <a:avLst/>
              <a:gdLst/>
              <a:ahLst/>
              <a:cxnLst/>
              <a:rect r="r" b="b" t="t" l="l"/>
              <a:pathLst>
                <a:path h="7525131" w="24384000">
                  <a:moveTo>
                    <a:pt x="0" y="0"/>
                  </a:moveTo>
                  <a:lnTo>
                    <a:pt x="24384000" y="0"/>
                  </a:lnTo>
                  <a:lnTo>
                    <a:pt x="24384000" y="7525131"/>
                  </a:lnTo>
                  <a:lnTo>
                    <a:pt x="0" y="7525131"/>
                  </a:lnTo>
                  <a:lnTo>
                    <a:pt x="0" y="0"/>
                  </a:lnTo>
                  <a:close/>
                </a:path>
              </a:pathLst>
            </a:custGeom>
            <a:blipFill>
              <a:blip r:embed="rId3"/>
              <a:stretch>
                <a:fillRect l="0" t="-84829" r="0" b="-30800"/>
              </a:stretch>
            </a:blipFill>
          </p:spPr>
        </p:sp>
      </p:grpSp>
      <p:sp>
        <p:nvSpPr>
          <p:cNvPr name="TextBox 8" id="8"/>
          <p:cNvSpPr txBox="true"/>
          <p:nvPr/>
        </p:nvSpPr>
        <p:spPr>
          <a:xfrm rot="0">
            <a:off x="957710" y="5864276"/>
            <a:ext cx="7005861" cy="861407"/>
          </a:xfrm>
          <a:prstGeom prst="rect">
            <a:avLst/>
          </a:prstGeom>
        </p:spPr>
        <p:txBody>
          <a:bodyPr anchor="t" rtlCol="false" tIns="0" lIns="0" bIns="0" rIns="0">
            <a:spAutoFit/>
          </a:bodyPr>
          <a:lstStyle/>
          <a:p>
            <a:pPr algn="l">
              <a:lnSpc>
                <a:spcPts val="6469"/>
              </a:lnSpc>
            </a:pPr>
            <a:r>
              <a:rPr lang="en-US" sz="5199" b="true">
                <a:solidFill>
                  <a:srgbClr val="253A7E"/>
                </a:solidFill>
                <a:latin typeface="Bitter Bold"/>
                <a:ea typeface="Bitter Bold"/>
                <a:cs typeface="Bitter Bold"/>
                <a:sym typeface="Bitter Bold"/>
              </a:rPr>
              <a:t>Openness &amp; Diversity</a:t>
            </a:r>
          </a:p>
        </p:txBody>
      </p:sp>
      <p:sp>
        <p:nvSpPr>
          <p:cNvPr name="TextBox 9" id="9"/>
          <p:cNvSpPr txBox="true"/>
          <p:nvPr/>
        </p:nvSpPr>
        <p:spPr>
          <a:xfrm rot="0">
            <a:off x="957710" y="7072760"/>
            <a:ext cx="16372580" cy="1388701"/>
          </a:xfrm>
          <a:prstGeom prst="rect">
            <a:avLst/>
          </a:prstGeom>
        </p:spPr>
        <p:txBody>
          <a:bodyPr anchor="t" rtlCol="false" tIns="0" lIns="0" bIns="0" rIns="0">
            <a:spAutoFit/>
          </a:bodyPr>
          <a:lstStyle/>
          <a:p>
            <a:pPr algn="l">
              <a:lnSpc>
                <a:spcPts val="3795"/>
              </a:lnSpc>
            </a:pPr>
            <a:r>
              <a:rPr lang="en-US" sz="2400">
                <a:solidFill>
                  <a:srgbClr val="000000"/>
                </a:solidFill>
                <a:latin typeface="Bitter"/>
                <a:ea typeface="Bitter"/>
                <a:cs typeface="Bitter"/>
                <a:sym typeface="Bitter"/>
              </a:rPr>
              <a:t>Thai people have an attitude of cultural openness, embracing diversity in ways that reflect its rich traditions and evolving modernity. Thai society fosters a welcoming atmosphere for different beliefs, lifestyles, and identities.</a:t>
            </a:r>
          </a:p>
        </p:txBody>
      </p:sp>
      <p:sp>
        <p:nvSpPr>
          <p:cNvPr name="TextBox 10" id="10"/>
          <p:cNvSpPr txBox="true"/>
          <p:nvPr/>
        </p:nvSpPr>
        <p:spPr>
          <a:xfrm rot="0">
            <a:off x="957710" y="9012288"/>
            <a:ext cx="16372580" cy="401638"/>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Photo credit: Bangkok Post</a:t>
            </a:r>
          </a:p>
        </p:txBody>
      </p:sp>
      <p:grpSp>
        <p:nvGrpSpPr>
          <p:cNvPr name="Group 11" id="11"/>
          <p:cNvGrpSpPr/>
          <p:nvPr/>
        </p:nvGrpSpPr>
        <p:grpSpPr>
          <a:xfrm rot="0">
            <a:off x="17056484" y="255610"/>
            <a:ext cx="991890" cy="773090"/>
            <a:chOff x="0" y="0"/>
            <a:chExt cx="1322520" cy="1030787"/>
          </a:xfrm>
        </p:grpSpPr>
        <p:sp>
          <p:nvSpPr>
            <p:cNvPr name="Freeform 12" id="12"/>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3" id="13"/>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877795"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53688" b="0"/>
              </a:stretch>
            </a:blipFill>
          </p:spPr>
        </p:sp>
      </p:grpSp>
      <p:sp>
        <p:nvSpPr>
          <p:cNvPr name="TextBox 8" id="8"/>
          <p:cNvSpPr txBox="true"/>
          <p:nvPr/>
        </p:nvSpPr>
        <p:spPr>
          <a:xfrm rot="0">
            <a:off x="992238" y="2381841"/>
            <a:ext cx="5984974"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Cultural Diversity</a:t>
            </a:r>
          </a:p>
        </p:txBody>
      </p:sp>
      <p:sp>
        <p:nvSpPr>
          <p:cNvPr name="TextBox 9" id="9"/>
          <p:cNvSpPr txBox="true"/>
          <p:nvPr/>
        </p:nvSpPr>
        <p:spPr>
          <a:xfrm rot="0">
            <a:off x="992238" y="3626348"/>
            <a:ext cx="7159523" cy="287429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Thailand’s cultural diversity is a vibrant tapestry of ethnic groups, traditions, beliefs, and lifestyles. This openness  has shaped a society where different identities not only coexist harmoniously, but also blend into a unique Thai identity.</a:t>
            </a:r>
          </a:p>
        </p:txBody>
      </p:sp>
      <p:sp>
        <p:nvSpPr>
          <p:cNvPr name="TextBox 10" id="10"/>
          <p:cNvSpPr txBox="true"/>
          <p:nvPr/>
        </p:nvSpPr>
        <p:spPr>
          <a:xfrm rot="0">
            <a:off x="992238" y="7446769"/>
            <a:ext cx="7159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TravelOnline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23120" t="0" r="-11991" b="0"/>
              </a:stretch>
            </a:blipFill>
          </p:spPr>
        </p:sp>
      </p:grpSp>
      <p:grpSp>
        <p:nvGrpSpPr>
          <p:cNvPr name="Group 8" id="8"/>
          <p:cNvGrpSpPr/>
          <p:nvPr/>
        </p:nvGrpSpPr>
        <p:grpSpPr>
          <a:xfrm rot="0">
            <a:off x="17036948" y="285750"/>
            <a:ext cx="965302" cy="752323"/>
            <a:chOff x="0" y="0"/>
            <a:chExt cx="1287069" cy="1003097"/>
          </a:xfrm>
        </p:grpSpPr>
        <p:sp>
          <p:nvSpPr>
            <p:cNvPr name="Freeform 9" id="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0" id="10"/>
          <p:cNvSpPr txBox="true"/>
          <p:nvPr/>
        </p:nvSpPr>
        <p:spPr>
          <a:xfrm rot="0">
            <a:off x="10360076" y="1938928"/>
            <a:ext cx="3093169"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Religions</a:t>
            </a:r>
          </a:p>
        </p:txBody>
      </p:sp>
      <p:sp>
        <p:nvSpPr>
          <p:cNvPr name="TextBox 11" id="11"/>
          <p:cNvSpPr txBox="true"/>
          <p:nvPr/>
        </p:nvSpPr>
        <p:spPr>
          <a:xfrm rot="0">
            <a:off x="10360076" y="3183436"/>
            <a:ext cx="7159523" cy="287429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Thailand is known for its religious tolerance, with the Buddhist majority population living harmoniously alongside Muslim, Christian, Hindu, and other religious communities, fostering a culture of mutual respect and inclusivity.</a:t>
            </a:r>
          </a:p>
        </p:txBody>
      </p:sp>
      <p:sp>
        <p:nvSpPr>
          <p:cNvPr name="TextBox 12" id="12"/>
          <p:cNvSpPr txBox="true"/>
          <p:nvPr/>
        </p:nvSpPr>
        <p:spPr>
          <a:xfrm rot="0">
            <a:off x="10360076" y="7895793"/>
            <a:ext cx="7159523" cy="871617"/>
          </a:xfrm>
          <a:prstGeom prst="rect">
            <a:avLst/>
          </a:prstGeom>
        </p:spPr>
        <p:txBody>
          <a:bodyPr anchor="t" rtlCol="false" tIns="0" lIns="0" bIns="0" rIns="0">
            <a:spAutoFit/>
          </a:bodyPr>
          <a:lstStyle/>
          <a:p>
            <a:pPr algn="l">
              <a:lnSpc>
                <a:spcPts val="3561"/>
              </a:lnSpc>
            </a:pPr>
          </a:p>
          <a:p>
            <a:pPr algn="l">
              <a:lnSpc>
                <a:spcPts val="3562"/>
              </a:lnSpc>
            </a:pPr>
            <a:r>
              <a:rPr lang="en-US" sz="2187">
                <a:solidFill>
                  <a:srgbClr val="000000"/>
                </a:solidFill>
                <a:latin typeface="Bitter"/>
                <a:ea typeface="Bitter"/>
                <a:cs typeface="Bitter"/>
                <a:sym typeface="Bitter"/>
              </a:rPr>
              <a:t>Photo credit: postjung</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3898402"/>
            <a:chOff x="0" y="0"/>
            <a:chExt cx="24384000" cy="5197869"/>
          </a:xfrm>
        </p:grpSpPr>
        <p:sp>
          <p:nvSpPr>
            <p:cNvPr name="Freeform 7" id="7" descr="preencoded.png"/>
            <p:cNvSpPr/>
            <p:nvPr/>
          </p:nvSpPr>
          <p:spPr>
            <a:xfrm flipH="false" flipV="false" rot="0">
              <a:off x="0" y="0"/>
              <a:ext cx="24384000" cy="5197856"/>
            </a:xfrm>
            <a:custGeom>
              <a:avLst/>
              <a:gdLst/>
              <a:ahLst/>
              <a:cxnLst/>
              <a:rect r="r" b="b" t="t" l="l"/>
              <a:pathLst>
                <a:path h="5197856" w="24384000">
                  <a:moveTo>
                    <a:pt x="0" y="0"/>
                  </a:moveTo>
                  <a:lnTo>
                    <a:pt x="24384000" y="0"/>
                  </a:lnTo>
                  <a:lnTo>
                    <a:pt x="24384000" y="5197856"/>
                  </a:lnTo>
                  <a:lnTo>
                    <a:pt x="0" y="5197856"/>
                  </a:lnTo>
                  <a:lnTo>
                    <a:pt x="0" y="0"/>
                  </a:lnTo>
                  <a:close/>
                </a:path>
              </a:pathLst>
            </a:custGeom>
            <a:blipFill>
              <a:blip r:embed="rId3"/>
              <a:stretch>
                <a:fillRect l="-34" t="0" r="-34" b="0"/>
              </a:stretch>
            </a:blipFill>
          </p:spPr>
        </p:sp>
      </p:grpSp>
      <p:sp>
        <p:nvSpPr>
          <p:cNvPr name="TextBox 8" id="8"/>
          <p:cNvSpPr txBox="true"/>
          <p:nvPr/>
        </p:nvSpPr>
        <p:spPr>
          <a:xfrm rot="0">
            <a:off x="1028700" y="4149498"/>
            <a:ext cx="2581424"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LGBTQ+</a:t>
            </a:r>
          </a:p>
        </p:txBody>
      </p:sp>
      <p:sp>
        <p:nvSpPr>
          <p:cNvPr name="TextBox 9" id="9"/>
          <p:cNvSpPr txBox="true"/>
          <p:nvPr/>
        </p:nvSpPr>
        <p:spPr>
          <a:xfrm rot="0">
            <a:off x="1028700" y="5393996"/>
            <a:ext cx="16303523" cy="931199"/>
          </a:xfrm>
          <a:prstGeom prst="rect">
            <a:avLst/>
          </a:prstGeom>
        </p:spPr>
        <p:txBody>
          <a:bodyPr anchor="t" rtlCol="false" tIns="0" lIns="0" bIns="0" rIns="0">
            <a:spAutoFit/>
          </a:bodyPr>
          <a:lstStyle/>
          <a:p>
            <a:pPr algn="l" marL="518160" indent="-259080" lvl="1">
              <a:lnSpc>
                <a:spcPts val="3872"/>
              </a:lnSpc>
              <a:buFont typeface="Arial"/>
              <a:buChar char="•"/>
            </a:pPr>
            <a:r>
              <a:rPr lang="en-US" sz="2400">
                <a:solidFill>
                  <a:srgbClr val="000000"/>
                </a:solidFill>
                <a:latin typeface="Bitter"/>
                <a:ea typeface="Bitter"/>
                <a:cs typeface="Bitter"/>
                <a:sym typeface="Bitter"/>
              </a:rPr>
              <a:t> Thailand is widely regarded as one of the most LGBTQ+ friendly countries in Asia, with visible representation and acceptance in the media and everyday life.</a:t>
            </a:r>
          </a:p>
        </p:txBody>
      </p:sp>
      <p:sp>
        <p:nvSpPr>
          <p:cNvPr name="TextBox 10" id="10"/>
          <p:cNvSpPr txBox="true"/>
          <p:nvPr/>
        </p:nvSpPr>
        <p:spPr>
          <a:xfrm rot="0">
            <a:off x="1028700" y="6846701"/>
            <a:ext cx="16303523" cy="955011"/>
          </a:xfrm>
          <a:prstGeom prst="rect">
            <a:avLst/>
          </a:prstGeom>
        </p:spPr>
        <p:txBody>
          <a:bodyPr anchor="t" rtlCol="false" tIns="0" lIns="0" bIns="0" rIns="0">
            <a:spAutoFit/>
          </a:bodyPr>
          <a:lstStyle/>
          <a:p>
            <a:pPr algn="l" marL="518160" indent="-259080" lvl="1">
              <a:lnSpc>
                <a:spcPts val="3872"/>
              </a:lnSpc>
              <a:buFont typeface="Arial"/>
              <a:buChar char="•"/>
            </a:pPr>
            <a:r>
              <a:rPr lang="en-US" sz="2400">
                <a:solidFill>
                  <a:srgbClr val="000000"/>
                </a:solidFill>
                <a:latin typeface="Bitter"/>
                <a:ea typeface="Bitter"/>
                <a:cs typeface="Bitter"/>
                <a:sym typeface="Bitter"/>
              </a:rPr>
              <a:t>Thailand’s Marriage Equality Act came into effect on </a:t>
            </a:r>
            <a:r>
              <a:rPr lang="en-US" b="true" sz="2400">
                <a:solidFill>
                  <a:srgbClr val="000000"/>
                </a:solidFill>
                <a:latin typeface="Bitter Bold"/>
                <a:ea typeface="Bitter Bold"/>
                <a:cs typeface="Bitter Bold"/>
                <a:sym typeface="Bitter Bold"/>
              </a:rPr>
              <a:t>23 January 2025,</a:t>
            </a:r>
            <a:r>
              <a:rPr lang="en-US" sz="2400">
                <a:solidFill>
                  <a:srgbClr val="000000"/>
                </a:solidFill>
                <a:latin typeface="Bitter"/>
                <a:ea typeface="Bitter"/>
                <a:cs typeface="Bitter"/>
                <a:sym typeface="Bitter"/>
              </a:rPr>
              <a:t> making Thailand the first country in Southeast Asia and the third place in Asia to legalize same-sex marriage.</a:t>
            </a:r>
          </a:p>
        </p:txBody>
      </p:sp>
      <p:sp>
        <p:nvSpPr>
          <p:cNvPr name="TextBox 11" id="11"/>
          <p:cNvSpPr txBox="true"/>
          <p:nvPr/>
        </p:nvSpPr>
        <p:spPr>
          <a:xfrm rot="0">
            <a:off x="14075639" y="9182100"/>
            <a:ext cx="16303523" cy="354466"/>
          </a:xfrm>
          <a:prstGeom prst="rect">
            <a:avLst/>
          </a:prstGeom>
        </p:spPr>
        <p:txBody>
          <a:bodyPr anchor="t" rtlCol="false" tIns="0" lIns="0" bIns="0" rIns="0">
            <a:spAutoFit/>
          </a:bodyPr>
          <a:lstStyle/>
          <a:p>
            <a:pPr algn="l">
              <a:lnSpc>
                <a:spcPts val="3073"/>
              </a:lnSpc>
            </a:pPr>
            <a:r>
              <a:rPr lang="en-US" sz="1887">
                <a:solidFill>
                  <a:srgbClr val="000000"/>
                </a:solidFill>
                <a:latin typeface="Bitter"/>
                <a:ea typeface="Bitter"/>
                <a:cs typeface="Bitter"/>
                <a:sym typeface="Bitter"/>
              </a:rPr>
              <a:t>Photo credit: The Standard</a:t>
            </a:r>
          </a:p>
        </p:txBody>
      </p:sp>
      <p:grpSp>
        <p:nvGrpSpPr>
          <p:cNvPr name="Group 12" id="12"/>
          <p:cNvGrpSpPr/>
          <p:nvPr/>
        </p:nvGrpSpPr>
        <p:grpSpPr>
          <a:xfrm rot="0">
            <a:off x="17056484" y="255610"/>
            <a:ext cx="991890" cy="773090"/>
            <a:chOff x="0" y="0"/>
            <a:chExt cx="1322520" cy="1030787"/>
          </a:xfrm>
        </p:grpSpPr>
        <p:sp>
          <p:nvSpPr>
            <p:cNvPr name="Freeform 13" id="13"/>
            <p:cNvSpPr/>
            <p:nvPr/>
          </p:nvSpPr>
          <p:spPr>
            <a:xfrm flipH="false" flipV="false" rot="0">
              <a:off x="0" y="0"/>
              <a:ext cx="1322520" cy="1030787"/>
            </a:xfrm>
            <a:custGeom>
              <a:avLst/>
              <a:gdLst/>
              <a:ahLst/>
              <a:cxnLst/>
              <a:rect r="r" b="b" t="t" l="l"/>
              <a:pathLst>
                <a:path h="1030787" w="1322520">
                  <a:moveTo>
                    <a:pt x="0" y="0"/>
                  </a:moveTo>
                  <a:lnTo>
                    <a:pt x="1322520" y="0"/>
                  </a:lnTo>
                  <a:lnTo>
                    <a:pt x="1322520" y="1030787"/>
                  </a:lnTo>
                  <a:lnTo>
                    <a:pt x="0" y="1030787"/>
                  </a:lnTo>
                  <a:lnTo>
                    <a:pt x="0" y="0"/>
                  </a:lnTo>
                  <a:close/>
                </a:path>
              </a:pathLst>
            </a:custGeom>
            <a:blipFill>
              <a:blip r:embed="rId4"/>
              <a:stretch>
                <a:fillRect l="0" t="0" r="0" b="0"/>
              </a:stretch>
            </a:blipFill>
          </p:spPr>
        </p:sp>
        <p:sp>
          <p:nvSpPr>
            <p:cNvPr name="Freeform 14" id="14"/>
            <p:cNvSpPr/>
            <p:nvPr/>
          </p:nvSpPr>
          <p:spPr>
            <a:xfrm flipH="false" flipV="false" rot="0">
              <a:off x="21658" y="33761"/>
              <a:ext cx="1279203" cy="997026"/>
            </a:xfrm>
            <a:custGeom>
              <a:avLst/>
              <a:gdLst/>
              <a:ahLst/>
              <a:cxnLst/>
              <a:rect r="r" b="b" t="t" l="l"/>
              <a:pathLst>
                <a:path h="997026" w="1279203">
                  <a:moveTo>
                    <a:pt x="0" y="0"/>
                  </a:moveTo>
                  <a:lnTo>
                    <a:pt x="1279203" y="0"/>
                  </a:lnTo>
                  <a:lnTo>
                    <a:pt x="1279203" y="997026"/>
                  </a:lnTo>
                  <a:lnTo>
                    <a:pt x="0" y="997026"/>
                  </a:lnTo>
                  <a:lnTo>
                    <a:pt x="0" y="0"/>
                  </a:lnTo>
                  <a:close/>
                </a:path>
              </a:pathLst>
            </a:custGeom>
            <a:blipFill>
              <a:blip r:embed="rId5"/>
              <a:stretch>
                <a:fillRect l="0" t="0" r="0" b="0"/>
              </a:stretch>
            </a:blipFill>
          </p:spPr>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728036"/>
            <a:ext cx="4173587"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Old and New</a:t>
            </a:r>
          </a:p>
        </p:txBody>
      </p:sp>
      <p:sp>
        <p:nvSpPr>
          <p:cNvPr name="TextBox 9" id="9"/>
          <p:cNvSpPr txBox="true"/>
          <p:nvPr/>
        </p:nvSpPr>
        <p:spPr>
          <a:xfrm rot="0">
            <a:off x="10136238" y="2972534"/>
            <a:ext cx="6599817" cy="384584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Thailand, traditional culture thrives alongside modernity, with ancient temples standing proudly amidst skyscrapers and bustling cityscapes. The seamless integration of age-old customs with contemporary lifestyles reflects the nation's adaptability and respect for its cultural heritage.</a:t>
            </a:r>
          </a:p>
        </p:txBody>
      </p:sp>
      <p:sp>
        <p:nvSpPr>
          <p:cNvPr name="TextBox 10" id="10"/>
          <p:cNvSpPr txBox="true"/>
          <p:nvPr/>
        </p:nvSpPr>
        <p:spPr>
          <a:xfrm rot="0">
            <a:off x="10136238" y="8319197"/>
            <a:ext cx="7159523" cy="765401"/>
          </a:xfrm>
          <a:prstGeom prst="rect">
            <a:avLst/>
          </a:prstGeom>
        </p:spPr>
        <p:txBody>
          <a:bodyPr anchor="t" rtlCol="false" tIns="0" lIns="0" bIns="0" rIns="0">
            <a:spAutoFit/>
          </a:bodyPr>
          <a:lstStyle/>
          <a:p>
            <a:pPr algn="l">
              <a:lnSpc>
                <a:spcPts val="2748"/>
              </a:lnSpc>
            </a:pPr>
            <a:r>
              <a:rPr lang="en-US" sz="1687">
                <a:solidFill>
                  <a:srgbClr val="000000"/>
                </a:solidFill>
                <a:latin typeface="Bitter"/>
                <a:ea typeface="Bitter"/>
                <a:cs typeface="Bitter"/>
                <a:sym typeface="Bitter"/>
              </a:rPr>
              <a:t>Pictured: The "Big Buddha" at Wat Paknam Phasi Charoen, Bangkok</a:t>
            </a:r>
          </a:p>
          <a:p>
            <a:pPr algn="l">
              <a:lnSpc>
                <a:spcPts val="843"/>
              </a:lnSpc>
            </a:pPr>
          </a:p>
          <a:p>
            <a:pPr algn="l">
              <a:lnSpc>
                <a:spcPts val="2748"/>
              </a:lnSpc>
            </a:pPr>
            <a:r>
              <a:rPr lang="en-US" sz="1687">
                <a:solidFill>
                  <a:srgbClr val="000000"/>
                </a:solidFill>
                <a:latin typeface="Bitter"/>
                <a:ea typeface="Bitter"/>
                <a:cs typeface="Bitter"/>
                <a:sym typeface="Bitter"/>
              </a:rPr>
              <a:t>Photo credit: MGR Online</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992238" y="3051572"/>
            <a:ext cx="4645075"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Jai : The Heart</a:t>
            </a:r>
          </a:p>
        </p:txBody>
      </p:sp>
      <p:sp>
        <p:nvSpPr>
          <p:cNvPr name="TextBox 9" id="9"/>
          <p:cNvSpPr txBox="true"/>
          <p:nvPr/>
        </p:nvSpPr>
        <p:spPr>
          <a:xfrm rot="0">
            <a:off x="992238" y="4296070"/>
            <a:ext cx="9445523" cy="2483774"/>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 "</a:t>
            </a:r>
            <a:r>
              <a:rPr lang="en-US" sz="2400" i="true">
                <a:solidFill>
                  <a:srgbClr val="000000"/>
                </a:solidFill>
                <a:latin typeface="Bitter Italics"/>
                <a:ea typeface="Bitter Italics"/>
                <a:cs typeface="Bitter Italics"/>
                <a:sym typeface="Bitter Italics"/>
              </a:rPr>
              <a:t>jai"  </a:t>
            </a:r>
            <a:r>
              <a:rPr lang="en-US" sz="2400">
                <a:solidFill>
                  <a:srgbClr val="000000"/>
                </a:solidFill>
                <a:latin typeface="Bitter"/>
                <a:ea typeface="Bitter"/>
                <a:cs typeface="Bitter"/>
                <a:sym typeface="Bitter"/>
              </a:rPr>
              <a:t>(ใจ) means </a:t>
            </a:r>
            <a:r>
              <a:rPr lang="en-US" sz="2400" b="true">
                <a:solidFill>
                  <a:srgbClr val="000000"/>
                </a:solidFill>
                <a:latin typeface="Bitter Bold"/>
                <a:ea typeface="Bitter Bold"/>
                <a:cs typeface="Bitter Bold"/>
                <a:sym typeface="Bitter Bold"/>
              </a:rPr>
              <a:t>"heart"</a:t>
            </a:r>
            <a:r>
              <a:rPr lang="en-US" sz="2400">
                <a:solidFill>
                  <a:srgbClr val="000000"/>
                </a:solidFill>
                <a:latin typeface="Bitter"/>
                <a:ea typeface="Bitter"/>
                <a:cs typeface="Bitter"/>
                <a:sym typeface="Bitter"/>
              </a:rPr>
              <a:t> or </a:t>
            </a:r>
            <a:r>
              <a:rPr lang="en-US" sz="2400" b="true">
                <a:solidFill>
                  <a:srgbClr val="000000"/>
                </a:solidFill>
                <a:latin typeface="Bitter Bold"/>
                <a:ea typeface="Bitter Bold"/>
                <a:cs typeface="Bitter Bold"/>
                <a:sym typeface="Bitter Bold"/>
              </a:rPr>
              <a:t>"mind,</a:t>
            </a:r>
            <a:r>
              <a:rPr lang="en-US" sz="2400">
                <a:solidFill>
                  <a:srgbClr val="000000"/>
                </a:solidFill>
                <a:latin typeface="Bitter"/>
                <a:ea typeface="Bitter"/>
                <a:cs typeface="Bitter"/>
                <a:sym typeface="Bitter"/>
              </a:rPr>
              <a:t>" but its meaning extends far beyond the physical organ. It represents</a:t>
            </a:r>
            <a:r>
              <a:rPr lang="en-US" sz="2400" b="true">
                <a:solidFill>
                  <a:srgbClr val="000000"/>
                </a:solidFill>
                <a:latin typeface="Bitter Bold"/>
                <a:ea typeface="Bitter Bold"/>
                <a:cs typeface="Bitter Bold"/>
                <a:sym typeface="Bitter Bold"/>
              </a:rPr>
              <a:t> emotions, thoughts, and the inner self</a:t>
            </a:r>
            <a:r>
              <a:rPr lang="en-US" sz="2400">
                <a:solidFill>
                  <a:srgbClr val="000000"/>
                </a:solidFill>
                <a:latin typeface="Bitter"/>
                <a:ea typeface="Bitter"/>
                <a:cs typeface="Bitter"/>
                <a:sym typeface="Bitter"/>
              </a:rPr>
              <a:t>, reflecting the importance of maintaining social harmony through being </a:t>
            </a:r>
            <a:r>
              <a:rPr lang="en-US" sz="2400" b="true">
                <a:solidFill>
                  <a:srgbClr val="000000"/>
                </a:solidFill>
                <a:latin typeface="Bitter Bold"/>
                <a:ea typeface="Bitter Bold"/>
                <a:cs typeface="Bitter Bold"/>
                <a:sym typeface="Bitter Bold"/>
              </a:rPr>
              <a:t>mindful </a:t>
            </a:r>
            <a:r>
              <a:rPr lang="en-US" sz="2400">
                <a:solidFill>
                  <a:srgbClr val="000000"/>
                </a:solidFill>
                <a:latin typeface="Bitter"/>
                <a:ea typeface="Bitter"/>
                <a:cs typeface="Bitter"/>
                <a:sym typeface="Bitter"/>
              </a:rPr>
              <a:t>of others’ thoughts and feelings.</a:t>
            </a:r>
          </a:p>
        </p:txBody>
      </p:sp>
      <p:grpSp>
        <p:nvGrpSpPr>
          <p:cNvPr name="Group 10" id="10"/>
          <p:cNvGrpSpPr/>
          <p:nvPr/>
        </p:nvGrpSpPr>
        <p:grpSpPr>
          <a:xfrm rot="0">
            <a:off x="278607" y="304952"/>
            <a:ext cx="965302" cy="752323"/>
            <a:chOff x="0" y="0"/>
            <a:chExt cx="1287069" cy="1003097"/>
          </a:xfrm>
        </p:grpSpPr>
        <p:sp>
          <p:nvSpPr>
            <p:cNvPr name="Freeform 11" id="1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97741"/>
            <a:ext cx="16303523" cy="1281793"/>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 " </a:t>
            </a:r>
            <a:r>
              <a:rPr lang="en-US" sz="20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776663"/>
            <a:ext cx="16303523" cy="1329418"/>
          </a:xfrm>
          <a:prstGeom prst="rect">
            <a:avLst/>
          </a:prstGeom>
        </p:spPr>
        <p:txBody>
          <a:bodyPr anchor="t" rtlCol="false" tIns="0" lIns="0" bIns="0" rIns="0">
            <a:spAutoFit/>
          </a:bodyPr>
          <a:lstStyle/>
          <a:p>
            <a:pPr algn="l">
              <a:lnSpc>
                <a:spcPts val="3398"/>
              </a:lnSpc>
            </a:pPr>
            <a:r>
              <a:rPr lang="en-US" sz="2087">
                <a:solidFill>
                  <a:srgbClr val="000000"/>
                </a:solidFill>
                <a:latin typeface="Bitter"/>
                <a:ea typeface="Bitter"/>
                <a:cs typeface="Bitter"/>
                <a:sym typeface="Bitter"/>
              </a:rPr>
              <a:t>The work presents some basic information about Thailand in 11 areas: </a:t>
            </a:r>
            <a:r>
              <a:rPr lang="en-US" sz="20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a:t>
            </a:r>
          </a:p>
          <a:p>
            <a:pPr algn="l">
              <a:lnSpc>
                <a:spcPts val="3399"/>
              </a:lnSpc>
            </a:pPr>
            <a:r>
              <a:rPr lang="en-US" sz="2087" i="true">
                <a:solidFill>
                  <a:srgbClr val="000000"/>
                </a:solidFill>
                <a:latin typeface="Bitter Italics"/>
                <a:ea typeface="Bitter Italics"/>
                <a:cs typeface="Bitter Italics"/>
                <a:sym typeface="Bitter Italics"/>
              </a:rPr>
              <a:t>9) Misconceptions about Thailand,  10) Thailand's Role on the Global Stage, and  11) Rankings Related to Thailand.</a:t>
            </a:r>
          </a:p>
        </p:txBody>
      </p:sp>
      <p:sp>
        <p:nvSpPr>
          <p:cNvPr name="TextBox 9" id="9"/>
          <p:cNvSpPr txBox="true"/>
          <p:nvPr/>
        </p:nvSpPr>
        <p:spPr>
          <a:xfrm rot="0">
            <a:off x="1028700" y="5392488"/>
            <a:ext cx="16303523" cy="1696130"/>
          </a:xfrm>
          <a:prstGeom prst="rect">
            <a:avLst/>
          </a:prstGeom>
        </p:spPr>
        <p:txBody>
          <a:bodyPr anchor="t" rtlCol="false" tIns="0" lIns="0" bIns="0" rIns="0">
            <a:spAutoFit/>
          </a:bodyPr>
          <a:lstStyle/>
          <a:p>
            <a:pPr algn="l">
              <a:lnSpc>
                <a:spcPts val="3399"/>
              </a:lnSpc>
            </a:pPr>
            <a:r>
              <a:rPr lang="en-US" sz="2087" b="true">
                <a:solidFill>
                  <a:srgbClr val="000000"/>
                </a:solidFill>
                <a:latin typeface="Bitter Bold"/>
                <a:ea typeface="Bitter Bold"/>
                <a:cs typeface="Bitter Bold"/>
                <a:sym typeface="Bitter Bold"/>
              </a:rPr>
              <a:t>"Thailand in Brief"</a:t>
            </a:r>
            <a:r>
              <a:rPr lang="en-US" sz="2087">
                <a:solidFill>
                  <a:srgbClr val="000000"/>
                </a:solidFill>
                <a:latin typeface="Bitter"/>
                <a:ea typeface="Bitter"/>
                <a:cs typeface="Bitter"/>
                <a:sym typeface="Bitter"/>
              </a:rPr>
              <a:t> is produced in both </a:t>
            </a:r>
            <a:r>
              <a:rPr lang="en-US" sz="2087" b="true">
                <a:solidFill>
                  <a:srgbClr val="000000"/>
                </a:solidFill>
                <a:latin typeface="Bitter Bold"/>
                <a:ea typeface="Bitter Bold"/>
                <a:cs typeface="Bitter Bold"/>
                <a:sym typeface="Bitter Bold"/>
              </a:rPr>
              <a:t>PDF file (.pdf)</a:t>
            </a:r>
            <a:r>
              <a:rPr lang="en-US" sz="2087">
                <a:solidFill>
                  <a:srgbClr val="000000"/>
                </a:solidFill>
                <a:latin typeface="Bitter"/>
                <a:ea typeface="Bitter"/>
                <a:cs typeface="Bitter"/>
                <a:sym typeface="Bitter"/>
              </a:rPr>
              <a:t> and </a:t>
            </a:r>
            <a:r>
              <a:rPr lang="en-US" sz="2087" b="true">
                <a:solidFill>
                  <a:srgbClr val="000000"/>
                </a:solidFill>
                <a:latin typeface="Bitter Bold"/>
                <a:ea typeface="Bitter Bold"/>
                <a:cs typeface="Bitter Bold"/>
                <a:sym typeface="Bitter Bold"/>
              </a:rPr>
              <a:t> Powerpoint Presentation (.pptx) </a:t>
            </a:r>
            <a:r>
              <a:rPr lang="en-US" sz="2087">
                <a:solidFill>
                  <a:srgbClr val="000000"/>
                </a:solidFill>
                <a:latin typeface="Bitter"/>
                <a:ea typeface="Bitter"/>
                <a:cs typeface="Bitter"/>
                <a:sym typeface="Bitter"/>
              </a:rPr>
              <a:t>formats, consisting of</a:t>
            </a:r>
            <a:r>
              <a:rPr lang="en-US" sz="2087">
                <a:solidFill>
                  <a:srgbClr val="000000"/>
                </a:solidFill>
                <a:latin typeface="Bitter"/>
                <a:ea typeface="Bitter"/>
                <a:cs typeface="Bitter"/>
                <a:sym typeface="Bitter"/>
              </a:rPr>
              <a:t> 400</a:t>
            </a:r>
            <a:r>
              <a:rPr lang="en-US" sz="2087">
                <a:solidFill>
                  <a:srgbClr val="FF3131"/>
                </a:solidFill>
                <a:latin typeface="Bitter"/>
                <a:ea typeface="Bitter"/>
                <a:cs typeface="Bitter"/>
                <a:sym typeface="Bitter"/>
              </a:rPr>
              <a:t> </a:t>
            </a:r>
            <a:r>
              <a:rPr lang="en-US" sz="2087">
                <a:solidFill>
                  <a:srgbClr val="000000"/>
                </a:solidFill>
                <a:latin typeface="Bitter"/>
                <a:ea typeface="Bitter"/>
                <a:cs typeface="Bitter"/>
                <a:sym typeface="Bitter"/>
              </a:rPr>
              <a:t>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1028700" y="7416551"/>
            <a:ext cx="16303523" cy="853168"/>
          </a:xfrm>
          <a:prstGeom prst="rect">
            <a:avLst/>
          </a:prstGeom>
        </p:spPr>
        <p:txBody>
          <a:bodyPr anchor="t" rtlCol="false" tIns="0" lIns="0" bIns="0" rIns="0">
            <a:spAutoFit/>
          </a:bodyPr>
          <a:lstStyle/>
          <a:p>
            <a:pPr algn="l">
              <a:lnSpc>
                <a:spcPts val="3398"/>
              </a:lnSpc>
            </a:pPr>
            <a:r>
              <a:rPr lang="en-US" sz="2087" b="true">
                <a:solidFill>
                  <a:srgbClr val="000000"/>
                </a:solidFill>
                <a:latin typeface="Bitter Bold"/>
                <a:ea typeface="Bitter Bold"/>
                <a:cs typeface="Bitter Bold"/>
                <a:sym typeface="Bitter Bold"/>
              </a:rPr>
              <a:t>"Thailand in Brief" </a:t>
            </a:r>
            <a:r>
              <a:rPr lang="en-US" sz="2087">
                <a:solidFill>
                  <a:srgbClr val="000000"/>
                </a:solidFill>
                <a:latin typeface="Bitter"/>
                <a:ea typeface="Bitter"/>
                <a:cs typeface="Bitter"/>
                <a:sym typeface="Bitter"/>
              </a:rPr>
              <a:t>will be updated every third quarter each year. For inquiries or further suggestions, please contact</a:t>
            </a:r>
          </a:p>
          <a:p>
            <a:pPr algn="l">
              <a:lnSpc>
                <a:spcPts val="3399"/>
              </a:lnSpc>
            </a:pPr>
            <a:r>
              <a:rPr lang="en-US" sz="2087">
                <a:solidFill>
                  <a:srgbClr val="000000"/>
                </a:solidFill>
                <a:latin typeface="Bitter"/>
                <a:ea typeface="Bitter"/>
                <a:cs typeface="Bitter"/>
                <a:sym typeface="Bitter"/>
              </a:rPr>
              <a:t>the Thailand Foundation at </a:t>
            </a:r>
            <a:r>
              <a:rPr lang="en-US" sz="2087" u="sng">
                <a:solidFill>
                  <a:srgbClr val="966703"/>
                </a:solidFill>
                <a:latin typeface="Bitter"/>
                <a:ea typeface="Bitter"/>
                <a:cs typeface="Bitter"/>
                <a:sym typeface="Bitter"/>
                <a:hlinkClick r:id="rId3" tooltip="mailto:info@thailandfoundation.or.th"/>
              </a:rPr>
              <a:t>info@thailandfoundation.or.th</a:t>
            </a:r>
            <a:r>
              <a:rPr lang="en-US" sz="2087">
                <a:solidFill>
                  <a:srgbClr val="000000"/>
                </a:solidFill>
                <a:latin typeface="Bitter"/>
                <a:ea typeface="Bitter"/>
                <a:cs typeface="Bitter"/>
                <a:sym typeface="Bitter"/>
              </a:rPr>
              <a:t>.</a:t>
            </a:r>
          </a:p>
        </p:txBody>
      </p:sp>
      <p:sp>
        <p:nvSpPr>
          <p:cNvPr name="TextBox 11" id="11"/>
          <p:cNvSpPr txBox="true"/>
          <p:nvPr/>
        </p:nvSpPr>
        <p:spPr>
          <a:xfrm rot="0">
            <a:off x="1028700" y="8834438"/>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a:t>
            </a:r>
            <a:r>
              <a:rPr lang="en-US" sz="2187">
                <a:solidFill>
                  <a:srgbClr val="000000"/>
                </a:solidFill>
                <a:latin typeface="Bitter"/>
                <a:ea typeface="Bitter"/>
                <a:cs typeface="Bitter"/>
                <a:sym typeface="Bitter"/>
              </a:rPr>
              <a:t>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70091" y="3753542"/>
            <a:ext cx="647405" cy="647405"/>
            <a:chOff x="0" y="0"/>
            <a:chExt cx="863206" cy="863206"/>
          </a:xfrm>
        </p:grpSpPr>
        <p:sp>
          <p:nvSpPr>
            <p:cNvPr name="Freeform 3" id="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4" id="4"/>
          <p:cNvGrpSpPr/>
          <p:nvPr/>
        </p:nvGrpSpPr>
        <p:grpSpPr>
          <a:xfrm rot="0">
            <a:off x="9668828" y="3695639"/>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grpSp>
        <p:nvGrpSpPr>
          <p:cNvPr name="Group 6" id="6"/>
          <p:cNvGrpSpPr/>
          <p:nvPr/>
        </p:nvGrpSpPr>
        <p:grpSpPr>
          <a:xfrm rot="0">
            <a:off x="17036948" y="285750"/>
            <a:ext cx="965302" cy="752323"/>
            <a:chOff x="0" y="0"/>
            <a:chExt cx="1287069" cy="1003097"/>
          </a:xfrm>
        </p:grpSpPr>
        <p:sp>
          <p:nvSpPr>
            <p:cNvPr name="Freeform 7" id="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Freeform 8" id="8"/>
          <p:cNvSpPr/>
          <p:nvPr/>
        </p:nvSpPr>
        <p:spPr>
          <a:xfrm flipH="false" flipV="false" rot="0">
            <a:off x="9860632" y="5436350"/>
            <a:ext cx="6377776" cy="3264741"/>
          </a:xfrm>
          <a:custGeom>
            <a:avLst/>
            <a:gdLst/>
            <a:ahLst/>
            <a:cxnLst/>
            <a:rect r="r" b="b" t="t" l="l"/>
            <a:pathLst>
              <a:path h="3264741" w="6377776">
                <a:moveTo>
                  <a:pt x="0" y="0"/>
                </a:moveTo>
                <a:lnTo>
                  <a:pt x="6377776" y="0"/>
                </a:lnTo>
                <a:lnTo>
                  <a:pt x="6377776" y="3264741"/>
                </a:lnTo>
                <a:lnTo>
                  <a:pt x="0" y="3264741"/>
                </a:lnTo>
                <a:lnTo>
                  <a:pt x="0" y="0"/>
                </a:lnTo>
                <a:close/>
              </a:path>
            </a:pathLst>
          </a:custGeom>
          <a:blipFill>
            <a:blip r:embed="rId4"/>
            <a:stretch>
              <a:fillRect l="0" t="0" r="0" b="-9941"/>
            </a:stretch>
          </a:blipFill>
        </p:spPr>
      </p:sp>
      <p:sp>
        <p:nvSpPr>
          <p:cNvPr name="TextBox 9" id="9"/>
          <p:cNvSpPr txBox="true"/>
          <p:nvPr/>
        </p:nvSpPr>
        <p:spPr>
          <a:xfrm rot="0">
            <a:off x="1028700" y="1103093"/>
            <a:ext cx="7940278"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Jai in the Thai Language</a:t>
            </a:r>
          </a:p>
        </p:txBody>
      </p:sp>
      <p:sp>
        <p:nvSpPr>
          <p:cNvPr name="TextBox 10" id="10"/>
          <p:cNvSpPr txBox="true"/>
          <p:nvPr/>
        </p:nvSpPr>
        <p:spPr>
          <a:xfrm rot="0">
            <a:off x="1028700" y="2168780"/>
            <a:ext cx="16303523" cy="955011"/>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Many </a:t>
            </a:r>
            <a:r>
              <a:rPr lang="en-US" sz="2400">
                <a:solidFill>
                  <a:srgbClr val="000000"/>
                </a:solidFill>
                <a:latin typeface="Bitter"/>
                <a:ea typeface="Bitter"/>
                <a:cs typeface="Bitter"/>
                <a:sym typeface="Bitter"/>
              </a:rPr>
              <a:t>Thai expressions include the word </a:t>
            </a:r>
            <a:r>
              <a:rPr lang="en-US" sz="2400" b="true">
                <a:solidFill>
                  <a:srgbClr val="000000"/>
                </a:solidFill>
                <a:latin typeface="Bitter Bold"/>
                <a:ea typeface="Bitter Bold"/>
                <a:cs typeface="Bitter Bold"/>
                <a:sym typeface="Bitter Bold"/>
              </a:rPr>
              <a:t>jai</a:t>
            </a:r>
            <a:r>
              <a:rPr lang="en-US" sz="2400">
                <a:solidFill>
                  <a:srgbClr val="000000"/>
                </a:solidFill>
                <a:latin typeface="Bitter"/>
                <a:ea typeface="Bitter"/>
                <a:cs typeface="Bitter"/>
                <a:sym typeface="Bitter"/>
              </a:rPr>
              <a:t> </a:t>
            </a:r>
            <a:r>
              <a:rPr lang="en-US" sz="2400" i="true">
                <a:solidFill>
                  <a:srgbClr val="000000"/>
                </a:solidFill>
                <a:latin typeface="Bitter Italics"/>
                <a:ea typeface="Bitter Italics"/>
                <a:cs typeface="Bitter Italics"/>
                <a:sym typeface="Bitter Italics"/>
              </a:rPr>
              <a:t>(ใจ)</a:t>
            </a:r>
            <a:r>
              <a:rPr lang="en-US" sz="2400">
                <a:solidFill>
                  <a:srgbClr val="000000"/>
                </a:solidFill>
                <a:latin typeface="Bitter"/>
                <a:ea typeface="Bitter"/>
                <a:cs typeface="Bitter"/>
                <a:sym typeface="Bitter"/>
              </a:rPr>
              <a:t>, meaning “heart” or “mind.” These expressions often reflect emotions, personality, and social values. Some examples include:</a:t>
            </a:r>
          </a:p>
        </p:txBody>
      </p:sp>
      <p:sp>
        <p:nvSpPr>
          <p:cNvPr name="TextBox 11" id="11"/>
          <p:cNvSpPr txBox="true"/>
          <p:nvPr/>
        </p:nvSpPr>
        <p:spPr>
          <a:xfrm rot="0">
            <a:off x="1681191" y="3868585"/>
            <a:ext cx="425206" cy="474459"/>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1</a:t>
            </a:r>
          </a:p>
        </p:txBody>
      </p:sp>
      <p:sp>
        <p:nvSpPr>
          <p:cNvPr name="TextBox 12" id="12"/>
          <p:cNvSpPr txBox="true"/>
          <p:nvPr/>
        </p:nvSpPr>
        <p:spPr>
          <a:xfrm rot="0">
            <a:off x="2493721" y="4218679"/>
            <a:ext cx="5856650" cy="875030"/>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G</a:t>
            </a:r>
            <a:r>
              <a:rPr lang="en-US" sz="2199">
                <a:solidFill>
                  <a:srgbClr val="000000"/>
                </a:solidFill>
                <a:latin typeface="Bitter"/>
                <a:ea typeface="Bitter"/>
                <a:cs typeface="Bitter"/>
                <a:sym typeface="Bitter"/>
              </a:rPr>
              <a:t>enerosity, kindness, and willingness to help others.</a:t>
            </a:r>
          </a:p>
        </p:txBody>
      </p:sp>
      <p:sp>
        <p:nvSpPr>
          <p:cNvPr name="TextBox 13" id="13"/>
          <p:cNvSpPr txBox="true"/>
          <p:nvPr/>
        </p:nvSpPr>
        <p:spPr>
          <a:xfrm rot="0">
            <a:off x="9860632" y="3810682"/>
            <a:ext cx="263798"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4</a:t>
            </a:r>
          </a:p>
        </p:txBody>
      </p:sp>
      <p:sp>
        <p:nvSpPr>
          <p:cNvPr name="TextBox 14" id="14"/>
          <p:cNvSpPr txBox="true"/>
          <p:nvPr/>
        </p:nvSpPr>
        <p:spPr>
          <a:xfrm rot="0">
            <a:off x="10501304" y="4218679"/>
            <a:ext cx="6373719" cy="875030"/>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B</a:t>
            </a:r>
            <a:r>
              <a:rPr lang="en-US" sz="2199">
                <a:solidFill>
                  <a:srgbClr val="000000"/>
                </a:solidFill>
                <a:latin typeface="Bitter"/>
                <a:ea typeface="Bitter"/>
                <a:cs typeface="Bitter"/>
                <a:sym typeface="Bitter"/>
              </a:rPr>
              <a:t>eing considerate and mindful of causing inconvenience to others.</a:t>
            </a:r>
          </a:p>
        </p:txBody>
      </p:sp>
      <p:grpSp>
        <p:nvGrpSpPr>
          <p:cNvPr name="Group 15" id="15"/>
          <p:cNvGrpSpPr/>
          <p:nvPr/>
        </p:nvGrpSpPr>
        <p:grpSpPr>
          <a:xfrm rot="0">
            <a:off x="1570091" y="5751233"/>
            <a:ext cx="647405" cy="647405"/>
            <a:chOff x="0" y="0"/>
            <a:chExt cx="863206" cy="863206"/>
          </a:xfrm>
        </p:grpSpPr>
        <p:sp>
          <p:nvSpPr>
            <p:cNvPr name="Freeform 16" id="16"/>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7" id="17"/>
          <p:cNvSpPr txBox="true"/>
          <p:nvPr/>
        </p:nvSpPr>
        <p:spPr>
          <a:xfrm rot="0">
            <a:off x="1766099" y="5866276"/>
            <a:ext cx="255389"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2</a:t>
            </a:r>
          </a:p>
        </p:txBody>
      </p:sp>
      <p:sp>
        <p:nvSpPr>
          <p:cNvPr name="TextBox 18" id="18"/>
          <p:cNvSpPr txBox="true"/>
          <p:nvPr/>
        </p:nvSpPr>
        <p:spPr>
          <a:xfrm rot="0">
            <a:off x="2493721" y="6303387"/>
            <a:ext cx="6551457" cy="427355"/>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Ki</a:t>
            </a:r>
            <a:r>
              <a:rPr lang="en-US" sz="2199">
                <a:solidFill>
                  <a:srgbClr val="000000"/>
                </a:solidFill>
                <a:latin typeface="Bitter"/>
                <a:ea typeface="Bitter"/>
                <a:cs typeface="Bitter"/>
                <a:sym typeface="Bitter"/>
              </a:rPr>
              <a:t>nd-hearted, friendly, and generous.</a:t>
            </a:r>
          </a:p>
        </p:txBody>
      </p:sp>
      <p:grpSp>
        <p:nvGrpSpPr>
          <p:cNvPr name="Group 19" id="19"/>
          <p:cNvGrpSpPr/>
          <p:nvPr/>
        </p:nvGrpSpPr>
        <p:grpSpPr>
          <a:xfrm rot="0">
            <a:off x="1570091" y="7404014"/>
            <a:ext cx="647405" cy="647405"/>
            <a:chOff x="0" y="0"/>
            <a:chExt cx="863206" cy="863206"/>
          </a:xfrm>
        </p:grpSpPr>
        <p:sp>
          <p:nvSpPr>
            <p:cNvPr name="Freeform 20" id="20"/>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21" id="21"/>
          <p:cNvSpPr txBox="true"/>
          <p:nvPr/>
        </p:nvSpPr>
        <p:spPr>
          <a:xfrm rot="0">
            <a:off x="1769262" y="7519057"/>
            <a:ext cx="24906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3</a:t>
            </a:r>
          </a:p>
        </p:txBody>
      </p:sp>
      <p:sp>
        <p:nvSpPr>
          <p:cNvPr name="TextBox 22" id="22"/>
          <p:cNvSpPr txBox="true"/>
          <p:nvPr/>
        </p:nvSpPr>
        <p:spPr>
          <a:xfrm rot="0">
            <a:off x="2493721" y="7384964"/>
            <a:ext cx="3157463"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Kwang (ใจกว้าง)</a:t>
            </a:r>
          </a:p>
        </p:txBody>
      </p:sp>
      <p:sp>
        <p:nvSpPr>
          <p:cNvPr name="TextBox 23" id="23"/>
          <p:cNvSpPr txBox="true"/>
          <p:nvPr/>
        </p:nvSpPr>
        <p:spPr>
          <a:xfrm rot="0">
            <a:off x="2493721" y="7921793"/>
            <a:ext cx="6551457" cy="427355"/>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O</a:t>
            </a:r>
            <a:r>
              <a:rPr lang="en-US" sz="2199">
                <a:solidFill>
                  <a:srgbClr val="000000"/>
                </a:solidFill>
                <a:latin typeface="Bitter"/>
                <a:ea typeface="Bitter"/>
                <a:cs typeface="Bitter"/>
                <a:sym typeface="Bitter"/>
              </a:rPr>
              <a:t>pen-minded and generous.</a:t>
            </a:r>
          </a:p>
        </p:txBody>
      </p:sp>
      <p:sp>
        <p:nvSpPr>
          <p:cNvPr name="TextBox 24" id="24"/>
          <p:cNvSpPr txBox="true"/>
          <p:nvPr/>
        </p:nvSpPr>
        <p:spPr>
          <a:xfrm rot="0">
            <a:off x="2493721" y="3734492"/>
            <a:ext cx="238951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Nam Jai (น้ำใจ)</a:t>
            </a:r>
          </a:p>
        </p:txBody>
      </p:sp>
      <p:sp>
        <p:nvSpPr>
          <p:cNvPr name="TextBox 25" id="25"/>
          <p:cNvSpPr txBox="true"/>
          <p:nvPr/>
        </p:nvSpPr>
        <p:spPr>
          <a:xfrm rot="0">
            <a:off x="2493721" y="5763637"/>
            <a:ext cx="205353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Dee (ใจดี)</a:t>
            </a:r>
          </a:p>
        </p:txBody>
      </p:sp>
      <p:sp>
        <p:nvSpPr>
          <p:cNvPr name="TextBox 26" id="26"/>
          <p:cNvSpPr txBox="true"/>
          <p:nvPr/>
        </p:nvSpPr>
        <p:spPr>
          <a:xfrm rot="0">
            <a:off x="10481359" y="3685971"/>
            <a:ext cx="2978274"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Kreng Jai (เกรงใจ)</a:t>
            </a:r>
          </a:p>
        </p:txBody>
      </p:sp>
      <p:sp>
        <p:nvSpPr>
          <p:cNvPr name="TextBox 27" id="27"/>
          <p:cNvSpPr txBox="true"/>
          <p:nvPr/>
        </p:nvSpPr>
        <p:spPr>
          <a:xfrm rot="0">
            <a:off x="1028700" y="8746690"/>
            <a:ext cx="7159523" cy="796770"/>
          </a:xfrm>
          <a:prstGeom prst="rect">
            <a:avLst/>
          </a:prstGeom>
        </p:spPr>
        <p:txBody>
          <a:bodyPr anchor="t" rtlCol="false" tIns="0" lIns="0" bIns="0" rIns="0">
            <a:spAutoFit/>
          </a:bodyPr>
          <a:lstStyle/>
          <a:p>
            <a:pPr algn="l">
              <a:lnSpc>
                <a:spcPts val="3235"/>
              </a:lnSpc>
            </a:pPr>
          </a:p>
          <a:p>
            <a:pPr algn="l">
              <a:lnSpc>
                <a:spcPts val="3236"/>
              </a:lnSpc>
            </a:pPr>
            <a:r>
              <a:rPr lang="en-US" sz="1987">
                <a:solidFill>
                  <a:srgbClr val="000000"/>
                </a:solidFill>
                <a:latin typeface="Bitter"/>
                <a:ea typeface="Bitter"/>
                <a:cs typeface="Bitter"/>
                <a:sym typeface="Bitter"/>
              </a:rPr>
              <a:t>Photo credit: Thailand Now</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036948" y="285750"/>
            <a:ext cx="965302" cy="752323"/>
            <a:chOff x="0" y="0"/>
            <a:chExt cx="1287069" cy="1003097"/>
          </a:xfrm>
        </p:grpSpPr>
        <p:sp>
          <p:nvSpPr>
            <p:cNvPr name="Freeform 3" id="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grpSp>
        <p:nvGrpSpPr>
          <p:cNvPr name="Group 4" id="4"/>
          <p:cNvGrpSpPr/>
          <p:nvPr/>
        </p:nvGrpSpPr>
        <p:grpSpPr>
          <a:xfrm rot="0">
            <a:off x="9720299" y="4634027"/>
            <a:ext cx="647405" cy="647405"/>
            <a:chOff x="0" y="0"/>
            <a:chExt cx="863206" cy="863206"/>
          </a:xfrm>
        </p:grpSpPr>
        <p:sp>
          <p:nvSpPr>
            <p:cNvPr name="Freeform 5" id="5"/>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6" id="6"/>
          <p:cNvSpPr txBox="true"/>
          <p:nvPr/>
        </p:nvSpPr>
        <p:spPr>
          <a:xfrm rot="0">
            <a:off x="9919469" y="4749070"/>
            <a:ext cx="249064"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6</a:t>
            </a:r>
          </a:p>
        </p:txBody>
      </p:sp>
      <p:sp>
        <p:nvSpPr>
          <p:cNvPr name="TextBox 7" id="7"/>
          <p:cNvSpPr txBox="true"/>
          <p:nvPr/>
        </p:nvSpPr>
        <p:spPr>
          <a:xfrm rot="0">
            <a:off x="10643929" y="5147583"/>
            <a:ext cx="7053262" cy="427355"/>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C</a:t>
            </a:r>
            <a:r>
              <a:rPr lang="en-US" sz="2199">
                <a:solidFill>
                  <a:srgbClr val="000000"/>
                </a:solidFill>
                <a:latin typeface="Bitter"/>
                <a:ea typeface="Bitter"/>
                <a:cs typeface="Bitter"/>
                <a:sym typeface="Bitter"/>
              </a:rPr>
              <a:t>alm, patient, and able to stay composed.</a:t>
            </a:r>
          </a:p>
        </p:txBody>
      </p:sp>
      <p:grpSp>
        <p:nvGrpSpPr>
          <p:cNvPr name="Group 8" id="8"/>
          <p:cNvGrpSpPr/>
          <p:nvPr/>
        </p:nvGrpSpPr>
        <p:grpSpPr>
          <a:xfrm rot="0">
            <a:off x="9720299" y="3089834"/>
            <a:ext cx="647405" cy="647405"/>
            <a:chOff x="0" y="0"/>
            <a:chExt cx="863206" cy="863206"/>
          </a:xfrm>
        </p:grpSpPr>
        <p:sp>
          <p:nvSpPr>
            <p:cNvPr name="Freeform 9" id="9"/>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0" id="10"/>
          <p:cNvSpPr txBox="true"/>
          <p:nvPr/>
        </p:nvSpPr>
        <p:spPr>
          <a:xfrm rot="0">
            <a:off x="9912102" y="3204877"/>
            <a:ext cx="263798"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5</a:t>
            </a:r>
          </a:p>
        </p:txBody>
      </p:sp>
      <p:sp>
        <p:nvSpPr>
          <p:cNvPr name="TextBox 11" id="11"/>
          <p:cNvSpPr txBox="true"/>
          <p:nvPr/>
        </p:nvSpPr>
        <p:spPr>
          <a:xfrm rot="0">
            <a:off x="10643929" y="3610534"/>
            <a:ext cx="7053262" cy="427355"/>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I</a:t>
            </a:r>
            <a:r>
              <a:rPr lang="en-US" sz="2199">
                <a:solidFill>
                  <a:srgbClr val="000000"/>
                </a:solidFill>
                <a:latin typeface="Bitter"/>
                <a:ea typeface="Bitter"/>
                <a:cs typeface="Bitter"/>
                <a:sym typeface="Bitter"/>
              </a:rPr>
              <a:t>mpatient or quick-tempered.</a:t>
            </a:r>
          </a:p>
        </p:txBody>
      </p:sp>
      <p:grpSp>
        <p:nvGrpSpPr>
          <p:cNvPr name="Group 12" id="12"/>
          <p:cNvGrpSpPr/>
          <p:nvPr/>
        </p:nvGrpSpPr>
        <p:grpSpPr>
          <a:xfrm rot="0">
            <a:off x="9720299" y="6176782"/>
            <a:ext cx="647405" cy="647405"/>
            <a:chOff x="0" y="0"/>
            <a:chExt cx="863206" cy="863206"/>
          </a:xfrm>
        </p:grpSpPr>
        <p:sp>
          <p:nvSpPr>
            <p:cNvPr name="Freeform 13" id="13"/>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4" id="14"/>
          <p:cNvSpPr txBox="true"/>
          <p:nvPr/>
        </p:nvSpPr>
        <p:spPr>
          <a:xfrm rot="0">
            <a:off x="9926204" y="6291825"/>
            <a:ext cx="235595"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7</a:t>
            </a:r>
          </a:p>
        </p:txBody>
      </p:sp>
      <p:sp>
        <p:nvSpPr>
          <p:cNvPr name="TextBox 15" id="15"/>
          <p:cNvSpPr txBox="true"/>
          <p:nvPr/>
        </p:nvSpPr>
        <p:spPr>
          <a:xfrm rot="0">
            <a:off x="10663874" y="6680264"/>
            <a:ext cx="7053262" cy="427355"/>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To feel happy or pleased.</a:t>
            </a:r>
          </a:p>
        </p:txBody>
      </p:sp>
      <p:grpSp>
        <p:nvGrpSpPr>
          <p:cNvPr name="Group 16" id="16"/>
          <p:cNvGrpSpPr/>
          <p:nvPr/>
        </p:nvGrpSpPr>
        <p:grpSpPr>
          <a:xfrm rot="0">
            <a:off x="9720299" y="7707376"/>
            <a:ext cx="647405" cy="647405"/>
            <a:chOff x="0" y="0"/>
            <a:chExt cx="863206" cy="863206"/>
          </a:xfrm>
        </p:grpSpPr>
        <p:sp>
          <p:nvSpPr>
            <p:cNvPr name="Freeform 17" id="17"/>
            <p:cNvSpPr/>
            <p:nvPr/>
          </p:nvSpPr>
          <p:spPr>
            <a:xfrm flipH="false" flipV="false" rot="0">
              <a:off x="0" y="0"/>
              <a:ext cx="863219" cy="863219"/>
            </a:xfrm>
            <a:custGeom>
              <a:avLst/>
              <a:gdLst/>
              <a:ahLst/>
              <a:cxnLst/>
              <a:rect r="r" b="b" t="t" l="l"/>
              <a:pathLst>
                <a:path h="863219" w="863219">
                  <a:moveTo>
                    <a:pt x="0" y="161163"/>
                  </a:moveTo>
                  <a:cubicBezTo>
                    <a:pt x="0" y="72136"/>
                    <a:pt x="72136" y="0"/>
                    <a:pt x="161163" y="0"/>
                  </a:cubicBezTo>
                  <a:lnTo>
                    <a:pt x="702056" y="0"/>
                  </a:lnTo>
                  <a:cubicBezTo>
                    <a:pt x="791083" y="0"/>
                    <a:pt x="863219" y="72136"/>
                    <a:pt x="863219" y="161163"/>
                  </a:cubicBezTo>
                  <a:lnTo>
                    <a:pt x="863219" y="702056"/>
                  </a:lnTo>
                  <a:cubicBezTo>
                    <a:pt x="863219" y="791083"/>
                    <a:pt x="791083" y="863219"/>
                    <a:pt x="702056" y="863219"/>
                  </a:cubicBezTo>
                  <a:lnTo>
                    <a:pt x="161163" y="863219"/>
                  </a:lnTo>
                  <a:cubicBezTo>
                    <a:pt x="72136" y="863219"/>
                    <a:pt x="0" y="791083"/>
                    <a:pt x="0" y="702056"/>
                  </a:cubicBezTo>
                  <a:close/>
                </a:path>
              </a:pathLst>
            </a:custGeom>
            <a:solidFill>
              <a:srgbClr val="FEEECD"/>
            </a:solidFill>
            <a:ln w="9525" cap="sq">
              <a:solidFill>
                <a:srgbClr val="E4D4B3"/>
              </a:solidFill>
              <a:prstDash val="solid"/>
              <a:miter/>
            </a:ln>
          </p:spPr>
        </p:sp>
      </p:grpSp>
      <p:sp>
        <p:nvSpPr>
          <p:cNvPr name="TextBox 18" id="18"/>
          <p:cNvSpPr txBox="true"/>
          <p:nvPr/>
        </p:nvSpPr>
        <p:spPr>
          <a:xfrm rot="0">
            <a:off x="9926204" y="7822419"/>
            <a:ext cx="235595" cy="474662"/>
          </a:xfrm>
          <a:prstGeom prst="rect">
            <a:avLst/>
          </a:prstGeom>
        </p:spPr>
        <p:txBody>
          <a:bodyPr anchor="t" rtlCol="false" tIns="0" lIns="0" bIns="0" rIns="0">
            <a:spAutoFit/>
          </a:bodyPr>
          <a:lstStyle/>
          <a:p>
            <a:pPr algn="ctr">
              <a:lnSpc>
                <a:spcPts val="3312"/>
              </a:lnSpc>
            </a:pPr>
            <a:r>
              <a:rPr lang="en-US" sz="3312" b="true">
                <a:solidFill>
                  <a:srgbClr val="000000"/>
                </a:solidFill>
                <a:latin typeface="Bitter Bold"/>
                <a:ea typeface="Bitter Bold"/>
                <a:cs typeface="Bitter Bold"/>
                <a:sym typeface="Bitter Bold"/>
              </a:rPr>
              <a:t>8</a:t>
            </a:r>
          </a:p>
        </p:txBody>
      </p:sp>
      <p:sp>
        <p:nvSpPr>
          <p:cNvPr name="TextBox 19" id="19"/>
          <p:cNvSpPr txBox="true"/>
          <p:nvPr/>
        </p:nvSpPr>
        <p:spPr>
          <a:xfrm rot="0">
            <a:off x="10653901" y="8212944"/>
            <a:ext cx="7053262" cy="427355"/>
          </a:xfrm>
          <a:prstGeom prst="rect">
            <a:avLst/>
          </a:prstGeom>
        </p:spPr>
        <p:txBody>
          <a:bodyPr anchor="t" rtlCol="false" tIns="0" lIns="0" bIns="0" rIns="0">
            <a:spAutoFit/>
          </a:bodyPr>
          <a:lstStyle/>
          <a:p>
            <a:pPr algn="l">
              <a:lnSpc>
                <a:spcPts val="3550"/>
              </a:lnSpc>
            </a:pPr>
            <a:r>
              <a:rPr lang="en-US" sz="2199">
                <a:solidFill>
                  <a:srgbClr val="000000"/>
                </a:solidFill>
                <a:latin typeface="Bitter"/>
                <a:ea typeface="Bitter"/>
                <a:cs typeface="Bitter"/>
                <a:sym typeface="Bitter"/>
              </a:rPr>
              <a:t>To feel sad, sorry, or disappointed.</a:t>
            </a:r>
          </a:p>
        </p:txBody>
      </p:sp>
      <p:sp>
        <p:nvSpPr>
          <p:cNvPr name="Freeform 20" id="20"/>
          <p:cNvSpPr/>
          <p:nvPr/>
        </p:nvSpPr>
        <p:spPr>
          <a:xfrm flipH="false" flipV="false" rot="0">
            <a:off x="-1045976" y="0"/>
            <a:ext cx="10189976" cy="10287000"/>
          </a:xfrm>
          <a:custGeom>
            <a:avLst/>
            <a:gdLst/>
            <a:ahLst/>
            <a:cxnLst/>
            <a:rect r="r" b="b" t="t" l="l"/>
            <a:pathLst>
              <a:path h="10287000" w="10189976">
                <a:moveTo>
                  <a:pt x="0" y="0"/>
                </a:moveTo>
                <a:lnTo>
                  <a:pt x="10189976" y="0"/>
                </a:lnTo>
                <a:lnTo>
                  <a:pt x="10189976" y="10287000"/>
                </a:lnTo>
                <a:lnTo>
                  <a:pt x="0" y="10287000"/>
                </a:lnTo>
                <a:lnTo>
                  <a:pt x="0" y="0"/>
                </a:lnTo>
                <a:close/>
              </a:path>
            </a:pathLst>
          </a:custGeom>
          <a:blipFill>
            <a:blip r:embed="rId4"/>
            <a:stretch>
              <a:fillRect l="-51429" t="0" r="-27951" b="0"/>
            </a:stretch>
          </a:blipFill>
        </p:spPr>
      </p:sp>
      <p:sp>
        <p:nvSpPr>
          <p:cNvPr name="TextBox 21" id="21"/>
          <p:cNvSpPr txBox="true"/>
          <p:nvPr/>
        </p:nvSpPr>
        <p:spPr>
          <a:xfrm rot="0">
            <a:off x="9611988" y="1580343"/>
            <a:ext cx="7940278"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Jai in the Thai Language</a:t>
            </a:r>
          </a:p>
        </p:txBody>
      </p:sp>
      <p:sp>
        <p:nvSpPr>
          <p:cNvPr name="TextBox 22" id="22"/>
          <p:cNvSpPr txBox="true"/>
          <p:nvPr/>
        </p:nvSpPr>
        <p:spPr>
          <a:xfrm rot="0">
            <a:off x="10663874" y="3070784"/>
            <a:ext cx="2481709"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Ron (ใจร้อน)</a:t>
            </a:r>
          </a:p>
        </p:txBody>
      </p:sp>
      <p:sp>
        <p:nvSpPr>
          <p:cNvPr name="TextBox 23" id="23"/>
          <p:cNvSpPr txBox="true"/>
          <p:nvPr/>
        </p:nvSpPr>
        <p:spPr>
          <a:xfrm rot="0">
            <a:off x="10698105" y="4614977"/>
            <a:ext cx="2413248"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Jai Yen (ใจเย็น)</a:t>
            </a:r>
          </a:p>
        </p:txBody>
      </p:sp>
      <p:sp>
        <p:nvSpPr>
          <p:cNvPr name="TextBox 24" id="24"/>
          <p:cNvSpPr txBox="true"/>
          <p:nvPr/>
        </p:nvSpPr>
        <p:spPr>
          <a:xfrm rot="0">
            <a:off x="10663874" y="6140514"/>
            <a:ext cx="2053530"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Dee Jai (ดีใจ)</a:t>
            </a:r>
          </a:p>
        </p:txBody>
      </p:sp>
      <p:sp>
        <p:nvSpPr>
          <p:cNvPr name="TextBox 25" id="25"/>
          <p:cNvSpPr txBox="true"/>
          <p:nvPr/>
        </p:nvSpPr>
        <p:spPr>
          <a:xfrm rot="0">
            <a:off x="10643929" y="7688326"/>
            <a:ext cx="2277368" cy="454025"/>
          </a:xfrm>
          <a:prstGeom prst="rect">
            <a:avLst/>
          </a:prstGeom>
        </p:spPr>
        <p:txBody>
          <a:bodyPr anchor="t" rtlCol="false" tIns="0" lIns="0" bIns="0" rIns="0">
            <a:spAutoFit/>
          </a:bodyPr>
          <a:lstStyle/>
          <a:p>
            <a:pPr algn="l">
              <a:lnSpc>
                <a:spcPts val="3437"/>
              </a:lnSpc>
            </a:pPr>
            <a:r>
              <a:rPr lang="en-US" sz="2750" b="true">
                <a:solidFill>
                  <a:srgbClr val="000000"/>
                </a:solidFill>
                <a:latin typeface="Bitter Bold"/>
                <a:ea typeface="Bitter Bold"/>
                <a:cs typeface="Bitter Bold"/>
                <a:sym typeface="Bitter Bold"/>
              </a:rPr>
              <a:t>Sia Jai (เสียใจ)</a:t>
            </a:r>
          </a:p>
        </p:txBody>
      </p:sp>
      <p:sp>
        <p:nvSpPr>
          <p:cNvPr name="TextBox 26" id="26"/>
          <p:cNvSpPr txBox="true"/>
          <p:nvPr/>
        </p:nvSpPr>
        <p:spPr>
          <a:xfrm rot="0">
            <a:off x="10099777" y="8611956"/>
            <a:ext cx="7159523" cy="796770"/>
          </a:xfrm>
          <a:prstGeom prst="rect">
            <a:avLst/>
          </a:prstGeom>
        </p:spPr>
        <p:txBody>
          <a:bodyPr anchor="t" rtlCol="false" tIns="0" lIns="0" bIns="0" rIns="0">
            <a:spAutoFit/>
          </a:bodyPr>
          <a:lstStyle/>
          <a:p>
            <a:pPr algn="r">
              <a:lnSpc>
                <a:spcPts val="3235"/>
              </a:lnSpc>
            </a:pPr>
          </a:p>
          <a:p>
            <a:pPr algn="r">
              <a:lnSpc>
                <a:spcPts val="3236"/>
              </a:lnSpc>
            </a:pPr>
            <a:r>
              <a:rPr lang="en-US" sz="1987">
                <a:solidFill>
                  <a:srgbClr val="000000"/>
                </a:solidFill>
                <a:latin typeface="Bitter"/>
                <a:ea typeface="Bitter"/>
                <a:cs typeface="Bitter"/>
                <a:sym typeface="Bitter"/>
              </a:rPr>
              <a:t>Photo credit: Thailand Now</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8288000" cy="5847759"/>
            <a:chOff x="0" y="0"/>
            <a:chExt cx="24384000" cy="7797013"/>
          </a:xfrm>
        </p:grpSpPr>
        <p:sp>
          <p:nvSpPr>
            <p:cNvPr name="Freeform 7" id="7" descr="preencoded.png"/>
            <p:cNvSpPr/>
            <p:nvPr/>
          </p:nvSpPr>
          <p:spPr>
            <a:xfrm flipH="false" flipV="false" rot="0">
              <a:off x="0" y="0"/>
              <a:ext cx="24384000" cy="7797038"/>
            </a:xfrm>
            <a:custGeom>
              <a:avLst/>
              <a:gdLst/>
              <a:ahLst/>
              <a:cxnLst/>
              <a:rect r="r" b="b" t="t" l="l"/>
              <a:pathLst>
                <a:path h="7797038" w="24384000">
                  <a:moveTo>
                    <a:pt x="0" y="0"/>
                  </a:moveTo>
                  <a:lnTo>
                    <a:pt x="24384000" y="0"/>
                  </a:lnTo>
                  <a:lnTo>
                    <a:pt x="24384000" y="7797038"/>
                  </a:lnTo>
                  <a:lnTo>
                    <a:pt x="0" y="7797038"/>
                  </a:lnTo>
                  <a:lnTo>
                    <a:pt x="0" y="0"/>
                  </a:lnTo>
                  <a:close/>
                </a:path>
              </a:pathLst>
            </a:custGeom>
            <a:blipFill>
              <a:blip r:embed="rId3"/>
              <a:stretch>
                <a:fillRect l="0" t="-5" r="0" b="-4"/>
              </a:stretch>
            </a:blipFill>
          </p:spPr>
        </p:sp>
      </p:grpSp>
      <p:sp>
        <p:nvSpPr>
          <p:cNvPr name="TextBox 8" id="8"/>
          <p:cNvSpPr txBox="true"/>
          <p:nvPr/>
        </p:nvSpPr>
        <p:spPr>
          <a:xfrm rot="0">
            <a:off x="992238" y="6173686"/>
            <a:ext cx="4048720"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Refinedness</a:t>
            </a:r>
          </a:p>
        </p:txBody>
      </p:sp>
      <p:sp>
        <p:nvSpPr>
          <p:cNvPr name="TextBox 9" id="9"/>
          <p:cNvSpPr txBox="true"/>
          <p:nvPr/>
        </p:nvSpPr>
        <p:spPr>
          <a:xfrm rot="0">
            <a:off x="992238" y="7418184"/>
            <a:ext cx="15782418" cy="978824"/>
          </a:xfrm>
          <a:prstGeom prst="rect">
            <a:avLst/>
          </a:prstGeom>
        </p:spPr>
        <p:txBody>
          <a:bodyPr anchor="t" rtlCol="false" tIns="0" lIns="0" bIns="0" rIns="0">
            <a:spAutoFit/>
          </a:bodyPr>
          <a:lstStyle/>
          <a:p>
            <a:pPr algn="l">
              <a:lnSpc>
                <a:spcPts val="3872"/>
              </a:lnSpc>
            </a:pP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(ละเอียดอ่อน), meaning </a:t>
            </a:r>
            <a:r>
              <a:rPr lang="en-US" sz="2400" b="true">
                <a:solidFill>
                  <a:srgbClr val="000000"/>
                </a:solidFill>
                <a:latin typeface="Bitter Bold"/>
                <a:ea typeface="Bitter Bold"/>
                <a:cs typeface="Bitter Bold"/>
                <a:sym typeface="Bitter Bold"/>
              </a:rPr>
              <a:t>"delicate"</a:t>
            </a:r>
            <a:r>
              <a:rPr lang="en-US" sz="2400">
                <a:solidFill>
                  <a:srgbClr val="000000"/>
                </a:solidFill>
                <a:latin typeface="Bitter"/>
                <a:ea typeface="Bitter"/>
                <a:cs typeface="Bitter"/>
                <a:sym typeface="Bitter"/>
              </a:rPr>
              <a:t> or</a:t>
            </a:r>
            <a:r>
              <a:rPr lang="en-US" sz="2400" b="true">
                <a:solidFill>
                  <a:srgbClr val="000000"/>
                </a:solidFill>
                <a:latin typeface="Bitter Bold"/>
                <a:ea typeface="Bitter Bold"/>
                <a:cs typeface="Bitter Bold"/>
                <a:sym typeface="Bitter Bold"/>
              </a:rPr>
              <a:t> "sensitive,"</a:t>
            </a:r>
            <a:r>
              <a:rPr lang="en-US" sz="2400">
                <a:solidFill>
                  <a:srgbClr val="000000"/>
                </a:solidFill>
                <a:latin typeface="Bitter"/>
                <a:ea typeface="Bitter"/>
                <a:cs typeface="Bitter"/>
                <a:sym typeface="Bitter"/>
              </a:rPr>
              <a:t> refers to the attitude of </a:t>
            </a:r>
            <a:r>
              <a:rPr lang="en-US" sz="2400" b="true">
                <a:solidFill>
                  <a:srgbClr val="000000"/>
                </a:solidFill>
                <a:latin typeface="Bitter Bold"/>
                <a:ea typeface="Bitter Bold"/>
                <a:cs typeface="Bitter Bold"/>
                <a:sym typeface="Bitter Bold"/>
              </a:rPr>
              <a:t>refinement, intricacy, and attention to detail.</a:t>
            </a:r>
          </a:p>
        </p:txBody>
      </p:sp>
      <p:sp>
        <p:nvSpPr>
          <p:cNvPr name="TextBox 10" id="10"/>
          <p:cNvSpPr txBox="true"/>
          <p:nvPr/>
        </p:nvSpPr>
        <p:spPr>
          <a:xfrm rot="0">
            <a:off x="992238" y="8861374"/>
            <a:ext cx="16303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fotoinfo.online</a:t>
            </a:r>
          </a:p>
        </p:txBody>
      </p:sp>
      <p:grpSp>
        <p:nvGrpSpPr>
          <p:cNvPr name="Group 11" id="11"/>
          <p:cNvGrpSpPr/>
          <p:nvPr/>
        </p:nvGrpSpPr>
        <p:grpSpPr>
          <a:xfrm rot="0">
            <a:off x="256322" y="276377"/>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2585101" y="1299648"/>
            <a:ext cx="4638084" cy="4638084"/>
            <a:chOff x="0" y="0"/>
            <a:chExt cx="6184113" cy="6184113"/>
          </a:xfrm>
        </p:grpSpPr>
        <p:sp>
          <p:nvSpPr>
            <p:cNvPr name="Freeform 7" id="7" descr="preencoded.png"/>
            <p:cNvSpPr/>
            <p:nvPr/>
          </p:nvSpPr>
          <p:spPr>
            <a:xfrm flipH="false" flipV="false" rot="0">
              <a:off x="0" y="0"/>
              <a:ext cx="6184138" cy="6184138"/>
            </a:xfrm>
            <a:custGeom>
              <a:avLst/>
              <a:gdLst/>
              <a:ahLst/>
              <a:cxnLst/>
              <a:rect r="r" b="b" t="t" l="l"/>
              <a:pathLst>
                <a:path h="6184138" w="6184138">
                  <a:moveTo>
                    <a:pt x="0" y="0"/>
                  </a:moveTo>
                  <a:lnTo>
                    <a:pt x="6184138" y="0"/>
                  </a:lnTo>
                  <a:lnTo>
                    <a:pt x="6184138" y="6184138"/>
                  </a:lnTo>
                  <a:lnTo>
                    <a:pt x="0" y="6184138"/>
                  </a:lnTo>
                  <a:lnTo>
                    <a:pt x="0" y="0"/>
                  </a:lnTo>
                  <a:close/>
                </a:path>
              </a:pathLst>
            </a:custGeom>
            <a:blipFill>
              <a:blip r:embed="rId3"/>
              <a:stretch>
                <a:fillRect l="0" t="0" r="0" b="0"/>
              </a:stretch>
            </a:blipFill>
          </p:spPr>
        </p:sp>
      </p:grpSp>
      <p:sp>
        <p:nvSpPr>
          <p:cNvPr name="TextBox 8" id="8"/>
          <p:cNvSpPr txBox="true"/>
          <p:nvPr/>
        </p:nvSpPr>
        <p:spPr>
          <a:xfrm rot="0">
            <a:off x="2818168" y="6266193"/>
            <a:ext cx="4171798" cy="540391"/>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Social Interactions</a:t>
            </a:r>
          </a:p>
        </p:txBody>
      </p:sp>
      <p:sp>
        <p:nvSpPr>
          <p:cNvPr name="TextBox 9" id="9"/>
          <p:cNvSpPr txBox="true"/>
          <p:nvPr/>
        </p:nvSpPr>
        <p:spPr>
          <a:xfrm rot="0">
            <a:off x="1745415" y="6878317"/>
            <a:ext cx="6317456" cy="1474536"/>
          </a:xfrm>
          <a:prstGeom prst="rect">
            <a:avLst/>
          </a:prstGeom>
        </p:spPr>
        <p:txBody>
          <a:bodyPr anchor="t" rtlCol="false" tIns="0" lIns="0" bIns="0" rIns="0">
            <a:spAutoFit/>
          </a:bodyPr>
          <a:lstStyle/>
          <a:p>
            <a:pPr algn="ctr">
              <a:lnSpc>
                <a:spcPts val="3906"/>
              </a:lnSpc>
            </a:pPr>
            <a:r>
              <a:rPr lang="en-US" sz="2400">
                <a:solidFill>
                  <a:srgbClr val="000000"/>
                </a:solidFill>
                <a:latin typeface="Bitter"/>
                <a:ea typeface="Bitter"/>
                <a:cs typeface="Bitter"/>
                <a:sym typeface="Bitter"/>
              </a:rPr>
              <a:t> In social settings, </a:t>
            </a: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can refer to being mindful of social cues and the emotions of others.</a:t>
            </a:r>
          </a:p>
        </p:txBody>
      </p:sp>
      <p:grpSp>
        <p:nvGrpSpPr>
          <p:cNvPr name="Group 10" id="10"/>
          <p:cNvGrpSpPr/>
          <p:nvPr/>
        </p:nvGrpSpPr>
        <p:grpSpPr>
          <a:xfrm rot="0">
            <a:off x="10929448" y="1299648"/>
            <a:ext cx="4638227" cy="4638227"/>
            <a:chOff x="0" y="0"/>
            <a:chExt cx="6184303" cy="6184303"/>
          </a:xfrm>
        </p:grpSpPr>
        <p:sp>
          <p:nvSpPr>
            <p:cNvPr name="Freeform 11" id="11" descr="preencoded.png"/>
            <p:cNvSpPr/>
            <p:nvPr/>
          </p:nvSpPr>
          <p:spPr>
            <a:xfrm flipH="false" flipV="false" rot="0">
              <a:off x="0" y="0"/>
              <a:ext cx="6184265" cy="6184265"/>
            </a:xfrm>
            <a:custGeom>
              <a:avLst/>
              <a:gdLst/>
              <a:ahLst/>
              <a:cxnLst/>
              <a:rect r="r" b="b" t="t" l="l"/>
              <a:pathLst>
                <a:path h="6184265" w="6184265">
                  <a:moveTo>
                    <a:pt x="0" y="0"/>
                  </a:moveTo>
                  <a:lnTo>
                    <a:pt x="6184265" y="0"/>
                  </a:lnTo>
                  <a:lnTo>
                    <a:pt x="6184265" y="6184265"/>
                  </a:lnTo>
                  <a:lnTo>
                    <a:pt x="0" y="6184265"/>
                  </a:lnTo>
                  <a:lnTo>
                    <a:pt x="0" y="0"/>
                  </a:lnTo>
                  <a:close/>
                </a:path>
              </a:pathLst>
            </a:custGeom>
            <a:blipFill>
              <a:blip r:embed="rId4"/>
              <a:stretch>
                <a:fillRect l="0" t="0" r="0" b="0"/>
              </a:stretch>
            </a:blipFill>
          </p:spPr>
        </p:sp>
      </p:grpSp>
      <p:sp>
        <p:nvSpPr>
          <p:cNvPr name="TextBox 12" id="12"/>
          <p:cNvSpPr txBox="true"/>
          <p:nvPr/>
        </p:nvSpPr>
        <p:spPr>
          <a:xfrm rot="0">
            <a:off x="11162658" y="6266336"/>
            <a:ext cx="4171798" cy="540391"/>
          </a:xfrm>
          <a:prstGeom prst="rect">
            <a:avLst/>
          </a:prstGeom>
        </p:spPr>
        <p:txBody>
          <a:bodyPr anchor="t" rtlCol="false" tIns="0" lIns="0" bIns="0" rIns="0">
            <a:spAutoFit/>
          </a:bodyPr>
          <a:lstStyle/>
          <a:p>
            <a:pPr algn="ctr">
              <a:lnSpc>
                <a:spcPts val="4062"/>
              </a:lnSpc>
            </a:pPr>
            <a:r>
              <a:rPr lang="en-US" sz="3249" b="true">
                <a:solidFill>
                  <a:srgbClr val="000000"/>
                </a:solidFill>
                <a:latin typeface="Bitter Bold"/>
                <a:ea typeface="Bitter Bold"/>
                <a:cs typeface="Bitter Bold"/>
                <a:sym typeface="Bitter Bold"/>
              </a:rPr>
              <a:t>The Arts</a:t>
            </a:r>
          </a:p>
        </p:txBody>
      </p:sp>
      <p:sp>
        <p:nvSpPr>
          <p:cNvPr name="TextBox 13" id="13"/>
          <p:cNvSpPr txBox="true"/>
          <p:nvPr/>
        </p:nvSpPr>
        <p:spPr>
          <a:xfrm rot="0">
            <a:off x="9954529" y="6878317"/>
            <a:ext cx="6588065" cy="1474675"/>
          </a:xfrm>
          <a:prstGeom prst="rect">
            <a:avLst/>
          </a:prstGeom>
        </p:spPr>
        <p:txBody>
          <a:bodyPr anchor="t" rtlCol="false" tIns="0" lIns="0" bIns="0" rIns="0">
            <a:spAutoFit/>
          </a:bodyPr>
          <a:lstStyle/>
          <a:p>
            <a:pPr algn="ctr">
              <a:lnSpc>
                <a:spcPts val="3904"/>
              </a:lnSpc>
            </a:pPr>
            <a:r>
              <a:rPr lang="en-US" sz="2400">
                <a:solidFill>
                  <a:srgbClr val="000000"/>
                </a:solidFill>
                <a:latin typeface="Bitter"/>
                <a:ea typeface="Bitter"/>
                <a:cs typeface="Bitter"/>
                <a:sym typeface="Bitter"/>
              </a:rPr>
              <a:t>In the realm of Thai arts, </a:t>
            </a:r>
            <a:r>
              <a:rPr lang="en-US" sz="2400" i="true">
                <a:solidFill>
                  <a:srgbClr val="000000"/>
                </a:solidFill>
                <a:latin typeface="Bitter Italics"/>
                <a:ea typeface="Bitter Italics"/>
                <a:cs typeface="Bitter Italics"/>
                <a:sym typeface="Bitter Italics"/>
              </a:rPr>
              <a:t>la-iat orn </a:t>
            </a:r>
            <a:r>
              <a:rPr lang="en-US" sz="2400">
                <a:solidFill>
                  <a:srgbClr val="000000"/>
                </a:solidFill>
                <a:latin typeface="Bitter"/>
                <a:ea typeface="Bitter"/>
                <a:cs typeface="Bitter"/>
                <a:sym typeface="Bitter"/>
              </a:rPr>
              <a:t>is</a:t>
            </a:r>
          </a:p>
          <a:p>
            <a:pPr algn="ctr">
              <a:lnSpc>
                <a:spcPts val="3906"/>
              </a:lnSpc>
            </a:pPr>
            <a:r>
              <a:rPr lang="en-US" sz="2400">
                <a:solidFill>
                  <a:srgbClr val="000000"/>
                </a:solidFill>
                <a:latin typeface="Bitter"/>
                <a:ea typeface="Bitter"/>
                <a:cs typeface="Bitter"/>
                <a:sym typeface="Bitter"/>
              </a:rPr>
              <a:t>a key focus, whereby artists place great importance on details and refinedness.</a:t>
            </a:r>
          </a:p>
        </p:txBody>
      </p:sp>
      <p:sp>
        <p:nvSpPr>
          <p:cNvPr name="TextBox 14" id="14"/>
          <p:cNvSpPr txBox="true"/>
          <p:nvPr/>
        </p:nvSpPr>
        <p:spPr>
          <a:xfrm rot="0">
            <a:off x="973341" y="9082678"/>
            <a:ext cx="16341328" cy="540248"/>
          </a:xfrm>
          <a:prstGeom prst="rect">
            <a:avLst/>
          </a:prstGeom>
        </p:spPr>
        <p:txBody>
          <a:bodyPr anchor="t" rtlCol="false" tIns="0" lIns="0" bIns="0" rIns="0">
            <a:spAutoFit/>
          </a:bodyPr>
          <a:lstStyle/>
          <a:p>
            <a:pPr algn="l">
              <a:lnSpc>
                <a:spcPts val="3500"/>
              </a:lnSpc>
            </a:pPr>
            <a:r>
              <a:rPr lang="en-US" sz="2187">
                <a:solidFill>
                  <a:srgbClr val="000000"/>
                </a:solidFill>
                <a:latin typeface="Bitter"/>
                <a:ea typeface="Bitter"/>
                <a:cs typeface="Bitter"/>
                <a:sym typeface="Bitter"/>
              </a:rPr>
              <a:t>Photo credit: Sawasdee Thailand, Nairobroo</a:t>
            </a:r>
          </a:p>
        </p:txBody>
      </p:sp>
      <p:grpSp>
        <p:nvGrpSpPr>
          <p:cNvPr name="Group 15" id="15"/>
          <p:cNvGrpSpPr/>
          <p:nvPr/>
        </p:nvGrpSpPr>
        <p:grpSpPr>
          <a:xfrm rot="0">
            <a:off x="17036948" y="285750"/>
            <a:ext cx="965302" cy="752323"/>
            <a:chOff x="0" y="0"/>
            <a:chExt cx="1287069" cy="1003097"/>
          </a:xfrm>
        </p:grpSpPr>
        <p:sp>
          <p:nvSpPr>
            <p:cNvPr name="Freeform 16" id="16"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5"/>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954291"/>
            <a:ext cx="6853533" cy="875709"/>
          </a:xfrm>
          <a:prstGeom prst="rect">
            <a:avLst/>
          </a:prstGeom>
        </p:spPr>
        <p:txBody>
          <a:bodyPr anchor="t" rtlCol="false" tIns="0" lIns="0" bIns="0" rIns="0">
            <a:spAutoFit/>
          </a:bodyPr>
          <a:lstStyle/>
          <a:p>
            <a:pPr algn="l">
              <a:lnSpc>
                <a:spcPts val="6687"/>
              </a:lnSpc>
            </a:pPr>
            <a:r>
              <a:rPr lang="en-US" sz="5375"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59491" y="2292553"/>
            <a:ext cx="16369008" cy="1401518"/>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959491" y="3794974"/>
            <a:ext cx="16369008" cy="2192425"/>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a:t>
            </a:r>
          </a:p>
          <a:p>
            <a:pPr algn="l">
              <a:lnSpc>
                <a:spcPts val="3437"/>
              </a:lnSpc>
            </a:pPr>
            <a:r>
              <a:rPr lang="en-US" sz="2124">
                <a:solidFill>
                  <a:srgbClr val="000000"/>
                </a:solidFill>
                <a:latin typeface="Bitter"/>
                <a:ea typeface="Bitter"/>
                <a:cs typeface="Bitter"/>
                <a:sym typeface="Bitter"/>
              </a:rPr>
              <a:t> </a:t>
            </a: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(Rankings related to Thailand)</a:t>
            </a:r>
          </a:p>
        </p:txBody>
      </p:sp>
      <p:sp>
        <p:nvSpPr>
          <p:cNvPr name="TextBox 9" id="9"/>
          <p:cNvSpPr txBox="true"/>
          <p:nvPr/>
        </p:nvSpPr>
        <p:spPr>
          <a:xfrm rot="0">
            <a:off x="959496" y="6101815"/>
            <a:ext cx="16369008" cy="1287463"/>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นี้จัดทำเป็นสไลด์ จำนวน 400</a:t>
            </a:r>
            <a:r>
              <a:rPr lang="en-US" sz="2124">
                <a:solidFill>
                  <a:srgbClr val="000000"/>
                </a:solidFill>
                <a:latin typeface="Bitter"/>
                <a:ea typeface="Bitter"/>
                <a:cs typeface="Bitter"/>
                <a:sym typeface="Bitter"/>
              </a:rPr>
              <a:t> </a:t>
            </a:r>
            <a:r>
              <a:rPr lang="en-US" sz="2124">
                <a:solidFill>
                  <a:srgbClr val="000000"/>
                </a:solidFill>
                <a:latin typeface="Bitter"/>
                <a:ea typeface="Bitter"/>
                <a:cs typeface="Bitter"/>
                <a:sym typeface="Bitter"/>
              </a:rPr>
              <a:t>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0" id="10"/>
          <p:cNvSpPr txBox="true"/>
          <p:nvPr/>
        </p:nvSpPr>
        <p:spPr>
          <a:xfrm rot="0">
            <a:off x="959496" y="7600064"/>
            <a:ext cx="16369008" cy="962920"/>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 </a:t>
            </a:r>
            <a:r>
              <a:rPr lang="en-US" sz="2124">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4">
                <a:solidFill>
                  <a:srgbClr val="000000"/>
                </a:solidFill>
                <a:latin typeface="Bitter"/>
                <a:ea typeface="Bitter"/>
                <a:cs typeface="Bitter"/>
                <a:sym typeface="Bitter"/>
              </a:rPr>
              <a:t>อีเมล </a:t>
            </a:r>
            <a:r>
              <a:rPr lang="en-US" sz="2124" u="sng">
                <a:solidFill>
                  <a:srgbClr val="966703"/>
                </a:solidFill>
                <a:latin typeface="Bitter"/>
                <a:ea typeface="Bitter"/>
                <a:cs typeface="Bitter"/>
                <a:sym typeface="Bitter"/>
                <a:hlinkClick r:id="rId3" tooltip="mailto:info@thailandfoundation.or.th"/>
              </a:rPr>
              <a:t>info@thailandfoundation.or.th</a:t>
            </a:r>
          </a:p>
        </p:txBody>
      </p:sp>
      <p:sp>
        <p:nvSpPr>
          <p:cNvPr name="TextBox 11" id="11"/>
          <p:cNvSpPr txBox="true"/>
          <p:nvPr/>
        </p:nvSpPr>
        <p:spPr>
          <a:xfrm rot="0">
            <a:off x="959491" y="8789194"/>
            <a:ext cx="16369008" cy="401638"/>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กรกฎาคม</a:t>
            </a:r>
            <a:r>
              <a:rPr lang="en-US" sz="2124">
                <a:solidFill>
                  <a:srgbClr val="000000"/>
                </a:solidFill>
                <a:latin typeface="Bitter"/>
                <a:ea typeface="Bitter"/>
                <a:cs typeface="Bitter"/>
                <a:sym typeface="Bitter"/>
              </a:rPr>
              <a:t> 2569</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9344292" cy="10287000"/>
            <a:chOff x="0" y="0"/>
            <a:chExt cx="12459057" cy="13716000"/>
          </a:xfrm>
        </p:grpSpPr>
        <p:sp>
          <p:nvSpPr>
            <p:cNvPr name="Freeform 7" id="7"/>
            <p:cNvSpPr/>
            <p:nvPr/>
          </p:nvSpPr>
          <p:spPr>
            <a:xfrm flipH="false" flipV="false" rot="0">
              <a:off x="0" y="0"/>
              <a:ext cx="12459057" cy="13716000"/>
            </a:xfrm>
            <a:custGeom>
              <a:avLst/>
              <a:gdLst/>
              <a:ahLst/>
              <a:cxnLst/>
              <a:rect r="r" b="b" t="t" l="l"/>
              <a:pathLst>
                <a:path h="13716000" w="12459057">
                  <a:moveTo>
                    <a:pt x="0" y="0"/>
                  </a:moveTo>
                  <a:lnTo>
                    <a:pt x="12459057" y="0"/>
                  </a:lnTo>
                  <a:lnTo>
                    <a:pt x="12459057" y="13716000"/>
                  </a:lnTo>
                  <a:lnTo>
                    <a:pt x="0" y="13716000"/>
                  </a:lnTo>
                  <a:lnTo>
                    <a:pt x="0" y="0"/>
                  </a:lnTo>
                  <a:close/>
                </a:path>
              </a:pathLst>
            </a:custGeom>
            <a:blipFill>
              <a:blip r:embed="rId3"/>
              <a:stretch>
                <a:fillRect l="-40952" t="0" r="-54997" b="0"/>
              </a:stretch>
            </a:blipFill>
          </p:spPr>
        </p:sp>
      </p:grpSp>
      <p:sp>
        <p:nvSpPr>
          <p:cNvPr name="TextBox 8" id="8"/>
          <p:cNvSpPr txBox="true"/>
          <p:nvPr/>
        </p:nvSpPr>
        <p:spPr>
          <a:xfrm rot="0">
            <a:off x="10136238" y="1628370"/>
            <a:ext cx="2708895" cy="859423"/>
          </a:xfrm>
          <a:prstGeom prst="rect">
            <a:avLst/>
          </a:prstGeom>
        </p:spPr>
        <p:txBody>
          <a:bodyPr anchor="t" rtlCol="false" tIns="0" lIns="0" bIns="0" rIns="0">
            <a:spAutoFit/>
          </a:bodyPr>
          <a:lstStyle/>
          <a:p>
            <a:pPr algn="l">
              <a:lnSpc>
                <a:spcPts val="6485"/>
              </a:lnSpc>
            </a:pPr>
            <a:r>
              <a:rPr lang="en-US" b="true" sz="5199">
                <a:solidFill>
                  <a:srgbClr val="253A7E"/>
                </a:solidFill>
                <a:latin typeface="Bitter Bold"/>
                <a:ea typeface="Bitter Bold"/>
                <a:cs typeface="Bitter Bold"/>
                <a:sym typeface="Bitter Bold"/>
              </a:rPr>
              <a:t>Respect </a:t>
            </a:r>
          </a:p>
        </p:txBody>
      </p:sp>
      <p:sp>
        <p:nvSpPr>
          <p:cNvPr name="TextBox 9" id="9"/>
          <p:cNvSpPr txBox="true"/>
          <p:nvPr/>
        </p:nvSpPr>
        <p:spPr>
          <a:xfrm rot="0">
            <a:off x="10136238" y="2893112"/>
            <a:ext cx="6136613" cy="4355436"/>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In Thai culture, respect is a core value deeply embedded in everyday life. Thai people show respect not only toward themselves and others, but also to places, religious objects, and spiritual forces. Respect is expressed through actions like the </a:t>
            </a:r>
            <a:r>
              <a:rPr lang="en-US" sz="2400" i="true">
                <a:solidFill>
                  <a:srgbClr val="000000"/>
                </a:solidFill>
                <a:latin typeface="Bitter Italics"/>
                <a:ea typeface="Bitter Italics"/>
                <a:cs typeface="Bitter Italics"/>
                <a:sym typeface="Bitter Italics"/>
              </a:rPr>
              <a:t>wai </a:t>
            </a:r>
            <a:r>
              <a:rPr lang="en-US" sz="2400">
                <a:solidFill>
                  <a:srgbClr val="000000"/>
                </a:solidFill>
                <a:latin typeface="Bitter"/>
                <a:ea typeface="Bitter"/>
                <a:cs typeface="Bitter"/>
                <a:sym typeface="Bitter"/>
              </a:rPr>
              <a:t>(ไหว้), polite speech, and mindful behavior, reflecting a deep sense of social harmony.</a:t>
            </a:r>
          </a:p>
        </p:txBody>
      </p:sp>
      <p:sp>
        <p:nvSpPr>
          <p:cNvPr name="TextBox 10" id="10"/>
          <p:cNvSpPr txBox="true"/>
          <p:nvPr/>
        </p:nvSpPr>
        <p:spPr>
          <a:xfrm rot="0">
            <a:off x="10136238" y="8250448"/>
            <a:ext cx="7159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Wall Street English</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8229600" y="0"/>
            <a:ext cx="10058400" cy="10287000"/>
            <a:chOff x="0" y="0"/>
            <a:chExt cx="13411200" cy="13716000"/>
          </a:xfrm>
        </p:grpSpPr>
        <p:sp>
          <p:nvSpPr>
            <p:cNvPr name="Freeform 7" id="7"/>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15191" t="0" r="-38217" b="0"/>
              </a:stretch>
            </a:blipFill>
          </p:spPr>
        </p:sp>
      </p:grpSp>
      <p:sp>
        <p:nvSpPr>
          <p:cNvPr name="TextBox 8" id="8"/>
          <p:cNvSpPr txBox="true"/>
          <p:nvPr/>
        </p:nvSpPr>
        <p:spPr>
          <a:xfrm rot="0">
            <a:off x="992238" y="1474146"/>
            <a:ext cx="3091904"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Seniority</a:t>
            </a:r>
          </a:p>
        </p:txBody>
      </p:sp>
      <p:sp>
        <p:nvSpPr>
          <p:cNvPr name="TextBox 9" id="9"/>
          <p:cNvSpPr txBox="true"/>
          <p:nvPr/>
        </p:nvSpPr>
        <p:spPr>
          <a:xfrm rot="0">
            <a:off x="992238" y="2718645"/>
            <a:ext cx="6406815" cy="3845849"/>
          </a:xfrm>
          <a:prstGeom prst="rect">
            <a:avLst/>
          </a:prstGeom>
        </p:spPr>
        <p:txBody>
          <a:bodyPr anchor="t" rtlCol="false" tIns="0" lIns="0" bIns="0" rIns="0">
            <a:spAutoFit/>
          </a:bodyPr>
          <a:lstStyle/>
          <a:p>
            <a:pPr algn="l">
              <a:lnSpc>
                <a:spcPts val="3872"/>
              </a:lnSpc>
            </a:pPr>
            <a:r>
              <a:rPr lang="en-US" sz="2400">
                <a:solidFill>
                  <a:srgbClr val="000000"/>
                </a:solidFill>
                <a:latin typeface="Bitter"/>
                <a:ea typeface="Bitter"/>
                <a:cs typeface="Bitter"/>
                <a:sym typeface="Bitter"/>
              </a:rPr>
              <a:t>Seniority plays an important role in Thai culture, where elders or those of higher seniority, such as teachers, are respected for their age and experience. While younger people show deference, elders or seniors are expected to offer care and guidance in return—making respect a reciprocal and valued part of Thai society.</a:t>
            </a:r>
          </a:p>
        </p:txBody>
      </p:sp>
      <p:sp>
        <p:nvSpPr>
          <p:cNvPr name="TextBox 10" id="10"/>
          <p:cNvSpPr txBox="true"/>
          <p:nvPr/>
        </p:nvSpPr>
        <p:spPr>
          <a:xfrm rot="0">
            <a:off x="992238" y="8273501"/>
            <a:ext cx="7159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guide2thailand</a:t>
            </a:r>
          </a:p>
        </p:txBody>
      </p:sp>
      <p:grpSp>
        <p:nvGrpSpPr>
          <p:cNvPr name="Group 11" id="11"/>
          <p:cNvGrpSpPr/>
          <p:nvPr/>
        </p:nvGrpSpPr>
        <p:grpSpPr>
          <a:xfrm rot="0">
            <a:off x="301425" y="352577"/>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10744200" y="0"/>
            <a:ext cx="7543800" cy="10290724"/>
            <a:chOff x="0" y="0"/>
            <a:chExt cx="10058400" cy="13720966"/>
          </a:xfrm>
        </p:grpSpPr>
        <p:sp>
          <p:nvSpPr>
            <p:cNvPr name="Freeform 7" id="7" descr="preencoded.png"/>
            <p:cNvSpPr/>
            <p:nvPr/>
          </p:nvSpPr>
          <p:spPr>
            <a:xfrm flipH="false" flipV="false" rot="0">
              <a:off x="0" y="0"/>
              <a:ext cx="10058400" cy="13720953"/>
            </a:xfrm>
            <a:custGeom>
              <a:avLst/>
              <a:gdLst/>
              <a:ahLst/>
              <a:cxnLst/>
              <a:rect r="r" b="b" t="t" l="l"/>
              <a:pathLst>
                <a:path h="13720953" w="10058400">
                  <a:moveTo>
                    <a:pt x="0" y="0"/>
                  </a:moveTo>
                  <a:lnTo>
                    <a:pt x="10058400" y="0"/>
                  </a:lnTo>
                  <a:lnTo>
                    <a:pt x="10058400" y="13720953"/>
                  </a:lnTo>
                  <a:lnTo>
                    <a:pt x="0" y="13720953"/>
                  </a:lnTo>
                  <a:lnTo>
                    <a:pt x="0" y="0"/>
                  </a:lnTo>
                  <a:close/>
                </a:path>
              </a:pathLst>
            </a:custGeom>
            <a:blipFill>
              <a:blip r:embed="rId3"/>
              <a:stretch>
                <a:fillRect l="-18" t="0" r="-18" b="0"/>
              </a:stretch>
            </a:blipFill>
          </p:spPr>
        </p:sp>
      </p:grpSp>
      <p:sp>
        <p:nvSpPr>
          <p:cNvPr name="TextBox 8" id="8"/>
          <p:cNvSpPr txBox="true"/>
          <p:nvPr/>
        </p:nvSpPr>
        <p:spPr>
          <a:xfrm rot="0">
            <a:off x="976017" y="1038225"/>
            <a:ext cx="8953277" cy="865195"/>
          </a:xfrm>
          <a:prstGeom prst="rect">
            <a:avLst/>
          </a:prstGeom>
        </p:spPr>
        <p:txBody>
          <a:bodyPr anchor="t" rtlCol="false" tIns="0" lIns="0" bIns="0" rIns="0">
            <a:spAutoFit/>
          </a:bodyPr>
          <a:lstStyle/>
          <a:p>
            <a:pPr algn="l">
              <a:lnSpc>
                <a:spcPts val="6514"/>
              </a:lnSpc>
            </a:pPr>
            <a:r>
              <a:rPr lang="en-US" sz="5199" b="true">
                <a:solidFill>
                  <a:srgbClr val="253A7E"/>
                </a:solidFill>
                <a:latin typeface="Bitter Bold"/>
                <a:ea typeface="Bitter Bold"/>
                <a:cs typeface="Bitter Bold"/>
                <a:sym typeface="Bitter Bold"/>
              </a:rPr>
              <a:t>How Seniority is Expressed</a:t>
            </a:r>
          </a:p>
        </p:txBody>
      </p:sp>
      <p:sp>
        <p:nvSpPr>
          <p:cNvPr name="TextBox 9" id="9"/>
          <p:cNvSpPr txBox="true"/>
          <p:nvPr/>
        </p:nvSpPr>
        <p:spPr>
          <a:xfrm rot="0">
            <a:off x="976017" y="2270817"/>
            <a:ext cx="9477966" cy="473393"/>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Language &amp; Titles:</a:t>
            </a:r>
          </a:p>
        </p:txBody>
      </p:sp>
      <p:sp>
        <p:nvSpPr>
          <p:cNvPr name="TextBox 10" id="10"/>
          <p:cNvSpPr txBox="true"/>
          <p:nvPr/>
        </p:nvSpPr>
        <p:spPr>
          <a:xfrm rot="0">
            <a:off x="976017" y="2804960"/>
            <a:ext cx="9477966" cy="907415"/>
          </a:xfrm>
          <a:prstGeom prst="rect">
            <a:avLst/>
          </a:prstGeom>
        </p:spPr>
        <p:txBody>
          <a:bodyPr anchor="t" rtlCol="false" tIns="0" lIns="0" bIns="0" rIns="0">
            <a:spAutoFit/>
          </a:bodyPr>
          <a:lstStyle/>
          <a:p>
            <a:pPr algn="l" marL="762862" indent="-254287" lvl="2">
              <a:lnSpc>
                <a:spcPts val="3519"/>
              </a:lnSpc>
              <a:buFont typeface="Arial"/>
              <a:buChar char="⚬"/>
            </a:pPr>
            <a:r>
              <a:rPr lang="en-US" sz="2199">
                <a:solidFill>
                  <a:srgbClr val="000000"/>
                </a:solidFill>
                <a:latin typeface="Bitter"/>
                <a:ea typeface="Bitter"/>
                <a:cs typeface="Bitter"/>
                <a:sym typeface="Bitter"/>
              </a:rPr>
              <a:t>Use of familial terms even outside family (e.g., </a:t>
            </a:r>
            <a:r>
              <a:rPr lang="en-US" sz="2199" i="true">
                <a:solidFill>
                  <a:srgbClr val="000000"/>
                </a:solidFill>
                <a:latin typeface="Bitter Italics"/>
                <a:ea typeface="Bitter Italics"/>
                <a:cs typeface="Bitter Italics"/>
                <a:sym typeface="Bitter Italics"/>
              </a:rPr>
              <a:t>Phi</a:t>
            </a:r>
            <a:r>
              <a:rPr lang="en-US" sz="2199">
                <a:solidFill>
                  <a:srgbClr val="000000"/>
                </a:solidFill>
                <a:latin typeface="Bitter"/>
                <a:ea typeface="Bitter"/>
                <a:cs typeface="Bitter"/>
                <a:sym typeface="Bitter"/>
              </a:rPr>
              <a:t> (พี่) for older, </a:t>
            </a:r>
            <a:r>
              <a:rPr lang="en-US" sz="2199" i="true">
                <a:solidFill>
                  <a:srgbClr val="000000"/>
                </a:solidFill>
                <a:latin typeface="Bitter Italics"/>
                <a:ea typeface="Bitter Italics"/>
                <a:cs typeface="Bitter Italics"/>
                <a:sym typeface="Bitter Italics"/>
              </a:rPr>
              <a:t>Nong</a:t>
            </a:r>
            <a:r>
              <a:rPr lang="en-US" sz="2199">
                <a:solidFill>
                  <a:srgbClr val="000000"/>
                </a:solidFill>
                <a:latin typeface="Bitter"/>
                <a:ea typeface="Bitter"/>
                <a:cs typeface="Bitter"/>
                <a:sym typeface="Bitter"/>
              </a:rPr>
              <a:t> (น้อง) for younger).</a:t>
            </a:r>
          </a:p>
        </p:txBody>
      </p:sp>
      <p:sp>
        <p:nvSpPr>
          <p:cNvPr name="TextBox 11" id="11"/>
          <p:cNvSpPr txBox="true"/>
          <p:nvPr/>
        </p:nvSpPr>
        <p:spPr>
          <a:xfrm rot="0">
            <a:off x="976017" y="3794817"/>
            <a:ext cx="9477966" cy="421640"/>
          </a:xfrm>
          <a:prstGeom prst="rect">
            <a:avLst/>
          </a:prstGeom>
        </p:spPr>
        <p:txBody>
          <a:bodyPr anchor="t" rtlCol="false" tIns="0" lIns="0" bIns="0" rIns="0">
            <a:spAutoFit/>
          </a:bodyPr>
          <a:lstStyle/>
          <a:p>
            <a:pPr algn="l" marL="762862" indent="-254287" lvl="2">
              <a:lnSpc>
                <a:spcPts val="3519"/>
              </a:lnSpc>
              <a:buFont typeface="Arial"/>
              <a:buChar char="⚬"/>
            </a:pPr>
            <a:r>
              <a:rPr lang="en-US" sz="2199">
                <a:solidFill>
                  <a:srgbClr val="000000"/>
                </a:solidFill>
                <a:latin typeface="Bitter"/>
                <a:ea typeface="Bitter"/>
                <a:cs typeface="Bitter"/>
                <a:sym typeface="Bitter"/>
              </a:rPr>
              <a:t>These reflect warmth, respect, and social connectedness.</a:t>
            </a:r>
          </a:p>
        </p:txBody>
      </p:sp>
      <p:sp>
        <p:nvSpPr>
          <p:cNvPr name="TextBox 12" id="12"/>
          <p:cNvSpPr txBox="true"/>
          <p:nvPr/>
        </p:nvSpPr>
        <p:spPr>
          <a:xfrm rot="0">
            <a:off x="976017" y="4348010"/>
            <a:ext cx="9477966" cy="473393"/>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Body Language:</a:t>
            </a:r>
          </a:p>
        </p:txBody>
      </p:sp>
      <p:sp>
        <p:nvSpPr>
          <p:cNvPr name="TextBox 13" id="13"/>
          <p:cNvSpPr txBox="true"/>
          <p:nvPr/>
        </p:nvSpPr>
        <p:spPr>
          <a:xfrm rot="0">
            <a:off x="976017" y="4882153"/>
            <a:ext cx="9477966" cy="421640"/>
          </a:xfrm>
          <a:prstGeom prst="rect">
            <a:avLst/>
          </a:prstGeom>
        </p:spPr>
        <p:txBody>
          <a:bodyPr anchor="t" rtlCol="false" tIns="0" lIns="0" bIns="0" rIns="0">
            <a:spAutoFit/>
          </a:bodyPr>
          <a:lstStyle/>
          <a:p>
            <a:pPr algn="l" marL="762862" indent="-254287" lvl="2">
              <a:lnSpc>
                <a:spcPts val="3519"/>
              </a:lnSpc>
              <a:buFont typeface="Arial"/>
              <a:buChar char="⚬"/>
            </a:pPr>
            <a:r>
              <a:rPr lang="en-US" sz="2199">
                <a:solidFill>
                  <a:srgbClr val="000000"/>
                </a:solidFill>
                <a:latin typeface="Bitter"/>
                <a:ea typeface="Bitter"/>
                <a:cs typeface="Bitter"/>
                <a:sym typeface="Bitter"/>
              </a:rPr>
              <a:t>Bowing when passing elders.</a:t>
            </a:r>
          </a:p>
        </p:txBody>
      </p:sp>
      <p:sp>
        <p:nvSpPr>
          <p:cNvPr name="TextBox 14" id="14"/>
          <p:cNvSpPr txBox="true"/>
          <p:nvPr/>
        </p:nvSpPr>
        <p:spPr>
          <a:xfrm rot="0">
            <a:off x="976017" y="5425821"/>
            <a:ext cx="9477966" cy="883603"/>
          </a:xfrm>
          <a:prstGeom prst="rect">
            <a:avLst/>
          </a:prstGeom>
        </p:spPr>
        <p:txBody>
          <a:bodyPr anchor="t" rtlCol="false" tIns="0" lIns="0" bIns="0" rIns="0">
            <a:spAutoFit/>
          </a:bodyPr>
          <a:lstStyle/>
          <a:p>
            <a:pPr algn="l" marL="762862" indent="-254287" lvl="2">
              <a:lnSpc>
                <a:spcPts val="3519"/>
              </a:lnSpc>
              <a:buFont typeface="Arial"/>
              <a:buChar char="⚬"/>
            </a:pPr>
            <a:r>
              <a:rPr lang="en-US" sz="2199">
                <a:solidFill>
                  <a:srgbClr val="000000"/>
                </a:solidFill>
                <a:latin typeface="Bitter"/>
                <a:ea typeface="Bitter"/>
                <a:cs typeface="Bitter"/>
                <a:sym typeface="Bitter"/>
              </a:rPr>
              <a:t>Using the</a:t>
            </a:r>
            <a:r>
              <a:rPr lang="en-US" sz="2199" i="true">
                <a:solidFill>
                  <a:srgbClr val="000000"/>
                </a:solidFill>
                <a:latin typeface="Bitter Italics"/>
                <a:ea typeface="Bitter Italics"/>
                <a:cs typeface="Bitter Italics"/>
                <a:sym typeface="Bitter Italics"/>
              </a:rPr>
              <a:t> </a:t>
            </a:r>
            <a:r>
              <a:rPr lang="en-US" sz="2199" i="true">
                <a:solidFill>
                  <a:srgbClr val="000000"/>
                </a:solidFill>
                <a:latin typeface="Bitter Italics"/>
                <a:ea typeface="Bitter Italics"/>
                <a:cs typeface="Bitter Italics"/>
                <a:sym typeface="Bitter Italics"/>
              </a:rPr>
              <a:t>wai </a:t>
            </a:r>
            <a:r>
              <a:rPr lang="en-US" sz="2199">
                <a:solidFill>
                  <a:srgbClr val="000000"/>
                </a:solidFill>
                <a:latin typeface="Bitter"/>
                <a:ea typeface="Bitter"/>
                <a:cs typeface="Bitter"/>
                <a:sym typeface="Bitter"/>
              </a:rPr>
              <a:t> gesture with appropriate level based on the other person's status.</a:t>
            </a:r>
          </a:p>
        </p:txBody>
      </p:sp>
      <p:sp>
        <p:nvSpPr>
          <p:cNvPr name="TextBox 15" id="15"/>
          <p:cNvSpPr txBox="true"/>
          <p:nvPr/>
        </p:nvSpPr>
        <p:spPr>
          <a:xfrm rot="0">
            <a:off x="976017" y="6425203"/>
            <a:ext cx="9477966" cy="473393"/>
          </a:xfrm>
          <a:prstGeom prst="rect">
            <a:avLst/>
          </a:prstGeom>
        </p:spPr>
        <p:txBody>
          <a:bodyPr anchor="t" rtlCol="false" tIns="0" lIns="0" bIns="0" rIns="0">
            <a:spAutoFit/>
          </a:bodyPr>
          <a:lstStyle/>
          <a:p>
            <a:pPr algn="l" marL="361949" indent="-180974" lvl="1">
              <a:lnSpc>
                <a:spcPts val="3839"/>
              </a:lnSpc>
              <a:buFont typeface="Arial"/>
              <a:buChar char="•"/>
            </a:pPr>
            <a:r>
              <a:rPr lang="en-US" b="true" sz="2399">
                <a:solidFill>
                  <a:srgbClr val="000000"/>
                </a:solidFill>
                <a:latin typeface="Bitter Bold"/>
                <a:ea typeface="Bitter Bold"/>
                <a:cs typeface="Bitter Bold"/>
                <a:sym typeface="Bitter Bold"/>
              </a:rPr>
              <a:t>Rituals &amp; Traditions:</a:t>
            </a:r>
          </a:p>
        </p:txBody>
      </p:sp>
      <p:sp>
        <p:nvSpPr>
          <p:cNvPr name="TextBox 16" id="16"/>
          <p:cNvSpPr txBox="true"/>
          <p:nvPr/>
        </p:nvSpPr>
        <p:spPr>
          <a:xfrm rot="0">
            <a:off x="976017" y="6959346"/>
            <a:ext cx="9477966" cy="1321753"/>
          </a:xfrm>
          <a:prstGeom prst="rect">
            <a:avLst/>
          </a:prstGeom>
        </p:spPr>
        <p:txBody>
          <a:bodyPr anchor="t" rtlCol="false" tIns="0" lIns="0" bIns="0" rIns="0">
            <a:spAutoFit/>
          </a:bodyPr>
          <a:lstStyle/>
          <a:p>
            <a:pPr algn="l" marL="762862" indent="-254287" lvl="2">
              <a:lnSpc>
                <a:spcPts val="3519"/>
              </a:lnSpc>
              <a:buFont typeface="Arial"/>
              <a:buChar char="⚬"/>
            </a:pPr>
            <a:r>
              <a:rPr lang="en-US" sz="2199" i="true">
                <a:solidFill>
                  <a:srgbClr val="000000"/>
                </a:solidFill>
                <a:latin typeface="Bitter Italics"/>
                <a:ea typeface="Bitter Italics"/>
                <a:cs typeface="Bitter Italics"/>
                <a:sym typeface="Bitter Italics"/>
              </a:rPr>
              <a:t>Rod Nam Dam Hua</a:t>
            </a:r>
            <a:r>
              <a:rPr lang="en-US" sz="2199">
                <a:solidFill>
                  <a:srgbClr val="000000"/>
                </a:solidFill>
                <a:latin typeface="Bitter"/>
                <a:ea typeface="Bitter"/>
                <a:cs typeface="Bitter"/>
                <a:sym typeface="Bitter"/>
              </a:rPr>
              <a:t>  </a:t>
            </a:r>
            <a:r>
              <a:rPr lang="en-US" b="true" sz="2199">
                <a:solidFill>
                  <a:srgbClr val="000000"/>
                </a:solidFill>
                <a:latin typeface="Bitter Bold"/>
                <a:ea typeface="Bitter Bold"/>
                <a:cs typeface="Bitter Bold"/>
                <a:sym typeface="Bitter Bold"/>
              </a:rPr>
              <a:t>(รดน้ำดำหัว)</a:t>
            </a:r>
            <a:r>
              <a:rPr lang="en-US" sz="2199">
                <a:solidFill>
                  <a:srgbClr val="000000"/>
                </a:solidFill>
                <a:latin typeface="Bitter"/>
                <a:ea typeface="Bitter"/>
                <a:cs typeface="Bitter"/>
                <a:sym typeface="Bitter"/>
              </a:rPr>
              <a:t>: A Songkran tradition where younger people pour water over elders’ hands to show respect and receive blessings.</a:t>
            </a:r>
          </a:p>
        </p:txBody>
      </p:sp>
      <p:sp>
        <p:nvSpPr>
          <p:cNvPr name="TextBox 17" id="17"/>
          <p:cNvSpPr txBox="true"/>
          <p:nvPr/>
        </p:nvSpPr>
        <p:spPr>
          <a:xfrm rot="0">
            <a:off x="976017" y="8649738"/>
            <a:ext cx="9477966" cy="414042"/>
          </a:xfrm>
          <a:prstGeom prst="rect">
            <a:avLst/>
          </a:prstGeom>
        </p:spPr>
        <p:txBody>
          <a:bodyPr anchor="t" rtlCol="false" tIns="0" lIns="0" bIns="0" rIns="0">
            <a:spAutoFit/>
          </a:bodyPr>
          <a:lstStyle/>
          <a:p>
            <a:pPr algn="l">
              <a:lnSpc>
                <a:spcPts val="2749"/>
              </a:lnSpc>
            </a:pPr>
            <a:r>
              <a:rPr lang="en-US" sz="1749">
                <a:solidFill>
                  <a:srgbClr val="000000"/>
                </a:solidFill>
                <a:latin typeface="Bitter"/>
                <a:ea typeface="Bitter"/>
                <a:cs typeface="Bitter"/>
                <a:sym typeface="Bitter"/>
              </a:rPr>
              <a:t>Photo credit: thaihealth.or.th</a:t>
            </a:r>
          </a:p>
        </p:txBody>
      </p:sp>
      <p:grpSp>
        <p:nvGrpSpPr>
          <p:cNvPr name="Group 18" id="18"/>
          <p:cNvGrpSpPr/>
          <p:nvPr/>
        </p:nvGrpSpPr>
        <p:grpSpPr>
          <a:xfrm rot="0">
            <a:off x="17036948" y="285750"/>
            <a:ext cx="965302" cy="752323"/>
            <a:chOff x="0" y="0"/>
            <a:chExt cx="1287069" cy="1003097"/>
          </a:xfrm>
        </p:grpSpPr>
        <p:sp>
          <p:nvSpPr>
            <p:cNvPr name="Freeform 19" id="19"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46649" t="0" r="-46649" b="0"/>
              </a:stretch>
            </a:blipFill>
          </p:spPr>
        </p:sp>
      </p:grpSp>
      <p:sp>
        <p:nvSpPr>
          <p:cNvPr name="TextBox 8" id="8"/>
          <p:cNvSpPr txBox="true"/>
          <p:nvPr/>
        </p:nvSpPr>
        <p:spPr>
          <a:xfrm rot="0">
            <a:off x="7964538" y="1407614"/>
            <a:ext cx="9445523" cy="1731023"/>
          </a:xfrm>
          <a:prstGeom prst="rect">
            <a:avLst/>
          </a:prstGeom>
        </p:spPr>
        <p:txBody>
          <a:bodyPr anchor="t" rtlCol="false" tIns="0" lIns="0" bIns="0" rIns="0">
            <a:spAutoFit/>
          </a:bodyPr>
          <a:lstStyle/>
          <a:p>
            <a:pPr algn="l">
              <a:lnSpc>
                <a:spcPts val="6484"/>
              </a:lnSpc>
            </a:pPr>
            <a:r>
              <a:rPr lang="en-US" sz="5199" b="true">
                <a:solidFill>
                  <a:srgbClr val="253A7E"/>
                </a:solidFill>
                <a:latin typeface="Bitter Bold"/>
                <a:ea typeface="Bitter Bold"/>
                <a:cs typeface="Bitter Bold"/>
                <a:sym typeface="Bitter Bold"/>
              </a:rPr>
              <a:t>Wai – Thai Gesture</a:t>
            </a:r>
          </a:p>
          <a:p>
            <a:pPr algn="l">
              <a:lnSpc>
                <a:spcPts val="6485"/>
              </a:lnSpc>
            </a:pPr>
            <a:r>
              <a:rPr lang="en-US" sz="5199" b="true">
                <a:solidFill>
                  <a:srgbClr val="253A7E"/>
                </a:solidFill>
                <a:latin typeface="Bitter Bold"/>
                <a:ea typeface="Bitter Bold"/>
                <a:cs typeface="Bitter Bold"/>
                <a:sym typeface="Bitter Bold"/>
              </a:rPr>
              <a:t>of Respect</a:t>
            </a:r>
          </a:p>
        </p:txBody>
      </p:sp>
      <p:sp>
        <p:nvSpPr>
          <p:cNvPr name="TextBox 9" id="9"/>
          <p:cNvSpPr txBox="true"/>
          <p:nvPr/>
        </p:nvSpPr>
        <p:spPr>
          <a:xfrm rot="0">
            <a:off x="7964538" y="3528565"/>
            <a:ext cx="9186710" cy="890588"/>
          </a:xfrm>
          <a:prstGeom prst="rect">
            <a:avLst/>
          </a:prstGeom>
        </p:spPr>
        <p:txBody>
          <a:bodyPr anchor="t" rtlCol="false" tIns="0" lIns="0" bIns="0" rIns="0">
            <a:spAutoFit/>
          </a:bodyPr>
          <a:lstStyle/>
          <a:p>
            <a:pPr algn="l" marL="329903" indent="-164951" lvl="1">
              <a:lnSpc>
                <a:spcPts val="3562"/>
              </a:lnSpc>
              <a:buFont typeface="Arial"/>
              <a:buChar char="•"/>
            </a:pPr>
            <a:r>
              <a:rPr lang="en-US" sz="2187" i="true">
                <a:solidFill>
                  <a:srgbClr val="000000"/>
                </a:solidFill>
                <a:latin typeface="Bitter Italics"/>
                <a:ea typeface="Bitter Italics"/>
                <a:cs typeface="Bitter Italics"/>
                <a:sym typeface="Bitter Italics"/>
              </a:rPr>
              <a:t>Wai</a:t>
            </a:r>
            <a:r>
              <a:rPr lang="en-US" sz="2187">
                <a:solidFill>
                  <a:srgbClr val="000000"/>
                </a:solidFill>
                <a:latin typeface="Bitter"/>
                <a:ea typeface="Bitter"/>
                <a:cs typeface="Bitter"/>
                <a:sym typeface="Bitter"/>
              </a:rPr>
              <a:t>  (ไหว้) is the traditional Thai gesture for greeting, gratitude, and reverence.</a:t>
            </a:r>
          </a:p>
        </p:txBody>
      </p:sp>
      <p:sp>
        <p:nvSpPr>
          <p:cNvPr name="TextBox 10" id="10"/>
          <p:cNvSpPr txBox="true"/>
          <p:nvPr/>
        </p:nvSpPr>
        <p:spPr>
          <a:xfrm rot="0">
            <a:off x="7964538" y="4761462"/>
            <a:ext cx="9445523" cy="662140"/>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Used for various purposes:</a:t>
            </a:r>
          </a:p>
        </p:txBody>
      </p:sp>
      <p:sp>
        <p:nvSpPr>
          <p:cNvPr name="TextBox 11" id="11"/>
          <p:cNvSpPr txBox="true"/>
          <p:nvPr/>
        </p:nvSpPr>
        <p:spPr>
          <a:xfrm rot="0">
            <a:off x="7964538" y="5427459"/>
            <a:ext cx="9445523" cy="662140"/>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Greeting others</a:t>
            </a:r>
          </a:p>
        </p:txBody>
      </p:sp>
      <p:sp>
        <p:nvSpPr>
          <p:cNvPr name="TextBox 12" id="12"/>
          <p:cNvSpPr txBox="true"/>
          <p:nvPr/>
        </p:nvSpPr>
        <p:spPr>
          <a:xfrm rot="0">
            <a:off x="7964538" y="6093466"/>
            <a:ext cx="9445523" cy="662140"/>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Showing respect</a:t>
            </a:r>
          </a:p>
        </p:txBody>
      </p:sp>
      <p:sp>
        <p:nvSpPr>
          <p:cNvPr name="TextBox 13" id="13"/>
          <p:cNvSpPr txBox="true"/>
          <p:nvPr/>
        </p:nvSpPr>
        <p:spPr>
          <a:xfrm rot="0">
            <a:off x="7964538" y="6759473"/>
            <a:ext cx="9445523" cy="662140"/>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Expressing worship or prayer</a:t>
            </a:r>
          </a:p>
        </p:txBody>
      </p:sp>
      <p:sp>
        <p:nvSpPr>
          <p:cNvPr name="TextBox 14" id="14"/>
          <p:cNvSpPr txBox="true"/>
          <p:nvPr/>
        </p:nvSpPr>
        <p:spPr>
          <a:xfrm rot="0">
            <a:off x="7964538" y="7425480"/>
            <a:ext cx="9445523" cy="662140"/>
          </a:xfrm>
          <a:prstGeom prst="rect">
            <a:avLst/>
          </a:prstGeom>
        </p:spPr>
        <p:txBody>
          <a:bodyPr anchor="t" rtlCol="false" tIns="0" lIns="0" bIns="0" rIns="0">
            <a:spAutoFit/>
          </a:bodyPr>
          <a:lstStyle/>
          <a:p>
            <a:pPr algn="l" marL="758529" indent="-252843" lvl="2">
              <a:lnSpc>
                <a:spcPts val="3562"/>
              </a:lnSpc>
              <a:buFont typeface="Arial"/>
              <a:buChar char="⚬"/>
            </a:pPr>
            <a:r>
              <a:rPr lang="en-US" sz="2187">
                <a:solidFill>
                  <a:srgbClr val="000000"/>
                </a:solidFill>
                <a:latin typeface="Bitter"/>
                <a:ea typeface="Bitter"/>
                <a:cs typeface="Bitter"/>
                <a:sym typeface="Bitter"/>
              </a:rPr>
              <a:t>Apologizing</a:t>
            </a:r>
          </a:p>
        </p:txBody>
      </p:sp>
      <p:sp>
        <p:nvSpPr>
          <p:cNvPr name="TextBox 15" id="15"/>
          <p:cNvSpPr txBox="true"/>
          <p:nvPr/>
        </p:nvSpPr>
        <p:spPr>
          <a:xfrm rot="0">
            <a:off x="8074076" y="8782945"/>
            <a:ext cx="9445523" cy="317046"/>
          </a:xfrm>
          <a:prstGeom prst="rect">
            <a:avLst/>
          </a:prstGeom>
        </p:spPr>
        <p:txBody>
          <a:bodyPr anchor="t" rtlCol="false" tIns="0" lIns="0" bIns="0" rIns="0">
            <a:spAutoFit/>
          </a:bodyPr>
          <a:lstStyle/>
          <a:p>
            <a:pPr algn="l">
              <a:lnSpc>
                <a:spcPts val="2768"/>
              </a:lnSpc>
            </a:pPr>
            <a:r>
              <a:rPr lang="en-US" sz="1700">
                <a:solidFill>
                  <a:srgbClr val="000000"/>
                </a:solidFill>
                <a:latin typeface="Bitter"/>
                <a:ea typeface="Bitter"/>
                <a:cs typeface="Bitter"/>
                <a:sym typeface="Bitter"/>
              </a:rPr>
              <a:t>Photo credit: guide2thailand</a:t>
            </a:r>
          </a:p>
        </p:txBody>
      </p:sp>
      <p:grpSp>
        <p:nvGrpSpPr>
          <p:cNvPr name="Group 16" id="16"/>
          <p:cNvGrpSpPr/>
          <p:nvPr/>
        </p:nvGrpSpPr>
        <p:grpSpPr>
          <a:xfrm rot="0">
            <a:off x="17036948" y="285750"/>
            <a:ext cx="965302" cy="752323"/>
            <a:chOff x="0" y="0"/>
            <a:chExt cx="1287069" cy="1003097"/>
          </a:xfrm>
        </p:grpSpPr>
        <p:sp>
          <p:nvSpPr>
            <p:cNvPr name="Freeform 17" id="17"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1243141" y="876960"/>
            <a:ext cx="4367733"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Levels of Wai</a:t>
            </a:r>
          </a:p>
        </p:txBody>
      </p:sp>
      <p:grpSp>
        <p:nvGrpSpPr>
          <p:cNvPr name="Group 7" id="7"/>
          <p:cNvGrpSpPr/>
          <p:nvPr/>
        </p:nvGrpSpPr>
        <p:grpSpPr>
          <a:xfrm rot="0">
            <a:off x="1720005" y="2146178"/>
            <a:ext cx="3742734" cy="4678413"/>
            <a:chOff x="0" y="0"/>
            <a:chExt cx="4990313" cy="6237884"/>
          </a:xfrm>
        </p:grpSpPr>
        <p:sp>
          <p:nvSpPr>
            <p:cNvPr name="Freeform 8" id="8"/>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3"/>
              <a:stretch>
                <a:fillRect l="-41818" t="0" r="-515" b="-825"/>
              </a:stretch>
            </a:blipFill>
          </p:spPr>
        </p:sp>
      </p:grpSp>
      <p:sp>
        <p:nvSpPr>
          <p:cNvPr name="TextBox 9" id="9"/>
          <p:cNvSpPr txBox="true"/>
          <p:nvPr/>
        </p:nvSpPr>
        <p:spPr>
          <a:xfrm rot="0">
            <a:off x="1100474" y="7023916"/>
            <a:ext cx="4981798"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between the eyebrows</a:t>
            </a:r>
          </a:p>
        </p:txBody>
      </p:sp>
      <p:sp>
        <p:nvSpPr>
          <p:cNvPr name="TextBox 10" id="10"/>
          <p:cNvSpPr txBox="true"/>
          <p:nvPr/>
        </p:nvSpPr>
        <p:spPr>
          <a:xfrm rot="0">
            <a:off x="992238" y="7574461"/>
            <a:ext cx="5198269" cy="871538"/>
          </a:xfrm>
          <a:prstGeom prst="rect">
            <a:avLst/>
          </a:prstGeom>
        </p:spPr>
        <p:txBody>
          <a:bodyPr anchor="t" rtlCol="false" tIns="0" lIns="0" bIns="0" rIns="0">
            <a:spAutoFit/>
          </a:bodyPr>
          <a:lstStyle/>
          <a:p>
            <a:pPr algn="ctr">
              <a:lnSpc>
                <a:spcPts val="3562"/>
              </a:lnSpc>
            </a:pPr>
            <a:r>
              <a:rPr lang="en-US" sz="2187">
                <a:solidFill>
                  <a:srgbClr val="000000"/>
                </a:solidFill>
                <a:latin typeface="Bitter"/>
                <a:ea typeface="Bitter"/>
                <a:cs typeface="Bitter"/>
                <a:sym typeface="Bitter"/>
              </a:rPr>
              <a:t>For worship, prayer, and paying respect to monks/religious figures</a:t>
            </a:r>
          </a:p>
        </p:txBody>
      </p:sp>
      <p:grpSp>
        <p:nvGrpSpPr>
          <p:cNvPr name="Group 11" id="11"/>
          <p:cNvGrpSpPr/>
          <p:nvPr/>
        </p:nvGrpSpPr>
        <p:grpSpPr>
          <a:xfrm rot="0">
            <a:off x="7272633" y="2146178"/>
            <a:ext cx="3742734" cy="4678413"/>
            <a:chOff x="0" y="0"/>
            <a:chExt cx="4990313" cy="6237884"/>
          </a:xfrm>
        </p:grpSpPr>
        <p:sp>
          <p:nvSpPr>
            <p:cNvPr name="Freeform 12" id="12"/>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4"/>
              <a:stretch>
                <a:fillRect l="-45729" t="-412" r="-23155" b="-11851"/>
              </a:stretch>
            </a:blipFill>
          </p:spPr>
        </p:sp>
      </p:grpSp>
      <p:sp>
        <p:nvSpPr>
          <p:cNvPr name="TextBox 13" id="13"/>
          <p:cNvSpPr txBox="true"/>
          <p:nvPr/>
        </p:nvSpPr>
        <p:spPr>
          <a:xfrm rot="0">
            <a:off x="6544866" y="7023916"/>
            <a:ext cx="4711378"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at the tip of the nose</a:t>
            </a:r>
          </a:p>
        </p:txBody>
      </p:sp>
      <p:sp>
        <p:nvSpPr>
          <p:cNvPr name="TextBox 14" id="14"/>
          <p:cNvSpPr txBox="true"/>
          <p:nvPr/>
        </p:nvSpPr>
        <p:spPr>
          <a:xfrm rot="0">
            <a:off x="6301420" y="7574461"/>
            <a:ext cx="5198269" cy="871538"/>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For elders, seniors, teachers,</a:t>
            </a:r>
          </a:p>
          <a:p>
            <a:pPr algn="ctr">
              <a:lnSpc>
                <a:spcPts val="3562"/>
              </a:lnSpc>
            </a:pPr>
            <a:r>
              <a:rPr lang="en-US" sz="2187">
                <a:solidFill>
                  <a:srgbClr val="000000"/>
                </a:solidFill>
                <a:latin typeface="Bitter"/>
                <a:ea typeface="Bitter"/>
                <a:cs typeface="Bitter"/>
                <a:sym typeface="Bitter"/>
              </a:rPr>
              <a:t>and respected individuals</a:t>
            </a:r>
          </a:p>
        </p:txBody>
      </p:sp>
      <p:grpSp>
        <p:nvGrpSpPr>
          <p:cNvPr name="Group 15" id="15"/>
          <p:cNvGrpSpPr/>
          <p:nvPr/>
        </p:nvGrpSpPr>
        <p:grpSpPr>
          <a:xfrm rot="0">
            <a:off x="12825260" y="2146178"/>
            <a:ext cx="3742734" cy="4678413"/>
            <a:chOff x="0" y="0"/>
            <a:chExt cx="4990313" cy="6237884"/>
          </a:xfrm>
        </p:grpSpPr>
        <p:sp>
          <p:nvSpPr>
            <p:cNvPr name="Freeform 16" id="16"/>
            <p:cNvSpPr/>
            <p:nvPr/>
          </p:nvSpPr>
          <p:spPr>
            <a:xfrm flipH="false" flipV="false" rot="0">
              <a:off x="0" y="0"/>
              <a:ext cx="4990338" cy="6237859"/>
            </a:xfrm>
            <a:custGeom>
              <a:avLst/>
              <a:gdLst/>
              <a:ahLst/>
              <a:cxnLst/>
              <a:rect r="r" b="b" t="t" l="l"/>
              <a:pathLst>
                <a:path h="6237859" w="4990338">
                  <a:moveTo>
                    <a:pt x="0" y="0"/>
                  </a:moveTo>
                  <a:lnTo>
                    <a:pt x="4990338" y="0"/>
                  </a:lnTo>
                  <a:lnTo>
                    <a:pt x="4990338" y="6237859"/>
                  </a:lnTo>
                  <a:lnTo>
                    <a:pt x="0" y="6237859"/>
                  </a:lnTo>
                  <a:lnTo>
                    <a:pt x="0" y="0"/>
                  </a:lnTo>
                  <a:close/>
                </a:path>
              </a:pathLst>
            </a:custGeom>
            <a:blipFill>
              <a:blip r:embed="rId5"/>
              <a:stretch>
                <a:fillRect l="-43980" t="-4950" r="-59569" b="-21177"/>
              </a:stretch>
            </a:blipFill>
          </p:spPr>
        </p:sp>
      </p:grpSp>
      <p:sp>
        <p:nvSpPr>
          <p:cNvPr name="TextBox 17" id="17"/>
          <p:cNvSpPr txBox="true"/>
          <p:nvPr/>
        </p:nvSpPr>
        <p:spPr>
          <a:xfrm rot="0">
            <a:off x="12357124" y="7023916"/>
            <a:ext cx="4679007" cy="426720"/>
          </a:xfrm>
          <a:prstGeom prst="rect">
            <a:avLst/>
          </a:prstGeom>
        </p:spPr>
        <p:txBody>
          <a:bodyPr anchor="t" rtlCol="false" tIns="0" lIns="0" bIns="0" rIns="0">
            <a:spAutoFit/>
          </a:bodyPr>
          <a:lstStyle/>
          <a:p>
            <a:pPr algn="ctr">
              <a:lnSpc>
                <a:spcPts val="3187"/>
              </a:lnSpc>
            </a:pPr>
            <a:r>
              <a:rPr lang="en-US" sz="2550" b="true">
                <a:solidFill>
                  <a:srgbClr val="000000"/>
                </a:solidFill>
                <a:latin typeface="Bitter Bold"/>
                <a:ea typeface="Bitter Bold"/>
                <a:cs typeface="Bitter Bold"/>
                <a:sym typeface="Bitter Bold"/>
              </a:rPr>
              <a:t>Thumbs at the tip of the chin</a:t>
            </a:r>
          </a:p>
        </p:txBody>
      </p:sp>
      <p:sp>
        <p:nvSpPr>
          <p:cNvPr name="TextBox 18" id="18"/>
          <p:cNvSpPr txBox="true"/>
          <p:nvPr/>
        </p:nvSpPr>
        <p:spPr>
          <a:xfrm rot="0">
            <a:off x="12097493" y="7574461"/>
            <a:ext cx="5198269" cy="871538"/>
          </a:xfrm>
          <a:prstGeom prst="rect">
            <a:avLst/>
          </a:prstGeom>
        </p:spPr>
        <p:txBody>
          <a:bodyPr anchor="t" rtlCol="false" tIns="0" lIns="0" bIns="0" rIns="0">
            <a:spAutoFit/>
          </a:bodyPr>
          <a:lstStyle/>
          <a:p>
            <a:pPr algn="ctr">
              <a:lnSpc>
                <a:spcPts val="3561"/>
              </a:lnSpc>
            </a:pPr>
            <a:r>
              <a:rPr lang="en-US" sz="2187">
                <a:solidFill>
                  <a:srgbClr val="000000"/>
                </a:solidFill>
                <a:latin typeface="Bitter"/>
                <a:ea typeface="Bitter"/>
                <a:cs typeface="Bitter"/>
                <a:sym typeface="Bitter"/>
              </a:rPr>
              <a:t>For friends, younger people,</a:t>
            </a:r>
          </a:p>
          <a:p>
            <a:pPr algn="ctr">
              <a:lnSpc>
                <a:spcPts val="3562"/>
              </a:lnSpc>
            </a:pPr>
            <a:r>
              <a:rPr lang="en-US" sz="2187">
                <a:solidFill>
                  <a:srgbClr val="000000"/>
                </a:solidFill>
                <a:latin typeface="Bitter"/>
                <a:ea typeface="Bitter"/>
                <a:cs typeface="Bitter"/>
                <a:sym typeface="Bitter"/>
              </a:rPr>
              <a:t>or people of social standing </a:t>
            </a:r>
          </a:p>
        </p:txBody>
      </p:sp>
      <p:sp>
        <p:nvSpPr>
          <p:cNvPr name="TextBox 19" id="19"/>
          <p:cNvSpPr txBox="true"/>
          <p:nvPr/>
        </p:nvSpPr>
        <p:spPr>
          <a:xfrm rot="0">
            <a:off x="992238" y="9057827"/>
            <a:ext cx="16303523"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Department of Cultural Promotion</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2299224"/>
            <a:ext cx="4661595" cy="859423"/>
          </a:xfrm>
          <a:prstGeom prst="rect">
            <a:avLst/>
          </a:prstGeom>
        </p:spPr>
        <p:txBody>
          <a:bodyPr anchor="t" rtlCol="false" tIns="0" lIns="0" bIns="0" rIns="0">
            <a:spAutoFit/>
          </a:bodyPr>
          <a:lstStyle/>
          <a:p>
            <a:pPr algn="l">
              <a:lnSpc>
                <a:spcPts val="6485"/>
              </a:lnSpc>
            </a:pPr>
            <a:r>
              <a:rPr lang="en-US" sz="5199" b="true">
                <a:solidFill>
                  <a:srgbClr val="253A7E"/>
                </a:solidFill>
                <a:latin typeface="Bitter Bold"/>
                <a:ea typeface="Bitter Bold"/>
                <a:cs typeface="Bitter Bold"/>
                <a:sym typeface="Bitter Bold"/>
              </a:rPr>
              <a:t>Wai in Rituals</a:t>
            </a:r>
          </a:p>
        </p:txBody>
      </p:sp>
      <p:sp>
        <p:nvSpPr>
          <p:cNvPr name="TextBox 9" id="9"/>
          <p:cNvSpPr txBox="true"/>
          <p:nvPr/>
        </p:nvSpPr>
        <p:spPr>
          <a:xfrm rot="0">
            <a:off x="10136238" y="3781843"/>
            <a:ext cx="7383361" cy="1804988"/>
          </a:xfrm>
          <a:prstGeom prst="rect">
            <a:avLst/>
          </a:prstGeom>
        </p:spPr>
        <p:txBody>
          <a:bodyPr anchor="t" rtlCol="false" tIns="0" lIns="0" bIns="0" rIns="0">
            <a:spAutoFit/>
          </a:bodyPr>
          <a:lstStyle/>
          <a:p>
            <a:pPr algn="l">
              <a:lnSpc>
                <a:spcPts val="3561"/>
              </a:lnSpc>
            </a:pPr>
            <a:r>
              <a:rPr lang="en-US" sz="2187" i="true">
                <a:solidFill>
                  <a:srgbClr val="000000"/>
                </a:solidFill>
                <a:latin typeface="Bitter Italics"/>
                <a:ea typeface="Bitter Italics"/>
                <a:cs typeface="Bitter Italics"/>
                <a:sym typeface="Bitter Italics"/>
              </a:rPr>
              <a:t>"Wai"</a:t>
            </a:r>
            <a:r>
              <a:rPr lang="en-US" sz="2187">
                <a:solidFill>
                  <a:srgbClr val="000000"/>
                </a:solidFill>
                <a:latin typeface="Bitter"/>
                <a:ea typeface="Bitter"/>
                <a:cs typeface="Bitter"/>
                <a:sym typeface="Bitter"/>
              </a:rPr>
              <a:t> also extends to the attitude of respect that can</a:t>
            </a:r>
          </a:p>
          <a:p>
            <a:pPr algn="l">
              <a:lnSpc>
                <a:spcPts val="3562"/>
              </a:lnSpc>
            </a:pPr>
            <a:r>
              <a:rPr lang="en-US" sz="2187">
                <a:solidFill>
                  <a:srgbClr val="000000"/>
                </a:solidFill>
                <a:latin typeface="Bitter"/>
                <a:ea typeface="Bitter"/>
                <a:cs typeface="Bitter"/>
                <a:sym typeface="Bitter"/>
              </a:rPr>
              <a:t>be expressed in traditions like </a:t>
            </a:r>
            <a:r>
              <a:rPr lang="en-US" sz="2187" i="true">
                <a:solidFill>
                  <a:srgbClr val="000000"/>
                </a:solidFill>
                <a:latin typeface="Bitter Italics"/>
                <a:ea typeface="Bitter Italics"/>
                <a:cs typeface="Bitter Italics"/>
                <a:sym typeface="Bitter Italics"/>
              </a:rPr>
              <a:t>Wai Khru</a:t>
            </a:r>
            <a:r>
              <a:rPr lang="en-US" sz="2187">
                <a:solidFill>
                  <a:srgbClr val="000000"/>
                </a:solidFill>
                <a:latin typeface="Bitter"/>
                <a:ea typeface="Bitter"/>
                <a:cs typeface="Bitter"/>
                <a:sym typeface="Bitter"/>
              </a:rPr>
              <a:t>  – a ceremony where students express gratitude toward their teachers for giving them knowledge.</a:t>
            </a:r>
          </a:p>
        </p:txBody>
      </p:sp>
      <p:sp>
        <p:nvSpPr>
          <p:cNvPr name="TextBox 10" id="10"/>
          <p:cNvSpPr txBox="true"/>
          <p:nvPr/>
        </p:nvSpPr>
        <p:spPr>
          <a:xfrm rot="0">
            <a:off x="10136238" y="7723432"/>
            <a:ext cx="7159523" cy="548878"/>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Photo credit: Bangrakamwittayasuksa School</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DAHLZHNXbvg</dc:identifier>
  <dcterms:modified xsi:type="dcterms:W3CDTF">2011-08-01T06:04:30Z</dcterms:modified>
  <cp:revision>1</cp:revision>
  <dc:title>7-Thai-Values-The-Heart-of-Thainess (2026)</dc:title>
</cp:coreProperties>
</file>