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notesMasterIdLst>
    <p:notesMasterId r:id="rId39"/>
  </p:notesMasterIdLst>
  <p:sldSz cx="14630400" cy="8229600"/>
  <p:notesSz cx="8229600" cy="14630400"/>
  <p:embeddedFontLst>
    <p:embeddedFont>
      <p:font typeface="Bitter"/>
      <p:regular r:id="rId44"/>
    </p:embeddedFont>
    <p:embeddedFont>
      <p:font typeface="Bitter"/>
      <p:regular r:id="rId45"/>
    </p:embeddedFont>
    <p:embeddedFont>
      <p:font typeface="Bitter"/>
      <p:regular r:id="rId46"/>
    </p:embeddedFont>
    <p:embeddedFont>
      <p:font typeface="Bitter"/>
      <p:regular r:id="rId47"/>
    </p:embeddedFont>
    <p:embeddedFont>
      <p:font typeface="Bitter"/>
      <p:regular r:id="rId48"/>
    </p:embeddedFont>
    <p:embeddedFont>
      <p:font typeface="Bitter"/>
      <p:regular r:id="rId49"/>
    </p:embeddedFont>
    <p:embeddedFont>
      <p:font typeface="Bitter"/>
      <p:regular r:id="rId50"/>
    </p:embeddedFont>
    <p:embeddedFont>
      <p:font typeface="Bitter"/>
      <p:regular r:id="rId5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 Id="rId44" Type="http://schemas.openxmlformats.org/officeDocument/2006/relationships/font" Target="fonts/font1.fntdata"/><Relationship Id="rId45" Type="http://schemas.openxmlformats.org/officeDocument/2006/relationships/font" Target="fonts/font2.fntdata"/><Relationship Id="rId46" Type="http://schemas.openxmlformats.org/officeDocument/2006/relationships/font" Target="fonts/font3.fntdata"/><Relationship Id="rId47" Type="http://schemas.openxmlformats.org/officeDocument/2006/relationships/font" Target="fonts/font4.fntdata"/><Relationship Id="rId48" Type="http://schemas.openxmlformats.org/officeDocument/2006/relationships/font" Target="fonts/font5.fntdata"/><Relationship Id="rId49" Type="http://schemas.openxmlformats.org/officeDocument/2006/relationships/font" Target="fonts/font6.fntdata"/><Relationship Id="rId50" Type="http://schemas.openxmlformats.org/officeDocument/2006/relationships/font" Target="fonts/font7.fntdata"/><Relationship Id="rId51"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1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4.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slideLayout" Target="../slideLayouts/slideLayout16.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2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slideLayout" Target="../slideLayouts/slideLayout22.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slideLayout" Target="../slideLayouts/slideLayout23.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24.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slideLayout" Target="../slideLayouts/slideLayout25.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slideLayout" Target="../slideLayouts/slideLayout26.xml"/><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27.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image" Target="../media/image-27-4.png"/><Relationship Id="rId5" Type="http://schemas.openxmlformats.org/officeDocument/2006/relationships/slideLayout" Target="../slideLayouts/slideLayout28.xml"/><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png"/><Relationship Id="rId4" Type="http://schemas.openxmlformats.org/officeDocument/2006/relationships/image" Target="../media/image-28-4.png"/><Relationship Id="rId5" Type="http://schemas.openxmlformats.org/officeDocument/2006/relationships/slideLayout" Target="../slideLayouts/slideLayout29.xml"/><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slideLayout" Target="../slideLayouts/slideLayout30.xml"/><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image" Target="../media/image-30-2.png"/><Relationship Id="rId3" Type="http://schemas.openxmlformats.org/officeDocument/2006/relationships/image" Target="../media/image-30-3.png"/><Relationship Id="rId4" Type="http://schemas.openxmlformats.org/officeDocument/2006/relationships/image" Target="../media/image-30-4.png"/><Relationship Id="rId5" Type="http://schemas.openxmlformats.org/officeDocument/2006/relationships/slideLayout" Target="../slideLayouts/slideLayout31.xml"/><Relationship Id="rId6"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32.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33.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image" Target="../media/image-33-2.png"/><Relationship Id="rId3" Type="http://schemas.openxmlformats.org/officeDocument/2006/relationships/slideLayout" Target="../slideLayouts/slideLayout34.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slideLayout" Target="../slideLayouts/slideLayout35.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slideLayout" Target="../slideLayouts/slideLayout36.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37.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image" Target="../media/image-37-2.png"/><Relationship Id="rId3" Type="http://schemas.openxmlformats.org/officeDocument/2006/relationships/image" Target="../media/image-37-3.png"/><Relationship Id="rId4" Type="http://schemas.openxmlformats.org/officeDocument/2006/relationships/slideLayout" Target="../slideLayouts/slideLayout38.xml"/><Relationship Id="rId5"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793433"/>
            <a:ext cx="5727621" cy="5807869"/>
          </a:xfrm>
          <a:prstGeom prst="rect">
            <a:avLst/>
          </a:prstGeom>
          <a:noFill/>
          <a:ln/>
        </p:spPr>
        <p:txBody>
          <a:bodyPr wrap="square" lIns="0" tIns="0" rIns="0" bIns="0" rtlCol="0" anchor="t"/>
          <a:lstStyle/>
          <a:p>
            <a:pPr algn="l" indent="0" marL="0">
              <a:lnSpc>
                <a:spcPts val="9100"/>
              </a:lnSpc>
              <a:buNone/>
            </a:pPr>
            <a:r>
              <a:rPr lang="en-US" sz="7300" b="1" dirty="0">
                <a:solidFill>
                  <a:srgbClr val="253A7E"/>
                </a:solidFill>
                <a:latin typeface="Bitter Bold" pitchFamily="34" charset="0"/>
                <a:ea typeface="Bitter Bold" pitchFamily="34" charset="-122"/>
                <a:cs typeface="Bitter Bold" pitchFamily="34" charset="-120"/>
              </a:rPr>
              <a:t>Thai Culture: </a:t>
            </a:r>
            <a:pPr algn="l" indent="0" marL="0">
              <a:lnSpc>
                <a:spcPts val="9100"/>
              </a:lnSpc>
              <a:buNone/>
            </a:pPr>
            <a:r>
              <a:rPr lang="en-US" sz="7300" b="1" dirty="0">
                <a:solidFill>
                  <a:srgbClr val="253A7E"/>
                </a:solidFill>
                <a:latin typeface="Bitter Bold" pitchFamily="34" charset="0"/>
                <a:ea typeface="Bitter Bold" pitchFamily="34" charset="-122"/>
                <a:cs typeface="Bitter Bold" pitchFamily="34" charset="-120"/>
              </a:rPr>
              <a:t>
</a:t>
            </a:r>
            <a:pPr algn="l" indent="0" marL="0">
              <a:lnSpc>
                <a:spcPts val="9100"/>
              </a:lnSpc>
              <a:buNone/>
            </a:pPr>
            <a:r>
              <a:rPr lang="en-US" sz="7300" b="1" dirty="0">
                <a:solidFill>
                  <a:srgbClr val="253A7E"/>
                </a:solidFill>
                <a:latin typeface="Bitter Bold" pitchFamily="34" charset="0"/>
                <a:ea typeface="Bitter Bold" pitchFamily="34" charset="-122"/>
                <a:cs typeface="Bitter Bold" pitchFamily="34" charset="-120"/>
              </a:rPr>
              <a:t>A Journey Through Heritage and Traditions</a:t>
            </a:r>
            <a:endParaRPr lang="en-US" sz="7300" dirty="0"/>
          </a:p>
        </p:txBody>
      </p:sp>
      <p:sp>
        <p:nvSpPr>
          <p:cNvPr id="4" name="Text 1"/>
          <p:cNvSpPr/>
          <p:nvPr/>
        </p:nvSpPr>
        <p:spPr>
          <a:xfrm>
            <a:off x="793790" y="7005280"/>
            <a:ext cx="5727621" cy="430887"/>
          </a:xfrm>
          <a:prstGeom prst="rect">
            <a:avLst/>
          </a:prstGeom>
          <a:noFill/>
          <a:ln/>
        </p:spPr>
        <p:txBody>
          <a:bodyPr wrap="none" lIns="0" tIns="0" rIns="0" bIns="0" rtlCol="0" anchor="t"/>
          <a:lstStyle/>
          <a:p>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Photo credit: Lets Tour Bangkok</a:t>
            </a:r>
            <a:endParaRPr lang="en-US" sz="2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8906" y="755213"/>
            <a:ext cx="4462701" cy="557808"/>
          </a:xfrm>
          <a:prstGeom prst="rect">
            <a:avLst/>
          </a:prstGeom>
          <a:noFill/>
          <a:ln/>
        </p:spPr>
        <p:txBody>
          <a:bodyPr wrap="none" lIns="0" tIns="0" rIns="0" bIns="0" rtlCol="0" anchor="t"/>
          <a:lstStyle/>
          <a:p>
            <a:pPr algn="l" indent="0" marL="0">
              <a:lnSpc>
                <a:spcPts val="4350"/>
              </a:lnSpc>
              <a:buNone/>
            </a:pPr>
            <a:r>
              <a:rPr lang="en-US" sz="3500" b="1" dirty="0">
                <a:solidFill>
                  <a:srgbClr val="253A7E"/>
                </a:solidFill>
                <a:latin typeface="Bitter Bold" pitchFamily="34" charset="0"/>
                <a:ea typeface="Bitter Bold" pitchFamily="34" charset="-122"/>
                <a:cs typeface="Bitter Bold" pitchFamily="34" charset="-120"/>
              </a:rPr>
              <a:t>Thai Sculpture</a:t>
            </a:r>
            <a:endParaRPr lang="en-US" sz="3500" dirty="0"/>
          </a:p>
        </p:txBody>
      </p:sp>
      <p:pic>
        <p:nvPicPr>
          <p:cNvPr id="3" name="Image 0" descr="preencoded.png">    </p:cNvPr>
          <p:cNvPicPr>
            <a:picLocks noChangeAspect="1"/>
          </p:cNvPicPr>
          <p:nvPr/>
        </p:nvPicPr>
        <p:blipFill>
          <a:blip r:embed="rId1"/>
          <a:stretch>
            <a:fillRect/>
          </a:stretch>
        </p:blipFill>
        <p:spPr>
          <a:xfrm>
            <a:off x="2480548" y="1669971"/>
            <a:ext cx="3011448" cy="3011448"/>
          </a:xfrm>
          <a:prstGeom prst="rect">
            <a:avLst/>
          </a:prstGeom>
        </p:spPr>
      </p:pic>
      <p:sp>
        <p:nvSpPr>
          <p:cNvPr id="4" name="Text 1"/>
          <p:cNvSpPr/>
          <p:nvPr/>
        </p:nvSpPr>
        <p:spPr>
          <a:xfrm>
            <a:off x="2623066" y="4904542"/>
            <a:ext cx="2726412" cy="334685"/>
          </a:xfrm>
          <a:prstGeom prst="rect">
            <a:avLst/>
          </a:prstGeom>
          <a:noFill/>
          <a:ln/>
        </p:spPr>
        <p:txBody>
          <a:bodyPr wrap="none" lIns="0" tIns="0" rIns="0" bIns="0" rtlCol="0" anchor="t"/>
          <a:lstStyle/>
          <a:p>
            <a:pPr algn="ctr" indent="0" marL="0">
              <a:lnSpc>
                <a:spcPts val="2600"/>
              </a:lnSpc>
              <a:buNone/>
            </a:pPr>
            <a:r>
              <a:rPr lang="en-US" sz="2100" b="1" dirty="0">
                <a:solidFill>
                  <a:srgbClr val="000000"/>
                </a:solidFill>
                <a:latin typeface="Bitter Bold" pitchFamily="34" charset="0"/>
                <a:ea typeface="Bitter Bold" pitchFamily="34" charset="-122"/>
                <a:cs typeface="Bitter Bold" pitchFamily="34" charset="-120"/>
              </a:rPr>
              <a:t>Traditional Sculpture</a:t>
            </a:r>
            <a:endParaRPr lang="en-US" sz="2100" dirty="0"/>
          </a:p>
        </p:txBody>
      </p:sp>
      <p:sp>
        <p:nvSpPr>
          <p:cNvPr id="5" name="Text 2"/>
          <p:cNvSpPr/>
          <p:nvPr/>
        </p:nvSpPr>
        <p:spPr>
          <a:xfrm>
            <a:off x="768906" y="5346263"/>
            <a:ext cx="6434733" cy="1070848"/>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Traditional Thai sculpture features idealistic forms with graceful postures and intricate details, most famously seen in elegant and serene Buddha statues.</a:t>
            </a:r>
            <a:endParaRPr lang="en-US" sz="1750" dirty="0"/>
          </a:p>
        </p:txBody>
      </p:sp>
      <p:sp>
        <p:nvSpPr>
          <p:cNvPr id="6" name="Text 3"/>
          <p:cNvSpPr/>
          <p:nvPr/>
        </p:nvSpPr>
        <p:spPr>
          <a:xfrm>
            <a:off x="768906" y="6524149"/>
            <a:ext cx="6434733" cy="571024"/>
          </a:xfrm>
          <a:prstGeom prst="rect">
            <a:avLst/>
          </a:prstGeom>
          <a:noFill/>
          <a:ln/>
        </p:spPr>
        <p:txBody>
          <a:bodyPr wrap="squar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Pictured: Buddha Chinnarat  housed in Wat Phra Si Rattana Mahathat, Phitsanulok</a:t>
            </a:r>
            <a:endParaRPr lang="en-US" sz="1400" dirty="0"/>
          </a:p>
        </p:txBody>
      </p:sp>
      <p:pic>
        <p:nvPicPr>
          <p:cNvPr id="7" name="Image 1" descr="preencoded.png">    </p:cNvPr>
          <p:cNvPicPr>
            <a:picLocks noChangeAspect="1"/>
          </p:cNvPicPr>
          <p:nvPr/>
        </p:nvPicPr>
        <p:blipFill>
          <a:blip r:embed="rId2"/>
          <a:stretch>
            <a:fillRect/>
          </a:stretch>
        </p:blipFill>
        <p:spPr>
          <a:xfrm>
            <a:off x="9138404" y="1669971"/>
            <a:ext cx="3011448" cy="3011448"/>
          </a:xfrm>
          <a:prstGeom prst="rect">
            <a:avLst/>
          </a:prstGeom>
        </p:spPr>
      </p:pic>
      <p:sp>
        <p:nvSpPr>
          <p:cNvPr id="8" name="Text 4"/>
          <p:cNvSpPr/>
          <p:nvPr/>
        </p:nvSpPr>
        <p:spPr>
          <a:xfrm>
            <a:off x="9065062" y="4904542"/>
            <a:ext cx="3158133" cy="334685"/>
          </a:xfrm>
          <a:prstGeom prst="rect">
            <a:avLst/>
          </a:prstGeom>
          <a:noFill/>
          <a:ln/>
        </p:spPr>
        <p:txBody>
          <a:bodyPr wrap="none" lIns="0" tIns="0" rIns="0" bIns="0" rtlCol="0" anchor="t"/>
          <a:lstStyle/>
          <a:p>
            <a:pPr algn="ctr" indent="0" marL="0">
              <a:lnSpc>
                <a:spcPts val="2600"/>
              </a:lnSpc>
              <a:buNone/>
            </a:pPr>
            <a:r>
              <a:rPr lang="en-US" sz="2100" b="1" dirty="0">
                <a:solidFill>
                  <a:srgbClr val="000000"/>
                </a:solidFill>
                <a:latin typeface="Bitter Bold" pitchFamily="34" charset="0"/>
                <a:ea typeface="Bitter Bold" pitchFamily="34" charset="-122"/>
                <a:cs typeface="Bitter Bold" pitchFamily="34" charset="-120"/>
              </a:rPr>
              <a:t>Contemporary Sculpture</a:t>
            </a:r>
            <a:endParaRPr lang="en-US" sz="2100" dirty="0"/>
          </a:p>
        </p:txBody>
      </p:sp>
      <p:sp>
        <p:nvSpPr>
          <p:cNvPr id="9" name="Text 5"/>
          <p:cNvSpPr/>
          <p:nvPr/>
        </p:nvSpPr>
        <p:spPr>
          <a:xfrm>
            <a:off x="7426762" y="5346263"/>
            <a:ext cx="6434733" cy="1070848"/>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Contemporary Thai sculpture blends traditional elements with both realistic and abstract forms, reflecting modern perspectives while honoring cultural roots.</a:t>
            </a:r>
            <a:endParaRPr lang="en-US" sz="1750" dirty="0"/>
          </a:p>
        </p:txBody>
      </p:sp>
      <p:sp>
        <p:nvSpPr>
          <p:cNvPr id="10" name="Text 6"/>
          <p:cNvSpPr/>
          <p:nvPr/>
        </p:nvSpPr>
        <p:spPr>
          <a:xfrm>
            <a:off x="7426762" y="6524149"/>
            <a:ext cx="6434733" cy="285512"/>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Pictured: The "Protector" sculpture created by Ajarn Khien Yimsiri</a:t>
            </a:r>
            <a:endParaRPr lang="en-US" sz="1400" dirty="0"/>
          </a:p>
        </p:txBody>
      </p:sp>
      <p:sp>
        <p:nvSpPr>
          <p:cNvPr id="11" name="Text 7"/>
          <p:cNvSpPr/>
          <p:nvPr/>
        </p:nvSpPr>
        <p:spPr>
          <a:xfrm>
            <a:off x="768906" y="7295912"/>
            <a:ext cx="13092589" cy="285512"/>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Photo credit: Palungjit, Ratchadamnoen Contemporary Art Center</a:t>
            </a:r>
            <a:endParaRPr lang="en-US" sz="140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0098" y="766167"/>
            <a:ext cx="4527709" cy="565904"/>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Thai Handicrafts</a:t>
            </a:r>
            <a:endParaRPr lang="en-US" sz="3550" dirty="0"/>
          </a:p>
        </p:txBody>
      </p:sp>
      <p:pic>
        <p:nvPicPr>
          <p:cNvPr id="3" name="Image 0" descr="preencoded.png">    </p:cNvPr>
          <p:cNvPicPr>
            <a:picLocks noChangeAspect="1"/>
          </p:cNvPicPr>
          <p:nvPr/>
        </p:nvPicPr>
        <p:blipFill>
          <a:blip r:embed="rId1"/>
          <a:stretch>
            <a:fillRect/>
          </a:stretch>
        </p:blipFill>
        <p:spPr>
          <a:xfrm>
            <a:off x="780098" y="1694259"/>
            <a:ext cx="2733675" cy="2733675"/>
          </a:xfrm>
          <a:prstGeom prst="rect">
            <a:avLst/>
          </a:prstGeom>
        </p:spPr>
      </p:pic>
      <p:sp>
        <p:nvSpPr>
          <p:cNvPr id="4" name="Text 1"/>
          <p:cNvSpPr/>
          <p:nvPr/>
        </p:nvSpPr>
        <p:spPr>
          <a:xfrm>
            <a:off x="780098" y="4654272"/>
            <a:ext cx="3622119" cy="452676"/>
          </a:xfrm>
          <a:prstGeom prst="rect">
            <a:avLst/>
          </a:prstGeom>
          <a:noFill/>
          <a:ln/>
        </p:spPr>
        <p:txBody>
          <a:bodyPr wrap="none" lIns="0" tIns="0" rIns="0" bIns="0" rtlCol="0" anchor="t"/>
          <a:lstStyle/>
          <a:p>
            <a:pPr algn="l" indent="0" marL="0">
              <a:lnSpc>
                <a:spcPts val="3550"/>
              </a:lnSpc>
              <a:buNone/>
            </a:pPr>
            <a:r>
              <a:rPr lang="en-US" sz="2850" b="1" dirty="0">
                <a:solidFill>
                  <a:srgbClr val="000000"/>
                </a:solidFill>
                <a:latin typeface="Bitter Bold" pitchFamily="34" charset="0"/>
                <a:ea typeface="Bitter Bold" pitchFamily="34" charset="-122"/>
                <a:cs typeface="Bitter Bold" pitchFamily="34" charset="-120"/>
              </a:rPr>
              <a:t>Benjarong Ceramics</a:t>
            </a:r>
            <a:endParaRPr lang="en-US" sz="2850" dirty="0"/>
          </a:p>
        </p:txBody>
      </p:sp>
      <p:sp>
        <p:nvSpPr>
          <p:cNvPr id="5" name="Text 2"/>
          <p:cNvSpPr/>
          <p:nvPr/>
        </p:nvSpPr>
        <p:spPr>
          <a:xfrm>
            <a:off x="780098" y="5215533"/>
            <a:ext cx="4205764" cy="1448276"/>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Benjarong ceramics are traditional Thai porcelain of royal origin, known for their intricate hand-painted designs in vibrant colors and gold accents.</a:t>
            </a:r>
            <a:endParaRPr lang="en-US" sz="1750" dirty="0"/>
          </a:p>
        </p:txBody>
      </p:sp>
      <p:pic>
        <p:nvPicPr>
          <p:cNvPr id="6" name="Image 1" descr="preencoded.png">    </p:cNvPr>
          <p:cNvPicPr>
            <a:picLocks noChangeAspect="1"/>
          </p:cNvPicPr>
          <p:nvPr/>
        </p:nvPicPr>
        <p:blipFill>
          <a:blip r:embed="rId2"/>
          <a:stretch>
            <a:fillRect/>
          </a:stretch>
        </p:blipFill>
        <p:spPr>
          <a:xfrm>
            <a:off x="5212199" y="1694259"/>
            <a:ext cx="2733794" cy="2733794"/>
          </a:xfrm>
          <a:prstGeom prst="rect">
            <a:avLst/>
          </a:prstGeom>
        </p:spPr>
      </p:pic>
      <p:sp>
        <p:nvSpPr>
          <p:cNvPr id="7" name="Text 3"/>
          <p:cNvSpPr/>
          <p:nvPr/>
        </p:nvSpPr>
        <p:spPr>
          <a:xfrm>
            <a:off x="5212199" y="4654391"/>
            <a:ext cx="3622119" cy="452676"/>
          </a:xfrm>
          <a:prstGeom prst="rect">
            <a:avLst/>
          </a:prstGeom>
          <a:noFill/>
          <a:ln/>
        </p:spPr>
        <p:txBody>
          <a:bodyPr wrap="none" lIns="0" tIns="0" rIns="0" bIns="0" rtlCol="0" anchor="t"/>
          <a:lstStyle/>
          <a:p>
            <a:pPr algn="l" indent="0" marL="0">
              <a:lnSpc>
                <a:spcPts val="3550"/>
              </a:lnSpc>
              <a:buNone/>
            </a:pPr>
            <a:r>
              <a:rPr lang="en-US" sz="2850" b="1" dirty="0">
                <a:solidFill>
                  <a:srgbClr val="000000"/>
                </a:solidFill>
                <a:latin typeface="Bitter Bold" pitchFamily="34" charset="0"/>
                <a:ea typeface="Bitter Bold" pitchFamily="34" charset="-122"/>
                <a:cs typeface="Bitter Bold" pitchFamily="34" charset="-120"/>
              </a:rPr>
              <a:t>Yaan Liphao Baskets </a:t>
            </a:r>
            <a:endParaRPr lang="en-US" sz="2850" dirty="0"/>
          </a:p>
        </p:txBody>
      </p:sp>
      <p:sp>
        <p:nvSpPr>
          <p:cNvPr id="8" name="Text 4"/>
          <p:cNvSpPr/>
          <p:nvPr/>
        </p:nvSpPr>
        <p:spPr>
          <a:xfrm>
            <a:off x="5212199" y="5215652"/>
            <a:ext cx="4205883" cy="181034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Yaan liphao baskets are finely woven Thai handicrafts made from a type of natural  vine from Southern Thailand, prized for their elegant patterns and durability.</a:t>
            </a:r>
            <a:endParaRPr lang="en-US" sz="1750" dirty="0"/>
          </a:p>
        </p:txBody>
      </p:sp>
      <p:pic>
        <p:nvPicPr>
          <p:cNvPr id="9" name="Image 2" descr="preencoded.png">    </p:cNvPr>
          <p:cNvPicPr>
            <a:picLocks noChangeAspect="1"/>
          </p:cNvPicPr>
          <p:nvPr/>
        </p:nvPicPr>
        <p:blipFill>
          <a:blip r:embed="rId3"/>
          <a:stretch>
            <a:fillRect/>
          </a:stretch>
        </p:blipFill>
        <p:spPr>
          <a:xfrm>
            <a:off x="9644420" y="1694259"/>
            <a:ext cx="2733794" cy="2733794"/>
          </a:xfrm>
          <a:prstGeom prst="rect">
            <a:avLst/>
          </a:prstGeom>
        </p:spPr>
      </p:pic>
      <p:sp>
        <p:nvSpPr>
          <p:cNvPr id="10" name="Text 5"/>
          <p:cNvSpPr/>
          <p:nvPr/>
        </p:nvSpPr>
        <p:spPr>
          <a:xfrm>
            <a:off x="9644420" y="4654391"/>
            <a:ext cx="3622119" cy="452676"/>
          </a:xfrm>
          <a:prstGeom prst="rect">
            <a:avLst/>
          </a:prstGeom>
          <a:noFill/>
          <a:ln/>
        </p:spPr>
        <p:txBody>
          <a:bodyPr wrap="none" lIns="0" tIns="0" rIns="0" bIns="0" rtlCol="0" anchor="t"/>
          <a:lstStyle/>
          <a:p>
            <a:pPr algn="l" indent="0" marL="0">
              <a:lnSpc>
                <a:spcPts val="3550"/>
              </a:lnSpc>
              <a:buNone/>
            </a:pPr>
            <a:r>
              <a:rPr lang="en-US" sz="2850" b="1" dirty="0">
                <a:solidFill>
                  <a:srgbClr val="000000"/>
                </a:solidFill>
                <a:latin typeface="Bitter Bold" pitchFamily="34" charset="0"/>
                <a:ea typeface="Bitter Bold" pitchFamily="34" charset="-122"/>
                <a:cs typeface="Bitter Bold" pitchFamily="34" charset="-120"/>
              </a:rPr>
              <a:t>Thai Nielloware</a:t>
            </a:r>
            <a:endParaRPr lang="en-US" sz="2850" dirty="0"/>
          </a:p>
        </p:txBody>
      </p:sp>
      <p:sp>
        <p:nvSpPr>
          <p:cNvPr id="11" name="Text 6"/>
          <p:cNvSpPr/>
          <p:nvPr/>
        </p:nvSpPr>
        <p:spPr>
          <a:xfrm>
            <a:off x="9644420" y="5215652"/>
            <a:ext cx="4205883" cy="181034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 nielloware is a traditional metalcraft featuring black inlay designs on silver or gold surfaces, admired for its delicate patterns and high craftsmanship.</a:t>
            </a:r>
            <a:endParaRPr lang="en-US" sz="1750" dirty="0"/>
          </a:p>
        </p:txBody>
      </p:sp>
      <p:sp>
        <p:nvSpPr>
          <p:cNvPr id="12" name="Text 7"/>
          <p:cNvSpPr/>
          <p:nvPr/>
        </p:nvSpPr>
        <p:spPr>
          <a:xfrm>
            <a:off x="780098" y="7229713"/>
            <a:ext cx="13070205" cy="289679"/>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Flickr, Nairobroo, The Encyclopedia of Crafts in WCC-Asia Pacific Region</a:t>
            </a:r>
            <a:endParaRPr lang="en-US" sz="140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552694"/>
            <a:ext cx="5727621" cy="885944"/>
          </a:xfrm>
          <a:prstGeom prst="rect">
            <a:avLst/>
          </a:prstGeom>
          <a:noFill/>
          <a:ln/>
        </p:spPr>
        <p:txBody>
          <a:bodyPr wrap="none" lIns="0" tIns="0" rIns="0" bIns="0" rtlCol="0" anchor="t"/>
          <a:lstStyle/>
          <a:p>
            <a:pPr algn="l"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Thai Spirituality </a:t>
            </a:r>
            <a:endParaRPr lang="en-US" sz="5550" dirty="0"/>
          </a:p>
        </p:txBody>
      </p:sp>
      <p:sp>
        <p:nvSpPr>
          <p:cNvPr id="4" name="Text 1"/>
          <p:cNvSpPr/>
          <p:nvPr/>
        </p:nvSpPr>
        <p:spPr>
          <a:xfrm>
            <a:off x="8108990" y="2863929"/>
            <a:ext cx="5727621"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Thai spirituality is a complex blend of Buddhism, Hinduism-Brahmanism, and local animistic beliefs. </a:t>
            </a:r>
            <a:endParaRPr lang="en-US" sz="2200" dirty="0"/>
          </a:p>
        </p:txBody>
      </p:sp>
      <p:sp>
        <p:nvSpPr>
          <p:cNvPr id="5" name="Text 2"/>
          <p:cNvSpPr/>
          <p:nvPr/>
        </p:nvSpPr>
        <p:spPr>
          <a:xfrm>
            <a:off x="8108990" y="4543425"/>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6" name="Text 3"/>
          <p:cNvSpPr/>
          <p:nvPr/>
        </p:nvSpPr>
        <p:spPr>
          <a:xfrm>
            <a:off x="8108990" y="5225296"/>
            <a:ext cx="5727621"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 Rajaguru gives the new King (Rama X) sanctified river water to bathe with during Coronation Ceremonies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Hinduismtoday</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15045" y="918091"/>
            <a:ext cx="3127772" cy="3127772"/>
          </a:xfrm>
          <a:prstGeom prst="rect">
            <a:avLst/>
          </a:prstGeom>
        </p:spPr>
      </p:pic>
      <p:sp>
        <p:nvSpPr>
          <p:cNvPr id="3" name="Text 0"/>
          <p:cNvSpPr/>
          <p:nvPr/>
        </p:nvSpPr>
        <p:spPr>
          <a:xfrm>
            <a:off x="1284089" y="4311610"/>
            <a:ext cx="3189684" cy="398621"/>
          </a:xfrm>
          <a:prstGeom prst="rect">
            <a:avLst/>
          </a:prstGeom>
          <a:noFill/>
          <a:ln/>
        </p:spPr>
        <p:txBody>
          <a:bodyPr wrap="none" lIns="0" tIns="0" rIns="0" bIns="0" rtlCol="0" anchor="t"/>
          <a:lstStyle/>
          <a:p>
            <a:pPr algn="ctr" indent="0" marL="0">
              <a:lnSpc>
                <a:spcPts val="3100"/>
              </a:lnSpc>
              <a:buNone/>
            </a:pPr>
            <a:r>
              <a:rPr lang="en-US" sz="2500" b="1" dirty="0">
                <a:solidFill>
                  <a:srgbClr val="000000"/>
                </a:solidFill>
                <a:latin typeface="Bitter Bold" pitchFamily="34" charset="0"/>
                <a:ea typeface="Bitter Bold" pitchFamily="34" charset="-122"/>
                <a:cs typeface="Bitter Bold" pitchFamily="34" charset="-120"/>
              </a:rPr>
              <a:t>Buddhism </a:t>
            </a:r>
            <a:endParaRPr lang="en-US" sz="2500" dirty="0"/>
          </a:p>
        </p:txBody>
      </p:sp>
      <p:sp>
        <p:nvSpPr>
          <p:cNvPr id="4" name="Text 1"/>
          <p:cNvSpPr/>
          <p:nvPr/>
        </p:nvSpPr>
        <p:spPr>
          <a:xfrm>
            <a:off x="793790" y="4837748"/>
            <a:ext cx="4170402" cy="340162"/>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Over 90% of Thai people are Buddhist.</a:t>
            </a:r>
            <a:endParaRPr lang="en-US" sz="1650" dirty="0"/>
          </a:p>
        </p:txBody>
      </p:sp>
      <p:sp>
        <p:nvSpPr>
          <p:cNvPr id="5" name="Text 2"/>
          <p:cNvSpPr/>
          <p:nvPr/>
        </p:nvSpPr>
        <p:spPr>
          <a:xfrm>
            <a:off x="793790" y="5252323"/>
            <a:ext cx="4170402" cy="680323"/>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Buddhist teachings greatly impact Thai social values and way of life.</a:t>
            </a:r>
            <a:endParaRPr lang="en-US" sz="1650" dirty="0"/>
          </a:p>
        </p:txBody>
      </p:sp>
      <p:sp>
        <p:nvSpPr>
          <p:cNvPr id="6" name="Text 3"/>
          <p:cNvSpPr/>
          <p:nvPr/>
        </p:nvSpPr>
        <p:spPr>
          <a:xfrm>
            <a:off x="793790" y="6060162"/>
            <a:ext cx="4170402" cy="272177"/>
          </a:xfrm>
          <a:prstGeom prst="rect">
            <a:avLst/>
          </a:prstGeom>
          <a:noFill/>
          <a:ln/>
        </p:spPr>
        <p:txBody>
          <a:bodyPr wrap="none" lIns="0" tIns="0" rIns="0" bIns="0" rtlCol="0" anchor="t"/>
          <a:lstStyle/>
          <a:p>
            <a:pPr algn="ctr" indent="0" marL="0">
              <a:lnSpc>
                <a:spcPts val="2100"/>
              </a:lnSpc>
              <a:buNone/>
            </a:pPr>
            <a:endParaRPr lang="en-US" sz="1300" dirty="0"/>
          </a:p>
        </p:txBody>
      </p:sp>
      <p:sp>
        <p:nvSpPr>
          <p:cNvPr id="7" name="Text 4"/>
          <p:cNvSpPr/>
          <p:nvPr/>
        </p:nvSpPr>
        <p:spPr>
          <a:xfrm>
            <a:off x="793790" y="6459855"/>
            <a:ext cx="4170402" cy="272177"/>
          </a:xfrm>
          <a:prstGeom prst="rect">
            <a:avLst/>
          </a:prstGeom>
          <a:noFill/>
          <a:ln/>
        </p:spPr>
        <p:txBody>
          <a:bodyPr wrap="none" lIns="0" tIns="0" rIns="0" bIns="0" rtlCol="0" anchor="t"/>
          <a:lstStyle/>
          <a:p>
            <a:pPr algn="ctr" indent="0" marL="0">
              <a:lnSpc>
                <a:spcPts val="2100"/>
              </a:lnSpc>
              <a:buNone/>
            </a:pPr>
            <a:endParaRPr lang="en-US" sz="1300" dirty="0"/>
          </a:p>
        </p:txBody>
      </p:sp>
      <p:pic>
        <p:nvPicPr>
          <p:cNvPr id="8" name="Image 1" descr="preencoded.png">    </p:cNvPr>
          <p:cNvPicPr>
            <a:picLocks noChangeAspect="1"/>
          </p:cNvPicPr>
          <p:nvPr/>
        </p:nvPicPr>
        <p:blipFill>
          <a:blip r:embed="rId2"/>
          <a:stretch>
            <a:fillRect/>
          </a:stretch>
        </p:blipFill>
        <p:spPr>
          <a:xfrm>
            <a:off x="5751195" y="918091"/>
            <a:ext cx="3127772" cy="3127772"/>
          </a:xfrm>
          <a:prstGeom prst="rect">
            <a:avLst/>
          </a:prstGeom>
        </p:spPr>
      </p:pic>
      <p:sp>
        <p:nvSpPr>
          <p:cNvPr id="9" name="Text 5"/>
          <p:cNvSpPr/>
          <p:nvPr/>
        </p:nvSpPr>
        <p:spPr>
          <a:xfrm>
            <a:off x="5720239" y="4311610"/>
            <a:ext cx="3189684" cy="398621"/>
          </a:xfrm>
          <a:prstGeom prst="rect">
            <a:avLst/>
          </a:prstGeom>
          <a:noFill/>
          <a:ln/>
        </p:spPr>
        <p:txBody>
          <a:bodyPr wrap="none" lIns="0" tIns="0" rIns="0" bIns="0" rtlCol="0" anchor="t"/>
          <a:lstStyle/>
          <a:p>
            <a:pPr algn="ctr" indent="0" marL="0">
              <a:lnSpc>
                <a:spcPts val="3100"/>
              </a:lnSpc>
              <a:buNone/>
            </a:pPr>
            <a:r>
              <a:rPr lang="en-US" sz="2500" b="1" dirty="0">
                <a:solidFill>
                  <a:srgbClr val="000000"/>
                </a:solidFill>
                <a:latin typeface="Bitter Bold" pitchFamily="34" charset="0"/>
                <a:ea typeface="Bitter Bold" pitchFamily="34" charset="-122"/>
                <a:cs typeface="Bitter Bold" pitchFamily="34" charset="-120"/>
              </a:rPr>
              <a:t>Hinduism </a:t>
            </a:r>
            <a:endParaRPr lang="en-US" sz="2500" dirty="0"/>
          </a:p>
        </p:txBody>
      </p:sp>
      <p:sp>
        <p:nvSpPr>
          <p:cNvPr id="10" name="Text 6"/>
          <p:cNvSpPr/>
          <p:nvPr/>
        </p:nvSpPr>
        <p:spPr>
          <a:xfrm>
            <a:off x="5229939" y="4837748"/>
            <a:ext cx="4170402" cy="680323"/>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Thais worship Hindu gods alongside the Buddha.</a:t>
            </a:r>
            <a:endParaRPr lang="en-US" sz="1650" dirty="0"/>
          </a:p>
        </p:txBody>
      </p:sp>
      <p:sp>
        <p:nvSpPr>
          <p:cNvPr id="11" name="Text 7"/>
          <p:cNvSpPr/>
          <p:nvPr/>
        </p:nvSpPr>
        <p:spPr>
          <a:xfrm>
            <a:off x="5229939" y="5592485"/>
            <a:ext cx="4170402" cy="1020485"/>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Pictured: The famous Erawan Shrine in Bangkok, dedicated to Hindu God Brahma.</a:t>
            </a:r>
            <a:endParaRPr lang="en-US" sz="1650" dirty="0"/>
          </a:p>
        </p:txBody>
      </p:sp>
      <p:pic>
        <p:nvPicPr>
          <p:cNvPr id="12" name="Image 2" descr="preencoded.png">    </p:cNvPr>
          <p:cNvPicPr>
            <a:picLocks noChangeAspect="1"/>
          </p:cNvPicPr>
          <p:nvPr/>
        </p:nvPicPr>
        <p:blipFill>
          <a:blip r:embed="rId3"/>
          <a:stretch>
            <a:fillRect/>
          </a:stretch>
        </p:blipFill>
        <p:spPr>
          <a:xfrm>
            <a:off x="10187345" y="918091"/>
            <a:ext cx="3127891" cy="3127891"/>
          </a:xfrm>
          <a:prstGeom prst="rect">
            <a:avLst/>
          </a:prstGeom>
        </p:spPr>
      </p:pic>
      <p:sp>
        <p:nvSpPr>
          <p:cNvPr id="13" name="Text 8"/>
          <p:cNvSpPr/>
          <p:nvPr/>
        </p:nvSpPr>
        <p:spPr>
          <a:xfrm>
            <a:off x="10156508" y="4311729"/>
            <a:ext cx="3189684" cy="398621"/>
          </a:xfrm>
          <a:prstGeom prst="rect">
            <a:avLst/>
          </a:prstGeom>
          <a:noFill/>
          <a:ln/>
        </p:spPr>
        <p:txBody>
          <a:bodyPr wrap="none" lIns="0" tIns="0" rIns="0" bIns="0" rtlCol="0" anchor="t"/>
          <a:lstStyle/>
          <a:p>
            <a:pPr algn="ctr" indent="0" marL="0">
              <a:lnSpc>
                <a:spcPts val="3100"/>
              </a:lnSpc>
              <a:buNone/>
            </a:pPr>
            <a:r>
              <a:rPr lang="en-US" sz="2500" b="1" dirty="0">
                <a:solidFill>
                  <a:srgbClr val="000000"/>
                </a:solidFill>
                <a:latin typeface="Bitter Bold" pitchFamily="34" charset="0"/>
                <a:ea typeface="Bitter Bold" pitchFamily="34" charset="-122"/>
                <a:cs typeface="Bitter Bold" pitchFamily="34" charset="-120"/>
              </a:rPr>
              <a:t>Animism</a:t>
            </a:r>
            <a:endParaRPr lang="en-US" sz="2500" dirty="0"/>
          </a:p>
        </p:txBody>
      </p:sp>
      <p:sp>
        <p:nvSpPr>
          <p:cNvPr id="14" name="Text 9"/>
          <p:cNvSpPr/>
          <p:nvPr/>
        </p:nvSpPr>
        <p:spPr>
          <a:xfrm>
            <a:off x="9666089" y="4837867"/>
            <a:ext cx="4170521" cy="680323"/>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Animism is the original belief of the Thai people.</a:t>
            </a:r>
            <a:endParaRPr lang="en-US" sz="1650" dirty="0"/>
          </a:p>
        </p:txBody>
      </p:sp>
      <p:sp>
        <p:nvSpPr>
          <p:cNvPr id="15" name="Text 10"/>
          <p:cNvSpPr/>
          <p:nvPr/>
        </p:nvSpPr>
        <p:spPr>
          <a:xfrm>
            <a:off x="9666089" y="5592604"/>
            <a:ext cx="4170521" cy="680323"/>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Believe in spirits that inhabit nature, object, places, and more. </a:t>
            </a:r>
            <a:endParaRPr lang="en-US" sz="1650" dirty="0"/>
          </a:p>
        </p:txBody>
      </p:sp>
      <p:sp>
        <p:nvSpPr>
          <p:cNvPr id="16" name="Text 11"/>
          <p:cNvSpPr/>
          <p:nvPr/>
        </p:nvSpPr>
        <p:spPr>
          <a:xfrm>
            <a:off x="793790" y="6971228"/>
            <a:ext cx="13042821" cy="340162"/>
          </a:xfrm>
          <a:prstGeom prst="rect">
            <a:avLst/>
          </a:prstGeom>
          <a:noFill/>
          <a:ln/>
        </p:spPr>
        <p:txBody>
          <a:bodyPr wrap="non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Photo credit: kalyanamitra, Thaizer, Princess Maha Chakri Sirindhorn Anthropology Centre</a:t>
            </a:r>
            <a:endParaRPr lang="en-US" sz="1650" dirty="0"/>
          </a:p>
        </p:txBody>
      </p:sp>
      <p:pic>
        <p:nvPicPr>
          <p:cNvPr id="17"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1682710"/>
            <a:ext cx="6175534" cy="3473648"/>
          </a:xfrm>
          <a:prstGeom prst="rect">
            <a:avLst/>
          </a:prstGeom>
        </p:spPr>
      </p:pic>
      <p:sp>
        <p:nvSpPr>
          <p:cNvPr id="3" name="Text 0"/>
          <p:cNvSpPr/>
          <p:nvPr/>
        </p:nvSpPr>
        <p:spPr>
          <a:xfrm>
            <a:off x="793790" y="5475327"/>
            <a:ext cx="6175534" cy="453509"/>
          </a:xfrm>
          <a:prstGeom prst="rect">
            <a:avLst/>
          </a:prstGeom>
          <a:noFill/>
          <a:ln/>
        </p:spPr>
        <p:txBody>
          <a:bodyPr wrap="none" lIns="0" tIns="0" rIns="0" bIns="0" rtlCol="0" anchor="t"/>
          <a:lstStyle/>
          <a:p>
            <a:pPr algn="l" indent="0" marL="0">
              <a:lnSpc>
                <a:spcPts val="3550"/>
              </a:lnSpc>
              <a:buNone/>
            </a:pPr>
            <a:endParaRPr lang="en-US" sz="2200" dirty="0"/>
          </a:p>
        </p:txBody>
      </p:sp>
      <p:sp>
        <p:nvSpPr>
          <p:cNvPr id="4" name="Text 1"/>
          <p:cNvSpPr/>
          <p:nvPr/>
        </p:nvSpPr>
        <p:spPr>
          <a:xfrm>
            <a:off x="7668697" y="1495663"/>
            <a:ext cx="4742021" cy="531614"/>
          </a:xfrm>
          <a:prstGeom prst="rect">
            <a:avLst/>
          </a:prstGeom>
          <a:noFill/>
          <a:ln/>
        </p:spPr>
        <p:txBody>
          <a:bodyPr wrap="none" lIns="0" tIns="0" rIns="0" bIns="0" rtlCol="0" anchor="t"/>
          <a:lstStyle/>
          <a:p>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Thai Amulets (พระเครื่อง)</a:t>
            </a:r>
            <a:endParaRPr lang="en-US" sz="3300" dirty="0"/>
          </a:p>
        </p:txBody>
      </p:sp>
      <p:sp>
        <p:nvSpPr>
          <p:cNvPr id="5" name="Text 2"/>
          <p:cNvSpPr/>
          <p:nvPr/>
        </p:nvSpPr>
        <p:spPr>
          <a:xfrm>
            <a:off x="7668697" y="2310765"/>
            <a:ext cx="6175534" cy="907018"/>
          </a:xfrm>
          <a:prstGeom prst="rect">
            <a:avLst/>
          </a:prstGeom>
          <a:noFill/>
          <a:ln/>
        </p:spPr>
        <p:txBody>
          <a:bodyPr wrap="square" lIns="0" tIns="0" rIns="0" bIns="0" rtlCol="0" anchor="t"/>
          <a:lstStyle/>
          <a:p>
            <a:pPr algn="l" marL="342900" indent="-342900">
              <a:lnSpc>
                <a:spcPts val="3550"/>
              </a:lnSpc>
              <a:buSzPct val="100000"/>
              <a:buChar char="•"/>
            </a:pPr>
            <a:r>
              <a:rPr lang="en-US" sz="2200" dirty="0">
                <a:solidFill>
                  <a:srgbClr val="000000"/>
                </a:solidFill>
                <a:latin typeface="Bitter" pitchFamily="34" charset="0"/>
                <a:ea typeface="Bitter" pitchFamily="34" charset="-122"/>
                <a:cs typeface="Bitter" pitchFamily="34" charset="-120"/>
              </a:rPr>
              <a:t>Depict sacred figures such as the Buddha and famous monks.</a:t>
            </a:r>
            <a:endParaRPr lang="en-US" sz="2200" dirty="0"/>
          </a:p>
        </p:txBody>
      </p:sp>
      <p:sp>
        <p:nvSpPr>
          <p:cNvPr id="6" name="Text 3"/>
          <p:cNvSpPr/>
          <p:nvPr/>
        </p:nvSpPr>
        <p:spPr>
          <a:xfrm>
            <a:off x="7668697" y="3316962"/>
            <a:ext cx="6175534" cy="907018"/>
          </a:xfrm>
          <a:prstGeom prst="rect">
            <a:avLst/>
          </a:prstGeom>
          <a:noFill/>
          <a:ln/>
        </p:spPr>
        <p:txBody>
          <a:bodyPr wrap="square" lIns="0" tIns="0" rIns="0" bIns="0" rtlCol="0" anchor="t"/>
          <a:lstStyle/>
          <a:p>
            <a:pPr algn="l" marL="342900" indent="-342900">
              <a:lnSpc>
                <a:spcPts val="3550"/>
              </a:lnSpc>
              <a:buSzPct val="100000"/>
              <a:buChar char="•"/>
            </a:pPr>
            <a:r>
              <a:rPr lang="en-US" sz="2200" dirty="0">
                <a:solidFill>
                  <a:srgbClr val="000000"/>
                </a:solidFill>
                <a:latin typeface="Bitter" pitchFamily="34" charset="0"/>
                <a:ea typeface="Bitter" pitchFamily="34" charset="-122"/>
                <a:cs typeface="Bitter" pitchFamily="34" charset="-120"/>
              </a:rPr>
              <a:t>Worn on the body or venerated at homes and business places.</a:t>
            </a:r>
            <a:endParaRPr lang="en-US" sz="2200" dirty="0"/>
          </a:p>
        </p:txBody>
      </p:sp>
      <p:sp>
        <p:nvSpPr>
          <p:cNvPr id="7" name="Text 4"/>
          <p:cNvSpPr/>
          <p:nvPr/>
        </p:nvSpPr>
        <p:spPr>
          <a:xfrm>
            <a:off x="7668697" y="4323159"/>
            <a:ext cx="6175534" cy="907018"/>
          </a:xfrm>
          <a:prstGeom prst="rect">
            <a:avLst/>
          </a:prstGeom>
          <a:noFill/>
          <a:ln/>
        </p:spPr>
        <p:txBody>
          <a:bodyPr wrap="square" lIns="0" tIns="0" rIns="0" bIns="0" rtlCol="0" anchor="t"/>
          <a:lstStyle/>
          <a:p>
            <a:pPr algn="l" marL="342900" indent="-342900">
              <a:lnSpc>
                <a:spcPts val="3550"/>
              </a:lnSpc>
              <a:buSzPct val="100000"/>
              <a:buChar char="•"/>
            </a:pPr>
            <a:r>
              <a:rPr lang="en-US" sz="2200" dirty="0">
                <a:solidFill>
                  <a:srgbClr val="000000"/>
                </a:solidFill>
                <a:latin typeface="Bitter" pitchFamily="34" charset="0"/>
                <a:ea typeface="Bitter" pitchFamily="34" charset="-122"/>
                <a:cs typeface="Bitter" pitchFamily="34" charset="-120"/>
              </a:rPr>
              <a:t>Believed to grant protection and bring good luck.</a:t>
            </a:r>
            <a:endParaRPr lang="en-US" sz="2200" dirty="0"/>
          </a:p>
        </p:txBody>
      </p:sp>
      <p:sp>
        <p:nvSpPr>
          <p:cNvPr id="8" name="Text 5"/>
          <p:cNvSpPr/>
          <p:nvPr/>
        </p:nvSpPr>
        <p:spPr>
          <a:xfrm>
            <a:off x="7668697" y="5329357"/>
            <a:ext cx="6175534" cy="907018"/>
          </a:xfrm>
          <a:prstGeom prst="rect">
            <a:avLst/>
          </a:prstGeom>
          <a:noFill/>
          <a:ln/>
        </p:spPr>
        <p:txBody>
          <a:bodyPr wrap="square" lIns="0" tIns="0" rIns="0" bIns="0" rtlCol="0" anchor="t"/>
          <a:lstStyle/>
          <a:p>
            <a:pPr algn="l" marL="342900" indent="-342900">
              <a:lnSpc>
                <a:spcPts val="3550"/>
              </a:lnSpc>
              <a:buSzPct val="100000"/>
              <a:buChar char="•"/>
            </a:pPr>
            <a:r>
              <a:rPr lang="en-US" sz="2200" dirty="0">
                <a:solidFill>
                  <a:srgbClr val="000000"/>
                </a:solidFill>
                <a:latin typeface="Bitter" pitchFamily="34" charset="0"/>
                <a:ea typeface="Bitter" pitchFamily="34" charset="-122"/>
                <a:cs typeface="Bitter" pitchFamily="34" charset="-120"/>
              </a:rPr>
              <a:t>Some prized amulets can reach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millions of dollars!</a:t>
            </a:r>
            <a:endParaRPr lang="en-US" sz="2200" dirty="0"/>
          </a:p>
        </p:txBody>
      </p:sp>
      <p:sp>
        <p:nvSpPr>
          <p:cNvPr id="9" name="Text 6"/>
          <p:cNvSpPr/>
          <p:nvPr/>
        </p:nvSpPr>
        <p:spPr>
          <a:xfrm>
            <a:off x="793790" y="6654522"/>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Thairath</a:t>
            </a:r>
            <a:endParaRPr lang="en-US" sz="1750" dirty="0"/>
          </a:p>
        </p:txBody>
      </p:sp>
      <p:pic>
        <p:nvPicPr>
          <p:cNvPr id="10"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1385411"/>
            <a:ext cx="6175534" cy="4068128"/>
          </a:xfrm>
          <a:prstGeom prst="rect">
            <a:avLst/>
          </a:prstGeom>
        </p:spPr>
      </p:pic>
      <p:sp>
        <p:nvSpPr>
          <p:cNvPr id="3" name="Text 0"/>
          <p:cNvSpPr/>
          <p:nvPr/>
        </p:nvSpPr>
        <p:spPr>
          <a:xfrm>
            <a:off x="793790" y="5772507"/>
            <a:ext cx="6175534" cy="453509"/>
          </a:xfrm>
          <a:prstGeom prst="rect">
            <a:avLst/>
          </a:prstGeom>
          <a:noFill/>
          <a:ln/>
        </p:spPr>
        <p:txBody>
          <a:bodyPr wrap="none" lIns="0" tIns="0" rIns="0" bIns="0" rtlCol="0" anchor="t"/>
          <a:lstStyle/>
          <a:p>
            <a:pPr algn="l" indent="0" marL="0">
              <a:lnSpc>
                <a:spcPts val="3550"/>
              </a:lnSpc>
              <a:buNone/>
            </a:pPr>
            <a:endParaRPr lang="en-US" sz="2200" dirty="0"/>
          </a:p>
        </p:txBody>
      </p:sp>
      <p:sp>
        <p:nvSpPr>
          <p:cNvPr id="4" name="Text 1"/>
          <p:cNvSpPr/>
          <p:nvPr/>
        </p:nvSpPr>
        <p:spPr>
          <a:xfrm>
            <a:off x="7668697" y="1782485"/>
            <a:ext cx="4724995" cy="1063228"/>
          </a:xfrm>
          <a:prstGeom prst="rect">
            <a:avLst/>
          </a:prstGeom>
          <a:noFill/>
          <a:ln/>
        </p:spPr>
        <p:txBody>
          <a:bodyPr wrap="square" lIns="0" tIns="0" rIns="0" bIns="0" rtlCol="0" anchor="t"/>
          <a:lstStyle/>
          <a:p>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Sak Yant: Yantra Tattoo </a:t>
            </a:r>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
</a:t>
            </a:r>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(สักยันต์)</a:t>
            </a:r>
            <a:endParaRPr lang="en-US" sz="3300" dirty="0"/>
          </a:p>
        </p:txBody>
      </p:sp>
      <p:sp>
        <p:nvSpPr>
          <p:cNvPr id="5" name="Text 2"/>
          <p:cNvSpPr/>
          <p:nvPr/>
        </p:nvSpPr>
        <p:spPr>
          <a:xfrm>
            <a:off x="7668697" y="3129201"/>
            <a:ext cx="6175534" cy="907018"/>
          </a:xfrm>
          <a:prstGeom prst="rect">
            <a:avLst/>
          </a:prstGeom>
          <a:noFill/>
          <a:ln/>
        </p:spPr>
        <p:txBody>
          <a:bodyPr wrap="square" lIns="0" tIns="0" rIns="0" bIns="0" rtlCol="0" anchor="t"/>
          <a:lstStyle/>
          <a:p>
            <a:pPr algn="l" marL="342900" indent="-342900">
              <a:lnSpc>
                <a:spcPts val="3550"/>
              </a:lnSpc>
              <a:buSzPct val="100000"/>
              <a:buChar char="•"/>
            </a:pPr>
            <a:r>
              <a:rPr lang="en-US" sz="2200" b="1" dirty="0">
                <a:solidFill>
                  <a:srgbClr val="000000"/>
                </a:solidFill>
                <a:latin typeface="Bitter" pitchFamily="34" charset="0"/>
                <a:ea typeface="Bitter" pitchFamily="34" charset="-122"/>
                <a:cs typeface="Bitter" pitchFamily="34" charset="-120"/>
              </a:rPr>
              <a:t>Yantra</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are sacred symbols and geometric patterns in Hindu and Buddhist beliefs.</a:t>
            </a:r>
            <a:endParaRPr lang="en-US" sz="2200" dirty="0"/>
          </a:p>
        </p:txBody>
      </p:sp>
      <p:sp>
        <p:nvSpPr>
          <p:cNvPr id="6" name="Text 3"/>
          <p:cNvSpPr/>
          <p:nvPr/>
        </p:nvSpPr>
        <p:spPr>
          <a:xfrm>
            <a:off x="7668697" y="4135398"/>
            <a:ext cx="6175534" cy="1814036"/>
          </a:xfrm>
          <a:prstGeom prst="rect">
            <a:avLst/>
          </a:prstGeom>
          <a:noFill/>
          <a:ln/>
        </p:spPr>
        <p:txBody>
          <a:bodyPr wrap="square" lIns="0" tIns="0" rIns="0" bIns="0" rtlCol="0" anchor="t"/>
          <a:lstStyle/>
          <a:p>
            <a:pPr algn="l" marL="342900" indent="-342900">
              <a:lnSpc>
                <a:spcPts val="3550"/>
              </a:lnSpc>
              <a:buSzPct val="100000"/>
              <a:buChar char="•"/>
            </a:pPr>
            <a:r>
              <a:rPr lang="en-US" sz="2200" dirty="0">
                <a:solidFill>
                  <a:srgbClr val="000000"/>
                </a:solidFill>
                <a:latin typeface="Bitter" pitchFamily="34" charset="0"/>
                <a:ea typeface="Bitter" pitchFamily="34" charset="-122"/>
                <a:cs typeface="Bitter" pitchFamily="34" charset="-120"/>
              </a:rPr>
              <a:t>Yantra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tattoos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depict numbers, symbols, patterns, figures, prayers, and spells, believed to grant protection, charm, and prosperity.</a:t>
            </a:r>
            <a:endParaRPr lang="en-US" sz="2200" dirty="0"/>
          </a:p>
        </p:txBody>
      </p:sp>
      <p:sp>
        <p:nvSpPr>
          <p:cNvPr id="7" name="Text 4"/>
          <p:cNvSpPr/>
          <p:nvPr/>
        </p:nvSpPr>
        <p:spPr>
          <a:xfrm>
            <a:off x="793790" y="6800136"/>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BrandAge</a:t>
            </a:r>
            <a:endParaRPr lang="en-US" sz="1750" dirty="0"/>
          </a:p>
        </p:txBody>
      </p:sp>
      <p:pic>
        <p:nvPicPr>
          <p:cNvPr id="8"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114306"/>
            <a:ext cx="6191369" cy="2525316"/>
          </a:xfrm>
          <a:prstGeom prst="rect">
            <a:avLst/>
          </a:prstGeom>
          <a:noFill/>
          <a:ln/>
        </p:spPr>
        <p:txBody>
          <a:bodyPr wrap="square" lIns="0" tIns="0" rIns="0" bIns="0" rtlCol="0" anchor="t"/>
          <a:lstStyle/>
          <a:p>
            <a:pPr algn="l" indent="0" marL="0">
              <a:lnSpc>
                <a:spcPts val="6600"/>
              </a:lnSpc>
              <a:buNone/>
            </a:pPr>
            <a:r>
              <a:rPr lang="en-US" sz="5300" b="1" dirty="0">
                <a:solidFill>
                  <a:srgbClr val="253A7E"/>
                </a:solidFill>
                <a:latin typeface="Bitter Bold" pitchFamily="34" charset="0"/>
                <a:ea typeface="Bitter Bold" pitchFamily="34" charset="-122"/>
                <a:cs typeface="Bitter Bold" pitchFamily="34" charset="-120"/>
              </a:rPr>
              <a:t>Spirits and Supernatural Forces </a:t>
            </a:r>
            <a:endParaRPr lang="en-US" sz="5300" dirty="0"/>
          </a:p>
        </p:txBody>
      </p:sp>
      <p:sp>
        <p:nvSpPr>
          <p:cNvPr id="3" name="Text 1"/>
          <p:cNvSpPr/>
          <p:nvPr/>
        </p:nvSpPr>
        <p:spPr>
          <a:xfrm>
            <a:off x="793790" y="3908941"/>
            <a:ext cx="6191369" cy="2585323"/>
          </a:xfrm>
          <a:prstGeom prst="rect">
            <a:avLst/>
          </a:prstGeom>
          <a:noFill/>
          <a:ln/>
        </p:spPr>
        <p:txBody>
          <a:bodyPr wrap="square" lIns="0" tIns="0" rIns="0" bIns="0" rtlCol="0" anchor="t"/>
          <a:lstStyle/>
          <a:p>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Belief in spirits or </a:t>
            </a:r>
            <a:pPr algn="l" indent="0" marL="0">
              <a:lnSpc>
                <a:spcPts val="3350"/>
              </a:lnSpc>
              <a:buNone/>
            </a:pPr>
            <a:r>
              <a:rPr lang="en-US" sz="2100" b="1" i="1" dirty="0">
                <a:solidFill>
                  <a:srgbClr val="000000"/>
                </a:solidFill>
                <a:latin typeface="Bitter" pitchFamily="34" charset="0"/>
                <a:ea typeface="Bitter" pitchFamily="34" charset="-122"/>
                <a:cs typeface="Bitter" pitchFamily="34" charset="-120"/>
              </a:rPr>
              <a:t>phi</a:t>
            </a:r>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 (ผี)</a:t>
            </a:r>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 is deeply rooted in Thai culture. Spirits can be associated with places and natural features, or can represent ancestors and deceased inviduals. </a:t>
            </a:r>
            <a:pPr algn="l" indent="0" marL="0">
              <a:lnSpc>
                <a:spcPts val="3350"/>
              </a:lnSpc>
              <a:buNone/>
            </a:pPr>
            <a:r>
              <a:rPr lang="en-US" sz="2100" b="1" dirty="0">
                <a:solidFill>
                  <a:srgbClr val="000000"/>
                </a:solidFill>
                <a:latin typeface="Bitter" pitchFamily="34" charset="0"/>
                <a:ea typeface="Bitter" pitchFamily="34" charset="-122"/>
                <a:cs typeface="Bitter" pitchFamily="34" charset="-120"/>
              </a:rPr>
              <a:t>Spirit houses </a:t>
            </a:r>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are found inside homes and businesses, where people honor the spirits for blessings and protection.</a:t>
            </a:r>
            <a:endParaRPr lang="en-US" sz="2100" dirty="0"/>
          </a:p>
        </p:txBody>
      </p:sp>
      <p:pic>
        <p:nvPicPr>
          <p:cNvPr id="4" name="Image 0" descr="preencoded.png">    </p:cNvPr>
          <p:cNvPicPr>
            <a:picLocks noChangeAspect="1"/>
          </p:cNvPicPr>
          <p:nvPr/>
        </p:nvPicPr>
        <p:blipFill>
          <a:blip r:embed="rId1"/>
          <a:stretch>
            <a:fillRect/>
          </a:stretch>
        </p:blipFill>
        <p:spPr>
          <a:xfrm>
            <a:off x="7650004" y="1431131"/>
            <a:ext cx="6194108" cy="4132064"/>
          </a:xfrm>
          <a:prstGeom prst="rect">
            <a:avLst/>
          </a:prstGeom>
        </p:spPr>
      </p:pic>
      <p:sp>
        <p:nvSpPr>
          <p:cNvPr id="5" name="Text 2"/>
          <p:cNvSpPr/>
          <p:nvPr/>
        </p:nvSpPr>
        <p:spPr>
          <a:xfrm>
            <a:off x="7650004" y="5866209"/>
            <a:ext cx="6194108" cy="344805"/>
          </a:xfrm>
          <a:prstGeom prst="rect">
            <a:avLst/>
          </a:prstGeom>
          <a:noFill/>
          <a:ln/>
        </p:spPr>
        <p:txBody>
          <a:bodyPr wrap="none" lIns="0" tIns="0" rIns="0" bIns="0" rtlCol="0" anchor="t"/>
          <a:lstStyle/>
          <a:p>
            <a:pPr algn="l" indent="0" marL="0">
              <a:lnSpc>
                <a:spcPts val="2700"/>
              </a:lnSpc>
              <a:buNone/>
            </a:pPr>
            <a:endParaRPr lang="en-US" sz="1650" dirty="0"/>
          </a:p>
        </p:txBody>
      </p:sp>
      <p:sp>
        <p:nvSpPr>
          <p:cNvPr id="6" name="Text 3"/>
          <p:cNvSpPr/>
          <p:nvPr/>
        </p:nvSpPr>
        <p:spPr>
          <a:xfrm>
            <a:off x="793790" y="7039689"/>
            <a:ext cx="13042821" cy="344805"/>
          </a:xfrm>
          <a:prstGeom prst="rect">
            <a:avLst/>
          </a:prstGeom>
          <a:noFill/>
          <a:ln/>
        </p:spPr>
        <p:txBody>
          <a:bodyPr wrap="non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Photo credit: Wazzadu</a:t>
            </a:r>
            <a:endParaRPr lang="en-US" sz="16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741527" y="765453"/>
            <a:ext cx="4489728" cy="4489728"/>
          </a:xfrm>
          <a:prstGeom prst="rect">
            <a:avLst/>
          </a:prstGeom>
        </p:spPr>
      </p:pic>
      <p:sp>
        <p:nvSpPr>
          <p:cNvPr id="3" name="Text 0"/>
          <p:cNvSpPr/>
          <p:nvPr/>
        </p:nvSpPr>
        <p:spPr>
          <a:xfrm>
            <a:off x="2037755" y="5498663"/>
            <a:ext cx="3897273" cy="487085"/>
          </a:xfrm>
          <a:prstGeom prst="rect">
            <a:avLst/>
          </a:prstGeom>
          <a:noFill/>
          <a:ln/>
        </p:spPr>
        <p:txBody>
          <a:bodyPr wrap="none" lIns="0" tIns="0" rIns="0" bIns="0" rtlCol="0" anchor="t"/>
          <a:lstStyle/>
          <a:p>
            <a:pPr algn="ctr" indent="0" marL="0">
              <a:lnSpc>
                <a:spcPts val="3800"/>
              </a:lnSpc>
              <a:buNone/>
            </a:pPr>
            <a:r>
              <a:rPr lang="en-US" sz="3050" b="1" dirty="0">
                <a:solidFill>
                  <a:srgbClr val="000000"/>
                </a:solidFill>
                <a:latin typeface="Bitter Bold" pitchFamily="34" charset="0"/>
                <a:ea typeface="Bitter Bold" pitchFamily="34" charset="-122"/>
                <a:cs typeface="Bitter Bold" pitchFamily="34" charset="-120"/>
              </a:rPr>
              <a:t>Spirit Houses</a:t>
            </a:r>
            <a:endParaRPr lang="en-US" sz="3050" dirty="0"/>
          </a:p>
        </p:txBody>
      </p:sp>
      <p:sp>
        <p:nvSpPr>
          <p:cNvPr id="4" name="Text 1"/>
          <p:cNvSpPr/>
          <p:nvPr/>
        </p:nvSpPr>
        <p:spPr>
          <a:xfrm>
            <a:off x="779383" y="6102668"/>
            <a:ext cx="6414016" cy="389692"/>
          </a:xfrm>
          <a:prstGeom prst="rect">
            <a:avLst/>
          </a:prstGeom>
          <a:noFill/>
          <a:ln/>
        </p:spPr>
        <p:txBody>
          <a:bodyPr wrap="none" lIns="0" tIns="0" rIns="0" bIns="0" rtlCol="0" anchor="t"/>
          <a:lstStyle/>
          <a:p>
            <a:pPr algn="l" indent="0" marL="0">
              <a:lnSpc>
                <a:spcPts val="3050"/>
              </a:lnSpc>
              <a:buNone/>
            </a:pPr>
            <a:r>
              <a:rPr lang="en-US" sz="1900" dirty="0">
                <a:solidFill>
                  <a:srgbClr val="000000"/>
                </a:solidFill>
                <a:latin typeface="Bitter" pitchFamily="34" charset="0"/>
                <a:ea typeface="Bitter" pitchFamily="34" charset="-122"/>
                <a:cs typeface="Bitter" pitchFamily="34" charset="-120"/>
              </a:rPr>
              <a:t>Dwelling place for the spirit that protects the land </a:t>
            </a:r>
            <a:endParaRPr lang="en-US" sz="1900" dirty="0"/>
          </a:p>
        </p:txBody>
      </p:sp>
      <p:pic>
        <p:nvPicPr>
          <p:cNvPr id="5" name="Image 1" descr="preencoded.png">    </p:cNvPr>
          <p:cNvPicPr>
            <a:picLocks noChangeAspect="1"/>
          </p:cNvPicPr>
          <p:nvPr/>
        </p:nvPicPr>
        <p:blipFill>
          <a:blip r:embed="rId2"/>
          <a:stretch>
            <a:fillRect/>
          </a:stretch>
        </p:blipFill>
        <p:spPr>
          <a:xfrm>
            <a:off x="8399026" y="765453"/>
            <a:ext cx="4489847" cy="4489847"/>
          </a:xfrm>
          <a:prstGeom prst="rect">
            <a:avLst/>
          </a:prstGeom>
        </p:spPr>
      </p:pic>
      <p:sp>
        <p:nvSpPr>
          <p:cNvPr id="6" name="Text 2"/>
          <p:cNvSpPr/>
          <p:nvPr/>
        </p:nvSpPr>
        <p:spPr>
          <a:xfrm>
            <a:off x="8695253" y="5498783"/>
            <a:ext cx="3897273" cy="487085"/>
          </a:xfrm>
          <a:prstGeom prst="rect">
            <a:avLst/>
          </a:prstGeom>
          <a:noFill/>
          <a:ln/>
        </p:spPr>
        <p:txBody>
          <a:bodyPr wrap="none" lIns="0" tIns="0" rIns="0" bIns="0" rtlCol="0" anchor="t"/>
          <a:lstStyle/>
          <a:p>
            <a:pPr algn="ctr" indent="0" marL="0">
              <a:lnSpc>
                <a:spcPts val="3800"/>
              </a:lnSpc>
              <a:buNone/>
            </a:pPr>
            <a:r>
              <a:rPr lang="en-US" sz="3050" b="1" dirty="0">
                <a:solidFill>
                  <a:srgbClr val="000000"/>
                </a:solidFill>
                <a:latin typeface="Bitter Bold" pitchFamily="34" charset="0"/>
                <a:ea typeface="Bitter Bold" pitchFamily="34" charset="-122"/>
                <a:cs typeface="Bitter Bold" pitchFamily="34" charset="-120"/>
              </a:rPr>
              <a:t>Sacred Trees</a:t>
            </a:r>
            <a:endParaRPr lang="en-US" sz="3050" dirty="0"/>
          </a:p>
        </p:txBody>
      </p:sp>
      <p:sp>
        <p:nvSpPr>
          <p:cNvPr id="7" name="Text 3"/>
          <p:cNvSpPr/>
          <p:nvPr/>
        </p:nvSpPr>
        <p:spPr>
          <a:xfrm>
            <a:off x="7436882" y="6102787"/>
            <a:ext cx="6414135" cy="389692"/>
          </a:xfrm>
          <a:prstGeom prst="rect">
            <a:avLst/>
          </a:prstGeom>
          <a:noFill/>
          <a:ln/>
        </p:spPr>
        <p:txBody>
          <a:bodyPr wrap="none" lIns="0" tIns="0" rIns="0" bIns="0" rtlCol="0" anchor="t"/>
          <a:lstStyle/>
          <a:p>
            <a:pPr algn="l" indent="0" marL="0">
              <a:lnSpc>
                <a:spcPts val="3050"/>
              </a:lnSpc>
              <a:buNone/>
            </a:pPr>
            <a:r>
              <a:rPr lang="en-US" sz="1900" dirty="0">
                <a:solidFill>
                  <a:srgbClr val="000000"/>
                </a:solidFill>
                <a:latin typeface="Bitter" pitchFamily="34" charset="0"/>
                <a:ea typeface="Bitter" pitchFamily="34" charset="-122"/>
                <a:cs typeface="Bitter" pitchFamily="34" charset="-120"/>
              </a:rPr>
              <a:t>Old trees are believed to be the dwelling place of spirits</a:t>
            </a:r>
            <a:endParaRPr lang="en-US" sz="1900" dirty="0"/>
          </a:p>
        </p:txBody>
      </p:sp>
      <p:sp>
        <p:nvSpPr>
          <p:cNvPr id="8" name="Text 4"/>
          <p:cNvSpPr/>
          <p:nvPr/>
        </p:nvSpPr>
        <p:spPr>
          <a:xfrm>
            <a:off x="779383" y="6711672"/>
            <a:ext cx="13071634" cy="311825"/>
          </a:xfrm>
          <a:prstGeom prst="rect">
            <a:avLst/>
          </a:prstGeom>
          <a:noFill/>
          <a:ln/>
        </p:spPr>
        <p:txBody>
          <a:bodyPr wrap="none" lIns="0" tIns="0" rIns="0" bIns="0" rtlCol="0" anchor="t"/>
          <a:lstStyle/>
          <a:p>
            <a:pPr algn="l" indent="0" marL="0">
              <a:lnSpc>
                <a:spcPts val="2450"/>
              </a:lnSpc>
              <a:buNone/>
            </a:pPr>
            <a:endParaRPr lang="en-US" sz="1500" dirty="0"/>
          </a:p>
        </p:txBody>
      </p:sp>
      <p:sp>
        <p:nvSpPr>
          <p:cNvPr id="9" name="Text 5"/>
          <p:cNvSpPr/>
          <p:nvPr/>
        </p:nvSpPr>
        <p:spPr>
          <a:xfrm>
            <a:off x="779383" y="7242691"/>
            <a:ext cx="13071634" cy="311825"/>
          </a:xfrm>
          <a:prstGeom prst="rect">
            <a:avLst/>
          </a:prstGeom>
          <a:noFill/>
          <a:ln/>
        </p:spPr>
        <p:txBody>
          <a:bodyPr wrap="none" lIns="0" tIns="0" rIns="0" bIns="0" rtlCol="0" anchor="t"/>
          <a:lstStyle/>
          <a:p>
            <a:pPr algn="l" indent="0" marL="0">
              <a:lnSpc>
                <a:spcPts val="2450"/>
              </a:lnSpc>
              <a:buNone/>
            </a:pPr>
            <a:r>
              <a:rPr lang="en-US" sz="1500" dirty="0">
                <a:solidFill>
                  <a:srgbClr val="000000"/>
                </a:solidFill>
                <a:latin typeface="Bitter" pitchFamily="34" charset="0"/>
                <a:ea typeface="Bitter" pitchFamily="34" charset="-122"/>
                <a:cs typeface="Bitter" pitchFamily="34" charset="-120"/>
              </a:rPr>
              <a:t>Photo credit: Areeya Property Public Company Limited, Pattaya Unlimited</a:t>
            </a:r>
            <a:endParaRPr lang="en-US" sz="15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768197"/>
            <a:ext cx="5727621" cy="885944"/>
          </a:xfrm>
          <a:prstGeom prst="rect">
            <a:avLst/>
          </a:prstGeom>
          <a:noFill/>
          <a:ln/>
        </p:spPr>
        <p:txBody>
          <a:bodyPr wrap="none" lIns="0" tIns="0" rIns="0" bIns="0" rtlCol="0" anchor="t"/>
          <a:lstStyle/>
          <a:p>
            <a:pPr algn="l"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Thai Festivals </a:t>
            </a:r>
            <a:endParaRPr lang="en-US" sz="5550" dirty="0"/>
          </a:p>
        </p:txBody>
      </p:sp>
      <p:sp>
        <p:nvSpPr>
          <p:cNvPr id="4" name="Text 1"/>
          <p:cNvSpPr/>
          <p:nvPr/>
        </p:nvSpPr>
        <p:spPr>
          <a:xfrm>
            <a:off x="8108990" y="3079433"/>
            <a:ext cx="57276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Thailand is home to numerous festivals reflecting seasonal changes, Buddhist traditions, local ways of life, and openness towards other cultures.</a:t>
            </a:r>
            <a:endParaRPr lang="en-US" sz="2200" dirty="0"/>
          </a:p>
        </p:txBody>
      </p:sp>
      <p:sp>
        <p:nvSpPr>
          <p:cNvPr id="5" name="Text 2"/>
          <p:cNvSpPr/>
          <p:nvPr/>
        </p:nvSpPr>
        <p:spPr>
          <a:xfrm>
            <a:off x="8108990" y="5212437"/>
            <a:ext cx="5727621" cy="567095"/>
          </a:xfrm>
          <a:prstGeom prst="rect">
            <a:avLst/>
          </a:prstGeom>
          <a:noFill/>
          <a:ln/>
        </p:spPr>
        <p:txBody>
          <a:bodyPr wrap="none" lIns="0" tIns="0" rIns="0" bIns="0" rtlCol="0" anchor="t"/>
          <a:lstStyle/>
          <a:p>
            <a:pPr algn="l" indent="0" marL="0">
              <a:lnSpc>
                <a:spcPts val="4450"/>
              </a:lnSpc>
              <a:buNone/>
            </a:pPr>
            <a:endParaRPr lang="en-US" sz="2750" dirty="0"/>
          </a:p>
        </p:txBody>
      </p:sp>
      <p:sp>
        <p:nvSpPr>
          <p:cNvPr id="6" name="Text 3"/>
          <p:cNvSpPr/>
          <p:nvPr/>
        </p:nvSpPr>
        <p:spPr>
          <a:xfrm>
            <a:off x="8108990" y="6098500"/>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Everyday Bangkok Hostel</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831294"/>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Songkran</a:t>
            </a:r>
            <a:endParaRPr lang="en-US" sz="4450" dirty="0"/>
          </a:p>
        </p:txBody>
      </p:sp>
      <p:sp>
        <p:nvSpPr>
          <p:cNvPr id="4" name="Text 1"/>
          <p:cNvSpPr/>
          <p:nvPr/>
        </p:nvSpPr>
        <p:spPr>
          <a:xfrm>
            <a:off x="8108990" y="1880235"/>
            <a:ext cx="5727621" cy="1814513"/>
          </a:xfrm>
          <a:prstGeom prst="rect">
            <a:avLst/>
          </a:prstGeom>
          <a:noFill/>
          <a:ln/>
        </p:spPr>
        <p:txBody>
          <a:bodyPr wrap="square" lIns="0" tIns="0" rIns="0" bIns="0" rtlCol="0" anchor="t"/>
          <a:lstStyle/>
          <a:p>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Songkran</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(สงกรานต์)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is the traditional Thai New Year festival, celebrated annually from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April 13–15</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It marks a time of renewal, family gatherings, and religious observances, as well as the famous water splashing festivities. </a:t>
            </a:r>
            <a:endParaRPr lang="en-US" sz="1750" dirty="0"/>
          </a:p>
        </p:txBody>
      </p:sp>
      <p:sp>
        <p:nvSpPr>
          <p:cNvPr id="5" name="Text 2"/>
          <p:cNvSpPr/>
          <p:nvPr/>
        </p:nvSpPr>
        <p:spPr>
          <a:xfrm>
            <a:off x="8108990" y="4034909"/>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253A7E"/>
                </a:solidFill>
                <a:latin typeface="Bitter Bold" pitchFamily="34" charset="0"/>
                <a:ea typeface="Bitter Bold" pitchFamily="34" charset="-122"/>
                <a:cs typeface="Bitter Bold" pitchFamily="34" charset="-120"/>
              </a:rPr>
              <a:t>Activities</a:t>
            </a:r>
            <a:endParaRPr lang="en-US" sz="2650" dirty="0"/>
          </a:p>
        </p:txBody>
      </p:sp>
      <p:sp>
        <p:nvSpPr>
          <p:cNvPr id="6" name="Text 3"/>
          <p:cNvSpPr/>
          <p:nvPr/>
        </p:nvSpPr>
        <p:spPr>
          <a:xfrm>
            <a:off x="8108990" y="4800362"/>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Water splashing</a:t>
            </a:r>
            <a:endParaRPr lang="en-US" sz="1750" dirty="0"/>
          </a:p>
        </p:txBody>
      </p:sp>
      <p:sp>
        <p:nvSpPr>
          <p:cNvPr id="7" name="Text 4"/>
          <p:cNvSpPr/>
          <p:nvPr/>
        </p:nvSpPr>
        <p:spPr>
          <a:xfrm>
            <a:off x="8108990" y="5242560"/>
            <a:ext cx="5727621"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Pouring water on the hands of elders to show respect</a:t>
            </a:r>
            <a:endParaRPr lang="en-US" sz="1750" dirty="0"/>
          </a:p>
        </p:txBody>
      </p:sp>
      <p:sp>
        <p:nvSpPr>
          <p:cNvPr id="8" name="Text 5"/>
          <p:cNvSpPr/>
          <p:nvPr/>
        </p:nvSpPr>
        <p:spPr>
          <a:xfrm>
            <a:off x="8108990" y="6047661"/>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Bathing of Buddha statues </a:t>
            </a:r>
            <a:endParaRPr lang="en-US" sz="1750" dirty="0"/>
          </a:p>
        </p:txBody>
      </p:sp>
      <p:sp>
        <p:nvSpPr>
          <p:cNvPr id="9" name="Text 6"/>
          <p:cNvSpPr/>
          <p:nvPr/>
        </p:nvSpPr>
        <p:spPr>
          <a:xfrm>
            <a:off x="8108990" y="6489859"/>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Merit-making at temples</a:t>
            </a:r>
            <a:endParaRPr lang="en-US" sz="1750" dirty="0"/>
          </a:p>
        </p:txBody>
      </p:sp>
      <p:sp>
        <p:nvSpPr>
          <p:cNvPr id="10" name="Text 7"/>
          <p:cNvSpPr/>
          <p:nvPr/>
        </p:nvSpPr>
        <p:spPr>
          <a:xfrm>
            <a:off x="8108990" y="7107912"/>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Britanica</a:t>
            </a:r>
            <a:endParaRPr lang="en-US" sz="1400" dirty="0"/>
          </a:p>
        </p:txBody>
      </p:sp>
      <p:pic>
        <p:nvPicPr>
          <p:cNvPr id="11"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050488"/>
            <a:ext cx="5316260" cy="664488"/>
          </a:xfrm>
          <a:prstGeom prst="rect">
            <a:avLst/>
          </a:prstGeom>
          <a:noFill/>
          <a:ln/>
        </p:spPr>
        <p:txBody>
          <a:bodyPr wrap="none" lIns="0" tIns="0" rIns="0" bIns="0" rtlCol="0" anchor="t"/>
          <a:lstStyle/>
          <a:p>
            <a:pPr algn="l" indent="0" marL="0">
              <a:lnSpc>
                <a:spcPts val="5200"/>
              </a:lnSpc>
              <a:buNone/>
            </a:pPr>
            <a:r>
              <a:rPr lang="en-US" sz="4150" b="1" dirty="0">
                <a:solidFill>
                  <a:srgbClr val="253A7E"/>
                </a:solidFill>
                <a:latin typeface="Bitter Bold" pitchFamily="34" charset="0"/>
                <a:ea typeface="Bitter Bold" pitchFamily="34" charset="-122"/>
                <a:cs typeface="Bitter Bold" pitchFamily="34" charset="-120"/>
              </a:rPr>
              <a:t>Thailand in Brief</a:t>
            </a:r>
            <a:endParaRPr lang="en-US" sz="4150" dirty="0"/>
          </a:p>
        </p:txBody>
      </p:sp>
      <p:sp>
        <p:nvSpPr>
          <p:cNvPr id="3" name="Text 1"/>
          <p:cNvSpPr/>
          <p:nvPr/>
        </p:nvSpPr>
        <p:spPr>
          <a:xfrm>
            <a:off x="793790" y="2140267"/>
            <a:ext cx="13042821" cy="680323"/>
          </a:xfrm>
          <a:prstGeom prst="rect">
            <a:avLst/>
          </a:prstGeom>
          <a:noFill/>
          <a:ln/>
        </p:spPr>
        <p:txBody>
          <a:bodyPr wrap="squar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"Thailand in Brief "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650" dirty="0"/>
          </a:p>
        </p:txBody>
      </p:sp>
      <p:sp>
        <p:nvSpPr>
          <p:cNvPr id="4" name="Text 2"/>
          <p:cNvSpPr/>
          <p:nvPr/>
        </p:nvSpPr>
        <p:spPr>
          <a:xfrm>
            <a:off x="793790" y="3059787"/>
            <a:ext cx="13042821" cy="1020485"/>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650"/>
              </a:lnSpc>
              <a:buNone/>
            </a:pPr>
            <a:r>
              <a:rPr lang="en-US" sz="16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650"/>
              </a:lnSpc>
              <a:buNone/>
            </a:pPr>
            <a:r>
              <a:rPr lang="en-US" sz="16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650" dirty="0"/>
          </a:p>
        </p:txBody>
      </p:sp>
      <p:sp>
        <p:nvSpPr>
          <p:cNvPr id="5" name="Text 3"/>
          <p:cNvSpPr/>
          <p:nvPr/>
        </p:nvSpPr>
        <p:spPr>
          <a:xfrm>
            <a:off x="793790" y="4319468"/>
            <a:ext cx="13042821" cy="1360646"/>
          </a:xfrm>
          <a:prstGeom prst="rect">
            <a:avLst/>
          </a:prstGeom>
          <a:noFill/>
          <a:ln/>
        </p:spPr>
        <p:txBody>
          <a:bodyPr wrap="squar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"Thailand in Brief"</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is produced in both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PDF file (.pdf)</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and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 Powerpoint Presentation (.pptx)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650" dirty="0"/>
          </a:p>
        </p:txBody>
      </p:sp>
      <p:sp>
        <p:nvSpPr>
          <p:cNvPr id="6" name="Text 4"/>
          <p:cNvSpPr/>
          <p:nvPr/>
        </p:nvSpPr>
        <p:spPr>
          <a:xfrm>
            <a:off x="793790" y="5919311"/>
            <a:ext cx="13042821" cy="680323"/>
          </a:xfrm>
          <a:prstGeom prst="rect">
            <a:avLst/>
          </a:prstGeom>
          <a:noFill/>
          <a:ln/>
        </p:spPr>
        <p:txBody>
          <a:bodyPr wrap="squar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"Thailand in Brief"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650"/>
              </a:lnSpc>
              <a:buNone/>
            </a:pPr>
            <a:r>
              <a:rPr lang="en-US" sz="16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t>
            </a:r>
            <a:endParaRPr lang="en-US" sz="1650" dirty="0"/>
          </a:p>
        </p:txBody>
      </p:sp>
      <p:sp>
        <p:nvSpPr>
          <p:cNvPr id="7" name="Text 5"/>
          <p:cNvSpPr/>
          <p:nvPr/>
        </p:nvSpPr>
        <p:spPr>
          <a:xfrm>
            <a:off x="793790" y="6838831"/>
            <a:ext cx="13042821" cy="340162"/>
          </a:xfrm>
          <a:prstGeom prst="rect">
            <a:avLst/>
          </a:prstGeom>
          <a:noFill/>
          <a:ln/>
        </p:spPr>
        <p:txBody>
          <a:bodyPr wrap="non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27 May 2025</a:t>
            </a:r>
            <a:endParaRPr lang="en-US" sz="16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70334" y="1435775"/>
            <a:ext cx="4470797" cy="558760"/>
          </a:xfrm>
          <a:prstGeom prst="rect">
            <a:avLst/>
          </a:prstGeom>
          <a:noFill/>
          <a:ln/>
        </p:spPr>
        <p:txBody>
          <a:bodyPr wrap="none" lIns="0" tIns="0" rIns="0" bIns="0" rtlCol="0" anchor="t"/>
          <a:lstStyle/>
          <a:p>
            <a:pPr algn="l" indent="0" marL="0">
              <a:lnSpc>
                <a:spcPts val="4400"/>
              </a:lnSpc>
              <a:buNone/>
            </a:pPr>
            <a:r>
              <a:rPr lang="en-US" sz="3500" b="1" dirty="0">
                <a:solidFill>
                  <a:srgbClr val="253A7E"/>
                </a:solidFill>
                <a:latin typeface="Bitter Bold" pitchFamily="34" charset="0"/>
                <a:ea typeface="Bitter Bold" pitchFamily="34" charset="-122"/>
                <a:cs typeface="Bitter Bold" pitchFamily="34" charset="-120"/>
              </a:rPr>
              <a:t>Loy Krathong</a:t>
            </a:r>
            <a:endParaRPr lang="en-US" sz="3500" dirty="0"/>
          </a:p>
        </p:txBody>
      </p:sp>
      <p:sp>
        <p:nvSpPr>
          <p:cNvPr id="3" name="Text 1"/>
          <p:cNvSpPr/>
          <p:nvPr/>
        </p:nvSpPr>
        <p:spPr>
          <a:xfrm>
            <a:off x="770334" y="2173367"/>
            <a:ext cx="7679293" cy="1430655"/>
          </a:xfrm>
          <a:prstGeom prst="rect">
            <a:avLst/>
          </a:prstGeom>
          <a:noFill/>
          <a:ln/>
        </p:spPr>
        <p:txBody>
          <a:bodyPr wrap="square" lIns="0" tIns="0" rIns="0" bIns="0" rtlCol="0" anchor="t"/>
          <a:lstStyle/>
          <a:p>
            <a:pPr algn="l" indent="0" marL="0">
              <a:lnSpc>
                <a:spcPts val="2800"/>
              </a:lnSpc>
              <a:buNone/>
            </a:pPr>
            <a:r>
              <a:rPr lang="en-US" sz="1750" b="1" i="1" dirty="0">
                <a:solidFill>
                  <a:srgbClr val="000000"/>
                </a:solidFill>
                <a:latin typeface="Bitter" pitchFamily="34" charset="0"/>
                <a:ea typeface="Bitter" pitchFamily="34" charset="-122"/>
                <a:cs typeface="Bitter" pitchFamily="34" charset="-120"/>
              </a:rPr>
              <a:t>Loy Krathong</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(ลอยกระทง)</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is celebrated on the night of the full moon in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November</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People gather around rivers, canals, and lakes to float decorated baskets called </a:t>
            </a:r>
            <a:pPr algn="l" indent="0" marL="0">
              <a:lnSpc>
                <a:spcPts val="2800"/>
              </a:lnSpc>
              <a:buNone/>
            </a:pPr>
            <a:r>
              <a:rPr lang="en-US" sz="1750" b="1" i="1" dirty="0">
                <a:solidFill>
                  <a:srgbClr val="000000"/>
                </a:solidFill>
                <a:latin typeface="Bitter" pitchFamily="34" charset="0"/>
                <a:ea typeface="Bitter" pitchFamily="34" charset="-122"/>
                <a:cs typeface="Bitter" pitchFamily="34" charset="-120"/>
              </a:rPr>
              <a:t>krathong </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(กระทง)</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made from banana leaves, flowers, candles, and incense.</a:t>
            </a:r>
            <a:endParaRPr lang="en-US" sz="1750" dirty="0"/>
          </a:p>
        </p:txBody>
      </p:sp>
      <p:sp>
        <p:nvSpPr>
          <p:cNvPr id="4" name="Text 2"/>
          <p:cNvSpPr/>
          <p:nvPr/>
        </p:nvSpPr>
        <p:spPr>
          <a:xfrm>
            <a:off x="770334" y="3764875"/>
            <a:ext cx="7679293" cy="715328"/>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The act of floating a krathong symbolizes letting go of past negativity, paying respect to the Goddess of Water, and making wishes for the future</a:t>
            </a:r>
            <a:endParaRPr lang="en-US" sz="1750" dirty="0"/>
          </a:p>
        </p:txBody>
      </p:sp>
      <p:sp>
        <p:nvSpPr>
          <p:cNvPr id="5" name="Text 3"/>
          <p:cNvSpPr/>
          <p:nvPr/>
        </p:nvSpPr>
        <p:spPr>
          <a:xfrm>
            <a:off x="770334" y="4659035"/>
            <a:ext cx="3576637" cy="447080"/>
          </a:xfrm>
          <a:prstGeom prst="rect">
            <a:avLst/>
          </a:prstGeom>
          <a:noFill/>
          <a:ln/>
        </p:spPr>
        <p:txBody>
          <a:bodyPr wrap="none" lIns="0" tIns="0" rIns="0" bIns="0" rtlCol="0" anchor="t"/>
          <a:lstStyle/>
          <a:p>
            <a:pPr algn="l" indent="0" marL="0">
              <a:lnSpc>
                <a:spcPts val="3500"/>
              </a:lnSpc>
              <a:buNone/>
            </a:pPr>
            <a:r>
              <a:rPr lang="en-US" sz="2800" b="1" dirty="0">
                <a:solidFill>
                  <a:srgbClr val="253A7E"/>
                </a:solidFill>
                <a:latin typeface="Bitter Bold" pitchFamily="34" charset="0"/>
                <a:ea typeface="Bitter Bold" pitchFamily="34" charset="-122"/>
                <a:cs typeface="Bitter Bold" pitchFamily="34" charset="-120"/>
              </a:rPr>
              <a:t>Activities</a:t>
            </a:r>
            <a:endParaRPr lang="en-US" sz="2800" dirty="0"/>
          </a:p>
        </p:txBody>
      </p:sp>
      <p:sp>
        <p:nvSpPr>
          <p:cNvPr id="6" name="Text 4"/>
          <p:cNvSpPr/>
          <p:nvPr/>
        </p:nvSpPr>
        <p:spPr>
          <a:xfrm>
            <a:off x="770334" y="5284946"/>
            <a:ext cx="7679293" cy="35766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Krathong floating</a:t>
            </a:r>
            <a:endParaRPr lang="en-US" sz="1400" dirty="0"/>
          </a:p>
        </p:txBody>
      </p:sp>
      <p:sp>
        <p:nvSpPr>
          <p:cNvPr id="7" name="Text 5"/>
          <p:cNvSpPr/>
          <p:nvPr/>
        </p:nvSpPr>
        <p:spPr>
          <a:xfrm>
            <a:off x="770334" y="5705118"/>
            <a:ext cx="7679293" cy="35766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Sky lantern floating (in Northern Thailand)</a:t>
            </a:r>
            <a:endParaRPr lang="en-US" sz="1400" dirty="0"/>
          </a:p>
        </p:txBody>
      </p:sp>
      <p:sp>
        <p:nvSpPr>
          <p:cNvPr id="8" name="Text 6"/>
          <p:cNvSpPr/>
          <p:nvPr/>
        </p:nvSpPr>
        <p:spPr>
          <a:xfrm>
            <a:off x="770334" y="6125289"/>
            <a:ext cx="7679293" cy="35766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Merit-making at temples</a:t>
            </a:r>
            <a:endParaRPr lang="en-US" sz="1400" dirty="0"/>
          </a:p>
        </p:txBody>
      </p:sp>
      <p:pic>
        <p:nvPicPr>
          <p:cNvPr id="9" name="Image 0" descr="preencoded.png">    </p:cNvPr>
          <p:cNvPicPr>
            <a:picLocks noChangeAspect="1"/>
          </p:cNvPicPr>
          <p:nvPr/>
        </p:nvPicPr>
        <p:blipFill>
          <a:blip r:embed="rId1"/>
          <a:stretch>
            <a:fillRect/>
          </a:stretch>
        </p:blipFill>
        <p:spPr>
          <a:xfrm>
            <a:off x="8893493" y="957620"/>
            <a:ext cx="4588907" cy="2581156"/>
          </a:xfrm>
          <a:prstGeom prst="rect">
            <a:avLst/>
          </a:prstGeom>
        </p:spPr>
      </p:pic>
      <p:pic>
        <p:nvPicPr>
          <p:cNvPr id="10" name="Image 1" descr="preencoded.png">    </p:cNvPr>
          <p:cNvPicPr>
            <a:picLocks noChangeAspect="1"/>
          </p:cNvPicPr>
          <p:nvPr/>
        </p:nvPicPr>
        <p:blipFill>
          <a:blip r:embed="rId2"/>
          <a:stretch>
            <a:fillRect/>
          </a:stretch>
        </p:blipFill>
        <p:spPr>
          <a:xfrm>
            <a:off x="8893493" y="3739872"/>
            <a:ext cx="4657606" cy="3105031"/>
          </a:xfrm>
          <a:prstGeom prst="rect">
            <a:avLst/>
          </a:prstGeom>
        </p:spPr>
      </p:pic>
      <p:sp>
        <p:nvSpPr>
          <p:cNvPr id="11" name="Text 7"/>
          <p:cNvSpPr/>
          <p:nvPr/>
        </p:nvSpPr>
        <p:spPr>
          <a:xfrm>
            <a:off x="770334" y="7247096"/>
            <a:ext cx="13089731" cy="228957"/>
          </a:xfrm>
          <a:prstGeom prst="rect">
            <a:avLst/>
          </a:prstGeom>
          <a:noFill/>
          <a:ln/>
        </p:spPr>
        <p:txBody>
          <a:bodyPr wrap="none" lIns="0" tIns="0" rIns="0" bIns="0" rtlCol="0" anchor="t"/>
          <a:lstStyle/>
          <a:p>
            <a:pPr algn="l" indent="0" marL="0">
              <a:lnSpc>
                <a:spcPts val="1800"/>
              </a:lnSpc>
              <a:buNone/>
            </a:pPr>
            <a:r>
              <a:rPr lang="en-US" sz="1100" dirty="0">
                <a:solidFill>
                  <a:srgbClr val="000000"/>
                </a:solidFill>
                <a:latin typeface="Bitter" pitchFamily="34" charset="0"/>
                <a:ea typeface="Bitter" pitchFamily="34" charset="-122"/>
                <a:cs typeface="Bitter" pitchFamily="34" charset="-120"/>
              </a:rPr>
              <a:t>Photo credit: Thairath, KKDay</a:t>
            </a:r>
            <a:endParaRPr lang="en-US" sz="110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31148"/>
          </a:xfrm>
          <a:prstGeom prst="rect">
            <a:avLst/>
          </a:prstGeom>
        </p:spPr>
      </p:pic>
      <p:sp>
        <p:nvSpPr>
          <p:cNvPr id="3" name="Text 0"/>
          <p:cNvSpPr/>
          <p:nvPr/>
        </p:nvSpPr>
        <p:spPr>
          <a:xfrm>
            <a:off x="8096726" y="767596"/>
            <a:ext cx="5752148" cy="784979"/>
          </a:xfrm>
          <a:prstGeom prst="rect">
            <a:avLst/>
          </a:prstGeom>
          <a:noFill/>
          <a:ln/>
        </p:spPr>
        <p:txBody>
          <a:bodyPr wrap="none" lIns="0" tIns="0" rIns="0" bIns="0" rtlCol="0" anchor="t"/>
          <a:lstStyle/>
          <a:p>
            <a:pPr algn="l" indent="0" marL="0">
              <a:lnSpc>
                <a:spcPts val="6150"/>
              </a:lnSpc>
              <a:buNone/>
            </a:pPr>
            <a:r>
              <a:rPr lang="en-US" sz="4900" b="1" dirty="0">
                <a:solidFill>
                  <a:srgbClr val="253A7E"/>
                </a:solidFill>
                <a:latin typeface="Bitter Bold" pitchFamily="34" charset="0"/>
                <a:ea typeface="Bitter Bold" pitchFamily="34" charset="-122"/>
                <a:cs typeface="Bitter Bold" pitchFamily="34" charset="-120"/>
              </a:rPr>
              <a:t>Phi Ta Khon </a:t>
            </a:r>
            <a:endParaRPr lang="en-US" sz="4900" dirty="0"/>
          </a:p>
        </p:txBody>
      </p:sp>
      <p:sp>
        <p:nvSpPr>
          <p:cNvPr id="4" name="Text 1"/>
          <p:cNvSpPr/>
          <p:nvPr/>
        </p:nvSpPr>
        <p:spPr>
          <a:xfrm>
            <a:off x="8096726" y="1929408"/>
            <a:ext cx="5752148" cy="2813685"/>
          </a:xfrm>
          <a:prstGeom prst="rect">
            <a:avLst/>
          </a:prstGeom>
          <a:noFill/>
          <a:ln/>
        </p:spPr>
        <p:txBody>
          <a:bodyPr wrap="square" lIns="0" tIns="0" rIns="0" bIns="0" rtlCol="0" anchor="t"/>
          <a:lstStyle/>
          <a:p>
            <a:pPr algn="l" indent="0" marL="0">
              <a:lnSpc>
                <a:spcPts val="3150"/>
              </a:lnSpc>
              <a:buNone/>
            </a:pPr>
            <a:r>
              <a:rPr lang="en-US" sz="1950" b="1" i="1" dirty="0">
                <a:solidFill>
                  <a:srgbClr val="000000"/>
                </a:solidFill>
                <a:latin typeface="Bitter" pitchFamily="34" charset="0"/>
                <a:ea typeface="Bitter" pitchFamily="34" charset="-122"/>
                <a:cs typeface="Bitter" pitchFamily="34" charset="-120"/>
              </a:rPr>
              <a:t>Phi Ta Khon</a:t>
            </a:r>
            <a:pPr algn="l" indent="0" marL="0">
              <a:lnSpc>
                <a:spcPts val="3150"/>
              </a:lnSpc>
              <a:buNone/>
            </a:pPr>
            <a:r>
              <a:rPr lang="en-US" sz="1950" dirty="0">
                <a:solidFill>
                  <a:srgbClr val="000000"/>
                </a:solidFill>
                <a:latin typeface="Bitter" pitchFamily="34" charset="0"/>
                <a:ea typeface="Bitter" pitchFamily="34" charset="-122"/>
                <a:cs typeface="Bitter" pitchFamily="34" charset="-120"/>
              </a:rPr>
              <a:t> (ผีตาโขน)</a:t>
            </a:r>
            <a:pPr algn="l" indent="0" marL="0">
              <a:lnSpc>
                <a:spcPts val="3150"/>
              </a:lnSpc>
              <a:buNone/>
            </a:pPr>
            <a:r>
              <a:rPr lang="en-US" sz="1950" dirty="0">
                <a:solidFill>
                  <a:srgbClr val="000000"/>
                </a:solidFill>
                <a:latin typeface="Bitter" pitchFamily="34" charset="0"/>
                <a:ea typeface="Bitter" pitchFamily="34" charset="-122"/>
                <a:cs typeface="Bitter" pitchFamily="34" charset="-120"/>
              </a:rPr>
              <a:t> is a vibrant and unique festival celebrated in Dan Sai District, Loei Province, in Northeastern Thailand.  It usually takes place in</a:t>
            </a:r>
            <a:pPr algn="l" indent="0" marL="0">
              <a:lnSpc>
                <a:spcPts val="3150"/>
              </a:lnSpc>
              <a:buNone/>
            </a:pPr>
            <a:r>
              <a:rPr lang="en-US" sz="1950" b="1" dirty="0">
                <a:solidFill>
                  <a:srgbClr val="000000"/>
                </a:solidFill>
                <a:latin typeface="Bitter" pitchFamily="34" charset="0"/>
                <a:ea typeface="Bitter" pitchFamily="34" charset="-122"/>
                <a:cs typeface="Bitter" pitchFamily="34" charset="-120"/>
              </a:rPr>
              <a:t> June or July</a:t>
            </a:r>
            <a:pPr algn="l" indent="0" marL="0">
              <a:lnSpc>
                <a:spcPts val="3150"/>
              </a:lnSpc>
              <a:buNone/>
            </a:pPr>
            <a:r>
              <a:rPr lang="en-US" sz="1950" dirty="0">
                <a:solidFill>
                  <a:srgbClr val="000000"/>
                </a:solidFill>
                <a:latin typeface="Bitter" pitchFamily="34" charset="0"/>
                <a:ea typeface="Bitter" pitchFamily="34" charset="-122"/>
                <a:cs typeface="Bitter" pitchFamily="34" charset="-120"/>
              </a:rPr>
              <a:t>. Often called the </a:t>
            </a:r>
            <a:pPr algn="l" indent="0" marL="0">
              <a:lnSpc>
                <a:spcPts val="3150"/>
              </a:lnSpc>
              <a:buNone/>
            </a:pPr>
            <a:r>
              <a:rPr lang="en-US" sz="1950" b="1" dirty="0">
                <a:solidFill>
                  <a:srgbClr val="000000"/>
                </a:solidFill>
                <a:latin typeface="Bitter" pitchFamily="34" charset="0"/>
                <a:ea typeface="Bitter" pitchFamily="34" charset="-122"/>
                <a:cs typeface="Bitter" pitchFamily="34" charset="-120"/>
              </a:rPr>
              <a:t>“Ghost Festival,”</a:t>
            </a:r>
            <a:pPr algn="l" indent="0" marL="0">
              <a:lnSpc>
                <a:spcPts val="3150"/>
              </a:lnSpc>
              <a:buNone/>
            </a:pPr>
            <a:r>
              <a:rPr lang="en-US" sz="1950" dirty="0">
                <a:solidFill>
                  <a:srgbClr val="000000"/>
                </a:solidFill>
                <a:latin typeface="Bitter" pitchFamily="34" charset="0"/>
                <a:ea typeface="Bitter" pitchFamily="34" charset="-122"/>
                <a:cs typeface="Bitter" pitchFamily="34" charset="-120"/>
              </a:rPr>
              <a:t> locals dress up in elaborate ghost costumes with tall, colorful masks made from coconut husks and rice baskets.</a:t>
            </a:r>
            <a:endParaRPr lang="en-US" sz="1950" dirty="0"/>
          </a:p>
        </p:txBody>
      </p:sp>
      <p:sp>
        <p:nvSpPr>
          <p:cNvPr id="5" name="Text 2"/>
          <p:cNvSpPr/>
          <p:nvPr/>
        </p:nvSpPr>
        <p:spPr>
          <a:xfrm>
            <a:off x="8096726" y="5119926"/>
            <a:ext cx="3768328" cy="471011"/>
          </a:xfrm>
          <a:prstGeom prst="rect">
            <a:avLst/>
          </a:prstGeom>
          <a:noFill/>
          <a:ln/>
        </p:spPr>
        <p:txBody>
          <a:bodyPr wrap="none" lIns="0" tIns="0" rIns="0" bIns="0" rtlCol="0" anchor="t"/>
          <a:lstStyle/>
          <a:p>
            <a:pPr algn="l" indent="0" marL="0">
              <a:lnSpc>
                <a:spcPts val="3700"/>
              </a:lnSpc>
              <a:buNone/>
            </a:pPr>
            <a:r>
              <a:rPr lang="en-US" sz="2950" b="1" dirty="0">
                <a:solidFill>
                  <a:srgbClr val="253A7E"/>
                </a:solidFill>
                <a:latin typeface="Bitter Bold" pitchFamily="34" charset="0"/>
                <a:ea typeface="Bitter Bold" pitchFamily="34" charset="-122"/>
                <a:cs typeface="Bitter Bold" pitchFamily="34" charset="-120"/>
              </a:rPr>
              <a:t>Activities</a:t>
            </a:r>
            <a:endParaRPr lang="en-US" sz="2950" dirty="0"/>
          </a:p>
        </p:txBody>
      </p:sp>
      <p:sp>
        <p:nvSpPr>
          <p:cNvPr id="6" name="Text 3"/>
          <p:cNvSpPr/>
          <p:nvPr/>
        </p:nvSpPr>
        <p:spPr>
          <a:xfrm>
            <a:off x="8096726" y="5967770"/>
            <a:ext cx="5752148" cy="401955"/>
          </a:xfrm>
          <a:prstGeom prst="rect">
            <a:avLst/>
          </a:prstGeom>
          <a:noFill/>
          <a:ln/>
        </p:spPr>
        <p:txBody>
          <a:bodyPr wrap="none" lIns="0" tIns="0" rIns="0" bIns="0" rtlCol="0" anchor="t"/>
          <a:lstStyle/>
          <a:p>
            <a:pPr algn="l" marL="342900" indent="-342900">
              <a:lnSpc>
                <a:spcPts val="3150"/>
              </a:lnSpc>
              <a:buSzPct val="100000"/>
              <a:buChar char="•"/>
            </a:pPr>
            <a:r>
              <a:rPr lang="en-US" sz="1950" dirty="0">
                <a:solidFill>
                  <a:srgbClr val="000000"/>
                </a:solidFill>
                <a:latin typeface="Bitter" pitchFamily="34" charset="0"/>
                <a:ea typeface="Bitter" pitchFamily="34" charset="-122"/>
                <a:cs typeface="Bitter" pitchFamily="34" charset="-120"/>
              </a:rPr>
              <a:t>Ghost parade</a:t>
            </a:r>
            <a:endParaRPr lang="en-US" sz="1950" dirty="0"/>
          </a:p>
        </p:txBody>
      </p:sp>
      <p:sp>
        <p:nvSpPr>
          <p:cNvPr id="7" name="Text 4"/>
          <p:cNvSpPr/>
          <p:nvPr/>
        </p:nvSpPr>
        <p:spPr>
          <a:xfrm>
            <a:off x="8096726" y="6457593"/>
            <a:ext cx="5752148" cy="401955"/>
          </a:xfrm>
          <a:prstGeom prst="rect">
            <a:avLst/>
          </a:prstGeom>
          <a:noFill/>
          <a:ln/>
        </p:spPr>
        <p:txBody>
          <a:bodyPr wrap="none" lIns="0" tIns="0" rIns="0" bIns="0" rtlCol="0" anchor="t"/>
          <a:lstStyle/>
          <a:p>
            <a:pPr algn="l" marL="342900" indent="-342900">
              <a:lnSpc>
                <a:spcPts val="3150"/>
              </a:lnSpc>
              <a:buSzPct val="100000"/>
              <a:buChar char="•"/>
            </a:pPr>
            <a:r>
              <a:rPr lang="en-US" sz="1950" dirty="0">
                <a:solidFill>
                  <a:srgbClr val="000000"/>
                </a:solidFill>
                <a:latin typeface="Bitter" pitchFamily="34" charset="0"/>
                <a:ea typeface="Bitter" pitchFamily="34" charset="-122"/>
                <a:cs typeface="Bitter" pitchFamily="34" charset="-120"/>
              </a:rPr>
              <a:t>Merit-making  at temples</a:t>
            </a:r>
            <a:endParaRPr lang="en-US" sz="1950" dirty="0"/>
          </a:p>
        </p:txBody>
      </p:sp>
      <p:sp>
        <p:nvSpPr>
          <p:cNvPr id="8" name="Text 5"/>
          <p:cNvSpPr/>
          <p:nvPr/>
        </p:nvSpPr>
        <p:spPr>
          <a:xfrm>
            <a:off x="8096726" y="7142083"/>
            <a:ext cx="5752148" cy="321469"/>
          </a:xfrm>
          <a:prstGeom prst="rect">
            <a:avLst/>
          </a:prstGeom>
          <a:noFill/>
          <a:ln/>
        </p:spPr>
        <p:txBody>
          <a:bodyPr wrap="non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Photo credit: Bangkokbiznews</a:t>
            </a:r>
            <a:endParaRPr lang="en-US" sz="1550" dirty="0"/>
          </a:p>
        </p:txBody>
      </p:sp>
      <p:pic>
        <p:nvPicPr>
          <p:cNvPr id="9"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91059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Candle Festival</a:t>
            </a:r>
            <a:endParaRPr lang="en-US" sz="4450" dirty="0"/>
          </a:p>
        </p:txBody>
      </p:sp>
      <p:sp>
        <p:nvSpPr>
          <p:cNvPr id="4" name="Text 1"/>
          <p:cNvSpPr/>
          <p:nvPr/>
        </p:nvSpPr>
        <p:spPr>
          <a:xfrm>
            <a:off x="8108990" y="1959531"/>
            <a:ext cx="5727621" cy="290322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 Candle Festival (เทศกาลแห่เทียนพรรษา)</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a traditional celebration held to mark the beginning of Buddhist Lent (</a:t>
            </a:r>
            <a:pPr algn="l" indent="0" marL="0">
              <a:lnSpc>
                <a:spcPts val="2850"/>
              </a:lnSpc>
              <a:buNone/>
            </a:pPr>
            <a:r>
              <a:rPr lang="en-US" sz="1750" i="1" dirty="0">
                <a:solidFill>
                  <a:srgbClr val="000000"/>
                </a:solidFill>
                <a:latin typeface="Bitter" pitchFamily="34" charset="0"/>
                <a:ea typeface="Bitter" pitchFamily="34" charset="-122"/>
                <a:cs typeface="Bitter" pitchFamily="34" charset="-120"/>
              </a:rPr>
              <a:t>Khao Phansa</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typically in</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July</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The festival features elaborate parades of giant wax candles, intricately carved to depict scenes from Buddhist mythology, Thai literature, and local folklore. These candles are offered to temples to provide light for monks during the three-month rainy retreat.</a:t>
            </a:r>
            <a:endParaRPr lang="en-US" sz="1750" dirty="0"/>
          </a:p>
        </p:txBody>
      </p:sp>
      <p:sp>
        <p:nvSpPr>
          <p:cNvPr id="5" name="Text 2"/>
          <p:cNvSpPr/>
          <p:nvPr/>
        </p:nvSpPr>
        <p:spPr>
          <a:xfrm>
            <a:off x="8108990" y="5202912"/>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253A7E"/>
                </a:solidFill>
                <a:latin typeface="Bitter Bold" pitchFamily="34" charset="0"/>
                <a:ea typeface="Bitter Bold" pitchFamily="34" charset="-122"/>
                <a:cs typeface="Bitter Bold" pitchFamily="34" charset="-120"/>
              </a:rPr>
              <a:t>Activities</a:t>
            </a:r>
            <a:endParaRPr lang="en-US" sz="2650" dirty="0"/>
          </a:p>
        </p:txBody>
      </p:sp>
      <p:sp>
        <p:nvSpPr>
          <p:cNvPr id="6" name="Text 3"/>
          <p:cNvSpPr/>
          <p:nvPr/>
        </p:nvSpPr>
        <p:spPr>
          <a:xfrm>
            <a:off x="8108990" y="5968365"/>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Candle parade</a:t>
            </a:r>
            <a:endParaRPr lang="en-US" sz="1750" dirty="0"/>
          </a:p>
        </p:txBody>
      </p:sp>
      <p:sp>
        <p:nvSpPr>
          <p:cNvPr id="7" name="Text 4"/>
          <p:cNvSpPr/>
          <p:nvPr/>
        </p:nvSpPr>
        <p:spPr>
          <a:xfrm>
            <a:off x="8108990" y="6410563"/>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Merit-making  at temples</a:t>
            </a:r>
            <a:endParaRPr lang="en-US" sz="1750" dirty="0"/>
          </a:p>
        </p:txBody>
      </p:sp>
      <p:sp>
        <p:nvSpPr>
          <p:cNvPr id="8" name="Text 5"/>
          <p:cNvSpPr/>
          <p:nvPr/>
        </p:nvSpPr>
        <p:spPr>
          <a:xfrm>
            <a:off x="8108990" y="7028617"/>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My Life Graphic</a:t>
            </a:r>
            <a:endParaRPr lang="en-US" sz="1400" dirty="0"/>
          </a:p>
        </p:txBody>
      </p:sp>
      <p:pic>
        <p:nvPicPr>
          <p:cNvPr id="9"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508653"/>
          </a:xfrm>
          <a:prstGeom prst="rect">
            <a:avLst/>
          </a:prstGeom>
        </p:spPr>
      </p:pic>
      <p:sp>
        <p:nvSpPr>
          <p:cNvPr id="3" name="Text 0"/>
          <p:cNvSpPr/>
          <p:nvPr/>
        </p:nvSpPr>
        <p:spPr>
          <a:xfrm>
            <a:off x="793790" y="3996452"/>
            <a:ext cx="6379488" cy="797362"/>
          </a:xfrm>
          <a:prstGeom prst="rect">
            <a:avLst/>
          </a:prstGeom>
          <a:noFill/>
          <a:ln/>
        </p:spPr>
        <p:txBody>
          <a:bodyPr wrap="none" lIns="0" tIns="0" rIns="0" bIns="0" rtlCol="0" anchor="t"/>
          <a:lstStyle/>
          <a:p>
            <a:pPr algn="l" indent="0" marL="0">
              <a:lnSpc>
                <a:spcPts val="6250"/>
              </a:lnSpc>
              <a:buNone/>
            </a:pPr>
            <a:r>
              <a:rPr lang="en-US" sz="5000" b="1" dirty="0">
                <a:solidFill>
                  <a:srgbClr val="253A7E"/>
                </a:solidFill>
                <a:latin typeface="Bitter Bold" pitchFamily="34" charset="0"/>
                <a:ea typeface="Bitter Bold" pitchFamily="34" charset="-122"/>
                <a:cs typeface="Bitter Bold" pitchFamily="34" charset="-120"/>
              </a:rPr>
              <a:t>Modern Festivals </a:t>
            </a:r>
            <a:endParaRPr lang="en-US" sz="5000" dirty="0"/>
          </a:p>
        </p:txBody>
      </p:sp>
      <p:sp>
        <p:nvSpPr>
          <p:cNvPr id="4" name="Text 1"/>
          <p:cNvSpPr/>
          <p:nvPr/>
        </p:nvSpPr>
        <p:spPr>
          <a:xfrm>
            <a:off x="793790" y="5176480"/>
            <a:ext cx="13042821" cy="1632585"/>
          </a:xfrm>
          <a:prstGeom prst="rect">
            <a:avLst/>
          </a:prstGeom>
          <a:noFill/>
          <a:ln/>
        </p:spPr>
        <p:txBody>
          <a:bodyPr wrap="square" lIns="0" tIns="0" rIns="0" bIns="0" rtlCol="0" anchor="t"/>
          <a:lstStyle/>
          <a:p>
            <a:pPr algn="l" indent="0" marL="0">
              <a:lnSpc>
                <a:spcPts val="3200"/>
              </a:lnSpc>
              <a:buNone/>
            </a:pPr>
            <a:r>
              <a:rPr lang="en-US" sz="2000" dirty="0">
                <a:solidFill>
                  <a:srgbClr val="000000"/>
                </a:solidFill>
                <a:latin typeface="Bitter" pitchFamily="34" charset="0"/>
                <a:ea typeface="Bitter" pitchFamily="34" charset="-122"/>
                <a:cs typeface="Bitter" pitchFamily="34" charset="-120"/>
              </a:rPr>
              <a:t>While Thailand holds its traditions close, its openness to global influences has led to the widespread embrace of international celebratioans. In urban areas, New Year and Christmas are marked with festive cheer, while Valentine’s Day is a beloved occasion for couples. Thailand also proudly celebrates Pride Festivals, reflecting its growing support for LGBTQ+ communities.</a:t>
            </a:r>
            <a:endParaRPr lang="en-US" sz="2000" dirty="0"/>
          </a:p>
        </p:txBody>
      </p:sp>
      <p:sp>
        <p:nvSpPr>
          <p:cNvPr id="5" name="Text 2"/>
          <p:cNvSpPr/>
          <p:nvPr/>
        </p:nvSpPr>
        <p:spPr>
          <a:xfrm>
            <a:off x="793790" y="7096125"/>
            <a:ext cx="13042821" cy="326708"/>
          </a:xfrm>
          <a:prstGeom prst="rect">
            <a:avLst/>
          </a:prstGeom>
          <a:noFill/>
          <a:ln/>
        </p:spPr>
        <p:txBody>
          <a:bodyPr wrap="non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Photo credit: Nation Thailand</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80298" y="1100614"/>
            <a:ext cx="3224213" cy="3224213"/>
          </a:xfrm>
          <a:prstGeom prst="rect">
            <a:avLst/>
          </a:prstGeom>
        </p:spPr>
      </p:pic>
      <p:sp>
        <p:nvSpPr>
          <p:cNvPr id="3" name="Text 0"/>
          <p:cNvSpPr/>
          <p:nvPr/>
        </p:nvSpPr>
        <p:spPr>
          <a:xfrm>
            <a:off x="2503884" y="4572833"/>
            <a:ext cx="2977039" cy="372070"/>
          </a:xfrm>
          <a:prstGeom prst="rect">
            <a:avLst/>
          </a:prstGeom>
          <a:noFill/>
          <a:ln/>
        </p:spPr>
        <p:txBody>
          <a:bodyPr wrap="none" lIns="0" tIns="0" rIns="0" bIns="0" rtlCol="0" anchor="t"/>
          <a:lstStyle/>
          <a:p>
            <a:pPr algn="ctr" indent="0" marL="0">
              <a:lnSpc>
                <a:spcPts val="2900"/>
              </a:lnSpc>
              <a:buNone/>
            </a:pPr>
            <a:r>
              <a:rPr lang="en-US" sz="2300" b="1" dirty="0">
                <a:solidFill>
                  <a:srgbClr val="000000"/>
                </a:solidFill>
                <a:latin typeface="Bitter Bold" pitchFamily="34" charset="0"/>
                <a:ea typeface="Bitter Bold" pitchFamily="34" charset="-122"/>
                <a:cs typeface="Bitter Bold" pitchFamily="34" charset="-120"/>
              </a:rPr>
              <a:t>Christmas </a:t>
            </a:r>
            <a:endParaRPr lang="en-US" sz="2300" dirty="0"/>
          </a:p>
        </p:txBody>
      </p:sp>
      <p:sp>
        <p:nvSpPr>
          <p:cNvPr id="4" name="Text 1"/>
          <p:cNvSpPr/>
          <p:nvPr/>
        </p:nvSpPr>
        <p:spPr>
          <a:xfrm>
            <a:off x="793790" y="5063966"/>
            <a:ext cx="6397347" cy="1587698"/>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Christmas is celebrated mainly in urban areas and commercial spaces, where malls and streets are decorated with festive lights, trees, and ornaments. While it’s not a public holiday or a religious occasion, it’s embraced as a fun and joyful time for gift-giving, parties, and spreading cheer, especially among young people and families.</a:t>
            </a:r>
            <a:endParaRPr lang="en-US" sz="1550" dirty="0"/>
          </a:p>
        </p:txBody>
      </p:sp>
      <p:pic>
        <p:nvPicPr>
          <p:cNvPr id="5" name="Image 1" descr="preencoded.png">    </p:cNvPr>
          <p:cNvPicPr>
            <a:picLocks noChangeAspect="1"/>
          </p:cNvPicPr>
          <p:nvPr/>
        </p:nvPicPr>
        <p:blipFill>
          <a:blip r:embed="rId2"/>
          <a:stretch>
            <a:fillRect/>
          </a:stretch>
        </p:blipFill>
        <p:spPr>
          <a:xfrm>
            <a:off x="9025771" y="1100614"/>
            <a:ext cx="3224213" cy="3224213"/>
          </a:xfrm>
          <a:prstGeom prst="rect">
            <a:avLst/>
          </a:prstGeom>
        </p:spPr>
      </p:pic>
      <p:sp>
        <p:nvSpPr>
          <p:cNvPr id="6" name="Text 2"/>
          <p:cNvSpPr/>
          <p:nvPr/>
        </p:nvSpPr>
        <p:spPr>
          <a:xfrm>
            <a:off x="9149358" y="4572833"/>
            <a:ext cx="2977039" cy="372070"/>
          </a:xfrm>
          <a:prstGeom prst="rect">
            <a:avLst/>
          </a:prstGeom>
          <a:noFill/>
          <a:ln/>
        </p:spPr>
        <p:txBody>
          <a:bodyPr wrap="none" lIns="0" tIns="0" rIns="0" bIns="0" rtlCol="0" anchor="t"/>
          <a:lstStyle/>
          <a:p>
            <a:pPr algn="ctr" indent="0" marL="0">
              <a:lnSpc>
                <a:spcPts val="2900"/>
              </a:lnSpc>
              <a:buNone/>
            </a:pPr>
            <a:r>
              <a:rPr lang="en-US" sz="2300" b="1" dirty="0">
                <a:solidFill>
                  <a:srgbClr val="000000"/>
                </a:solidFill>
                <a:latin typeface="Bitter Bold" pitchFamily="34" charset="0"/>
                <a:ea typeface="Bitter Bold" pitchFamily="34" charset="-122"/>
                <a:cs typeface="Bitter Bold" pitchFamily="34" charset="-120"/>
              </a:rPr>
              <a:t>New Year's Eve</a:t>
            </a:r>
            <a:endParaRPr lang="en-US" sz="2300" dirty="0"/>
          </a:p>
        </p:txBody>
      </p:sp>
      <p:sp>
        <p:nvSpPr>
          <p:cNvPr id="7" name="Text 3"/>
          <p:cNvSpPr/>
          <p:nvPr/>
        </p:nvSpPr>
        <p:spPr>
          <a:xfrm>
            <a:off x="7439144" y="5063966"/>
            <a:ext cx="6397466" cy="1587698"/>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New Year's Eve in Thailand feature fun festivities and world-class countdown events in major cities like Bangkok, Chiang Mai, and Pattaya. At the same time, many people visit temples to pray, reflect, and make merit, hoping to start the year with good luck and positive energy. </a:t>
            </a:r>
            <a:endParaRPr lang="en-US" sz="1550" dirty="0"/>
          </a:p>
        </p:txBody>
      </p:sp>
      <p:sp>
        <p:nvSpPr>
          <p:cNvPr id="8" name="Text 4"/>
          <p:cNvSpPr/>
          <p:nvPr/>
        </p:nvSpPr>
        <p:spPr>
          <a:xfrm>
            <a:off x="793790" y="6874907"/>
            <a:ext cx="13042821" cy="254079"/>
          </a:xfrm>
          <a:prstGeom prst="rect">
            <a:avLst/>
          </a:prstGeom>
          <a:noFill/>
          <a:ln/>
        </p:spPr>
        <p:txBody>
          <a:bodyPr wrap="none" lIns="0" tIns="0" rIns="0" bIns="0" rtlCol="0" anchor="t"/>
          <a:lstStyle/>
          <a:p>
            <a:pPr algn="l" indent="0" marL="0">
              <a:lnSpc>
                <a:spcPts val="2000"/>
              </a:lnSpc>
              <a:buNone/>
            </a:pPr>
            <a:r>
              <a:rPr lang="en-US" sz="1250" dirty="0">
                <a:solidFill>
                  <a:srgbClr val="000000"/>
                </a:solidFill>
                <a:latin typeface="Bitter" pitchFamily="34" charset="0"/>
                <a:ea typeface="Bitter" pitchFamily="34" charset="-122"/>
                <a:cs typeface="Bitter" pitchFamily="34" charset="-120"/>
              </a:rPr>
              <a:t>Photo credit: Thailand Insider, bangkokbiznews</a:t>
            </a:r>
            <a:endParaRPr lang="en-US" sz="1250" dirty="0"/>
          </a:p>
        </p:txBody>
      </p:sp>
      <p:pic>
        <p:nvPicPr>
          <p:cNvPr id="9"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914882" y="1070372"/>
            <a:ext cx="4163973" cy="2573417"/>
          </a:xfrm>
          <a:prstGeom prst="rect">
            <a:avLst/>
          </a:prstGeom>
        </p:spPr>
      </p:pic>
      <p:sp>
        <p:nvSpPr>
          <p:cNvPr id="3" name="Text 0"/>
          <p:cNvSpPr/>
          <p:nvPr/>
        </p:nvSpPr>
        <p:spPr>
          <a:xfrm>
            <a:off x="2153960" y="3874056"/>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Valentine's Day</a:t>
            </a:r>
            <a:endParaRPr lang="en-US" sz="2900" dirty="0"/>
          </a:p>
        </p:txBody>
      </p:sp>
      <p:sp>
        <p:nvSpPr>
          <p:cNvPr id="4" name="Text 1"/>
          <p:cNvSpPr/>
          <p:nvPr/>
        </p:nvSpPr>
        <p:spPr>
          <a:xfrm>
            <a:off x="793790" y="4445318"/>
            <a:ext cx="6406277" cy="1473994"/>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Valentine’s Day is a popular celebration, especially among students, young people and couples. In schools and universities, it’s common for students to stick heart-shaped stickers on friends’ uniforms as a playful sign of affection. Couples also exchange gifts, flowers, and go on romantic outings to mark the occasion.</a:t>
            </a:r>
            <a:endParaRPr lang="en-US" sz="1450" dirty="0"/>
          </a:p>
        </p:txBody>
      </p:sp>
      <p:pic>
        <p:nvPicPr>
          <p:cNvPr id="5" name="Image 1" descr="preencoded.png">    </p:cNvPr>
          <p:cNvPicPr>
            <a:picLocks noChangeAspect="1"/>
          </p:cNvPicPr>
          <p:nvPr/>
        </p:nvPicPr>
        <p:blipFill>
          <a:blip r:embed="rId2"/>
          <a:stretch>
            <a:fillRect/>
          </a:stretch>
        </p:blipFill>
        <p:spPr>
          <a:xfrm>
            <a:off x="8551426" y="1070372"/>
            <a:ext cx="4163973" cy="2573417"/>
          </a:xfrm>
          <a:prstGeom prst="rect">
            <a:avLst/>
          </a:prstGeom>
        </p:spPr>
      </p:pic>
      <p:sp>
        <p:nvSpPr>
          <p:cNvPr id="6" name="Text 2"/>
          <p:cNvSpPr/>
          <p:nvPr/>
        </p:nvSpPr>
        <p:spPr>
          <a:xfrm>
            <a:off x="8790503" y="3874056"/>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Pride Month </a:t>
            </a:r>
            <a:endParaRPr lang="en-US" sz="2900" dirty="0"/>
          </a:p>
        </p:txBody>
      </p:sp>
      <p:sp>
        <p:nvSpPr>
          <p:cNvPr id="7" name="Text 3"/>
          <p:cNvSpPr/>
          <p:nvPr/>
        </p:nvSpPr>
        <p:spPr>
          <a:xfrm>
            <a:off x="7430333" y="4445318"/>
            <a:ext cx="6406277" cy="2211705"/>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Pride in Thailand is celebrated with vibrant parades and events that showcase the country’s diversity and support for the LGBTQ+ community, especially in cities like Bangkok and Chiang Mai. Thailand is the first country in Southeast Asia to</a:t>
            </a:r>
            <a:pPr algn="l" indent="0" marL="0">
              <a:lnSpc>
                <a:spcPts val="2900"/>
              </a:lnSpc>
              <a:buNone/>
            </a:pPr>
            <a:r>
              <a:rPr lang="en-US" sz="1800" b="1" dirty="0">
                <a:solidFill>
                  <a:srgbClr val="000000"/>
                </a:solidFill>
                <a:latin typeface="Bitter" pitchFamily="34" charset="0"/>
                <a:ea typeface="Bitter" pitchFamily="34" charset="-122"/>
                <a:cs typeface="Bitter" pitchFamily="34" charset="-120"/>
              </a:rPr>
              <a:t> legalize same-sex marriage</a:t>
            </a:r>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 marking a historic milestone for equality and LGBTQ+ rights in the country.</a:t>
            </a:r>
            <a:endParaRPr lang="en-US" sz="1800" dirty="0"/>
          </a:p>
        </p:txBody>
      </p:sp>
      <p:sp>
        <p:nvSpPr>
          <p:cNvPr id="8" name="Text 4"/>
          <p:cNvSpPr/>
          <p:nvPr/>
        </p:nvSpPr>
        <p:spPr>
          <a:xfrm>
            <a:off x="793790" y="6864310"/>
            <a:ext cx="13042821" cy="294799"/>
          </a:xfrm>
          <a:prstGeom prst="rect">
            <a:avLst/>
          </a:prstGeom>
          <a:noFill/>
          <a:ln/>
        </p:spPr>
        <p:txBody>
          <a:bodyPr wrap="non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Photo credit: Richard Barrow, Go Thai Be Free</a:t>
            </a:r>
            <a:endParaRPr lang="en-US" sz="1450" dirty="0"/>
          </a:p>
        </p:txBody>
      </p:sp>
      <p:pic>
        <p:nvPicPr>
          <p:cNvPr id="9"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898463"/>
          </a:xfrm>
          <a:prstGeom prst="rect">
            <a:avLst/>
          </a:prstGeom>
        </p:spPr>
      </p:pic>
      <p:sp>
        <p:nvSpPr>
          <p:cNvPr id="3" name="Text 0"/>
          <p:cNvSpPr/>
          <p:nvPr/>
        </p:nvSpPr>
        <p:spPr>
          <a:xfrm>
            <a:off x="1109424" y="4436745"/>
            <a:ext cx="12411432" cy="885944"/>
          </a:xfrm>
          <a:prstGeom prst="rect">
            <a:avLst/>
          </a:prstGeom>
          <a:noFill/>
          <a:ln/>
        </p:spPr>
        <p:txBody>
          <a:bodyPr wrap="none" lIns="0" tIns="0" rIns="0" bIns="0" rtlCol="0" anchor="t"/>
          <a:lstStyle/>
          <a:p>
            <a:pPr algn="ctr"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Thai Cuisine: The Harmony of Flavors</a:t>
            </a:r>
            <a:endParaRPr lang="en-US" sz="5550" dirty="0"/>
          </a:p>
        </p:txBody>
      </p:sp>
      <p:sp>
        <p:nvSpPr>
          <p:cNvPr id="4" name="Text 1"/>
          <p:cNvSpPr/>
          <p:nvPr/>
        </p:nvSpPr>
        <p:spPr>
          <a:xfrm>
            <a:off x="793790" y="5747980"/>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Thai food is one of the most well-known aspects of Thai culture. Celebrated for its bold and balanced flavors, many Thai dishes are now beloved by people all over the world.</a:t>
            </a:r>
            <a:endParaRPr lang="en-US" sz="2200" dirty="0"/>
          </a:p>
        </p:txBody>
      </p:sp>
      <p:sp>
        <p:nvSpPr>
          <p:cNvPr id="5" name="Text 2"/>
          <p:cNvSpPr/>
          <p:nvPr/>
        </p:nvSpPr>
        <p:spPr>
          <a:xfrm>
            <a:off x="793790" y="6973967"/>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realasset</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4293037" y="975955"/>
            <a:ext cx="6044327" cy="575905"/>
          </a:xfrm>
          <a:prstGeom prst="rect">
            <a:avLst/>
          </a:prstGeom>
          <a:noFill/>
          <a:ln/>
        </p:spPr>
        <p:txBody>
          <a:bodyPr wrap="none" lIns="0" tIns="0" rIns="0" bIns="0" rtlCol="0" anchor="t"/>
          <a:lstStyle/>
          <a:p>
            <a:pPr algn="ctr" indent="0" marL="0">
              <a:lnSpc>
                <a:spcPts val="4500"/>
              </a:lnSpc>
              <a:buNone/>
            </a:pPr>
            <a:r>
              <a:rPr lang="en-US" sz="3600" b="1" dirty="0">
                <a:solidFill>
                  <a:srgbClr val="253A7E"/>
                </a:solidFill>
                <a:latin typeface="Bitter Bold" pitchFamily="34" charset="0"/>
                <a:ea typeface="Bitter Bold" pitchFamily="34" charset="-122"/>
                <a:cs typeface="Bitter Bold" pitchFamily="34" charset="-120"/>
              </a:rPr>
              <a:t>Characteristics of Thai Food</a:t>
            </a:r>
            <a:endParaRPr lang="en-US" sz="3600" dirty="0"/>
          </a:p>
        </p:txBody>
      </p:sp>
      <p:sp>
        <p:nvSpPr>
          <p:cNvPr id="3" name="Shape 1"/>
          <p:cNvSpPr/>
          <p:nvPr/>
        </p:nvSpPr>
        <p:spPr>
          <a:xfrm>
            <a:off x="793790" y="1920359"/>
            <a:ext cx="414576" cy="414576"/>
          </a:xfrm>
          <a:prstGeom prst="roundRect">
            <a:avLst>
              <a:gd name="adj" fmla="val 18671"/>
            </a:avLst>
          </a:prstGeom>
          <a:solidFill>
            <a:srgbClr val="FEEECD"/>
          </a:solidFill>
          <a:ln w="7620">
            <a:solidFill>
              <a:srgbClr val="E4D4B3"/>
            </a:solidFill>
            <a:prstDash val="solid"/>
          </a:ln>
        </p:spPr>
      </p:sp>
      <p:sp>
        <p:nvSpPr>
          <p:cNvPr id="4" name="Text 2"/>
          <p:cNvSpPr/>
          <p:nvPr/>
        </p:nvSpPr>
        <p:spPr>
          <a:xfrm>
            <a:off x="862905" y="1954887"/>
            <a:ext cx="276344" cy="345519"/>
          </a:xfrm>
          <a:prstGeom prst="rect">
            <a:avLst/>
          </a:prstGeom>
          <a:noFill/>
          <a:ln/>
        </p:spPr>
        <p:txBody>
          <a:bodyPr wrap="none" lIns="0" tIns="0" rIns="0" bIns="0" rtlCol="0" anchor="t"/>
          <a:lstStyle/>
          <a:p>
            <a:pPr algn="ctr" indent="0" marL="0">
              <a:lnSpc>
                <a:spcPts val="2150"/>
              </a:lnSpc>
              <a:buNone/>
            </a:pPr>
            <a:r>
              <a:rPr lang="en-US" sz="2150" b="1" dirty="0">
                <a:solidFill>
                  <a:srgbClr val="000000"/>
                </a:solidFill>
                <a:latin typeface="Bitter Bold" pitchFamily="34" charset="0"/>
                <a:ea typeface="Bitter Bold" pitchFamily="34" charset="-122"/>
                <a:cs typeface="Bitter Bold" pitchFamily="34" charset="-120"/>
              </a:rPr>
              <a:t>1</a:t>
            </a:r>
            <a:endParaRPr lang="en-US" sz="2150" dirty="0"/>
          </a:p>
        </p:txBody>
      </p:sp>
      <p:pic>
        <p:nvPicPr>
          <p:cNvPr id="5" name="Image 0" descr="preencoded.png">    </p:cNvPr>
          <p:cNvPicPr>
            <a:picLocks noChangeAspect="1"/>
          </p:cNvPicPr>
          <p:nvPr/>
        </p:nvPicPr>
        <p:blipFill>
          <a:blip r:embed="rId1"/>
          <a:stretch>
            <a:fillRect/>
          </a:stretch>
        </p:blipFill>
        <p:spPr>
          <a:xfrm>
            <a:off x="1392555" y="1980248"/>
            <a:ext cx="3595330" cy="2396847"/>
          </a:xfrm>
          <a:prstGeom prst="rect">
            <a:avLst/>
          </a:prstGeom>
        </p:spPr>
      </p:pic>
      <p:sp>
        <p:nvSpPr>
          <p:cNvPr id="6" name="Text 3"/>
          <p:cNvSpPr/>
          <p:nvPr/>
        </p:nvSpPr>
        <p:spPr>
          <a:xfrm>
            <a:off x="1392555" y="4584383"/>
            <a:ext cx="3272195" cy="287893"/>
          </a:xfrm>
          <a:prstGeom prst="rect">
            <a:avLst/>
          </a:prstGeom>
          <a:noFill/>
          <a:ln/>
        </p:spPr>
        <p:txBody>
          <a:bodyPr wrap="none" lIns="0" tIns="0" rIns="0" bIns="0" rtlCol="0" anchor="t"/>
          <a:lstStyle/>
          <a:p>
            <a:pPr algn="l" indent="0" marL="0">
              <a:lnSpc>
                <a:spcPts val="2250"/>
              </a:lnSpc>
              <a:buNone/>
            </a:pPr>
            <a:r>
              <a:rPr lang="en-US" sz="1800" b="1" dirty="0">
                <a:solidFill>
                  <a:srgbClr val="000000"/>
                </a:solidFill>
                <a:latin typeface="Bitter Bold" pitchFamily="34" charset="0"/>
                <a:ea typeface="Bitter Bold" pitchFamily="34" charset="-122"/>
                <a:cs typeface="Bitter Bold" pitchFamily="34" charset="-120"/>
              </a:rPr>
              <a:t>Rice Culture and Food Sharing</a:t>
            </a:r>
            <a:endParaRPr lang="en-US" sz="1800" dirty="0"/>
          </a:p>
        </p:txBody>
      </p:sp>
      <p:sp>
        <p:nvSpPr>
          <p:cNvPr id="7" name="Text 4"/>
          <p:cNvSpPr/>
          <p:nvPr/>
        </p:nvSpPr>
        <p:spPr>
          <a:xfrm>
            <a:off x="1392555" y="4982766"/>
            <a:ext cx="3595330" cy="1768793"/>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Rice is the main staple of Thai people, forming the heart of almost all meals. Meals are typically eaten together, with rice served alongside a variety of shared accompanying dishes, reflecting the communal nature of Thai dining.</a:t>
            </a:r>
            <a:endParaRPr lang="en-US" sz="1450" dirty="0"/>
          </a:p>
        </p:txBody>
      </p:sp>
      <p:sp>
        <p:nvSpPr>
          <p:cNvPr id="8" name="Shape 5"/>
          <p:cNvSpPr/>
          <p:nvPr/>
        </p:nvSpPr>
        <p:spPr>
          <a:xfrm>
            <a:off x="5218152" y="1920359"/>
            <a:ext cx="414576" cy="414576"/>
          </a:xfrm>
          <a:prstGeom prst="roundRect">
            <a:avLst>
              <a:gd name="adj" fmla="val 18671"/>
            </a:avLst>
          </a:prstGeom>
          <a:solidFill>
            <a:srgbClr val="FEEECD"/>
          </a:solidFill>
          <a:ln w="7620">
            <a:solidFill>
              <a:srgbClr val="E4D4B3"/>
            </a:solidFill>
            <a:prstDash val="solid"/>
          </a:ln>
        </p:spPr>
      </p:sp>
      <p:sp>
        <p:nvSpPr>
          <p:cNvPr id="9" name="Text 6"/>
          <p:cNvSpPr/>
          <p:nvPr/>
        </p:nvSpPr>
        <p:spPr>
          <a:xfrm>
            <a:off x="5287268" y="1954887"/>
            <a:ext cx="276344" cy="345519"/>
          </a:xfrm>
          <a:prstGeom prst="rect">
            <a:avLst/>
          </a:prstGeom>
          <a:noFill/>
          <a:ln/>
        </p:spPr>
        <p:txBody>
          <a:bodyPr wrap="none" lIns="0" tIns="0" rIns="0" bIns="0" rtlCol="0" anchor="t"/>
          <a:lstStyle/>
          <a:p>
            <a:pPr algn="ctr" indent="0" marL="0">
              <a:lnSpc>
                <a:spcPts val="2150"/>
              </a:lnSpc>
              <a:buNone/>
            </a:pPr>
            <a:r>
              <a:rPr lang="en-US" sz="2150" b="1" dirty="0">
                <a:solidFill>
                  <a:srgbClr val="000000"/>
                </a:solidFill>
                <a:latin typeface="Bitter Bold" pitchFamily="34" charset="0"/>
                <a:ea typeface="Bitter Bold" pitchFamily="34" charset="-122"/>
                <a:cs typeface="Bitter Bold" pitchFamily="34" charset="-120"/>
              </a:rPr>
              <a:t>2</a:t>
            </a:r>
            <a:endParaRPr lang="en-US" sz="2150" dirty="0"/>
          </a:p>
        </p:txBody>
      </p:sp>
      <p:pic>
        <p:nvPicPr>
          <p:cNvPr id="10" name="Image 1" descr="preencoded.png">    </p:cNvPr>
          <p:cNvPicPr>
            <a:picLocks noChangeAspect="1"/>
          </p:cNvPicPr>
          <p:nvPr/>
        </p:nvPicPr>
        <p:blipFill>
          <a:blip r:embed="rId2"/>
          <a:stretch>
            <a:fillRect/>
          </a:stretch>
        </p:blipFill>
        <p:spPr>
          <a:xfrm>
            <a:off x="5816918" y="1980248"/>
            <a:ext cx="3595330" cy="2396847"/>
          </a:xfrm>
          <a:prstGeom prst="rect">
            <a:avLst/>
          </a:prstGeom>
        </p:spPr>
      </p:pic>
      <p:sp>
        <p:nvSpPr>
          <p:cNvPr id="11" name="Text 7"/>
          <p:cNvSpPr/>
          <p:nvPr/>
        </p:nvSpPr>
        <p:spPr>
          <a:xfrm>
            <a:off x="5816918" y="4584383"/>
            <a:ext cx="2303621" cy="287893"/>
          </a:xfrm>
          <a:prstGeom prst="rect">
            <a:avLst/>
          </a:prstGeom>
          <a:noFill/>
          <a:ln/>
        </p:spPr>
        <p:txBody>
          <a:bodyPr wrap="none" lIns="0" tIns="0" rIns="0" bIns="0" rtlCol="0" anchor="t"/>
          <a:lstStyle/>
          <a:p>
            <a:pPr algn="l" indent="0" marL="0">
              <a:lnSpc>
                <a:spcPts val="2250"/>
              </a:lnSpc>
              <a:buNone/>
            </a:pPr>
            <a:r>
              <a:rPr lang="en-US" sz="1800" b="1" dirty="0">
                <a:solidFill>
                  <a:srgbClr val="000000"/>
                </a:solidFill>
                <a:latin typeface="Bitter Bold" pitchFamily="34" charset="0"/>
                <a:ea typeface="Bitter Bold" pitchFamily="34" charset="-122"/>
                <a:cs typeface="Bitter Bold" pitchFamily="34" charset="-120"/>
              </a:rPr>
              <a:t>Harmony of Flavors</a:t>
            </a:r>
            <a:endParaRPr lang="en-US" sz="1800" dirty="0"/>
          </a:p>
        </p:txBody>
      </p:sp>
      <p:sp>
        <p:nvSpPr>
          <p:cNvPr id="12" name="Text 8"/>
          <p:cNvSpPr/>
          <p:nvPr/>
        </p:nvSpPr>
        <p:spPr>
          <a:xfrm>
            <a:off x="5816918" y="4982766"/>
            <a:ext cx="3595330" cy="884396"/>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Thai food is famous for its complex blends of flavors, such as sweet, sour, salty, and spicy.</a:t>
            </a:r>
            <a:endParaRPr lang="en-US" sz="1450" dirty="0"/>
          </a:p>
        </p:txBody>
      </p:sp>
      <p:sp>
        <p:nvSpPr>
          <p:cNvPr id="13" name="Text 9"/>
          <p:cNvSpPr/>
          <p:nvPr/>
        </p:nvSpPr>
        <p:spPr>
          <a:xfrm>
            <a:off x="5816918" y="5977652"/>
            <a:ext cx="3595330" cy="235744"/>
          </a:xfrm>
          <a:prstGeom prst="rect">
            <a:avLst/>
          </a:prstGeom>
          <a:noFill/>
          <a:ln/>
        </p:spPr>
        <p:txBody>
          <a:bodyPr wrap="none" lIns="0" tIns="0" rIns="0" bIns="0" rtlCol="0" anchor="t"/>
          <a:lstStyle/>
          <a:p>
            <a:pPr algn="l" indent="0" marL="0">
              <a:lnSpc>
                <a:spcPts val="1850"/>
              </a:lnSpc>
              <a:buNone/>
            </a:pPr>
            <a:r>
              <a:rPr lang="en-US" sz="1150" dirty="0">
                <a:solidFill>
                  <a:srgbClr val="000000"/>
                </a:solidFill>
                <a:latin typeface="Bitter" pitchFamily="34" charset="0"/>
                <a:ea typeface="Bitter" pitchFamily="34" charset="-122"/>
                <a:cs typeface="Bitter" pitchFamily="34" charset="-120"/>
              </a:rPr>
              <a:t> </a:t>
            </a:r>
            <a:endParaRPr lang="en-US" sz="1150" dirty="0"/>
          </a:p>
        </p:txBody>
      </p:sp>
      <p:sp>
        <p:nvSpPr>
          <p:cNvPr id="14" name="Shape 10"/>
          <p:cNvSpPr/>
          <p:nvPr/>
        </p:nvSpPr>
        <p:spPr>
          <a:xfrm>
            <a:off x="9642515" y="1920359"/>
            <a:ext cx="414576" cy="414576"/>
          </a:xfrm>
          <a:prstGeom prst="roundRect">
            <a:avLst>
              <a:gd name="adj" fmla="val 18671"/>
            </a:avLst>
          </a:prstGeom>
          <a:solidFill>
            <a:srgbClr val="FEEECD"/>
          </a:solidFill>
          <a:ln w="7620">
            <a:solidFill>
              <a:srgbClr val="E4D4B3"/>
            </a:solidFill>
            <a:prstDash val="solid"/>
          </a:ln>
        </p:spPr>
      </p:sp>
      <p:sp>
        <p:nvSpPr>
          <p:cNvPr id="15" name="Text 11"/>
          <p:cNvSpPr/>
          <p:nvPr/>
        </p:nvSpPr>
        <p:spPr>
          <a:xfrm>
            <a:off x="9711630" y="1954887"/>
            <a:ext cx="276344" cy="345519"/>
          </a:xfrm>
          <a:prstGeom prst="rect">
            <a:avLst/>
          </a:prstGeom>
          <a:noFill/>
          <a:ln/>
        </p:spPr>
        <p:txBody>
          <a:bodyPr wrap="none" lIns="0" tIns="0" rIns="0" bIns="0" rtlCol="0" anchor="t"/>
          <a:lstStyle/>
          <a:p>
            <a:pPr algn="ctr" indent="0" marL="0">
              <a:lnSpc>
                <a:spcPts val="2150"/>
              </a:lnSpc>
              <a:buNone/>
            </a:pPr>
            <a:r>
              <a:rPr lang="en-US" sz="2150" b="1" dirty="0">
                <a:solidFill>
                  <a:srgbClr val="000000"/>
                </a:solidFill>
                <a:latin typeface="Bitter Bold" pitchFamily="34" charset="0"/>
                <a:ea typeface="Bitter Bold" pitchFamily="34" charset="-122"/>
                <a:cs typeface="Bitter Bold" pitchFamily="34" charset="-120"/>
              </a:rPr>
              <a:t>3</a:t>
            </a:r>
            <a:endParaRPr lang="en-US" sz="2150" dirty="0"/>
          </a:p>
        </p:txBody>
      </p:sp>
      <p:pic>
        <p:nvPicPr>
          <p:cNvPr id="16" name="Image 2" descr="preencoded.png">    </p:cNvPr>
          <p:cNvPicPr>
            <a:picLocks noChangeAspect="1"/>
          </p:cNvPicPr>
          <p:nvPr/>
        </p:nvPicPr>
        <p:blipFill>
          <a:blip r:embed="rId3"/>
          <a:stretch>
            <a:fillRect/>
          </a:stretch>
        </p:blipFill>
        <p:spPr>
          <a:xfrm>
            <a:off x="10241280" y="1980248"/>
            <a:ext cx="3595330" cy="2480667"/>
          </a:xfrm>
          <a:prstGeom prst="rect">
            <a:avLst/>
          </a:prstGeom>
        </p:spPr>
      </p:pic>
      <p:sp>
        <p:nvSpPr>
          <p:cNvPr id="17" name="Text 12"/>
          <p:cNvSpPr/>
          <p:nvPr/>
        </p:nvSpPr>
        <p:spPr>
          <a:xfrm>
            <a:off x="10241280" y="4668203"/>
            <a:ext cx="2303621" cy="287893"/>
          </a:xfrm>
          <a:prstGeom prst="rect">
            <a:avLst/>
          </a:prstGeom>
          <a:noFill/>
          <a:ln/>
        </p:spPr>
        <p:txBody>
          <a:bodyPr wrap="none" lIns="0" tIns="0" rIns="0" bIns="0" rtlCol="0" anchor="t"/>
          <a:lstStyle/>
          <a:p>
            <a:pPr algn="l" indent="0" marL="0">
              <a:lnSpc>
                <a:spcPts val="2250"/>
              </a:lnSpc>
              <a:buNone/>
            </a:pPr>
            <a:r>
              <a:rPr lang="en-US" sz="1800" b="1" dirty="0">
                <a:solidFill>
                  <a:srgbClr val="000000"/>
                </a:solidFill>
                <a:latin typeface="Bitter Bold" pitchFamily="34" charset="0"/>
                <a:ea typeface="Bitter Bold" pitchFamily="34" charset="-122"/>
                <a:cs typeface="Bitter Bold" pitchFamily="34" charset="-120"/>
              </a:rPr>
              <a:t>Global Fame</a:t>
            </a:r>
            <a:endParaRPr lang="en-US" sz="1800" dirty="0"/>
          </a:p>
        </p:txBody>
      </p:sp>
      <p:sp>
        <p:nvSpPr>
          <p:cNvPr id="18" name="Text 13"/>
          <p:cNvSpPr/>
          <p:nvPr/>
        </p:nvSpPr>
        <p:spPr>
          <a:xfrm>
            <a:off x="10241280" y="5066586"/>
            <a:ext cx="3595330"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Many Thai dishes are now popular and beloved worldwide.</a:t>
            </a:r>
            <a:endParaRPr lang="en-US" sz="1450" dirty="0"/>
          </a:p>
        </p:txBody>
      </p:sp>
      <p:sp>
        <p:nvSpPr>
          <p:cNvPr id="19" name="Text 14"/>
          <p:cNvSpPr/>
          <p:nvPr/>
        </p:nvSpPr>
        <p:spPr>
          <a:xfrm>
            <a:off x="10241280" y="5766673"/>
            <a:ext cx="3595330" cy="235744"/>
          </a:xfrm>
          <a:prstGeom prst="rect">
            <a:avLst/>
          </a:prstGeom>
          <a:noFill/>
          <a:ln/>
        </p:spPr>
        <p:txBody>
          <a:bodyPr wrap="none" lIns="0" tIns="0" rIns="0" bIns="0" rtlCol="0" anchor="t"/>
          <a:lstStyle/>
          <a:p>
            <a:pPr algn="l" indent="0" marL="0">
              <a:lnSpc>
                <a:spcPts val="1850"/>
              </a:lnSpc>
              <a:buNone/>
            </a:pPr>
            <a:endParaRPr lang="en-US" sz="1150" dirty="0"/>
          </a:p>
        </p:txBody>
      </p:sp>
      <p:sp>
        <p:nvSpPr>
          <p:cNvPr id="20" name="Text 15"/>
          <p:cNvSpPr/>
          <p:nvPr/>
        </p:nvSpPr>
        <p:spPr>
          <a:xfrm>
            <a:off x="793790" y="6958846"/>
            <a:ext cx="13042821" cy="294799"/>
          </a:xfrm>
          <a:prstGeom prst="rect">
            <a:avLst/>
          </a:prstGeom>
          <a:noFill/>
          <a:ln/>
        </p:spPr>
        <p:txBody>
          <a:bodyPr wrap="non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Photo credit: Expatica, De Siam Cuisine, Quandoo</a:t>
            </a:r>
            <a:endParaRPr lang="en-US" sz="1450" dirty="0"/>
          </a:p>
        </p:txBody>
      </p:sp>
      <p:pic>
        <p:nvPicPr>
          <p:cNvPr id="21"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67596" y="753785"/>
            <a:ext cx="4454723" cy="556855"/>
          </a:xfrm>
          <a:prstGeom prst="rect">
            <a:avLst/>
          </a:prstGeom>
          <a:noFill/>
          <a:ln/>
        </p:spPr>
        <p:txBody>
          <a:bodyPr wrap="none" lIns="0" tIns="0" rIns="0" bIns="0" rtlCol="0" anchor="t"/>
          <a:lstStyle/>
          <a:p>
            <a:pPr algn="l" indent="0" marL="0">
              <a:lnSpc>
                <a:spcPts val="4350"/>
              </a:lnSpc>
              <a:buNone/>
            </a:pPr>
            <a:r>
              <a:rPr lang="en-US" sz="3500" b="1" dirty="0">
                <a:solidFill>
                  <a:srgbClr val="253A7E"/>
                </a:solidFill>
                <a:latin typeface="Bitter Bold" pitchFamily="34" charset="0"/>
                <a:ea typeface="Bitter Bold" pitchFamily="34" charset="-122"/>
                <a:cs typeface="Bitter Bold" pitchFamily="34" charset="-120"/>
              </a:rPr>
              <a:t>Famous Thai Dishes </a:t>
            </a:r>
            <a:endParaRPr lang="en-US" sz="3500" dirty="0"/>
          </a:p>
        </p:txBody>
      </p:sp>
      <p:pic>
        <p:nvPicPr>
          <p:cNvPr id="3" name="Image 0" descr="preencoded.png">    </p:cNvPr>
          <p:cNvPicPr>
            <a:picLocks noChangeAspect="1"/>
          </p:cNvPicPr>
          <p:nvPr/>
        </p:nvPicPr>
        <p:blipFill>
          <a:blip r:embed="rId1"/>
          <a:stretch>
            <a:fillRect/>
          </a:stretch>
        </p:blipFill>
        <p:spPr>
          <a:xfrm>
            <a:off x="1505545" y="1666994"/>
            <a:ext cx="2740700" cy="2740700"/>
          </a:xfrm>
          <a:prstGeom prst="rect">
            <a:avLst/>
          </a:prstGeom>
        </p:spPr>
      </p:pic>
      <p:sp>
        <p:nvSpPr>
          <p:cNvPr id="4" name="Text 1"/>
          <p:cNvSpPr/>
          <p:nvPr/>
        </p:nvSpPr>
        <p:spPr>
          <a:xfrm>
            <a:off x="1093946" y="4630341"/>
            <a:ext cx="3563779" cy="445413"/>
          </a:xfrm>
          <a:prstGeom prst="rect">
            <a:avLst/>
          </a:prstGeom>
          <a:noFill/>
          <a:ln/>
        </p:spPr>
        <p:txBody>
          <a:bodyPr wrap="none" lIns="0" tIns="0" rIns="0" bIns="0" rtlCol="0" anchor="t"/>
          <a:lstStyle/>
          <a:p>
            <a:pPr algn="ctr" indent="0" marL="0">
              <a:lnSpc>
                <a:spcPts val="3500"/>
              </a:lnSpc>
              <a:buNone/>
            </a:pPr>
            <a:r>
              <a:rPr lang="en-US" sz="2800" b="1" dirty="0">
                <a:solidFill>
                  <a:srgbClr val="000000"/>
                </a:solidFill>
                <a:latin typeface="Bitter Bold" pitchFamily="34" charset="0"/>
                <a:ea typeface="Bitter Bold" pitchFamily="34" charset="-122"/>
                <a:cs typeface="Bitter Bold" pitchFamily="34" charset="-120"/>
              </a:rPr>
              <a:t>Pad Thai </a:t>
            </a:r>
            <a:endParaRPr lang="en-US" sz="2800" dirty="0"/>
          </a:p>
        </p:txBody>
      </p:sp>
      <p:sp>
        <p:nvSpPr>
          <p:cNvPr id="5" name="Text 2"/>
          <p:cNvSpPr/>
          <p:nvPr/>
        </p:nvSpPr>
        <p:spPr>
          <a:xfrm>
            <a:off x="767596" y="5182553"/>
            <a:ext cx="4216598" cy="142541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famous stir-fried noodle dish made with rice noodles, dried shrimps, tofu, eggs, peanuts, and a tangy-sweet tamarind sauce.</a:t>
            </a:r>
            <a:endParaRPr lang="en-US" sz="1750" dirty="0"/>
          </a:p>
        </p:txBody>
      </p:sp>
      <p:pic>
        <p:nvPicPr>
          <p:cNvPr id="6" name="Image 1" descr="preencoded.png">    </p:cNvPr>
          <p:cNvPicPr>
            <a:picLocks noChangeAspect="1"/>
          </p:cNvPicPr>
          <p:nvPr/>
        </p:nvPicPr>
        <p:blipFill>
          <a:blip r:embed="rId2"/>
          <a:stretch>
            <a:fillRect/>
          </a:stretch>
        </p:blipFill>
        <p:spPr>
          <a:xfrm>
            <a:off x="5944791" y="1666994"/>
            <a:ext cx="2740700" cy="2740700"/>
          </a:xfrm>
          <a:prstGeom prst="rect">
            <a:avLst/>
          </a:prstGeom>
        </p:spPr>
      </p:pic>
      <p:sp>
        <p:nvSpPr>
          <p:cNvPr id="7" name="Text 3"/>
          <p:cNvSpPr/>
          <p:nvPr/>
        </p:nvSpPr>
        <p:spPr>
          <a:xfrm>
            <a:off x="5533192" y="4630341"/>
            <a:ext cx="3563779" cy="445413"/>
          </a:xfrm>
          <a:prstGeom prst="rect">
            <a:avLst/>
          </a:prstGeom>
          <a:noFill/>
          <a:ln/>
        </p:spPr>
        <p:txBody>
          <a:bodyPr wrap="none" lIns="0" tIns="0" rIns="0" bIns="0" rtlCol="0" anchor="t"/>
          <a:lstStyle/>
          <a:p>
            <a:pPr algn="ctr" indent="0" marL="0">
              <a:lnSpc>
                <a:spcPts val="3500"/>
              </a:lnSpc>
              <a:buNone/>
            </a:pPr>
            <a:r>
              <a:rPr lang="en-US" sz="2800" b="1" dirty="0">
                <a:solidFill>
                  <a:srgbClr val="000000"/>
                </a:solidFill>
                <a:latin typeface="Bitter Bold" pitchFamily="34" charset="0"/>
                <a:ea typeface="Bitter Bold" pitchFamily="34" charset="-122"/>
                <a:cs typeface="Bitter Bold" pitchFamily="34" charset="-120"/>
              </a:rPr>
              <a:t>Pad Krapao </a:t>
            </a:r>
            <a:endParaRPr lang="en-US" sz="2800" dirty="0"/>
          </a:p>
        </p:txBody>
      </p:sp>
      <p:sp>
        <p:nvSpPr>
          <p:cNvPr id="8" name="Text 4"/>
          <p:cNvSpPr/>
          <p:nvPr/>
        </p:nvSpPr>
        <p:spPr>
          <a:xfrm>
            <a:off x="5206841" y="5182553"/>
            <a:ext cx="4216598" cy="142541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flavorful stir-fry made with minced meat, holy basil, garlic, and chili, typically served over rice with a fried egg on top.</a:t>
            </a:r>
            <a:endParaRPr lang="en-US" sz="1750" dirty="0"/>
          </a:p>
        </p:txBody>
      </p:sp>
      <p:pic>
        <p:nvPicPr>
          <p:cNvPr id="9" name="Image 2" descr="preencoded.png">    </p:cNvPr>
          <p:cNvPicPr>
            <a:picLocks noChangeAspect="1"/>
          </p:cNvPicPr>
          <p:nvPr/>
        </p:nvPicPr>
        <p:blipFill>
          <a:blip r:embed="rId3"/>
          <a:stretch>
            <a:fillRect/>
          </a:stretch>
        </p:blipFill>
        <p:spPr>
          <a:xfrm>
            <a:off x="10384036" y="1666994"/>
            <a:ext cx="2740700" cy="2740700"/>
          </a:xfrm>
          <a:prstGeom prst="rect">
            <a:avLst/>
          </a:prstGeom>
        </p:spPr>
      </p:pic>
      <p:sp>
        <p:nvSpPr>
          <p:cNvPr id="10" name="Text 5"/>
          <p:cNvSpPr/>
          <p:nvPr/>
        </p:nvSpPr>
        <p:spPr>
          <a:xfrm>
            <a:off x="9972437" y="4630341"/>
            <a:ext cx="3563779" cy="445413"/>
          </a:xfrm>
          <a:prstGeom prst="rect">
            <a:avLst/>
          </a:prstGeom>
          <a:noFill/>
          <a:ln/>
        </p:spPr>
        <p:txBody>
          <a:bodyPr wrap="none" lIns="0" tIns="0" rIns="0" bIns="0" rtlCol="0" anchor="t"/>
          <a:lstStyle/>
          <a:p>
            <a:pPr algn="ctr" indent="0" marL="0">
              <a:lnSpc>
                <a:spcPts val="3500"/>
              </a:lnSpc>
              <a:buNone/>
            </a:pPr>
            <a:r>
              <a:rPr lang="en-US" sz="2800" b="1" dirty="0">
                <a:solidFill>
                  <a:srgbClr val="000000"/>
                </a:solidFill>
                <a:latin typeface="Bitter Bold" pitchFamily="34" charset="0"/>
                <a:ea typeface="Bitter Bold" pitchFamily="34" charset="-122"/>
                <a:cs typeface="Bitter Bold" pitchFamily="34" charset="-120"/>
              </a:rPr>
              <a:t>Pad See Ew</a:t>
            </a:r>
            <a:endParaRPr lang="en-US" sz="2800" dirty="0"/>
          </a:p>
        </p:txBody>
      </p:sp>
      <p:sp>
        <p:nvSpPr>
          <p:cNvPr id="11" name="Text 6"/>
          <p:cNvSpPr/>
          <p:nvPr/>
        </p:nvSpPr>
        <p:spPr>
          <a:xfrm>
            <a:off x="9646087" y="5182553"/>
            <a:ext cx="4216598" cy="142541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savory stir-fried noodle dish made with wide rice noodles, soy sauce, Chinese broccoli, and your choice of meat.</a:t>
            </a:r>
            <a:endParaRPr lang="en-US" sz="1750" dirty="0"/>
          </a:p>
        </p:txBody>
      </p:sp>
      <p:sp>
        <p:nvSpPr>
          <p:cNvPr id="12" name="Text 7"/>
          <p:cNvSpPr/>
          <p:nvPr/>
        </p:nvSpPr>
        <p:spPr>
          <a:xfrm>
            <a:off x="767596" y="6808351"/>
            <a:ext cx="13095208" cy="285155"/>
          </a:xfrm>
          <a:prstGeom prst="rect">
            <a:avLst/>
          </a:prstGeom>
          <a:noFill/>
          <a:ln/>
        </p:spPr>
        <p:txBody>
          <a:bodyPr wrap="none" lIns="0" tIns="0" rIns="0" bIns="0" rtlCol="0" anchor="t"/>
          <a:lstStyle/>
          <a:p>
            <a:pPr algn="l" indent="0" marL="0">
              <a:lnSpc>
                <a:spcPts val="2200"/>
              </a:lnSpc>
              <a:buNone/>
            </a:pPr>
            <a:endParaRPr lang="en-US" sz="1400" dirty="0"/>
          </a:p>
        </p:txBody>
      </p:sp>
      <p:sp>
        <p:nvSpPr>
          <p:cNvPr id="13" name="Text 8"/>
          <p:cNvSpPr/>
          <p:nvPr/>
        </p:nvSpPr>
        <p:spPr>
          <a:xfrm>
            <a:off x="767596" y="7293888"/>
            <a:ext cx="13095208" cy="285155"/>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Photo credit: Inquiring Chef, Food and Wine, MICHELIN Guide</a:t>
            </a:r>
            <a:endParaRPr lang="en-US" sz="140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890468"/>
            <a:ext cx="4607362" cy="575905"/>
          </a:xfrm>
          <a:prstGeom prst="rect">
            <a:avLst/>
          </a:prstGeom>
          <a:noFill/>
          <a:ln/>
        </p:spPr>
        <p:txBody>
          <a:bodyPr wrap="none" lIns="0" tIns="0" rIns="0" bIns="0" rtlCol="0" anchor="t"/>
          <a:lstStyle/>
          <a:p>
            <a:pPr algn="l" indent="0" marL="0">
              <a:lnSpc>
                <a:spcPts val="4500"/>
              </a:lnSpc>
              <a:buNone/>
            </a:pPr>
            <a:r>
              <a:rPr lang="en-US" sz="3600" b="1" dirty="0">
                <a:solidFill>
                  <a:srgbClr val="253A7E"/>
                </a:solidFill>
                <a:latin typeface="Bitter Bold" pitchFamily="34" charset="0"/>
                <a:ea typeface="Bitter Bold" pitchFamily="34" charset="-122"/>
                <a:cs typeface="Bitter Bold" pitchFamily="34" charset="-120"/>
              </a:rPr>
              <a:t>Famous Thai Dishes </a:t>
            </a:r>
            <a:endParaRPr lang="en-US" sz="3600" dirty="0"/>
          </a:p>
        </p:txBody>
      </p:sp>
      <p:pic>
        <p:nvPicPr>
          <p:cNvPr id="3" name="Image 0" descr="preencoded.png">    </p:cNvPr>
          <p:cNvPicPr>
            <a:picLocks noChangeAspect="1"/>
          </p:cNvPicPr>
          <p:nvPr/>
        </p:nvPicPr>
        <p:blipFill>
          <a:blip r:embed="rId1"/>
          <a:stretch>
            <a:fillRect/>
          </a:stretch>
        </p:blipFill>
        <p:spPr>
          <a:xfrm>
            <a:off x="1527810" y="1834872"/>
            <a:ext cx="2726055" cy="2726055"/>
          </a:xfrm>
          <a:prstGeom prst="rect">
            <a:avLst/>
          </a:prstGeom>
        </p:spPr>
      </p:pic>
      <p:sp>
        <p:nvSpPr>
          <p:cNvPr id="4" name="Text 1"/>
          <p:cNvSpPr/>
          <p:nvPr/>
        </p:nvSpPr>
        <p:spPr>
          <a:xfrm>
            <a:off x="1047869" y="4791194"/>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Tom Yum Kung</a:t>
            </a:r>
            <a:endParaRPr lang="en-US" sz="2900" dirty="0"/>
          </a:p>
        </p:txBody>
      </p:sp>
      <p:sp>
        <p:nvSpPr>
          <p:cNvPr id="5" name="Text 2"/>
          <p:cNvSpPr/>
          <p:nvPr/>
        </p:nvSpPr>
        <p:spPr>
          <a:xfrm>
            <a:off x="793790" y="5362456"/>
            <a:ext cx="4194096" cy="1474470"/>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 A hot and sour soup made with shrimp, lemongrass, lime, chili, and fragrant herbs, known for its bold and refreshing flavor.</a:t>
            </a:r>
            <a:endParaRPr lang="en-US" sz="1800" dirty="0"/>
          </a:p>
        </p:txBody>
      </p:sp>
      <p:pic>
        <p:nvPicPr>
          <p:cNvPr id="6" name="Image 1" descr="preencoded.png">    </p:cNvPr>
          <p:cNvPicPr>
            <a:picLocks noChangeAspect="1"/>
          </p:cNvPicPr>
          <p:nvPr/>
        </p:nvPicPr>
        <p:blipFill>
          <a:blip r:embed="rId2"/>
          <a:stretch>
            <a:fillRect/>
          </a:stretch>
        </p:blipFill>
        <p:spPr>
          <a:xfrm>
            <a:off x="5952173" y="1834872"/>
            <a:ext cx="2726055" cy="2726055"/>
          </a:xfrm>
          <a:prstGeom prst="rect">
            <a:avLst/>
          </a:prstGeom>
        </p:spPr>
      </p:pic>
      <p:sp>
        <p:nvSpPr>
          <p:cNvPr id="7" name="Text 3"/>
          <p:cNvSpPr/>
          <p:nvPr/>
        </p:nvSpPr>
        <p:spPr>
          <a:xfrm>
            <a:off x="5472232" y="4791194"/>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Massaman Curry</a:t>
            </a:r>
            <a:endParaRPr lang="en-US" sz="2900" dirty="0"/>
          </a:p>
        </p:txBody>
      </p:sp>
      <p:sp>
        <p:nvSpPr>
          <p:cNvPr id="8" name="Text 4"/>
          <p:cNvSpPr/>
          <p:nvPr/>
        </p:nvSpPr>
        <p:spPr>
          <a:xfrm>
            <a:off x="5218152" y="5362456"/>
            <a:ext cx="4194096" cy="1474470"/>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A rich and mildly spicy  curry with Persian influence, made with tender meat, potatoes, peanuts, and aromatic spices.</a:t>
            </a:r>
            <a:endParaRPr lang="en-US" sz="1800" dirty="0"/>
          </a:p>
        </p:txBody>
      </p:sp>
      <p:pic>
        <p:nvPicPr>
          <p:cNvPr id="9" name="Image 2" descr="preencoded.png">    </p:cNvPr>
          <p:cNvPicPr>
            <a:picLocks noChangeAspect="1"/>
          </p:cNvPicPr>
          <p:nvPr/>
        </p:nvPicPr>
        <p:blipFill>
          <a:blip r:embed="rId3"/>
          <a:stretch>
            <a:fillRect/>
          </a:stretch>
        </p:blipFill>
        <p:spPr>
          <a:xfrm>
            <a:off x="10376535" y="1834872"/>
            <a:ext cx="2726055" cy="2726055"/>
          </a:xfrm>
          <a:prstGeom prst="rect">
            <a:avLst/>
          </a:prstGeom>
        </p:spPr>
      </p:pic>
      <p:sp>
        <p:nvSpPr>
          <p:cNvPr id="10" name="Text 5"/>
          <p:cNvSpPr/>
          <p:nvPr/>
        </p:nvSpPr>
        <p:spPr>
          <a:xfrm>
            <a:off x="9896594" y="4791194"/>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Green Curry</a:t>
            </a:r>
            <a:endParaRPr lang="en-US" sz="2900" dirty="0"/>
          </a:p>
        </p:txBody>
      </p:sp>
      <p:sp>
        <p:nvSpPr>
          <p:cNvPr id="11" name="Text 6"/>
          <p:cNvSpPr/>
          <p:nvPr/>
        </p:nvSpPr>
        <p:spPr>
          <a:xfrm>
            <a:off x="9642515" y="5362456"/>
            <a:ext cx="4194096" cy="1474470"/>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A creamy and spicy curry made with green chili paste, coconut milk, meat, and Thai basil, offering a vibrant and aromatic taste.</a:t>
            </a:r>
            <a:endParaRPr lang="en-US" sz="1800" dirty="0"/>
          </a:p>
        </p:txBody>
      </p:sp>
      <p:sp>
        <p:nvSpPr>
          <p:cNvPr id="12" name="Text 7"/>
          <p:cNvSpPr/>
          <p:nvPr/>
        </p:nvSpPr>
        <p:spPr>
          <a:xfrm>
            <a:off x="793790" y="7044214"/>
            <a:ext cx="13042821" cy="294799"/>
          </a:xfrm>
          <a:prstGeom prst="rect">
            <a:avLst/>
          </a:prstGeom>
          <a:noFill/>
          <a:ln/>
        </p:spPr>
        <p:txBody>
          <a:bodyPr wrap="non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Photo credit: MICHELIN Guide, Kapook</a:t>
            </a:r>
            <a:endParaRPr lang="en-US" sz="145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54562"/>
            <a:ext cx="4961811" cy="620078"/>
          </a:xfrm>
          <a:prstGeom prst="rect">
            <a:avLst/>
          </a:prstGeom>
          <a:noFill/>
          <a:ln/>
        </p:spPr>
        <p:txBody>
          <a:bodyPr wrap="none" lIns="0" tIns="0" rIns="0" bIns="0" rtlCol="0" anchor="t"/>
          <a:lstStyle/>
          <a:p>
            <a:pPr algn="l" indent="0" marL="0">
              <a:lnSpc>
                <a:spcPts val="4850"/>
              </a:lnSpc>
              <a:buNone/>
            </a:pPr>
            <a:r>
              <a:rPr lang="en-US" sz="3900" b="1" dirty="0">
                <a:solidFill>
                  <a:srgbClr val="253A7E"/>
                </a:solidFill>
                <a:latin typeface="Bitter Bold" pitchFamily="34" charset="0"/>
                <a:ea typeface="Bitter Bold" pitchFamily="34" charset="-122"/>
                <a:cs typeface="Bitter Bold" pitchFamily="34" charset="-120"/>
              </a:rPr>
              <a:t>Thailand in Brief</a:t>
            </a:r>
            <a:endParaRPr lang="en-US" sz="3900" dirty="0"/>
          </a:p>
        </p:txBody>
      </p:sp>
      <p:sp>
        <p:nvSpPr>
          <p:cNvPr id="3" name="Text 1"/>
          <p:cNvSpPr/>
          <p:nvPr/>
        </p:nvSpPr>
        <p:spPr>
          <a:xfrm>
            <a:off x="793790" y="2271474"/>
            <a:ext cx="13042821" cy="952619"/>
          </a:xfrm>
          <a:prstGeom prst="rect">
            <a:avLst/>
          </a:prstGeom>
          <a:noFill/>
          <a:ln/>
        </p:spPr>
        <p:txBody>
          <a:bodyPr wrap="square" lIns="0" tIns="0" rIns="0" bIns="0" rtlCol="0" anchor="t"/>
          <a:lstStyle/>
          <a:p>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"Thailand in Brief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550" dirty="0"/>
          </a:p>
        </p:txBody>
      </p:sp>
      <p:sp>
        <p:nvSpPr>
          <p:cNvPr id="4" name="Text 2"/>
          <p:cNvSpPr/>
          <p:nvPr/>
        </p:nvSpPr>
        <p:spPr>
          <a:xfrm>
            <a:off x="793790" y="3447336"/>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1) ภูมิศาสตร์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(Geography)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2) ประวัติศาสตร์</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(History)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(Politics and Government)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4) เศรษฐกิจ</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(Economics)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5) ประชากร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(Demographics)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6) วัฒนธรรม</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(Culture)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7) ค่านิยม</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(Values)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(Misconceptions)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(Rankings related to Thailand)</a:t>
            </a:r>
            <a:endParaRPr lang="en-US" sz="1550" dirty="0"/>
          </a:p>
        </p:txBody>
      </p:sp>
      <p:sp>
        <p:nvSpPr>
          <p:cNvPr id="5" name="Text 3"/>
          <p:cNvSpPr/>
          <p:nvPr/>
        </p:nvSpPr>
        <p:spPr>
          <a:xfrm>
            <a:off x="793790" y="4940737"/>
            <a:ext cx="13042821" cy="635079"/>
          </a:xfrm>
          <a:prstGeom prst="rect">
            <a:avLst/>
          </a:prstGeom>
          <a:noFill/>
          <a:ln/>
        </p:spPr>
        <p:txBody>
          <a:bodyPr wrap="square" lIns="0" tIns="0" rIns="0" bIns="0" rtlCol="0" anchor="t"/>
          <a:lstStyle/>
          <a:p>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"Thailand in Brief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550" dirty="0"/>
          </a:p>
        </p:txBody>
      </p:sp>
      <p:sp>
        <p:nvSpPr>
          <p:cNvPr id="6" name="Text 4"/>
          <p:cNvSpPr/>
          <p:nvPr/>
        </p:nvSpPr>
        <p:spPr>
          <a:xfrm>
            <a:off x="793790" y="5799058"/>
            <a:ext cx="13042821" cy="635079"/>
          </a:xfrm>
          <a:prstGeom prst="rect">
            <a:avLst/>
          </a:prstGeom>
          <a:noFill/>
          <a:ln/>
        </p:spPr>
        <p:txBody>
          <a:bodyPr wrap="square" lIns="0" tIns="0" rIns="0" bIns="0" rtlCol="0" anchor="t"/>
          <a:lstStyle/>
          <a:p>
            <a:pPr algn="l" indent="0" marL="0">
              <a:lnSpc>
                <a:spcPts val="2500"/>
              </a:lnSpc>
              <a:buNone/>
            </a:pPr>
            <a:r>
              <a:rPr lang="en-US" sz="1550" b="1" dirty="0">
                <a:solidFill>
                  <a:srgbClr val="000000"/>
                </a:solidFill>
                <a:latin typeface="Bitter" pitchFamily="34" charset="0"/>
                <a:ea typeface="Bitter" pitchFamily="34" charset="-122"/>
                <a:cs typeface="Bitter" pitchFamily="34" charset="-120"/>
              </a:rPr>
              <a:t>"Thailand in Brief "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
</a:t>
            </a:r>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อีเมล </a:t>
            </a:r>
            <a:pPr algn="l" indent="0" marL="0">
              <a:lnSpc>
                <a:spcPts val="2500"/>
              </a:lnSpc>
              <a:buNone/>
            </a:pPr>
            <a:r>
              <a:rPr lang="en-US" sz="15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550" dirty="0"/>
          </a:p>
        </p:txBody>
      </p:sp>
      <p:sp>
        <p:nvSpPr>
          <p:cNvPr id="7" name="Text 5"/>
          <p:cNvSpPr/>
          <p:nvPr/>
        </p:nvSpPr>
        <p:spPr>
          <a:xfrm>
            <a:off x="793790" y="6657380"/>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27 พฤษภาคม 2568</a:t>
            </a:r>
            <a:endParaRPr lang="en-US" sz="15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93790" y="890468"/>
            <a:ext cx="4607362" cy="575905"/>
          </a:xfrm>
          <a:prstGeom prst="rect">
            <a:avLst/>
          </a:prstGeom>
          <a:noFill/>
          <a:ln/>
        </p:spPr>
        <p:txBody>
          <a:bodyPr wrap="none" lIns="0" tIns="0" rIns="0" bIns="0" rtlCol="0" anchor="t"/>
          <a:lstStyle/>
          <a:p>
            <a:pPr algn="l" indent="0" marL="0">
              <a:lnSpc>
                <a:spcPts val="4500"/>
              </a:lnSpc>
              <a:buNone/>
            </a:pPr>
            <a:r>
              <a:rPr lang="en-US" sz="3600" b="1" dirty="0">
                <a:solidFill>
                  <a:srgbClr val="253A7E"/>
                </a:solidFill>
                <a:latin typeface="Bitter Bold" pitchFamily="34" charset="0"/>
                <a:ea typeface="Bitter Bold" pitchFamily="34" charset="-122"/>
                <a:cs typeface="Bitter Bold" pitchFamily="34" charset="-120"/>
              </a:rPr>
              <a:t>Famous Thai Dishes </a:t>
            </a:r>
            <a:endParaRPr lang="en-US" sz="3600" dirty="0"/>
          </a:p>
        </p:txBody>
      </p:sp>
      <p:pic>
        <p:nvPicPr>
          <p:cNvPr id="3" name="Image 0" descr="preencoded.png">    </p:cNvPr>
          <p:cNvPicPr>
            <a:picLocks noChangeAspect="1"/>
          </p:cNvPicPr>
          <p:nvPr/>
        </p:nvPicPr>
        <p:blipFill>
          <a:blip r:embed="rId1"/>
          <a:stretch>
            <a:fillRect/>
          </a:stretch>
        </p:blipFill>
        <p:spPr>
          <a:xfrm>
            <a:off x="1527810" y="1834872"/>
            <a:ext cx="2726055" cy="2726055"/>
          </a:xfrm>
          <a:prstGeom prst="rect">
            <a:avLst/>
          </a:prstGeom>
        </p:spPr>
      </p:pic>
      <p:sp>
        <p:nvSpPr>
          <p:cNvPr id="4" name="Text 1"/>
          <p:cNvSpPr/>
          <p:nvPr/>
        </p:nvSpPr>
        <p:spPr>
          <a:xfrm>
            <a:off x="1047869" y="4791194"/>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Mango Sticky Rice</a:t>
            </a:r>
            <a:endParaRPr lang="en-US" sz="2900" dirty="0"/>
          </a:p>
        </p:txBody>
      </p:sp>
      <p:sp>
        <p:nvSpPr>
          <p:cNvPr id="5" name="Text 2"/>
          <p:cNvSpPr/>
          <p:nvPr/>
        </p:nvSpPr>
        <p:spPr>
          <a:xfrm>
            <a:off x="793790" y="5362456"/>
            <a:ext cx="4194096" cy="1105853"/>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 A popular dessert made with sweet sticky rice, ripe mango slices, and a drizzle of rich coconut milk.</a:t>
            </a:r>
            <a:endParaRPr lang="en-US" sz="1800" dirty="0"/>
          </a:p>
        </p:txBody>
      </p:sp>
      <p:sp>
        <p:nvSpPr>
          <p:cNvPr id="6" name="Text 3"/>
          <p:cNvSpPr/>
          <p:nvPr/>
        </p:nvSpPr>
        <p:spPr>
          <a:xfrm>
            <a:off x="793790" y="6578798"/>
            <a:ext cx="4194096" cy="235744"/>
          </a:xfrm>
          <a:prstGeom prst="rect">
            <a:avLst/>
          </a:prstGeom>
          <a:noFill/>
          <a:ln/>
        </p:spPr>
        <p:txBody>
          <a:bodyPr wrap="none" lIns="0" tIns="0" rIns="0" bIns="0" rtlCol="0" anchor="t"/>
          <a:lstStyle/>
          <a:p>
            <a:pPr algn="ctr" indent="0" marL="0">
              <a:lnSpc>
                <a:spcPts val="1850"/>
              </a:lnSpc>
              <a:buNone/>
            </a:pPr>
            <a:endParaRPr lang="en-US" sz="1150" dirty="0"/>
          </a:p>
        </p:txBody>
      </p:sp>
      <p:pic>
        <p:nvPicPr>
          <p:cNvPr id="7" name="Image 1" descr="preencoded.png">    </p:cNvPr>
          <p:cNvPicPr>
            <a:picLocks noChangeAspect="1"/>
          </p:cNvPicPr>
          <p:nvPr/>
        </p:nvPicPr>
        <p:blipFill>
          <a:blip r:embed="rId2"/>
          <a:stretch>
            <a:fillRect/>
          </a:stretch>
        </p:blipFill>
        <p:spPr>
          <a:xfrm>
            <a:off x="5952173" y="1834872"/>
            <a:ext cx="2726055" cy="2726055"/>
          </a:xfrm>
          <a:prstGeom prst="rect">
            <a:avLst/>
          </a:prstGeom>
        </p:spPr>
      </p:pic>
      <p:sp>
        <p:nvSpPr>
          <p:cNvPr id="8" name="Text 4"/>
          <p:cNvSpPr/>
          <p:nvPr/>
        </p:nvSpPr>
        <p:spPr>
          <a:xfrm>
            <a:off x="5472232" y="4791194"/>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Thubthim Krop</a:t>
            </a:r>
            <a:endParaRPr lang="en-US" sz="2900" dirty="0"/>
          </a:p>
        </p:txBody>
      </p:sp>
      <p:sp>
        <p:nvSpPr>
          <p:cNvPr id="9" name="Text 5"/>
          <p:cNvSpPr/>
          <p:nvPr/>
        </p:nvSpPr>
        <p:spPr>
          <a:xfrm>
            <a:off x="5218152" y="5362456"/>
            <a:ext cx="4194096" cy="1474470"/>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A refreshing Thai dessert featuring crunchy water chestnuts coated in red syrup and served in sweetened coconut milk with crushed ice.</a:t>
            </a:r>
            <a:endParaRPr lang="en-US" sz="1800" dirty="0"/>
          </a:p>
        </p:txBody>
      </p:sp>
      <p:pic>
        <p:nvPicPr>
          <p:cNvPr id="10" name="Image 2" descr="preencoded.png">    </p:cNvPr>
          <p:cNvPicPr>
            <a:picLocks noChangeAspect="1"/>
          </p:cNvPicPr>
          <p:nvPr/>
        </p:nvPicPr>
        <p:blipFill>
          <a:blip r:embed="rId3"/>
          <a:stretch>
            <a:fillRect/>
          </a:stretch>
        </p:blipFill>
        <p:spPr>
          <a:xfrm>
            <a:off x="10376535" y="1834872"/>
            <a:ext cx="2726055" cy="2726055"/>
          </a:xfrm>
          <a:prstGeom prst="rect">
            <a:avLst/>
          </a:prstGeom>
        </p:spPr>
      </p:pic>
      <p:sp>
        <p:nvSpPr>
          <p:cNvPr id="11" name="Text 6"/>
          <p:cNvSpPr/>
          <p:nvPr/>
        </p:nvSpPr>
        <p:spPr>
          <a:xfrm>
            <a:off x="9896594" y="4791194"/>
            <a:ext cx="3685937" cy="460772"/>
          </a:xfrm>
          <a:prstGeom prst="rect">
            <a:avLst/>
          </a:prstGeom>
          <a:noFill/>
          <a:ln/>
        </p:spPr>
        <p:txBody>
          <a:bodyPr wrap="none" lIns="0" tIns="0" rIns="0" bIns="0" rtlCol="0" anchor="t"/>
          <a:lstStyle/>
          <a:p>
            <a:pPr algn="ctr" indent="0" marL="0">
              <a:lnSpc>
                <a:spcPts val="3600"/>
              </a:lnSpc>
              <a:buNone/>
            </a:pPr>
            <a:r>
              <a:rPr lang="en-US" sz="2900" b="1" dirty="0">
                <a:solidFill>
                  <a:srgbClr val="000000"/>
                </a:solidFill>
                <a:latin typeface="Bitter Bold" pitchFamily="34" charset="0"/>
                <a:ea typeface="Bitter Bold" pitchFamily="34" charset="-122"/>
                <a:cs typeface="Bitter Bold" pitchFamily="34" charset="-120"/>
              </a:rPr>
              <a:t>Khanom Bueang</a:t>
            </a:r>
            <a:endParaRPr lang="en-US" sz="2900" dirty="0"/>
          </a:p>
        </p:txBody>
      </p:sp>
      <p:sp>
        <p:nvSpPr>
          <p:cNvPr id="12" name="Text 7"/>
          <p:cNvSpPr/>
          <p:nvPr/>
        </p:nvSpPr>
        <p:spPr>
          <a:xfrm>
            <a:off x="9642515" y="5362456"/>
            <a:ext cx="4194096" cy="1474470"/>
          </a:xfrm>
          <a:prstGeom prst="rect">
            <a:avLst/>
          </a:prstGeom>
          <a:noFill/>
          <a:ln/>
        </p:spPr>
        <p:txBody>
          <a:bodyPr wrap="square" lIns="0" tIns="0" rIns="0" bIns="0" rtlCol="0" anchor="t"/>
          <a:lstStyle/>
          <a:p>
            <a:pPr algn="l" indent="0" marL="0">
              <a:lnSpc>
                <a:spcPts val="2900"/>
              </a:lnSpc>
              <a:buNone/>
            </a:pPr>
            <a:r>
              <a:rPr lang="en-US" sz="1800" dirty="0">
                <a:solidFill>
                  <a:srgbClr val="000000"/>
                </a:solidFill>
                <a:latin typeface="Bitter" pitchFamily="34" charset="0"/>
                <a:ea typeface="Bitter" pitchFamily="34" charset="-122"/>
                <a:cs typeface="Bitter" pitchFamily="34" charset="-120"/>
              </a:rPr>
              <a:t>A crispy Thai crepe filled with sweet or savory toppings, often made with coconut cream, shredded egg yolk, and grated coconut.</a:t>
            </a:r>
            <a:endParaRPr lang="en-US" sz="1800" dirty="0"/>
          </a:p>
        </p:txBody>
      </p:sp>
      <p:sp>
        <p:nvSpPr>
          <p:cNvPr id="13" name="Text 8"/>
          <p:cNvSpPr/>
          <p:nvPr/>
        </p:nvSpPr>
        <p:spPr>
          <a:xfrm>
            <a:off x="793790" y="7044214"/>
            <a:ext cx="13042821" cy="294799"/>
          </a:xfrm>
          <a:prstGeom prst="rect">
            <a:avLst/>
          </a:prstGeom>
          <a:noFill/>
          <a:ln/>
        </p:spPr>
        <p:txBody>
          <a:bodyPr wrap="non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Photo credit: OfficeMate, khunkaekanomwan, Kapook</a:t>
            </a:r>
            <a:endParaRPr lang="en-US" sz="145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508653"/>
          </a:xfrm>
          <a:prstGeom prst="rect">
            <a:avLst/>
          </a:prstGeom>
        </p:spPr>
      </p:pic>
      <p:sp>
        <p:nvSpPr>
          <p:cNvPr id="3" name="Text 0"/>
          <p:cNvSpPr/>
          <p:nvPr/>
        </p:nvSpPr>
        <p:spPr>
          <a:xfrm>
            <a:off x="793790" y="3996452"/>
            <a:ext cx="11060549" cy="797362"/>
          </a:xfrm>
          <a:prstGeom prst="rect">
            <a:avLst/>
          </a:prstGeom>
          <a:noFill/>
          <a:ln/>
        </p:spPr>
        <p:txBody>
          <a:bodyPr wrap="none" lIns="0" tIns="0" rIns="0" bIns="0" rtlCol="0" anchor="t"/>
          <a:lstStyle/>
          <a:p>
            <a:pPr algn="l" indent="0" marL="0">
              <a:lnSpc>
                <a:spcPts val="6250"/>
              </a:lnSpc>
              <a:buNone/>
            </a:pPr>
            <a:r>
              <a:rPr lang="en-US" sz="5000" b="1" dirty="0">
                <a:solidFill>
                  <a:srgbClr val="253A7E"/>
                </a:solidFill>
                <a:latin typeface="Bitter Bold" pitchFamily="34" charset="0"/>
                <a:ea typeface="Bitter Bold" pitchFamily="34" charset="-122"/>
                <a:cs typeface="Bitter Bold" pitchFamily="34" charset="-120"/>
              </a:rPr>
              <a:t>Nuad Thai: Thai Traditional Massage </a:t>
            </a:r>
            <a:endParaRPr lang="en-US" sz="5000" dirty="0"/>
          </a:p>
        </p:txBody>
      </p:sp>
      <p:sp>
        <p:nvSpPr>
          <p:cNvPr id="4" name="Text 1"/>
          <p:cNvSpPr/>
          <p:nvPr/>
        </p:nvSpPr>
        <p:spPr>
          <a:xfrm>
            <a:off x="793790" y="5176480"/>
            <a:ext cx="13042821" cy="1632585"/>
          </a:xfrm>
          <a:prstGeom prst="rect">
            <a:avLst/>
          </a:prstGeom>
          <a:noFill/>
          <a:ln/>
        </p:spPr>
        <p:txBody>
          <a:bodyPr wrap="square" lIns="0" tIns="0" rIns="0" bIns="0" rtlCol="0" anchor="t"/>
          <a:lstStyle/>
          <a:p>
            <a:pPr algn="l" indent="0" marL="0">
              <a:lnSpc>
                <a:spcPts val="3200"/>
              </a:lnSpc>
              <a:buNone/>
            </a:pPr>
            <a:r>
              <a:rPr lang="en-US" sz="2000" b="1" i="1" dirty="0">
                <a:solidFill>
                  <a:srgbClr val="000000"/>
                </a:solidFill>
                <a:latin typeface="Bitter" pitchFamily="34" charset="0"/>
                <a:ea typeface="Bitter" pitchFamily="34" charset="-122"/>
                <a:cs typeface="Bitter" pitchFamily="34" charset="-120"/>
              </a:rPr>
              <a:t>Nuad Thai  </a:t>
            </a:r>
            <a:pPr algn="l" indent="0" marL="0">
              <a:lnSpc>
                <a:spcPts val="3200"/>
              </a:lnSpc>
              <a:buNone/>
            </a:pPr>
            <a:r>
              <a:rPr lang="en-US" sz="2000" dirty="0">
                <a:solidFill>
                  <a:srgbClr val="000000"/>
                </a:solidFill>
                <a:latin typeface="Bitter" pitchFamily="34" charset="0"/>
                <a:ea typeface="Bitter" pitchFamily="34" charset="-122"/>
                <a:cs typeface="Bitter" pitchFamily="34" charset="-120"/>
              </a:rPr>
              <a:t>(นวดไทย)</a:t>
            </a:r>
            <a:pPr algn="l" indent="0" marL="0">
              <a:lnSpc>
                <a:spcPts val="3200"/>
              </a:lnSpc>
              <a:buNone/>
            </a:pPr>
            <a:r>
              <a:rPr lang="en-US" sz="2000" dirty="0">
                <a:solidFill>
                  <a:srgbClr val="000000"/>
                </a:solidFill>
                <a:latin typeface="Bitter" pitchFamily="34" charset="0"/>
                <a:ea typeface="Bitter" pitchFamily="34" charset="-122"/>
                <a:cs typeface="Bitter" pitchFamily="34" charset="-120"/>
              </a:rPr>
              <a:t>, or traditional Thai massage, is an ancient healing practice that combines acupressure, assisted stretches, and energy line work to promote physical and mental well-being. Recognized by UNESCO </a:t>
            </a:r>
            <a:pPr algn="l" indent="0" marL="0">
              <a:lnSpc>
                <a:spcPts val="3200"/>
              </a:lnSpc>
              <a:buNone/>
            </a:pPr>
            <a:r>
              <a:rPr lang="en-US" sz="2000" dirty="0">
                <a:solidFill>
                  <a:srgbClr val="000000"/>
                </a:solidFill>
                <a:latin typeface="Bitter" pitchFamily="34" charset="0"/>
                <a:ea typeface="Bitter" pitchFamily="34" charset="-122"/>
                <a:cs typeface="Bitter" pitchFamily="34" charset="-120"/>
              </a:rPr>
              <a:t>
</a:t>
            </a:r>
            <a:pPr algn="l" indent="0" marL="0">
              <a:lnSpc>
                <a:spcPts val="3200"/>
              </a:lnSpc>
              <a:buNone/>
            </a:pPr>
            <a:r>
              <a:rPr lang="en-US" sz="2000" dirty="0">
                <a:solidFill>
                  <a:srgbClr val="000000"/>
                </a:solidFill>
                <a:latin typeface="Bitter" pitchFamily="34" charset="0"/>
                <a:ea typeface="Bitter" pitchFamily="34" charset="-122"/>
                <a:cs typeface="Bitter" pitchFamily="34" charset="-120"/>
              </a:rPr>
              <a:t>as an Intangible Cultural Heritage, Nuad Thai is deeply rooted in Thai medicine and spirituality, focusing on restoring balance and harmony in the body.</a:t>
            </a:r>
            <a:endParaRPr lang="en-US" sz="2000" dirty="0"/>
          </a:p>
        </p:txBody>
      </p:sp>
      <p:sp>
        <p:nvSpPr>
          <p:cNvPr id="5" name="Text 2"/>
          <p:cNvSpPr/>
          <p:nvPr/>
        </p:nvSpPr>
        <p:spPr>
          <a:xfrm>
            <a:off x="793790" y="7096125"/>
            <a:ext cx="13042821" cy="326708"/>
          </a:xfrm>
          <a:prstGeom prst="rect">
            <a:avLst/>
          </a:prstGeom>
          <a:noFill/>
          <a:ln/>
        </p:spPr>
        <p:txBody>
          <a:bodyPr wrap="non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Photo credit: Thailand Insider</a:t>
            </a:r>
            <a:endParaRPr 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56642" y="918448"/>
            <a:ext cx="5889308" cy="548997"/>
          </a:xfrm>
          <a:prstGeom prst="rect">
            <a:avLst/>
          </a:prstGeom>
          <a:noFill/>
          <a:ln/>
        </p:spPr>
        <p:txBody>
          <a:bodyPr wrap="none" lIns="0" tIns="0" rIns="0" bIns="0" rtlCol="0" anchor="t"/>
          <a:lstStyle/>
          <a:p>
            <a:pPr algn="l" indent="0" marL="0">
              <a:lnSpc>
                <a:spcPts val="4300"/>
              </a:lnSpc>
              <a:buNone/>
            </a:pPr>
            <a:r>
              <a:rPr lang="en-US" sz="3450" b="1" dirty="0">
                <a:solidFill>
                  <a:srgbClr val="253A7E"/>
                </a:solidFill>
                <a:latin typeface="Bitter Bold" pitchFamily="34" charset="0"/>
                <a:ea typeface="Bitter Bold" pitchFamily="34" charset="-122"/>
                <a:cs typeface="Bitter Bold" pitchFamily="34" charset="-120"/>
              </a:rPr>
              <a:t>Characteristics of Nuad Thai</a:t>
            </a:r>
            <a:endParaRPr lang="en-US" sz="3450" dirty="0"/>
          </a:p>
        </p:txBody>
      </p:sp>
      <p:sp>
        <p:nvSpPr>
          <p:cNvPr id="4" name="Text 1"/>
          <p:cNvSpPr/>
          <p:nvPr/>
        </p:nvSpPr>
        <p:spPr>
          <a:xfrm>
            <a:off x="756642" y="1730931"/>
            <a:ext cx="7630716" cy="1404938"/>
          </a:xfrm>
          <a:prstGeom prst="rect">
            <a:avLst/>
          </a:prstGeom>
          <a:noFill/>
          <a:ln/>
        </p:spPr>
        <p:txBody>
          <a:bodyPr wrap="square" lIns="0" tIns="0" rIns="0" bIns="0" rtlCol="0" anchor="t"/>
          <a:lstStyle/>
          <a:p>
            <a:pPr algn="l" marL="342900" indent="-342900">
              <a:lnSpc>
                <a:spcPts val="2200"/>
              </a:lnSpc>
              <a:buSzPct val="100000"/>
              <a:buChar char="•"/>
            </a:pPr>
            <a:r>
              <a:rPr lang="en-US" sz="1350" b="1" dirty="0">
                <a:solidFill>
                  <a:srgbClr val="000000"/>
                </a:solidFill>
                <a:latin typeface="Bitter" pitchFamily="34" charset="0"/>
                <a:ea typeface="Bitter" pitchFamily="34" charset="-122"/>
                <a:cs typeface="Bitter" pitchFamily="34" charset="-120"/>
              </a:rPr>
              <a:t>Focus on Energy Lines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The practice is based on the concept of invisible energy pathways in the body, known as </a:t>
            </a:r>
            <a:pPr algn="l" indent="0" marL="0">
              <a:lnSpc>
                <a:spcPts val="2200"/>
              </a:lnSpc>
              <a:buNone/>
            </a:pPr>
            <a:r>
              <a:rPr lang="en-US" sz="1350" b="1" i="1" dirty="0">
                <a:solidFill>
                  <a:srgbClr val="000000"/>
                </a:solidFill>
                <a:latin typeface="Bitter" pitchFamily="34" charset="0"/>
                <a:ea typeface="Bitter" pitchFamily="34" charset="-122"/>
                <a:cs typeface="Bitter" pitchFamily="34" charset="-120"/>
              </a:rPr>
              <a:t>sen</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(เส้น)</a:t>
            </a:r>
            <a:pPr algn="l" indent="0" marL="0">
              <a:lnSpc>
                <a:spcPts val="2200"/>
              </a:lnSpc>
              <a:buNone/>
            </a:pPr>
            <a:r>
              <a:rPr lang="en-US" sz="1350" i="1"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lines, with pressure applied to stimulate energy flow and restore balance.</a:t>
            </a:r>
            <a:endParaRPr lang="en-US" sz="1350" dirty="0"/>
          </a:p>
        </p:txBody>
      </p:sp>
      <p:sp>
        <p:nvSpPr>
          <p:cNvPr id="5" name="Text 2"/>
          <p:cNvSpPr/>
          <p:nvPr/>
        </p:nvSpPr>
        <p:spPr>
          <a:xfrm>
            <a:off x="756642" y="3197304"/>
            <a:ext cx="7630716" cy="1053703"/>
          </a:xfrm>
          <a:prstGeom prst="rect">
            <a:avLst/>
          </a:prstGeom>
          <a:noFill/>
          <a:ln/>
        </p:spPr>
        <p:txBody>
          <a:bodyPr wrap="square" lIns="0" tIns="0" rIns="0" bIns="0" rtlCol="0" anchor="t"/>
          <a:lstStyle/>
          <a:p>
            <a:pPr algn="l" marL="342900" indent="-342900">
              <a:lnSpc>
                <a:spcPts val="2200"/>
              </a:lnSpc>
              <a:buSzPct val="100000"/>
              <a:buChar char="•"/>
            </a:pPr>
            <a:r>
              <a:rPr lang="en-US" sz="1350" b="1" dirty="0">
                <a:solidFill>
                  <a:srgbClr val="000000"/>
                </a:solidFill>
                <a:latin typeface="Bitter" pitchFamily="34" charset="0"/>
                <a:ea typeface="Bitter" pitchFamily="34" charset="-122"/>
                <a:cs typeface="Bitter" pitchFamily="34" charset="-120"/>
              </a:rPr>
              <a:t>Combination of Acupressure and Stretching</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Nuad Thai integrates rhythmic acupressure with assisted stretches to enhance flexibility, release tension, and improve circulation.</a:t>
            </a:r>
            <a:endParaRPr lang="en-US" sz="1350" dirty="0"/>
          </a:p>
        </p:txBody>
      </p:sp>
      <p:sp>
        <p:nvSpPr>
          <p:cNvPr id="6" name="Text 3"/>
          <p:cNvSpPr/>
          <p:nvPr/>
        </p:nvSpPr>
        <p:spPr>
          <a:xfrm>
            <a:off x="756642" y="4312444"/>
            <a:ext cx="7630716" cy="1053703"/>
          </a:xfrm>
          <a:prstGeom prst="rect">
            <a:avLst/>
          </a:prstGeom>
          <a:noFill/>
          <a:ln/>
        </p:spPr>
        <p:txBody>
          <a:bodyPr wrap="square" lIns="0" tIns="0" rIns="0" bIns="0" rtlCol="0" anchor="t"/>
          <a:lstStyle/>
          <a:p>
            <a:pPr algn="l" marL="342900" indent="-342900">
              <a:lnSpc>
                <a:spcPts val="2200"/>
              </a:lnSpc>
              <a:buSzPct val="100000"/>
              <a:buChar char="•"/>
            </a:pPr>
            <a:r>
              <a:rPr lang="en-US" sz="1350" b="1" dirty="0">
                <a:solidFill>
                  <a:srgbClr val="000000"/>
                </a:solidFill>
                <a:latin typeface="Bitter" pitchFamily="34" charset="0"/>
                <a:ea typeface="Bitter" pitchFamily="34" charset="-122"/>
                <a:cs typeface="Bitter" pitchFamily="34" charset="-120"/>
              </a:rPr>
              <a:t>Holistic Health Benefits</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The massage promotes physical relaxation, relieves muscle tension, supports better posture, and enhances overall energy and well-being.</a:t>
            </a:r>
            <a:endParaRPr lang="en-US" sz="1350" dirty="0"/>
          </a:p>
        </p:txBody>
      </p:sp>
      <p:sp>
        <p:nvSpPr>
          <p:cNvPr id="7" name="Text 4"/>
          <p:cNvSpPr/>
          <p:nvPr/>
        </p:nvSpPr>
        <p:spPr>
          <a:xfrm>
            <a:off x="756642" y="5427583"/>
            <a:ext cx="7630716" cy="1404938"/>
          </a:xfrm>
          <a:prstGeom prst="rect">
            <a:avLst/>
          </a:prstGeom>
          <a:noFill/>
          <a:ln/>
        </p:spPr>
        <p:txBody>
          <a:bodyPr wrap="square" lIns="0" tIns="0" rIns="0" bIns="0" rtlCol="0" anchor="t"/>
          <a:lstStyle/>
          <a:p>
            <a:pPr algn="l" marL="342900" indent="-342900">
              <a:lnSpc>
                <a:spcPts val="2200"/>
              </a:lnSpc>
              <a:buSzPct val="100000"/>
              <a:buChar char="•"/>
            </a:pPr>
            <a:r>
              <a:rPr lang="en-US" sz="1350" b="1" dirty="0">
                <a:solidFill>
                  <a:srgbClr val="000000"/>
                </a:solidFill>
                <a:latin typeface="Bitter" pitchFamily="34" charset="0"/>
                <a:ea typeface="Bitter" pitchFamily="34" charset="-122"/>
                <a:cs typeface="Bitter" pitchFamily="34" charset="-120"/>
              </a:rPr>
              <a:t>Rooted in Thai Healing Traditions</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Nuad Thai is deeply connected to Thai traditional medicine and Buddhist teachings, emphasizing mindfulness, compassion, and the balance of body and spirit.</a:t>
            </a:r>
            <a:endParaRPr lang="en-US" sz="1350" dirty="0"/>
          </a:p>
        </p:txBody>
      </p:sp>
      <p:sp>
        <p:nvSpPr>
          <p:cNvPr id="8" name="Text 5"/>
          <p:cNvSpPr/>
          <p:nvPr/>
        </p:nvSpPr>
        <p:spPr>
          <a:xfrm>
            <a:off x="756642" y="7030045"/>
            <a:ext cx="7630716" cy="280988"/>
          </a:xfrm>
          <a:prstGeom prst="rect">
            <a:avLst/>
          </a:prstGeom>
          <a:noFill/>
          <a:ln/>
        </p:spPr>
        <p:txBody>
          <a:bodyPr wrap="non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Andamanda Phuket</a:t>
            </a:r>
            <a:endParaRPr lang="en-US" sz="13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80190" y="1347430"/>
            <a:ext cx="6733937" cy="841772"/>
          </a:xfrm>
          <a:prstGeom prst="rect">
            <a:avLst/>
          </a:prstGeom>
          <a:noFill/>
          <a:ln/>
        </p:spPr>
        <p:txBody>
          <a:bodyPr wrap="none" lIns="0" tIns="0" rIns="0" bIns="0" rtlCol="0" anchor="t"/>
          <a:lstStyle/>
          <a:p>
            <a:pPr algn="l" indent="0" marL="0">
              <a:lnSpc>
                <a:spcPts val="6600"/>
              </a:lnSpc>
              <a:buNone/>
            </a:pPr>
            <a:r>
              <a:rPr lang="en-US" sz="5300" b="1" dirty="0">
                <a:solidFill>
                  <a:srgbClr val="253A7E"/>
                </a:solidFill>
                <a:latin typeface="Bitter Bold" pitchFamily="34" charset="0"/>
                <a:ea typeface="Bitter Bold" pitchFamily="34" charset="-122"/>
                <a:cs typeface="Bitter Bold" pitchFamily="34" charset="-120"/>
              </a:rPr>
              <a:t>Wat Pho</a:t>
            </a:r>
            <a:endParaRPr lang="en-US" sz="5300" dirty="0"/>
          </a:p>
        </p:txBody>
      </p:sp>
      <p:sp>
        <p:nvSpPr>
          <p:cNvPr id="4" name="Text 1"/>
          <p:cNvSpPr/>
          <p:nvPr/>
        </p:nvSpPr>
        <p:spPr>
          <a:xfrm>
            <a:off x="6280190" y="2593181"/>
            <a:ext cx="7556421" cy="2693194"/>
          </a:xfrm>
          <a:prstGeom prst="rect">
            <a:avLst/>
          </a:prstGeom>
          <a:noFill/>
          <a:ln/>
        </p:spPr>
        <p:txBody>
          <a:bodyPr wrap="square" lIns="0" tIns="0" rIns="0" bIns="0" rtlCol="0" anchor="t"/>
          <a:lstStyle/>
          <a:p>
            <a:pPr algn="l" indent="0" marL="0">
              <a:lnSpc>
                <a:spcPts val="4200"/>
              </a:lnSpc>
              <a:buNone/>
            </a:pPr>
            <a:r>
              <a:rPr lang="en-US" sz="2650" dirty="0">
                <a:solidFill>
                  <a:srgbClr val="000000"/>
                </a:solidFill>
                <a:latin typeface="Bitter" pitchFamily="34" charset="0"/>
                <a:ea typeface="Bitter" pitchFamily="34" charset="-122"/>
                <a:cs typeface="Bitter" pitchFamily="34" charset="-120"/>
              </a:rPr>
              <a:t>Wat Pho is also considered a </a:t>
            </a:r>
            <a:pPr algn="l" indent="0" marL="0">
              <a:lnSpc>
                <a:spcPts val="4200"/>
              </a:lnSpc>
              <a:buNone/>
            </a:pPr>
            <a:r>
              <a:rPr lang="en-US" sz="2650" dirty="0">
                <a:solidFill>
                  <a:srgbClr val="000000"/>
                </a:solidFill>
                <a:latin typeface="Bitter" pitchFamily="34" charset="0"/>
                <a:ea typeface="Bitter" pitchFamily="34" charset="-122"/>
                <a:cs typeface="Bitter" pitchFamily="34" charset="-120"/>
              </a:rPr>
              <a:t>center of </a:t>
            </a:r>
            <a:pPr algn="l" indent="0" marL="0">
              <a:lnSpc>
                <a:spcPts val="4200"/>
              </a:lnSpc>
              <a:buNone/>
            </a:pPr>
            <a:r>
              <a:rPr lang="en-US" sz="2650" b="1" i="1" dirty="0">
                <a:solidFill>
                  <a:srgbClr val="000000"/>
                </a:solidFill>
                <a:latin typeface="Bitter" pitchFamily="34" charset="0"/>
                <a:ea typeface="Bitter" pitchFamily="34" charset="-122"/>
                <a:cs typeface="Bitter" pitchFamily="34" charset="-120"/>
              </a:rPr>
              <a:t>Nuad Thai</a:t>
            </a:r>
            <a:pPr algn="l" indent="0" marL="0">
              <a:lnSpc>
                <a:spcPts val="4200"/>
              </a:lnSpc>
              <a:buNone/>
            </a:pPr>
            <a:r>
              <a:rPr lang="en-US" sz="2650" dirty="0">
                <a:solidFill>
                  <a:srgbClr val="000000"/>
                </a:solidFill>
                <a:latin typeface="Bitter" pitchFamily="34" charset="0"/>
                <a:ea typeface="Bitter" pitchFamily="34" charset="-122"/>
                <a:cs typeface="Bitter" pitchFamily="34" charset="-120"/>
              </a:rPr>
              <a:t>  </a:t>
            </a:r>
            <a:pPr algn="l" indent="0" marL="0">
              <a:lnSpc>
                <a:spcPts val="4200"/>
              </a:lnSpc>
              <a:buNone/>
            </a:pPr>
            <a:r>
              <a:rPr lang="en-US" sz="2650" dirty="0">
                <a:solidFill>
                  <a:srgbClr val="000000"/>
                </a:solidFill>
                <a:latin typeface="Bitter" pitchFamily="34" charset="0"/>
                <a:ea typeface="Bitter" pitchFamily="34" charset="-122"/>
                <a:cs typeface="Bitter" pitchFamily="34" charset="-120"/>
              </a:rPr>
              <a:t>where techniques of Thai massage and traditional medicine have been taught for centuries. This makes it a major hub for those seeking to learn or try out authentic</a:t>
            </a:r>
            <a:pPr algn="l" indent="0" marL="0">
              <a:lnSpc>
                <a:spcPts val="4200"/>
              </a:lnSpc>
              <a:buNone/>
            </a:pPr>
            <a:r>
              <a:rPr lang="en-US" sz="2650" b="1" i="1" dirty="0">
                <a:solidFill>
                  <a:srgbClr val="000000"/>
                </a:solidFill>
                <a:latin typeface="Bitter" pitchFamily="34" charset="0"/>
                <a:ea typeface="Bitter" pitchFamily="34" charset="-122"/>
                <a:cs typeface="Bitter" pitchFamily="34" charset="-120"/>
              </a:rPr>
              <a:t> Nuad Thai.</a:t>
            </a:r>
            <a:endParaRPr lang="en-US" sz="2650" dirty="0"/>
          </a:p>
        </p:txBody>
      </p:sp>
      <p:sp>
        <p:nvSpPr>
          <p:cNvPr id="5" name="Text 2"/>
          <p:cNvSpPr/>
          <p:nvPr/>
        </p:nvSpPr>
        <p:spPr>
          <a:xfrm>
            <a:off x="6280190" y="5589389"/>
            <a:ext cx="7556421" cy="1292662"/>
          </a:xfrm>
          <a:prstGeom prst="rect">
            <a:avLst/>
          </a:prstGeom>
          <a:noFill/>
          <a:ln/>
        </p:spPr>
        <p:txBody>
          <a:bodyPr wrap="square" lIns="0" tIns="0" rIns="0" bIns="0" rtlCol="0" anchor="t"/>
          <a:lstStyle/>
          <a:p>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Pictured: Statues of hermit at showing a posture of massage therapy at Temple of Reclining Buddha or Wat Pho, Bangkok</a:t>
            </a:r>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
</a:t>
            </a:r>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Photo credit: Wat Pho</a:t>
            </a:r>
            <a:endParaRPr lang="en-US" sz="2100" dirty="0"/>
          </a:p>
        </p:txBody>
      </p:sp>
      <p:pic>
        <p:nvPicPr>
          <p:cNvPr id="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80190" y="1541502"/>
            <a:ext cx="7400449" cy="1771888"/>
          </a:xfrm>
          <a:prstGeom prst="rect">
            <a:avLst/>
          </a:prstGeom>
          <a:noFill/>
          <a:ln/>
        </p:spPr>
        <p:txBody>
          <a:bodyPr wrap="square" lIns="0" tIns="0" rIns="0" bIns="0" rtlCol="0" anchor="t"/>
          <a:lstStyle/>
          <a:p>
            <a:pPr algn="l"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Muay Thai: </a:t>
            </a:r>
            <a:pPr algn="l"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
</a:t>
            </a:r>
            <a:pPr algn="l"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The Art of Eight Limbs</a:t>
            </a:r>
            <a:endParaRPr lang="en-US" sz="5550" dirty="0"/>
          </a:p>
        </p:txBody>
      </p:sp>
      <p:sp>
        <p:nvSpPr>
          <p:cNvPr id="4" name="Text 1"/>
          <p:cNvSpPr/>
          <p:nvPr/>
        </p:nvSpPr>
        <p:spPr>
          <a:xfrm>
            <a:off x="6280190" y="3738682"/>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Muay Thai is Thailand's renowned martial art, known as the "Art of Eight Limbs" for its powerful use of fists, elbows, knees, and shins. Celebrated worldwide for its striking techniques, Muay Thai is also deeply rooted in values of respect, discipline, and self-improvement.</a:t>
            </a:r>
            <a:endParaRPr lang="en-US" sz="2200" dirty="0"/>
          </a:p>
        </p:txBody>
      </p:sp>
      <p:sp>
        <p:nvSpPr>
          <p:cNvPr id="5" name="Text 2"/>
          <p:cNvSpPr/>
          <p:nvPr/>
        </p:nvSpPr>
        <p:spPr>
          <a:xfrm>
            <a:off x="6280190" y="6325195"/>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Naewna</a:t>
            </a:r>
            <a:endParaRPr lang="en-US" sz="1750" dirty="0"/>
          </a:p>
        </p:txBody>
      </p:sp>
      <p:pic>
        <p:nvPicPr>
          <p:cNvPr id="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80190" y="882729"/>
            <a:ext cx="5316260" cy="664488"/>
          </a:xfrm>
          <a:prstGeom prst="rect">
            <a:avLst/>
          </a:prstGeom>
          <a:noFill/>
          <a:ln/>
        </p:spPr>
        <p:txBody>
          <a:bodyPr wrap="none" lIns="0" tIns="0" rIns="0" bIns="0" rtlCol="0" anchor="t"/>
          <a:lstStyle/>
          <a:p>
            <a:pPr algn="l" indent="0" marL="0">
              <a:lnSpc>
                <a:spcPts val="5200"/>
              </a:lnSpc>
              <a:buNone/>
            </a:pPr>
            <a:r>
              <a:rPr lang="en-US" sz="4150" b="1" dirty="0">
                <a:solidFill>
                  <a:srgbClr val="253A7E"/>
                </a:solidFill>
                <a:latin typeface="Bitter Bold" pitchFamily="34" charset="0"/>
                <a:ea typeface="Bitter Bold" pitchFamily="34" charset="-122"/>
                <a:cs typeface="Bitter Bold" pitchFamily="34" charset="-120"/>
              </a:rPr>
              <a:t>Wai Khru Ram Muay</a:t>
            </a:r>
            <a:pPr algn="l" indent="0" marL="0">
              <a:lnSpc>
                <a:spcPts val="5200"/>
              </a:lnSpc>
              <a:buNone/>
            </a:pPr>
            <a:r>
              <a:rPr lang="en-US" sz="4150" b="1" dirty="0">
                <a:solidFill>
                  <a:srgbClr val="253A7E"/>
                </a:solidFill>
                <a:latin typeface="Bitter Bold" pitchFamily="34" charset="0"/>
                <a:ea typeface="Bitter Bold" pitchFamily="34" charset="-122"/>
                <a:cs typeface="Bitter Bold" pitchFamily="34" charset="-120"/>
              </a:rPr>
              <a:t> </a:t>
            </a:r>
            <a:endParaRPr lang="en-US" sz="4150" dirty="0"/>
          </a:p>
        </p:txBody>
      </p:sp>
      <p:sp>
        <p:nvSpPr>
          <p:cNvPr id="4" name="Text 1"/>
          <p:cNvSpPr/>
          <p:nvPr/>
        </p:nvSpPr>
        <p:spPr>
          <a:xfrm>
            <a:off x="6280190" y="1866186"/>
            <a:ext cx="7556421" cy="3402330"/>
          </a:xfrm>
          <a:prstGeom prst="rect">
            <a:avLst/>
          </a:prstGeom>
          <a:noFill/>
          <a:ln/>
        </p:spPr>
        <p:txBody>
          <a:bodyPr wrap="square" lIns="0" tIns="0" rIns="0" bIns="0" rtlCol="0" anchor="t"/>
          <a:lstStyle/>
          <a:p>
            <a:pPr algn="l" indent="0" marL="0">
              <a:lnSpc>
                <a:spcPts val="3300"/>
              </a:lnSpc>
              <a:buNone/>
            </a:pPr>
            <a:r>
              <a:rPr lang="en-US" sz="2050" b="1" i="1" dirty="0">
                <a:solidFill>
                  <a:srgbClr val="000000"/>
                </a:solidFill>
                <a:latin typeface="Bitter" pitchFamily="34" charset="0"/>
                <a:ea typeface="Bitter" pitchFamily="34" charset="-122"/>
                <a:cs typeface="Bitter" pitchFamily="34" charset="-120"/>
              </a:rPr>
              <a:t>Wai khru ram muay</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  </a:t>
            </a:r>
            <a:pPr algn="l" indent="0" marL="0">
              <a:lnSpc>
                <a:spcPts val="3300"/>
              </a:lnSpc>
              <a:buNone/>
            </a:pPr>
            <a:r>
              <a:rPr lang="en-US" sz="2050" b="1" dirty="0">
                <a:solidFill>
                  <a:srgbClr val="000000"/>
                </a:solidFill>
                <a:latin typeface="Bitter" pitchFamily="34" charset="0"/>
                <a:ea typeface="Bitter" pitchFamily="34" charset="-122"/>
                <a:cs typeface="Bitter" pitchFamily="34" charset="-120"/>
              </a:rPr>
              <a:t>(ไหว้ครูรำมวย)</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 is a traditional pre-fight ritual performed by Muay Thai fighters to show </a:t>
            </a:r>
            <a:pPr algn="l" indent="0" marL="0">
              <a:lnSpc>
                <a:spcPts val="3300"/>
              </a:lnSpc>
              <a:buNone/>
            </a:pPr>
            <a:r>
              <a:rPr lang="en-US" sz="2050" b="1" dirty="0">
                <a:solidFill>
                  <a:srgbClr val="000000"/>
                </a:solidFill>
                <a:latin typeface="Bitter" pitchFamily="34" charset="0"/>
                <a:ea typeface="Bitter" pitchFamily="34" charset="-122"/>
                <a:cs typeface="Bitter" pitchFamily="34" charset="-120"/>
              </a:rPr>
              <a:t>respect to their teachers and the sacred forces they believe in</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 Combining graceful movements with symbolic gestures, the ritual reflects the fighter's gratitude, humility, and mental preparation before combat. It is an important cultural expression that connects Muay Thai to its spiritual and historical roots.</a:t>
            </a:r>
            <a:endParaRPr lang="en-US" sz="2050" dirty="0"/>
          </a:p>
        </p:txBody>
      </p:sp>
      <p:sp>
        <p:nvSpPr>
          <p:cNvPr id="5" name="Text 2"/>
          <p:cNvSpPr/>
          <p:nvPr/>
        </p:nvSpPr>
        <p:spPr>
          <a:xfrm>
            <a:off x="6280190" y="5507712"/>
            <a:ext cx="7556421" cy="340162"/>
          </a:xfrm>
          <a:prstGeom prst="rect">
            <a:avLst/>
          </a:prstGeom>
          <a:noFill/>
          <a:ln/>
        </p:spPr>
        <p:txBody>
          <a:bodyPr wrap="none" lIns="0" tIns="0" rIns="0" bIns="0" rtlCol="0" anchor="t"/>
          <a:lstStyle/>
          <a:p>
            <a:pPr algn="l" indent="0" marL="0">
              <a:lnSpc>
                <a:spcPts val="2650"/>
              </a:lnSpc>
              <a:buNone/>
            </a:pPr>
            <a:endParaRPr lang="en-US" sz="1650" dirty="0"/>
          </a:p>
        </p:txBody>
      </p:sp>
      <p:sp>
        <p:nvSpPr>
          <p:cNvPr id="6" name="Text 3"/>
          <p:cNvSpPr/>
          <p:nvPr/>
        </p:nvSpPr>
        <p:spPr>
          <a:xfrm>
            <a:off x="6280190" y="6087070"/>
            <a:ext cx="7556421"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Pictured: Buakaw Banchamek Thai muay thai fighter and kickboxer</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Photo credit: Huahin Living</a:t>
            </a:r>
            <a:endParaRPr lang="en-US" sz="1650" dirty="0"/>
          </a:p>
        </p:txBody>
      </p:sp>
      <p:sp>
        <p:nvSpPr>
          <p:cNvPr id="7" name="Text 4"/>
          <p:cNvSpPr/>
          <p:nvPr/>
        </p:nvSpPr>
        <p:spPr>
          <a:xfrm>
            <a:off x="6280190" y="7006590"/>
            <a:ext cx="7556421" cy="340162"/>
          </a:xfrm>
          <a:prstGeom prst="rect">
            <a:avLst/>
          </a:prstGeom>
          <a:noFill/>
          <a:ln/>
        </p:spPr>
        <p:txBody>
          <a:bodyPr wrap="none" lIns="0" tIns="0" rIns="0" bIns="0" rtlCol="0" anchor="t"/>
          <a:lstStyle/>
          <a:p>
            <a:pPr algn="l" indent="0" marL="0">
              <a:lnSpc>
                <a:spcPts val="2650"/>
              </a:lnSpc>
              <a:buNone/>
            </a:pPr>
            <a:endParaRPr lang="en-US" sz="1650" dirty="0"/>
          </a:p>
        </p:txBody>
      </p:sp>
      <p:pic>
        <p:nvPicPr>
          <p:cNvPr id="8"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1140143"/>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Art of Eight Limbs</a:t>
            </a:r>
            <a:endParaRPr lang="en-US" sz="4450" dirty="0"/>
          </a:p>
        </p:txBody>
      </p:sp>
      <p:sp>
        <p:nvSpPr>
          <p:cNvPr id="4" name="Text 1"/>
          <p:cNvSpPr/>
          <p:nvPr/>
        </p:nvSpPr>
        <p:spPr>
          <a:xfrm>
            <a:off x="793790" y="2189083"/>
            <a:ext cx="5727621" cy="435483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Muay Thai utilizes the fists, elbows, knees, and shins.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Muay Thai techniques are traditionally divided into two categories: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mae mai</a:t>
            </a:r>
            <a:pPr algn="l" indent="0" marL="0">
              <a:lnSpc>
                <a:spcPts val="2850"/>
              </a:lnSpc>
              <a:buNone/>
            </a:pPr>
            <a:r>
              <a:rPr lang="en-US" sz="1750" i="1"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(major techniques) and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luk mai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(minor techniques).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Mae mai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includes the fundamental moves such as powerful punches, elbows, knees, and kicks that form the foundation of the art.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Luk mai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on the other hand, consists of more advanced or refined techniques, often involving counters, feints, and strategic movements used to gain an advantage over an opponent. Together, these techniques showcase the depth, precision, and tactical richness of Muay Thai.</a:t>
            </a:r>
            <a:endParaRPr lang="en-US" sz="1750" dirty="0"/>
          </a:p>
        </p:txBody>
      </p:sp>
      <p:sp>
        <p:nvSpPr>
          <p:cNvPr id="5" name="Text 2"/>
          <p:cNvSpPr/>
          <p:nvPr/>
        </p:nvSpPr>
        <p:spPr>
          <a:xfrm>
            <a:off x="793790" y="6799064"/>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bangkokbiznews</a:t>
            </a:r>
            <a:endParaRPr lang="en-US"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68906" y="755213"/>
            <a:ext cx="6120884" cy="557808"/>
          </a:xfrm>
          <a:prstGeom prst="rect">
            <a:avLst/>
          </a:prstGeom>
          <a:noFill/>
          <a:ln/>
        </p:spPr>
        <p:txBody>
          <a:bodyPr wrap="none" lIns="0" tIns="0" rIns="0" bIns="0" rtlCol="0" anchor="t"/>
          <a:lstStyle/>
          <a:p>
            <a:pPr algn="l" indent="0" marL="0">
              <a:lnSpc>
                <a:spcPts val="4350"/>
              </a:lnSpc>
              <a:buNone/>
            </a:pPr>
            <a:r>
              <a:rPr lang="en-US" sz="3500" b="1" dirty="0">
                <a:solidFill>
                  <a:srgbClr val="253A7E"/>
                </a:solidFill>
                <a:latin typeface="Bitter Bold" pitchFamily="34" charset="0"/>
                <a:ea typeface="Bitter Bold" pitchFamily="34" charset="-122"/>
                <a:cs typeface="Bitter Bold" pitchFamily="34" charset="-120"/>
              </a:rPr>
              <a:t>Famous Muay Thai Stadiums </a:t>
            </a:r>
            <a:endParaRPr lang="en-US" sz="3500" dirty="0"/>
          </a:p>
        </p:txBody>
      </p:sp>
      <p:pic>
        <p:nvPicPr>
          <p:cNvPr id="3" name="Image 0" descr="preencoded.png">    </p:cNvPr>
          <p:cNvPicPr>
            <a:picLocks noChangeAspect="1"/>
          </p:cNvPicPr>
          <p:nvPr/>
        </p:nvPicPr>
        <p:blipFill>
          <a:blip r:embed="rId1"/>
          <a:stretch>
            <a:fillRect/>
          </a:stretch>
        </p:blipFill>
        <p:spPr>
          <a:xfrm>
            <a:off x="2187773" y="1669971"/>
            <a:ext cx="3596997" cy="3596997"/>
          </a:xfrm>
          <a:prstGeom prst="rect">
            <a:avLst/>
          </a:prstGeom>
        </p:spPr>
      </p:pic>
      <p:sp>
        <p:nvSpPr>
          <p:cNvPr id="4" name="Text 1"/>
          <p:cNvSpPr/>
          <p:nvPr/>
        </p:nvSpPr>
        <p:spPr>
          <a:xfrm>
            <a:off x="2074426" y="5490091"/>
            <a:ext cx="3823692" cy="446246"/>
          </a:xfrm>
          <a:prstGeom prst="rect">
            <a:avLst/>
          </a:prstGeom>
          <a:noFill/>
          <a:ln/>
        </p:spPr>
        <p:txBody>
          <a:bodyPr wrap="none" lIns="0" tIns="0" rIns="0" bIns="0" rtlCol="0" anchor="t"/>
          <a:lstStyle/>
          <a:p>
            <a:pPr algn="ctr" indent="0" marL="0">
              <a:lnSpc>
                <a:spcPts val="3500"/>
              </a:lnSpc>
              <a:buNone/>
            </a:pPr>
            <a:r>
              <a:rPr lang="en-US" sz="2800" b="1" dirty="0">
                <a:solidFill>
                  <a:srgbClr val="000000"/>
                </a:solidFill>
                <a:latin typeface="Bitter Bold" pitchFamily="34" charset="0"/>
                <a:ea typeface="Bitter Bold" pitchFamily="34" charset="-122"/>
                <a:cs typeface="Bitter Bold" pitchFamily="34" charset="-120"/>
              </a:rPr>
              <a:t>Rajadamnern Stadium</a:t>
            </a:r>
            <a:endParaRPr lang="en-US" sz="2800" dirty="0"/>
          </a:p>
        </p:txBody>
      </p:sp>
      <p:sp>
        <p:nvSpPr>
          <p:cNvPr id="5" name="Text 2"/>
          <p:cNvSpPr/>
          <p:nvPr/>
        </p:nvSpPr>
        <p:spPr>
          <a:xfrm>
            <a:off x="768906" y="6043374"/>
            <a:ext cx="6434733" cy="1070848"/>
          </a:xfrm>
          <a:prstGeom prst="rect">
            <a:avLst/>
          </a:prstGeom>
          <a:noFill/>
          <a:ln/>
        </p:spPr>
        <p:txBody>
          <a:bodyPr wrap="square" lIns="0" tIns="0" rIns="0" bIns="0" rtlCol="0" anchor="t"/>
          <a:lstStyle/>
          <a:p>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Rajadamnern Stadium</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is the oldest Muay Thai stadium in Thailand, offering an authentic and historic atmosphere for fans to experience traditional Thai boxing.</a:t>
            </a:r>
            <a:endParaRPr lang="en-US" sz="1750" dirty="0"/>
          </a:p>
        </p:txBody>
      </p:sp>
      <p:pic>
        <p:nvPicPr>
          <p:cNvPr id="6" name="Image 1" descr="preencoded.png">    </p:cNvPr>
          <p:cNvPicPr>
            <a:picLocks noChangeAspect="1"/>
          </p:cNvPicPr>
          <p:nvPr/>
        </p:nvPicPr>
        <p:blipFill>
          <a:blip r:embed="rId2"/>
          <a:stretch>
            <a:fillRect/>
          </a:stretch>
        </p:blipFill>
        <p:spPr>
          <a:xfrm>
            <a:off x="8845629" y="1669971"/>
            <a:ext cx="3596997" cy="3596997"/>
          </a:xfrm>
          <a:prstGeom prst="rect">
            <a:avLst/>
          </a:prstGeom>
        </p:spPr>
      </p:pic>
      <p:sp>
        <p:nvSpPr>
          <p:cNvPr id="7" name="Text 3"/>
          <p:cNvSpPr/>
          <p:nvPr/>
        </p:nvSpPr>
        <p:spPr>
          <a:xfrm>
            <a:off x="8858964" y="5490091"/>
            <a:ext cx="3570208" cy="446246"/>
          </a:xfrm>
          <a:prstGeom prst="rect">
            <a:avLst/>
          </a:prstGeom>
          <a:noFill/>
          <a:ln/>
        </p:spPr>
        <p:txBody>
          <a:bodyPr wrap="none" lIns="0" tIns="0" rIns="0" bIns="0" rtlCol="0" anchor="t"/>
          <a:lstStyle/>
          <a:p>
            <a:pPr algn="ctr" indent="0" marL="0">
              <a:lnSpc>
                <a:spcPts val="3500"/>
              </a:lnSpc>
              <a:buNone/>
            </a:pPr>
            <a:r>
              <a:rPr lang="en-US" sz="2800" b="1" dirty="0">
                <a:solidFill>
                  <a:srgbClr val="000000"/>
                </a:solidFill>
                <a:latin typeface="Bitter Bold" pitchFamily="34" charset="0"/>
                <a:ea typeface="Bitter Bold" pitchFamily="34" charset="-122"/>
                <a:cs typeface="Bitter Bold" pitchFamily="34" charset="-120"/>
              </a:rPr>
              <a:t>Lumpinee Stadium</a:t>
            </a:r>
            <a:endParaRPr lang="en-US" sz="2800" dirty="0"/>
          </a:p>
        </p:txBody>
      </p:sp>
      <p:sp>
        <p:nvSpPr>
          <p:cNvPr id="8" name="Text 4"/>
          <p:cNvSpPr/>
          <p:nvPr/>
        </p:nvSpPr>
        <p:spPr>
          <a:xfrm>
            <a:off x="7426762" y="6043374"/>
            <a:ext cx="6434733" cy="1070848"/>
          </a:xfrm>
          <a:prstGeom prst="rect">
            <a:avLst/>
          </a:prstGeom>
          <a:noFill/>
          <a:ln/>
        </p:spPr>
        <p:txBody>
          <a:bodyPr wrap="square" lIns="0" tIns="0" rIns="0" bIns="0" rtlCol="0" anchor="t"/>
          <a:lstStyle/>
          <a:p>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Lumpinee Stadium</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is one of Thailand’s most iconic Muay Thai arenas, known for hosting top-level fights such as ONE Lumphinee and showcasing the sport’s finest athletes.</a:t>
            </a:r>
            <a:endParaRPr lang="en-US" sz="1750" dirty="0"/>
          </a:p>
        </p:txBody>
      </p:sp>
      <p:sp>
        <p:nvSpPr>
          <p:cNvPr id="9" name="Text 5"/>
          <p:cNvSpPr/>
          <p:nvPr/>
        </p:nvSpPr>
        <p:spPr>
          <a:xfrm>
            <a:off x="768906" y="7314962"/>
            <a:ext cx="13092589" cy="285512"/>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Photo credit: Rajadamnern Stadium, muaythai2000</a:t>
            </a:r>
            <a:endParaRPr lang="en-US" sz="14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1551980"/>
            <a:ext cx="7556421" cy="2657832"/>
          </a:xfrm>
          <a:prstGeom prst="rect">
            <a:avLst/>
          </a:prstGeom>
          <a:noFill/>
          <a:ln/>
        </p:spPr>
        <p:txBody>
          <a:bodyPr wrap="square" lIns="0" tIns="0" rIns="0" bIns="0" rtlCol="0" anchor="t"/>
          <a:lstStyle/>
          <a:p>
            <a:pPr algn="l" indent="0" marL="0">
              <a:lnSpc>
                <a:spcPts val="6950"/>
              </a:lnSpc>
              <a:buNone/>
            </a:pPr>
            <a:r>
              <a:rPr lang="en-US" sz="5550" b="1" dirty="0">
                <a:solidFill>
                  <a:srgbClr val="253A7E"/>
                </a:solidFill>
                <a:latin typeface="Bitter Bold" pitchFamily="34" charset="0"/>
                <a:ea typeface="Bitter Bold" pitchFamily="34" charset="-122"/>
                <a:cs typeface="Bitter Bold" pitchFamily="34" charset="-120"/>
              </a:rPr>
              <a:t>Chut Thai – Traditional Thai Clothing</a:t>
            </a:r>
            <a:endParaRPr lang="en-US" sz="5550" dirty="0"/>
          </a:p>
        </p:txBody>
      </p:sp>
      <p:sp>
        <p:nvSpPr>
          <p:cNvPr id="4" name="Text 1"/>
          <p:cNvSpPr/>
          <p:nvPr/>
        </p:nvSpPr>
        <p:spPr>
          <a:xfrm>
            <a:off x="793790" y="4635103"/>
            <a:ext cx="7556421" cy="1360527"/>
          </a:xfrm>
          <a:prstGeom prst="rect">
            <a:avLst/>
          </a:prstGeom>
          <a:noFill/>
          <a:ln/>
        </p:spPr>
        <p:txBody>
          <a:bodyPr wrap="square" lIns="0" tIns="0" rIns="0" bIns="0" rtlCol="0" anchor="t"/>
          <a:lstStyle/>
          <a:p>
            <a:pPr algn="l" indent="0" marL="0">
              <a:lnSpc>
                <a:spcPts val="3550"/>
              </a:lnSpc>
              <a:buNone/>
            </a:pPr>
            <a:r>
              <a:rPr lang="en-US" sz="2200" b="1" i="1" dirty="0">
                <a:solidFill>
                  <a:srgbClr val="000000"/>
                </a:solidFill>
                <a:latin typeface="Bitter" pitchFamily="34" charset="0"/>
                <a:ea typeface="Bitter" pitchFamily="34" charset="-122"/>
                <a:cs typeface="Bitter" pitchFamily="34" charset="-120"/>
              </a:rPr>
              <a:t>Chut Thai</a:t>
            </a:r>
            <a:pPr algn="l" indent="0" marL="0">
              <a:lnSpc>
                <a:spcPts val="3550"/>
              </a:lnSpc>
              <a:buNone/>
            </a:pPr>
            <a:r>
              <a:rPr lang="en-US" sz="2200" i="1" dirty="0">
                <a:solidFill>
                  <a:srgbClr val="000000"/>
                </a:solidFill>
                <a:latin typeface="Bitter" pitchFamily="34" charset="0"/>
                <a:ea typeface="Bitter" pitchFamily="34" charset="-122"/>
                <a:cs typeface="Bitter" pitchFamily="34" charset="-120"/>
              </a:rPr>
              <a:t>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(ชุดไทย)</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refers to traditional Thai clothing.</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l" indent="0" marL="0">
              <a:lnSpc>
                <a:spcPts val="3550"/>
              </a:lnSpc>
              <a:buNone/>
            </a:pPr>
            <a:r>
              <a:rPr lang="en-US" sz="2200" b="1" i="1" dirty="0">
                <a:solidFill>
                  <a:srgbClr val="000000"/>
                </a:solidFill>
                <a:latin typeface="Bitter" pitchFamily="34" charset="0"/>
                <a:ea typeface="Bitter" pitchFamily="34" charset="-122"/>
                <a:cs typeface="Bitter" pitchFamily="34" charset="-120"/>
              </a:rPr>
              <a:t>Chut Thai</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can be worn for ceremonies, formal functions, cultural occasions, or even for fashion and recreation.</a:t>
            </a:r>
            <a:endParaRPr lang="en-US" sz="2200" dirty="0"/>
          </a:p>
        </p:txBody>
      </p:sp>
      <p:sp>
        <p:nvSpPr>
          <p:cNvPr id="5" name="Text 2"/>
          <p:cNvSpPr/>
          <p:nvPr/>
        </p:nvSpPr>
        <p:spPr>
          <a:xfrm>
            <a:off x="793790" y="631459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Bangkok Wedding Studio</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5098" y="771049"/>
            <a:ext cx="10790158" cy="657225"/>
          </a:xfrm>
          <a:prstGeom prst="rect">
            <a:avLst/>
          </a:prstGeom>
          <a:noFill/>
          <a:ln/>
        </p:spPr>
        <p:txBody>
          <a:bodyPr wrap="none" lIns="0" tIns="0" rIns="0" bIns="0" rtlCol="0" anchor="t"/>
          <a:lstStyle/>
          <a:p>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Some Elements of Thai Traditional Clothing</a:t>
            </a:r>
            <a:endParaRPr lang="en-US" sz="4100" dirty="0"/>
          </a:p>
        </p:txBody>
      </p:sp>
      <p:pic>
        <p:nvPicPr>
          <p:cNvPr id="3" name="Image 0" descr="preencoded.png">    </p:cNvPr>
          <p:cNvPicPr>
            <a:picLocks noChangeAspect="1"/>
          </p:cNvPicPr>
          <p:nvPr/>
        </p:nvPicPr>
        <p:blipFill>
          <a:blip r:embed="rId1"/>
          <a:stretch>
            <a:fillRect/>
          </a:stretch>
        </p:blipFill>
        <p:spPr>
          <a:xfrm>
            <a:off x="785098" y="1980248"/>
            <a:ext cx="2880122" cy="2963942"/>
          </a:xfrm>
          <a:prstGeom prst="rect">
            <a:avLst/>
          </a:prstGeom>
        </p:spPr>
      </p:pic>
      <p:sp>
        <p:nvSpPr>
          <p:cNvPr id="4" name="Text 1"/>
          <p:cNvSpPr/>
          <p:nvPr/>
        </p:nvSpPr>
        <p:spPr>
          <a:xfrm>
            <a:off x="785098" y="5180767"/>
            <a:ext cx="2880122" cy="420529"/>
          </a:xfrm>
          <a:prstGeom prst="rect">
            <a:avLst/>
          </a:prstGeom>
          <a:noFill/>
          <a:ln/>
        </p:spPr>
        <p:txBody>
          <a:bodyPr wrap="none" lIns="0" tIns="0" rIns="0" bIns="0" rtlCol="0" anchor="t"/>
          <a:lstStyle/>
          <a:p>
            <a:pPr algn="l" indent="0" marL="0">
              <a:lnSpc>
                <a:spcPts val="3300"/>
              </a:lnSpc>
              <a:buNone/>
            </a:pPr>
            <a:r>
              <a:rPr lang="en-US" sz="2050" b="1" i="1" dirty="0">
                <a:solidFill>
                  <a:srgbClr val="000000"/>
                </a:solidFill>
                <a:latin typeface="Bitter" pitchFamily="34" charset="0"/>
                <a:ea typeface="Bitter" pitchFamily="34" charset="-122"/>
                <a:cs typeface="Bitter" pitchFamily="34" charset="-120"/>
              </a:rPr>
              <a:t>Sabai</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 (สไบ) </a:t>
            </a:r>
            <a:endParaRPr lang="en-US" sz="2050" dirty="0"/>
          </a:p>
        </p:txBody>
      </p:sp>
      <p:sp>
        <p:nvSpPr>
          <p:cNvPr id="5" name="Text 2"/>
          <p:cNvSpPr/>
          <p:nvPr/>
        </p:nvSpPr>
        <p:spPr>
          <a:xfrm>
            <a:off x="785098" y="5790486"/>
            <a:ext cx="2880122" cy="672703"/>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Cloth/shawl worn across the chest</a:t>
            </a:r>
            <a:endParaRPr lang="en-US" sz="1650" dirty="0"/>
          </a:p>
        </p:txBody>
      </p:sp>
      <p:pic>
        <p:nvPicPr>
          <p:cNvPr id="6" name="Image 1" descr="preencoded.png">    </p:cNvPr>
          <p:cNvPicPr>
            <a:picLocks noChangeAspect="1"/>
          </p:cNvPicPr>
          <p:nvPr/>
        </p:nvPicPr>
        <p:blipFill>
          <a:blip r:embed="rId2"/>
          <a:stretch>
            <a:fillRect/>
          </a:stretch>
        </p:blipFill>
        <p:spPr>
          <a:xfrm>
            <a:off x="4185999" y="1980248"/>
            <a:ext cx="2880122" cy="2880122"/>
          </a:xfrm>
          <a:prstGeom prst="rect">
            <a:avLst/>
          </a:prstGeom>
        </p:spPr>
      </p:pic>
      <p:sp>
        <p:nvSpPr>
          <p:cNvPr id="7" name="Text 3"/>
          <p:cNvSpPr/>
          <p:nvPr/>
        </p:nvSpPr>
        <p:spPr>
          <a:xfrm>
            <a:off x="4185999" y="5096947"/>
            <a:ext cx="2880122" cy="841058"/>
          </a:xfrm>
          <a:prstGeom prst="rect">
            <a:avLst/>
          </a:prstGeom>
          <a:noFill/>
          <a:ln/>
        </p:spPr>
        <p:txBody>
          <a:bodyPr wrap="square" lIns="0" tIns="0" rIns="0" bIns="0" rtlCol="0" anchor="t"/>
          <a:lstStyle/>
          <a:p>
            <a:pPr algn="l" indent="0" marL="0">
              <a:lnSpc>
                <a:spcPts val="3300"/>
              </a:lnSpc>
              <a:buNone/>
            </a:pPr>
            <a:r>
              <a:rPr lang="en-US" sz="2050" b="1" i="1" dirty="0">
                <a:solidFill>
                  <a:srgbClr val="000000"/>
                </a:solidFill>
                <a:latin typeface="Bitter" pitchFamily="34" charset="0"/>
                <a:ea typeface="Bitter" pitchFamily="34" charset="-122"/>
                <a:cs typeface="Bitter" pitchFamily="34" charset="-120"/>
              </a:rPr>
              <a:t>Chong Kraben </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
</a:t>
            </a:r>
            <a:pPr algn="l" indent="0" marL="0">
              <a:lnSpc>
                <a:spcPts val="3300"/>
              </a:lnSpc>
              <a:buNone/>
            </a:pPr>
            <a:r>
              <a:rPr lang="en-US" sz="2050" b="1" dirty="0">
                <a:solidFill>
                  <a:srgbClr val="000000"/>
                </a:solidFill>
                <a:latin typeface="Bitter" pitchFamily="34" charset="0"/>
                <a:ea typeface="Bitter" pitchFamily="34" charset="-122"/>
                <a:cs typeface="Bitter" pitchFamily="34" charset="-120"/>
              </a:rPr>
              <a:t>(โจงกระเบน)</a:t>
            </a:r>
            <a:endParaRPr lang="en-US" sz="2050" dirty="0"/>
          </a:p>
        </p:txBody>
      </p:sp>
      <p:sp>
        <p:nvSpPr>
          <p:cNvPr id="8" name="Text 4"/>
          <p:cNvSpPr/>
          <p:nvPr/>
        </p:nvSpPr>
        <p:spPr>
          <a:xfrm>
            <a:off x="4185999" y="6127194"/>
            <a:ext cx="2880122" cy="672703"/>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Lower garment wrapped around the waist</a:t>
            </a:r>
            <a:endParaRPr lang="en-US" sz="1650" dirty="0"/>
          </a:p>
        </p:txBody>
      </p:sp>
      <p:pic>
        <p:nvPicPr>
          <p:cNvPr id="9" name="Image 2" descr="preencoded.png">    </p:cNvPr>
          <p:cNvPicPr>
            <a:picLocks noChangeAspect="1"/>
          </p:cNvPicPr>
          <p:nvPr/>
        </p:nvPicPr>
        <p:blipFill>
          <a:blip r:embed="rId3"/>
          <a:stretch>
            <a:fillRect/>
          </a:stretch>
        </p:blipFill>
        <p:spPr>
          <a:xfrm>
            <a:off x="7586901" y="1980248"/>
            <a:ext cx="2880122" cy="2880122"/>
          </a:xfrm>
          <a:prstGeom prst="rect">
            <a:avLst/>
          </a:prstGeom>
        </p:spPr>
      </p:pic>
      <p:sp>
        <p:nvSpPr>
          <p:cNvPr id="10" name="Text 5"/>
          <p:cNvSpPr/>
          <p:nvPr/>
        </p:nvSpPr>
        <p:spPr>
          <a:xfrm>
            <a:off x="7586901" y="5096947"/>
            <a:ext cx="2880122" cy="420529"/>
          </a:xfrm>
          <a:prstGeom prst="rect">
            <a:avLst/>
          </a:prstGeom>
          <a:noFill/>
          <a:ln/>
        </p:spPr>
        <p:txBody>
          <a:bodyPr wrap="none" lIns="0" tIns="0" rIns="0" bIns="0" rtlCol="0" anchor="t"/>
          <a:lstStyle/>
          <a:p>
            <a:pPr algn="l" indent="0" marL="0">
              <a:lnSpc>
                <a:spcPts val="3300"/>
              </a:lnSpc>
              <a:buNone/>
            </a:pPr>
            <a:r>
              <a:rPr lang="en-US" sz="2050" b="1" i="1" dirty="0">
                <a:solidFill>
                  <a:srgbClr val="000000"/>
                </a:solidFill>
                <a:latin typeface="Bitter" pitchFamily="34" charset="0"/>
                <a:ea typeface="Bitter" pitchFamily="34" charset="-122"/>
                <a:cs typeface="Bitter" pitchFamily="34" charset="-120"/>
              </a:rPr>
              <a:t>Pha Sin </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 (ผ้าซิ่น) </a:t>
            </a:r>
            <a:endParaRPr lang="en-US" sz="2050" dirty="0"/>
          </a:p>
        </p:txBody>
      </p:sp>
      <p:sp>
        <p:nvSpPr>
          <p:cNvPr id="11" name="Text 6"/>
          <p:cNvSpPr/>
          <p:nvPr/>
        </p:nvSpPr>
        <p:spPr>
          <a:xfrm>
            <a:off x="7586901" y="5706666"/>
            <a:ext cx="2880122" cy="336352"/>
          </a:xfrm>
          <a:prstGeom prst="rect">
            <a:avLst/>
          </a:prstGeom>
          <a:noFill/>
          <a:ln/>
        </p:spPr>
        <p:txBody>
          <a:bodyPr wrap="non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Traditional tube skirt</a:t>
            </a:r>
            <a:endParaRPr lang="en-US" sz="1650" dirty="0"/>
          </a:p>
        </p:txBody>
      </p:sp>
      <p:pic>
        <p:nvPicPr>
          <p:cNvPr id="12" name="Image 3" descr="preencoded.png">    </p:cNvPr>
          <p:cNvPicPr>
            <a:picLocks noChangeAspect="1"/>
          </p:cNvPicPr>
          <p:nvPr/>
        </p:nvPicPr>
        <p:blipFill>
          <a:blip r:embed="rId4"/>
          <a:stretch>
            <a:fillRect/>
          </a:stretch>
        </p:blipFill>
        <p:spPr>
          <a:xfrm>
            <a:off x="10987802" y="1980248"/>
            <a:ext cx="2880122" cy="2927866"/>
          </a:xfrm>
          <a:prstGeom prst="rect">
            <a:avLst/>
          </a:prstGeom>
        </p:spPr>
      </p:pic>
      <p:sp>
        <p:nvSpPr>
          <p:cNvPr id="13" name="Text 7"/>
          <p:cNvSpPr/>
          <p:nvPr/>
        </p:nvSpPr>
        <p:spPr>
          <a:xfrm>
            <a:off x="10987802" y="5144691"/>
            <a:ext cx="2880122" cy="420529"/>
          </a:xfrm>
          <a:prstGeom prst="rect">
            <a:avLst/>
          </a:prstGeom>
          <a:noFill/>
          <a:ln/>
        </p:spPr>
        <p:txBody>
          <a:bodyPr wrap="none" lIns="0" tIns="0" rIns="0" bIns="0" rtlCol="0" anchor="t"/>
          <a:lstStyle/>
          <a:p>
            <a:pPr algn="l" indent="0" marL="0">
              <a:lnSpc>
                <a:spcPts val="3300"/>
              </a:lnSpc>
              <a:buNone/>
            </a:pPr>
            <a:r>
              <a:rPr lang="en-US" sz="2050" b="1" i="1" dirty="0">
                <a:solidFill>
                  <a:srgbClr val="000000"/>
                </a:solidFill>
                <a:latin typeface="Bitter" pitchFamily="34" charset="0"/>
                <a:ea typeface="Bitter" pitchFamily="34" charset="-122"/>
                <a:cs typeface="Bitter" pitchFamily="34" charset="-120"/>
              </a:rPr>
              <a:t>Pha Khao Ma  </a:t>
            </a:r>
            <a:pPr algn="l" indent="0" marL="0">
              <a:lnSpc>
                <a:spcPts val="3300"/>
              </a:lnSpc>
              <a:buNone/>
            </a:pPr>
            <a:r>
              <a:rPr lang="en-US" sz="2050" dirty="0">
                <a:solidFill>
                  <a:srgbClr val="000000"/>
                </a:solidFill>
                <a:latin typeface="Bitter" pitchFamily="34" charset="0"/>
                <a:ea typeface="Bitter" pitchFamily="34" charset="-122"/>
                <a:cs typeface="Bitter" pitchFamily="34" charset="-120"/>
              </a:rPr>
              <a:t>(ผ้าขาวม้า)</a:t>
            </a:r>
            <a:endParaRPr lang="en-US" sz="2050" dirty="0"/>
          </a:p>
        </p:txBody>
      </p:sp>
      <p:sp>
        <p:nvSpPr>
          <p:cNvPr id="14" name="Text 8"/>
          <p:cNvSpPr/>
          <p:nvPr/>
        </p:nvSpPr>
        <p:spPr>
          <a:xfrm>
            <a:off x="10987802" y="5754410"/>
            <a:ext cx="2880122" cy="672703"/>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Multipurpose, checkered cloth</a:t>
            </a:r>
            <a:endParaRPr lang="en-US" sz="1650" dirty="0"/>
          </a:p>
        </p:txBody>
      </p:sp>
      <p:sp>
        <p:nvSpPr>
          <p:cNvPr id="15" name="Text 9"/>
          <p:cNvSpPr/>
          <p:nvPr/>
        </p:nvSpPr>
        <p:spPr>
          <a:xfrm>
            <a:off x="785098" y="7225665"/>
            <a:ext cx="13060204" cy="269081"/>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สะพักไทย สไบ-ชุดไทย, Amaze Multistore, TH My  Best, กรมหม่อนไหม</a:t>
            </a:r>
            <a:endParaRPr lang="en-US" sz="1300" dirty="0"/>
          </a:p>
        </p:txBody>
      </p:sp>
      <p:pic>
        <p:nvPicPr>
          <p:cNvPr id="16"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83669" y="769739"/>
            <a:ext cx="4548426" cy="568523"/>
          </a:xfrm>
          <a:prstGeom prst="rect">
            <a:avLst/>
          </a:prstGeom>
          <a:noFill/>
          <a:ln/>
        </p:spPr>
        <p:txBody>
          <a:bodyPr wrap="none" lIns="0" tIns="0" rIns="0" bIns="0" rtlCol="0" anchor="t"/>
          <a:lstStyle/>
          <a:p>
            <a:pPr algn="l" indent="0" marL="0">
              <a:lnSpc>
                <a:spcPts val="4450"/>
              </a:lnSpc>
              <a:buNone/>
            </a:pPr>
            <a:endParaRPr lang="en-US" sz="3550" dirty="0"/>
          </a:p>
        </p:txBody>
      </p:sp>
      <p:pic>
        <p:nvPicPr>
          <p:cNvPr id="3" name="Image 0" descr="preencoded.png">    </p:cNvPr>
          <p:cNvPicPr>
            <a:picLocks noChangeAspect="1"/>
          </p:cNvPicPr>
          <p:nvPr/>
        </p:nvPicPr>
        <p:blipFill>
          <a:blip r:embed="rId1"/>
          <a:stretch>
            <a:fillRect/>
          </a:stretch>
        </p:blipFill>
        <p:spPr>
          <a:xfrm>
            <a:off x="1906786" y="1702118"/>
            <a:ext cx="4171474" cy="4171474"/>
          </a:xfrm>
          <a:prstGeom prst="rect">
            <a:avLst/>
          </a:prstGeom>
        </p:spPr>
      </p:pic>
      <p:sp>
        <p:nvSpPr>
          <p:cNvPr id="4" name="Text 1"/>
          <p:cNvSpPr/>
          <p:nvPr/>
        </p:nvSpPr>
        <p:spPr>
          <a:xfrm>
            <a:off x="2173248" y="6101001"/>
            <a:ext cx="3638669" cy="454819"/>
          </a:xfrm>
          <a:prstGeom prst="rect">
            <a:avLst/>
          </a:prstGeom>
          <a:noFill/>
          <a:ln/>
        </p:spPr>
        <p:txBody>
          <a:bodyPr wrap="none" lIns="0" tIns="0" rIns="0" bIns="0" rtlCol="0" anchor="t"/>
          <a:lstStyle/>
          <a:p>
            <a:pPr algn="ctr" indent="0" marL="0">
              <a:lnSpc>
                <a:spcPts val="3550"/>
              </a:lnSpc>
              <a:buNone/>
            </a:pPr>
            <a:r>
              <a:rPr lang="en-US" sz="2850" b="1" dirty="0">
                <a:solidFill>
                  <a:srgbClr val="000000"/>
                </a:solidFill>
                <a:latin typeface="Bitter Bold" pitchFamily="34" charset="0"/>
                <a:ea typeface="Bitter Bold" pitchFamily="34" charset="-122"/>
                <a:cs typeface="Bitter Bold" pitchFamily="34" charset="-120"/>
              </a:rPr>
              <a:t>Men's Clothing</a:t>
            </a:r>
            <a:endParaRPr lang="en-US" sz="2850" dirty="0"/>
          </a:p>
        </p:txBody>
      </p:sp>
      <p:sp>
        <p:nvSpPr>
          <p:cNvPr id="5" name="Text 2"/>
          <p:cNvSpPr/>
          <p:nvPr/>
        </p:nvSpPr>
        <p:spPr>
          <a:xfrm>
            <a:off x="783669" y="6664881"/>
            <a:ext cx="6417826" cy="363855"/>
          </a:xfrm>
          <a:prstGeom prst="rect">
            <a:avLst/>
          </a:prstGeom>
          <a:noFill/>
          <a:ln/>
        </p:spPr>
        <p:txBody>
          <a:bodyPr wrap="none" lIns="0" tIns="0" rIns="0" bIns="0" rtlCol="0" anchor="t"/>
          <a:lstStyle/>
          <a:p>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Chong kraben</a:t>
            </a:r>
            <a:pPr algn="l" indent="0" marL="0">
              <a:lnSpc>
                <a:spcPts val="2850"/>
              </a:lnSpc>
              <a:buNone/>
            </a:pPr>
            <a:r>
              <a:rPr lang="en-US" sz="1750" i="1"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with shirt </a:t>
            </a:r>
            <a:endParaRPr lang="en-US" sz="1750" dirty="0"/>
          </a:p>
        </p:txBody>
      </p:sp>
      <p:pic>
        <p:nvPicPr>
          <p:cNvPr id="6" name="Image 1" descr="preencoded.png">    </p:cNvPr>
          <p:cNvPicPr>
            <a:picLocks noChangeAspect="1"/>
          </p:cNvPicPr>
          <p:nvPr/>
        </p:nvPicPr>
        <p:blipFill>
          <a:blip r:embed="rId2"/>
          <a:stretch>
            <a:fillRect/>
          </a:stretch>
        </p:blipFill>
        <p:spPr>
          <a:xfrm>
            <a:off x="8552021" y="1702118"/>
            <a:ext cx="4171474" cy="4171474"/>
          </a:xfrm>
          <a:prstGeom prst="rect">
            <a:avLst/>
          </a:prstGeom>
        </p:spPr>
      </p:pic>
      <p:sp>
        <p:nvSpPr>
          <p:cNvPr id="7" name="Text 3"/>
          <p:cNvSpPr/>
          <p:nvPr/>
        </p:nvSpPr>
        <p:spPr>
          <a:xfrm>
            <a:off x="8818483" y="6101001"/>
            <a:ext cx="3638669" cy="454819"/>
          </a:xfrm>
          <a:prstGeom prst="rect">
            <a:avLst/>
          </a:prstGeom>
          <a:noFill/>
          <a:ln/>
        </p:spPr>
        <p:txBody>
          <a:bodyPr wrap="none" lIns="0" tIns="0" rIns="0" bIns="0" rtlCol="0" anchor="t"/>
          <a:lstStyle/>
          <a:p>
            <a:pPr algn="ctr" indent="0" marL="0">
              <a:lnSpc>
                <a:spcPts val="3550"/>
              </a:lnSpc>
              <a:buNone/>
            </a:pPr>
            <a:r>
              <a:rPr lang="en-US" sz="2850" b="1" dirty="0">
                <a:solidFill>
                  <a:srgbClr val="000000"/>
                </a:solidFill>
                <a:latin typeface="Bitter Bold" pitchFamily="34" charset="0"/>
                <a:ea typeface="Bitter Bold" pitchFamily="34" charset="-122"/>
                <a:cs typeface="Bitter Bold" pitchFamily="34" charset="-120"/>
              </a:rPr>
              <a:t> Women's Clothing</a:t>
            </a:r>
            <a:endParaRPr lang="en-US" sz="2850" dirty="0"/>
          </a:p>
        </p:txBody>
      </p:sp>
      <p:sp>
        <p:nvSpPr>
          <p:cNvPr id="8" name="Text 4"/>
          <p:cNvSpPr/>
          <p:nvPr/>
        </p:nvSpPr>
        <p:spPr>
          <a:xfrm>
            <a:off x="7428905" y="6664881"/>
            <a:ext cx="6417826" cy="363855"/>
          </a:xfrm>
          <a:prstGeom prst="rect">
            <a:avLst/>
          </a:prstGeom>
          <a:noFill/>
          <a:ln/>
        </p:spPr>
        <p:txBody>
          <a:bodyPr wrap="none" lIns="0" tIns="0" rIns="0" bIns="0" rtlCol="0" anchor="t"/>
          <a:lstStyle/>
          <a:p>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Sabai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with skirt or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chong kraben</a:t>
            </a:r>
            <a:endParaRPr lang="en-US" sz="1750" dirty="0"/>
          </a:p>
        </p:txBody>
      </p:sp>
      <p:sp>
        <p:nvSpPr>
          <p:cNvPr id="9" name="Text 5"/>
          <p:cNvSpPr/>
          <p:nvPr/>
        </p:nvSpPr>
        <p:spPr>
          <a:xfrm>
            <a:off x="783669" y="7233404"/>
            <a:ext cx="13063061" cy="290989"/>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Men Kapook, Pinterest</a:t>
            </a:r>
            <a:endParaRPr lang="en-US" sz="14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76618" y="777478"/>
            <a:ext cx="5644515" cy="705564"/>
          </a:xfrm>
          <a:prstGeom prst="rect">
            <a:avLst/>
          </a:prstGeom>
          <a:noFill/>
          <a:ln/>
        </p:spPr>
        <p:txBody>
          <a:bodyPr wrap="none" lIns="0" tIns="0" rIns="0" bIns="0" rtlCol="0" anchor="t"/>
          <a:lstStyle/>
          <a:p>
            <a:pPr algn="l" indent="0" marL="0">
              <a:lnSpc>
                <a:spcPts val="5550"/>
              </a:lnSpc>
              <a:buNone/>
            </a:pPr>
            <a:r>
              <a:rPr lang="en-US" sz="4400" b="1" dirty="0">
                <a:solidFill>
                  <a:srgbClr val="253A7E"/>
                </a:solidFill>
                <a:latin typeface="Bitter Bold" pitchFamily="34" charset="0"/>
                <a:ea typeface="Bitter Bold" pitchFamily="34" charset="-122"/>
                <a:cs typeface="Bitter Bold" pitchFamily="34" charset="-120"/>
              </a:rPr>
              <a:t>Thai Silk</a:t>
            </a:r>
            <a:endParaRPr lang="en-US" sz="4400" dirty="0"/>
          </a:p>
        </p:txBody>
      </p:sp>
      <p:sp>
        <p:nvSpPr>
          <p:cNvPr id="4" name="Shape 1"/>
          <p:cNvSpPr/>
          <p:nvPr/>
        </p:nvSpPr>
        <p:spPr>
          <a:xfrm>
            <a:off x="6276618" y="1821656"/>
            <a:ext cx="3668911" cy="2823567"/>
          </a:xfrm>
          <a:prstGeom prst="roundRect">
            <a:avLst>
              <a:gd name="adj" fmla="val 3358"/>
            </a:avLst>
          </a:prstGeom>
          <a:solidFill>
            <a:srgbClr val="FEEECD"/>
          </a:solidFill>
          <a:ln w="7620">
            <a:solidFill>
              <a:srgbClr val="E4D4B3"/>
            </a:solidFill>
            <a:prstDash val="solid"/>
          </a:ln>
        </p:spPr>
      </p:sp>
      <p:sp>
        <p:nvSpPr>
          <p:cNvPr id="5" name="Text 2"/>
          <p:cNvSpPr/>
          <p:nvPr/>
        </p:nvSpPr>
        <p:spPr>
          <a:xfrm>
            <a:off x="6509980" y="2055019"/>
            <a:ext cx="2822258" cy="352663"/>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Luxury Fabric</a:t>
            </a:r>
            <a:endParaRPr lang="en-US" sz="2200" dirty="0"/>
          </a:p>
        </p:txBody>
      </p:sp>
      <p:sp>
        <p:nvSpPr>
          <p:cNvPr id="6" name="Text 3"/>
          <p:cNvSpPr/>
          <p:nvPr/>
        </p:nvSpPr>
        <p:spPr>
          <a:xfrm>
            <a:off x="6509980" y="2543056"/>
            <a:ext cx="3202186" cy="144446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 silk is globally renowned as luxury fabric due to its fine quality, vibrant colors, and exquisite weaving patterns.</a:t>
            </a:r>
            <a:endParaRPr lang="en-US" sz="1750" dirty="0"/>
          </a:p>
        </p:txBody>
      </p:sp>
      <p:sp>
        <p:nvSpPr>
          <p:cNvPr id="7" name="Text 4"/>
          <p:cNvSpPr/>
          <p:nvPr/>
        </p:nvSpPr>
        <p:spPr>
          <a:xfrm>
            <a:off x="6509980" y="4122896"/>
            <a:ext cx="3202186" cy="288965"/>
          </a:xfrm>
          <a:prstGeom prst="rect">
            <a:avLst/>
          </a:prstGeom>
          <a:noFill/>
          <a:ln/>
        </p:spPr>
        <p:txBody>
          <a:bodyPr wrap="none" lIns="0" tIns="0" rIns="0" bIns="0" rtlCol="0" anchor="t"/>
          <a:lstStyle/>
          <a:p>
            <a:pPr algn="l" indent="0" marL="0">
              <a:lnSpc>
                <a:spcPts val="2250"/>
              </a:lnSpc>
              <a:buNone/>
            </a:pPr>
            <a:endParaRPr lang="en-US" sz="1400" dirty="0"/>
          </a:p>
        </p:txBody>
      </p:sp>
      <p:sp>
        <p:nvSpPr>
          <p:cNvPr id="8" name="Shape 5"/>
          <p:cNvSpPr/>
          <p:nvPr/>
        </p:nvSpPr>
        <p:spPr>
          <a:xfrm>
            <a:off x="10171271" y="1821656"/>
            <a:ext cx="3668911" cy="2823567"/>
          </a:xfrm>
          <a:prstGeom prst="roundRect">
            <a:avLst>
              <a:gd name="adj" fmla="val 3358"/>
            </a:avLst>
          </a:prstGeom>
          <a:solidFill>
            <a:srgbClr val="FEEECD"/>
          </a:solidFill>
          <a:ln w="7620">
            <a:solidFill>
              <a:srgbClr val="E4D4B3"/>
            </a:solidFill>
            <a:prstDash val="solid"/>
          </a:ln>
        </p:spPr>
      </p:sp>
      <p:sp>
        <p:nvSpPr>
          <p:cNvPr id="9" name="Text 6"/>
          <p:cNvSpPr/>
          <p:nvPr/>
        </p:nvSpPr>
        <p:spPr>
          <a:xfrm>
            <a:off x="10404634" y="2055019"/>
            <a:ext cx="2822258" cy="352663"/>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Modern Applications</a:t>
            </a:r>
            <a:endParaRPr lang="en-US" sz="2200" dirty="0"/>
          </a:p>
        </p:txBody>
      </p:sp>
      <p:sp>
        <p:nvSpPr>
          <p:cNvPr id="10" name="Text 7"/>
          <p:cNvSpPr/>
          <p:nvPr/>
        </p:nvSpPr>
        <p:spPr>
          <a:xfrm>
            <a:off x="10404634" y="2543056"/>
            <a:ext cx="3202186" cy="1805583"/>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Today, Thai silk is used in both traditional garments and contemporary fashion, showcasing Thailand's blend of heritage and innovation.</a:t>
            </a:r>
            <a:endParaRPr lang="en-US" sz="1750" dirty="0"/>
          </a:p>
        </p:txBody>
      </p:sp>
      <p:sp>
        <p:nvSpPr>
          <p:cNvPr id="11" name="Shape 8"/>
          <p:cNvSpPr/>
          <p:nvPr/>
        </p:nvSpPr>
        <p:spPr>
          <a:xfrm>
            <a:off x="6276618" y="4870966"/>
            <a:ext cx="7563564" cy="2038112"/>
          </a:xfrm>
          <a:prstGeom prst="roundRect">
            <a:avLst>
              <a:gd name="adj" fmla="val 4653"/>
            </a:avLst>
          </a:prstGeom>
          <a:solidFill>
            <a:srgbClr val="FEEECD"/>
          </a:solidFill>
          <a:ln w="7620">
            <a:solidFill>
              <a:srgbClr val="E4D4B3"/>
            </a:solidFill>
            <a:prstDash val="solid"/>
          </a:ln>
        </p:spPr>
      </p:sp>
      <p:sp>
        <p:nvSpPr>
          <p:cNvPr id="12" name="Text 9"/>
          <p:cNvSpPr/>
          <p:nvPr/>
        </p:nvSpPr>
        <p:spPr>
          <a:xfrm>
            <a:off x="6509980" y="5104328"/>
            <a:ext cx="2822258" cy="352663"/>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Where to Purchase</a:t>
            </a:r>
            <a:endParaRPr lang="en-US" sz="2200" dirty="0"/>
          </a:p>
        </p:txBody>
      </p:sp>
      <p:sp>
        <p:nvSpPr>
          <p:cNvPr id="13" name="Text 10"/>
          <p:cNvSpPr/>
          <p:nvPr/>
        </p:nvSpPr>
        <p:spPr>
          <a:xfrm>
            <a:off x="6509980" y="5592366"/>
            <a:ext cx="7096839" cy="1083350"/>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 silk can be purchased through brands such as </a:t>
            </a:r>
            <a:pPr algn="l" indent="0" marL="0">
              <a:lnSpc>
                <a:spcPts val="2800"/>
              </a:lnSpc>
              <a:buNone/>
            </a:pPr>
            <a:r>
              <a:rPr lang="en-US" sz="1750" dirty="0">
                <a:solidFill>
                  <a:srgbClr val="966703"/>
                </a:solidFill>
                <a:latin typeface="Bitter" pitchFamily="34" charset="0"/>
                <a:ea typeface="Bitter" pitchFamily="34" charset="-122"/>
                <a:cs typeface="Bitter" pitchFamily="34" charset="-120"/>
              </a:rPr>
              <a:t>Jim Thompson</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or from craftsmen through organizations like the </a:t>
            </a:r>
            <a:pPr algn="l" indent="0" marL="0">
              <a:lnSpc>
                <a:spcPts val="2800"/>
              </a:lnSpc>
              <a:buNone/>
            </a:pPr>
            <a:r>
              <a:rPr lang="en-US" sz="1750" dirty="0">
                <a:solidFill>
                  <a:srgbClr val="966703"/>
                </a:solidFill>
                <a:latin typeface="Bitter" pitchFamily="34" charset="0"/>
                <a:ea typeface="Bitter" pitchFamily="34" charset="-122"/>
                <a:cs typeface="Bitter" pitchFamily="34" charset="-120"/>
              </a:rPr>
              <a:t>Sustainable Arts and Institute of Thailand (SACIT).</a:t>
            </a:r>
            <a:endParaRPr lang="en-US" sz="1750" dirty="0"/>
          </a:p>
        </p:txBody>
      </p:sp>
      <p:sp>
        <p:nvSpPr>
          <p:cNvPr id="14" name="Text 11"/>
          <p:cNvSpPr/>
          <p:nvPr/>
        </p:nvSpPr>
        <p:spPr>
          <a:xfrm>
            <a:off x="6276618" y="7163038"/>
            <a:ext cx="7563564" cy="288965"/>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MGR Online</a:t>
            </a:r>
            <a:endParaRPr lang="en-US" sz="1400" dirty="0"/>
          </a:p>
        </p:txBody>
      </p:sp>
      <p:pic>
        <p:nvPicPr>
          <p:cNvPr id="15"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4093369"/>
          </a:xfrm>
          <a:prstGeom prst="rect">
            <a:avLst/>
          </a:prstGeom>
        </p:spPr>
      </p:pic>
      <p:sp>
        <p:nvSpPr>
          <p:cNvPr id="3" name="Text 0"/>
          <p:cNvSpPr/>
          <p:nvPr/>
        </p:nvSpPr>
        <p:spPr>
          <a:xfrm>
            <a:off x="793790" y="4650700"/>
            <a:ext cx="4961811" cy="620078"/>
          </a:xfrm>
          <a:prstGeom prst="rect">
            <a:avLst/>
          </a:prstGeom>
          <a:noFill/>
          <a:ln/>
        </p:spPr>
        <p:txBody>
          <a:bodyPr wrap="none" lIns="0" tIns="0" rIns="0" bIns="0" rtlCol="0" anchor="t"/>
          <a:lstStyle/>
          <a:p>
            <a:pPr algn="l" indent="0" marL="0">
              <a:lnSpc>
                <a:spcPts val="4850"/>
              </a:lnSpc>
              <a:buNone/>
            </a:pPr>
            <a:r>
              <a:rPr lang="en-US" sz="3900" b="1" dirty="0">
                <a:solidFill>
                  <a:srgbClr val="253A7E"/>
                </a:solidFill>
                <a:latin typeface="Bitter Bold" pitchFamily="34" charset="0"/>
                <a:ea typeface="Bitter Bold" pitchFamily="34" charset="-122"/>
                <a:cs typeface="Bitter Bold" pitchFamily="34" charset="-120"/>
              </a:rPr>
              <a:t>Thai Art </a:t>
            </a:r>
            <a:endParaRPr lang="en-US" sz="3900" dirty="0"/>
          </a:p>
        </p:txBody>
      </p:sp>
      <p:sp>
        <p:nvSpPr>
          <p:cNvPr id="4" name="Text 1"/>
          <p:cNvSpPr/>
          <p:nvPr/>
        </p:nvSpPr>
        <p:spPr>
          <a:xfrm>
            <a:off x="793790" y="5568434"/>
            <a:ext cx="13042821" cy="1190863"/>
          </a:xfrm>
          <a:prstGeom prst="rect">
            <a:avLst/>
          </a:prstGeom>
          <a:noFill/>
          <a:ln/>
        </p:spPr>
        <p:txBody>
          <a:bodyPr wrap="square" lIns="0" tIns="0" rIns="0" bIns="0" rtlCol="0" anchor="t"/>
          <a:lstStyle/>
          <a:p>
            <a:pPr algn="l" indent="0" marL="0">
              <a:lnSpc>
                <a:spcPts val="3100"/>
              </a:lnSpc>
              <a:buNone/>
            </a:pPr>
            <a:r>
              <a:rPr lang="en-US" sz="1950" dirty="0">
                <a:solidFill>
                  <a:srgbClr val="000000"/>
                </a:solidFill>
                <a:latin typeface="Bitter" pitchFamily="34" charset="0"/>
                <a:ea typeface="Bitter" pitchFamily="34" charset="-122"/>
                <a:cs typeface="Bitter" pitchFamily="34" charset="-120"/>
              </a:rPr>
              <a:t>Thai art is known for its </a:t>
            </a:r>
            <a:pPr algn="l" indent="0" marL="0">
              <a:lnSpc>
                <a:spcPts val="3100"/>
              </a:lnSpc>
              <a:buNone/>
            </a:pPr>
            <a:r>
              <a:rPr lang="en-US" sz="1950" b="1" dirty="0">
                <a:solidFill>
                  <a:srgbClr val="000000"/>
                </a:solidFill>
                <a:latin typeface="Bitter" pitchFamily="34" charset="0"/>
                <a:ea typeface="Bitter" pitchFamily="34" charset="-122"/>
                <a:cs typeface="Bitter" pitchFamily="34" charset="-120"/>
              </a:rPr>
              <a:t>delicateness and intricate details</a:t>
            </a:r>
            <a:pPr algn="l" indent="0" marL="0">
              <a:lnSpc>
                <a:spcPts val="3100"/>
              </a:lnSpc>
              <a:buNone/>
            </a:pPr>
            <a:r>
              <a:rPr lang="en-US" sz="1950" dirty="0">
                <a:solidFill>
                  <a:srgbClr val="000000"/>
                </a:solidFill>
                <a:latin typeface="Bitter" pitchFamily="34" charset="0"/>
                <a:ea typeface="Bitter" pitchFamily="34" charset="-122"/>
                <a:cs typeface="Bitter" pitchFamily="34" charset="-120"/>
              </a:rPr>
              <a:t>, often seen in traditional paintings, temple murals, and carvings, where every element reflects deep craftsmanship and cultural symbolism. In recent years, modern Thai art has flourished, blending traditional themes with contemporary styles.</a:t>
            </a:r>
            <a:endParaRPr lang="en-US" sz="1950" dirty="0"/>
          </a:p>
        </p:txBody>
      </p:sp>
      <p:sp>
        <p:nvSpPr>
          <p:cNvPr id="5" name="Text 2"/>
          <p:cNvSpPr/>
          <p:nvPr/>
        </p:nvSpPr>
        <p:spPr>
          <a:xfrm>
            <a:off x="793790" y="6982539"/>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Photo credit: DailyNews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43545" y="730329"/>
            <a:ext cx="4315658" cy="539472"/>
          </a:xfrm>
          <a:prstGeom prst="rect">
            <a:avLst/>
          </a:prstGeom>
          <a:noFill/>
          <a:ln/>
        </p:spPr>
        <p:txBody>
          <a:bodyPr wrap="none" lIns="0" tIns="0" rIns="0" bIns="0" rtlCol="0" anchor="t"/>
          <a:lstStyle/>
          <a:p>
            <a:pPr algn="l" indent="0" marL="0">
              <a:lnSpc>
                <a:spcPts val="4200"/>
              </a:lnSpc>
              <a:buNone/>
            </a:pPr>
            <a:r>
              <a:rPr lang="en-US" sz="3350" b="1" dirty="0">
                <a:solidFill>
                  <a:srgbClr val="253A7E"/>
                </a:solidFill>
                <a:latin typeface="Bitter Bold" pitchFamily="34" charset="0"/>
                <a:ea typeface="Bitter Bold" pitchFamily="34" charset="-122"/>
                <a:cs typeface="Bitter Bold" pitchFamily="34" charset="-120"/>
              </a:rPr>
              <a:t>Thai Painting </a:t>
            </a:r>
            <a:endParaRPr lang="en-US" sz="3350" dirty="0"/>
          </a:p>
        </p:txBody>
      </p:sp>
      <p:pic>
        <p:nvPicPr>
          <p:cNvPr id="3" name="Image 0" descr="preencoded.png">    </p:cNvPr>
          <p:cNvPicPr>
            <a:picLocks noChangeAspect="1"/>
          </p:cNvPicPr>
          <p:nvPr/>
        </p:nvPicPr>
        <p:blipFill>
          <a:blip r:embed="rId1"/>
          <a:stretch>
            <a:fillRect/>
          </a:stretch>
        </p:blipFill>
        <p:spPr>
          <a:xfrm>
            <a:off x="2168843" y="1614964"/>
            <a:ext cx="3613190" cy="3613190"/>
          </a:xfrm>
          <a:prstGeom prst="rect">
            <a:avLst/>
          </a:prstGeom>
        </p:spPr>
      </p:pic>
      <p:sp>
        <p:nvSpPr>
          <p:cNvPr id="4" name="Text 1"/>
          <p:cNvSpPr/>
          <p:nvPr/>
        </p:nvSpPr>
        <p:spPr>
          <a:xfrm>
            <a:off x="2680692" y="5443895"/>
            <a:ext cx="2589371" cy="323612"/>
          </a:xfrm>
          <a:prstGeom prst="rect">
            <a:avLst/>
          </a:prstGeom>
          <a:noFill/>
          <a:ln/>
        </p:spPr>
        <p:txBody>
          <a:bodyPr wrap="non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Traditional Painting</a:t>
            </a:r>
            <a:endParaRPr lang="en-US" sz="2000" dirty="0"/>
          </a:p>
        </p:txBody>
      </p:sp>
      <p:sp>
        <p:nvSpPr>
          <p:cNvPr id="5" name="Text 2"/>
          <p:cNvSpPr/>
          <p:nvPr/>
        </p:nvSpPr>
        <p:spPr>
          <a:xfrm>
            <a:off x="743545" y="5870972"/>
            <a:ext cx="6463784" cy="1035487"/>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Traditional Thai painting follows the structured system of</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 </a:t>
            </a:r>
            <a:pPr algn="l" indent="0" marL="0">
              <a:lnSpc>
                <a:spcPts val="2700"/>
              </a:lnSpc>
              <a:buNone/>
            </a:pPr>
            <a:r>
              <a:rPr lang="en-US" sz="1650" b="1" i="1" dirty="0">
                <a:solidFill>
                  <a:srgbClr val="000000"/>
                </a:solidFill>
                <a:latin typeface="Bitter" pitchFamily="34" charset="0"/>
                <a:ea typeface="Bitter" pitchFamily="34" charset="-122"/>
                <a:cs typeface="Bitter" pitchFamily="34" charset="-120"/>
              </a:rPr>
              <a:t>lai Thai</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(ลายไทย)</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patterns and is rich with deep symbolism that reflects religious beliefs and cultural values.</a:t>
            </a:r>
            <a:endParaRPr lang="en-US" sz="1650" dirty="0"/>
          </a:p>
        </p:txBody>
      </p:sp>
      <p:sp>
        <p:nvSpPr>
          <p:cNvPr id="6" name="Text 3"/>
          <p:cNvSpPr/>
          <p:nvPr/>
        </p:nvSpPr>
        <p:spPr>
          <a:xfrm>
            <a:off x="743545" y="7009924"/>
            <a:ext cx="6463784" cy="276225"/>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Pictured: Traditional Thai Painting at Wat Pho</a:t>
            </a:r>
            <a:endParaRPr lang="en-US" sz="1350" dirty="0"/>
          </a:p>
        </p:txBody>
      </p:sp>
      <p:pic>
        <p:nvPicPr>
          <p:cNvPr id="7" name="Image 1" descr="preencoded.png">    </p:cNvPr>
          <p:cNvPicPr>
            <a:picLocks noChangeAspect="1"/>
          </p:cNvPicPr>
          <p:nvPr/>
        </p:nvPicPr>
        <p:blipFill>
          <a:blip r:embed="rId2"/>
          <a:stretch>
            <a:fillRect/>
          </a:stretch>
        </p:blipFill>
        <p:spPr>
          <a:xfrm>
            <a:off x="8848368" y="1614964"/>
            <a:ext cx="3613190" cy="3613190"/>
          </a:xfrm>
          <a:prstGeom prst="rect">
            <a:avLst/>
          </a:prstGeom>
        </p:spPr>
      </p:pic>
      <p:sp>
        <p:nvSpPr>
          <p:cNvPr id="8" name="Text 4"/>
          <p:cNvSpPr/>
          <p:nvPr/>
        </p:nvSpPr>
        <p:spPr>
          <a:xfrm>
            <a:off x="9209723" y="5443895"/>
            <a:ext cx="2890480" cy="323612"/>
          </a:xfrm>
          <a:prstGeom prst="rect">
            <a:avLst/>
          </a:prstGeom>
          <a:noFill/>
          <a:ln/>
        </p:spPr>
        <p:txBody>
          <a:bodyPr wrap="none" lIns="0" tIns="0" rIns="0" bIns="0" rtlCol="0" anchor="t"/>
          <a:lstStyle/>
          <a:p>
            <a:pPr algn="ctr"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Contemporary Painting</a:t>
            </a:r>
            <a:endParaRPr lang="en-US" sz="2000" dirty="0"/>
          </a:p>
        </p:txBody>
      </p:sp>
      <p:sp>
        <p:nvSpPr>
          <p:cNvPr id="9" name="Text 5"/>
          <p:cNvSpPr/>
          <p:nvPr/>
        </p:nvSpPr>
        <p:spPr>
          <a:xfrm>
            <a:off x="7423071" y="5870972"/>
            <a:ext cx="6463784" cy="1035487"/>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Contemporary Thai painting blends traditional themes with global influences, featuring both realistic forms and abstract expressions to explore old and new concepts.</a:t>
            </a:r>
            <a:endParaRPr lang="en-US" sz="1650" dirty="0"/>
          </a:p>
        </p:txBody>
      </p:sp>
      <p:sp>
        <p:nvSpPr>
          <p:cNvPr id="10" name="Text 6"/>
          <p:cNvSpPr/>
          <p:nvPr/>
        </p:nvSpPr>
        <p:spPr>
          <a:xfrm>
            <a:off x="7423071" y="7009924"/>
            <a:ext cx="6463784" cy="276225"/>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Pictured: Painted by Chalermchai Kositpipat </a:t>
            </a:r>
            <a:endParaRPr lang="en-US" sz="1350" dirty="0"/>
          </a:p>
        </p:txBody>
      </p:sp>
      <p:sp>
        <p:nvSpPr>
          <p:cNvPr id="11" name="Text 7"/>
          <p:cNvSpPr/>
          <p:nvPr/>
        </p:nvSpPr>
        <p:spPr>
          <a:xfrm>
            <a:off x="743545" y="7480340"/>
            <a:ext cx="13143309" cy="276225"/>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UME Travel, bkstationery</a:t>
            </a:r>
            <a:endParaRPr lang="en-US" sz="135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37</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2025-05-27T07:25:05Z</dcterms:created>
  <dcterms:modified xsi:type="dcterms:W3CDTF">2025-05-27T07:25:05Z</dcterms:modified>
</cp:coreProperties>
</file>