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6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x="18288000" cy="10287000"/>
  <p:notesSz cx="6858000" cy="9144000"/>
  <p:embeddedFontLst>
    <p:embeddedFont>
      <p:font typeface="Bitter Bold" charset="1" panose="02000000000000000000"/>
      <p:regular r:id="rId71"/>
    </p:embeddedFont>
    <p:embeddedFont>
      <p:font typeface="Bitter" charset="1" panose="02000000000000000000"/>
      <p:regular r:id="rId72"/>
    </p:embeddedFont>
    <p:embeddedFont>
      <p:font typeface="Bitter Italics" charset="1" panose="02000000000000000000"/>
      <p:regular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notesSlides/notesSlide28.xml" Type="http://schemas.openxmlformats.org/officeDocument/2006/relationships/notesSlide"/><Relationship Id="rId101" Target="notesSlides/notesSlide29.xml" Type="http://schemas.openxmlformats.org/officeDocument/2006/relationships/notesSlide"/><Relationship Id="rId102" Target="notesSlides/notesSlide30.xml" Type="http://schemas.openxmlformats.org/officeDocument/2006/relationships/notesSlide"/><Relationship Id="rId103" Target="notesSlides/notesSlide31.xml" Type="http://schemas.openxmlformats.org/officeDocument/2006/relationships/notesSlide"/><Relationship Id="rId104" Target="notesSlides/notesSlide32.xml" Type="http://schemas.openxmlformats.org/officeDocument/2006/relationships/notesSlide"/><Relationship Id="rId105" Target="notesSlides/notesSlide33.xml" Type="http://schemas.openxmlformats.org/officeDocument/2006/relationships/notesSlide"/><Relationship Id="rId106" Target="notesSlides/notesSlide34.xml" Type="http://schemas.openxmlformats.org/officeDocument/2006/relationships/notesSlide"/><Relationship Id="rId107" Target="notesSlides/notesSlide35.xml" Type="http://schemas.openxmlformats.org/officeDocument/2006/relationships/notesSlide"/><Relationship Id="rId108" Target="notesSlides/notesSlide36.xml" Type="http://schemas.openxmlformats.org/officeDocument/2006/relationships/notesSlide"/><Relationship Id="rId109" Target="notesSlides/notesSlide37.xml" Type="http://schemas.openxmlformats.org/officeDocument/2006/relationships/notesSlide"/><Relationship Id="rId11" Target="slides/slide6.xml" Type="http://schemas.openxmlformats.org/officeDocument/2006/relationships/slide"/><Relationship Id="rId110" Target="notesSlides/notesSlide38.xml" Type="http://schemas.openxmlformats.org/officeDocument/2006/relationships/notesSlide"/><Relationship Id="rId111" Target="notesSlides/notesSlide39.xml" Type="http://schemas.openxmlformats.org/officeDocument/2006/relationships/notesSlide"/><Relationship Id="rId112" Target="notesSlides/notesSlide40.xml" Type="http://schemas.openxmlformats.org/officeDocument/2006/relationships/notesSlide"/><Relationship Id="rId113" Target="notesSlides/notesSlide41.xml" Type="http://schemas.openxmlformats.org/officeDocument/2006/relationships/notesSlide"/><Relationship Id="rId114" Target="notesSlides/notesSlide42.xml" Type="http://schemas.openxmlformats.org/officeDocument/2006/relationships/notesSlide"/><Relationship Id="rId115" Target="notesSlides/notesSlide43.xml" Type="http://schemas.openxmlformats.org/officeDocument/2006/relationships/notesSlide"/><Relationship Id="rId116" Target="notesSlides/notesSlide44.xml" Type="http://schemas.openxmlformats.org/officeDocument/2006/relationships/notesSlide"/><Relationship Id="rId117" Target="notesSlides/notesSlide45.xml" Type="http://schemas.openxmlformats.org/officeDocument/2006/relationships/notesSlide"/><Relationship Id="rId118" Target="notesSlides/notesSlide46.xml" Type="http://schemas.openxmlformats.org/officeDocument/2006/relationships/notesSlide"/><Relationship Id="rId119" Target="notesSlides/notesSlide47.xml" Type="http://schemas.openxmlformats.org/officeDocument/2006/relationships/notesSlide"/><Relationship Id="rId12" Target="slides/slide7.xml" Type="http://schemas.openxmlformats.org/officeDocument/2006/relationships/slide"/><Relationship Id="rId120" Target="notesSlides/notesSlide48.xml" Type="http://schemas.openxmlformats.org/officeDocument/2006/relationships/notesSlide"/><Relationship Id="rId121" Target="notesSlides/notesSlide49.xml" Type="http://schemas.openxmlformats.org/officeDocument/2006/relationships/notesSlide"/><Relationship Id="rId122" Target="notesSlides/notesSlide50.xml" Type="http://schemas.openxmlformats.org/officeDocument/2006/relationships/notesSlide"/><Relationship Id="rId123" Target="notesSlides/notesSlide51.xml" Type="http://schemas.openxmlformats.org/officeDocument/2006/relationships/notesSlide"/><Relationship Id="rId124" Target="notesSlides/notesSlide52.xml" Type="http://schemas.openxmlformats.org/officeDocument/2006/relationships/notesSlide"/><Relationship Id="rId125" Target="notesSlides/notesSlide53.xml" Type="http://schemas.openxmlformats.org/officeDocument/2006/relationships/notesSlide"/><Relationship Id="rId126" Target="notesSlides/notesSlide54.xml" Type="http://schemas.openxmlformats.org/officeDocument/2006/relationships/notesSlide"/><Relationship Id="rId127" Target="notesSlides/notesSlide55.xml" Type="http://schemas.openxmlformats.org/officeDocument/2006/relationships/notesSlide"/><Relationship Id="rId128" Target="notesSlides/notesSlide56.xml" Type="http://schemas.openxmlformats.org/officeDocument/2006/relationships/notesSlide"/><Relationship Id="rId129" Target="notesSlides/notesSlide57.xml" Type="http://schemas.openxmlformats.org/officeDocument/2006/relationships/notesSlide"/><Relationship Id="rId13" Target="slides/slide8.xml" Type="http://schemas.openxmlformats.org/officeDocument/2006/relationships/slide"/><Relationship Id="rId130" Target="notesSlides/notesSlide58.xml" Type="http://schemas.openxmlformats.org/officeDocument/2006/relationships/notesSlide"/><Relationship Id="rId131" Target="notesSlides/notesSlide59.xml" Type="http://schemas.openxmlformats.org/officeDocument/2006/relationships/notesSlide"/><Relationship Id="rId132" Target="notesSlides/notesSlide60.xml" Type="http://schemas.openxmlformats.org/officeDocument/2006/relationships/notesSlide"/><Relationship Id="rId133" Target="notesSlides/notesSlide61.xml" Type="http://schemas.openxmlformats.org/officeDocument/2006/relationships/notesSlide"/><Relationship Id="rId134" Target="notesSlides/notesSlide62.xml" Type="http://schemas.openxmlformats.org/officeDocument/2006/relationships/note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notesMasters/notesMaster1.xml" Type="http://schemas.openxmlformats.org/officeDocument/2006/relationships/notesMaster"/><Relationship Id="rId69" Target="theme/theme2.xml" Type="http://schemas.openxmlformats.org/officeDocument/2006/relationships/theme"/><Relationship Id="rId7" Target="slides/slide2.xml" Type="http://schemas.openxmlformats.org/officeDocument/2006/relationships/slide"/><Relationship Id="rId70" Target="notesSlides/notesSlide1.xml" Type="http://schemas.openxmlformats.org/officeDocument/2006/relationships/notesSlide"/><Relationship Id="rId71" Target="fonts/font71.fntdata" Type="http://schemas.openxmlformats.org/officeDocument/2006/relationships/font"/><Relationship Id="rId72" Target="fonts/font72.fntdata" Type="http://schemas.openxmlformats.org/officeDocument/2006/relationships/font"/><Relationship Id="rId73" Target="notesSlides/notesSlide2.xml" Type="http://schemas.openxmlformats.org/officeDocument/2006/relationships/notesSlide"/><Relationship Id="rId74" Target="fonts/font74.fntdata" Type="http://schemas.openxmlformats.org/officeDocument/2006/relationships/font"/><Relationship Id="rId75" Target="notesSlides/notesSlide3.xml" Type="http://schemas.openxmlformats.org/officeDocument/2006/relationships/notesSlide"/><Relationship Id="rId76" Target="notesSlides/notesSlide4.xml" Type="http://schemas.openxmlformats.org/officeDocument/2006/relationships/notesSlide"/><Relationship Id="rId77" Target="notesSlides/notesSlide5.xml" Type="http://schemas.openxmlformats.org/officeDocument/2006/relationships/notesSlide"/><Relationship Id="rId78" Target="notesSlides/notesSlide6.xml" Type="http://schemas.openxmlformats.org/officeDocument/2006/relationships/notesSlide"/><Relationship Id="rId79" Target="notesSlides/notesSlide7.xml" Type="http://schemas.openxmlformats.org/officeDocument/2006/relationships/notesSlide"/><Relationship Id="rId8" Target="slides/slide3.xml" Type="http://schemas.openxmlformats.org/officeDocument/2006/relationships/slide"/><Relationship Id="rId80" Target="notesSlides/notesSlide8.xml" Type="http://schemas.openxmlformats.org/officeDocument/2006/relationships/notesSlide"/><Relationship Id="rId81" Target="notesSlides/notesSlide9.xml" Type="http://schemas.openxmlformats.org/officeDocument/2006/relationships/notesSlide"/><Relationship Id="rId82" Target="notesSlides/notesSlide10.xml" Type="http://schemas.openxmlformats.org/officeDocument/2006/relationships/notesSlide"/><Relationship Id="rId83" Target="notesSlides/notesSlide11.xml" Type="http://schemas.openxmlformats.org/officeDocument/2006/relationships/notesSlide"/><Relationship Id="rId84" Target="notesSlides/notesSlide12.xml" Type="http://schemas.openxmlformats.org/officeDocument/2006/relationships/notesSlide"/><Relationship Id="rId85" Target="notesSlides/notesSlide13.xml" Type="http://schemas.openxmlformats.org/officeDocument/2006/relationships/notesSlide"/><Relationship Id="rId86" Target="notesSlides/notesSlide14.xml" Type="http://schemas.openxmlformats.org/officeDocument/2006/relationships/notesSlide"/><Relationship Id="rId87" Target="notesSlides/notesSlide15.xml" Type="http://schemas.openxmlformats.org/officeDocument/2006/relationships/notesSlide"/><Relationship Id="rId88" Target="notesSlides/notesSlide16.xml" Type="http://schemas.openxmlformats.org/officeDocument/2006/relationships/notesSlide"/><Relationship Id="rId89" Target="notesSlides/notesSlide17.xml" Type="http://schemas.openxmlformats.org/officeDocument/2006/relationships/notesSlide"/><Relationship Id="rId9" Target="slides/slide4.xml" Type="http://schemas.openxmlformats.org/officeDocument/2006/relationships/slide"/><Relationship Id="rId90" Target="notesSlides/notesSlide18.xml" Type="http://schemas.openxmlformats.org/officeDocument/2006/relationships/notesSlide"/><Relationship Id="rId91" Target="notesSlides/notesSlide19.xml" Type="http://schemas.openxmlformats.org/officeDocument/2006/relationships/notesSlide"/><Relationship Id="rId92" Target="notesSlides/notesSlide20.xml" Type="http://schemas.openxmlformats.org/officeDocument/2006/relationships/notesSlide"/><Relationship Id="rId93" Target="notesSlides/notesSlide21.xml" Type="http://schemas.openxmlformats.org/officeDocument/2006/relationships/notesSlide"/><Relationship Id="rId94" Target="notesSlides/notesSlide22.xml" Type="http://schemas.openxmlformats.org/officeDocument/2006/relationships/notesSlide"/><Relationship Id="rId95" Target="notesSlides/notesSlide23.xml" Type="http://schemas.openxmlformats.org/officeDocument/2006/relationships/notesSlide"/><Relationship Id="rId96" Target="notesSlides/notesSlide24.xml" Type="http://schemas.openxmlformats.org/officeDocument/2006/relationships/notesSlide"/><Relationship Id="rId97" Target="notesSlides/notesSlide25.xml" Type="http://schemas.openxmlformats.org/officeDocument/2006/relationships/notesSlide"/><Relationship Id="rId98" Target="notesSlides/notesSlide26.xml" Type="http://schemas.openxmlformats.org/officeDocument/2006/relationships/notesSlide"/><Relationship Id="rId99" Target="notesSlides/notesSlide27.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png" Type="http://schemas.openxmlformats.org/officeDocument/2006/relationships/image"/><Relationship Id="rId4" Target="../media/image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2.png" Type="http://schemas.openxmlformats.org/officeDocument/2006/relationships/image"/><Relationship Id="rId4" Target="../media/image1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png" Type="http://schemas.openxmlformats.org/officeDocument/2006/relationships/image"/><Relationship Id="rId4" Target="../media/image1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png" Type="http://schemas.openxmlformats.org/officeDocument/2006/relationships/image"/><Relationship Id="rId4" Target="../media/image13.jpeg" Type="http://schemas.openxmlformats.org/officeDocument/2006/relationships/image"/><Relationship Id="rId5" Target="../media/image14.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5.jpeg" Type="http://schemas.openxmlformats.org/officeDocument/2006/relationships/image"/><Relationship Id="rId4" Target="../media/image16.jpeg" Type="http://schemas.openxmlformats.org/officeDocument/2006/relationships/image"/><Relationship Id="rId5" Target="../media/image17.jpeg" Type="http://schemas.openxmlformats.org/officeDocument/2006/relationships/image"/><Relationship Id="rId6" Target="../media/image2.png" Type="http://schemas.openxmlformats.org/officeDocument/2006/relationships/image"/><Relationship Id="rId7" Target="../media/image18.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pn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png" Type="http://schemas.openxmlformats.org/officeDocument/2006/relationships/image"/><Relationship Id="rId4" Target="../media/image2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8.png" Type="http://schemas.openxmlformats.org/officeDocument/2006/relationships/image"/><Relationship Id="rId4" Target="../media/image29.png" Type="http://schemas.openxmlformats.org/officeDocument/2006/relationships/image"/><Relationship Id="rId5" Target="../media/image30.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2.png" Type="http://schemas.openxmlformats.org/officeDocument/2006/relationships/image"/><Relationship Id="rId4" Target="../media/image33.png" Type="http://schemas.openxmlformats.org/officeDocument/2006/relationships/image"/><Relationship Id="rId5"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38.png" Type="http://schemas.openxmlformats.org/officeDocument/2006/relationships/image"/><Relationship Id="rId6"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40.png" Type="http://schemas.openxmlformats.org/officeDocument/2006/relationships/image"/><Relationship Id="rId4" Target="../media/image41.png" Type="http://schemas.openxmlformats.org/officeDocument/2006/relationships/image"/><Relationship Id="rId5" Target="../media/image42.png" Type="http://schemas.openxmlformats.org/officeDocument/2006/relationships/image"/><Relationship Id="rId6"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43.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2.png" Type="http://schemas.openxmlformats.org/officeDocument/2006/relationships/image"/><Relationship Id="rId4" Target="../media/image44.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45.jpe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6.jpeg" Type="http://schemas.openxmlformats.org/officeDocument/2006/relationships/image"/><Relationship Id="rId4" Target="../media/image47.jpeg" Type="http://schemas.openxmlformats.org/officeDocument/2006/relationships/image"/><Relationship Id="rId5"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8.png" Type="http://schemas.openxmlformats.org/officeDocument/2006/relationships/image"/><Relationship Id="rId4" Target="../media/image2.png" Type="http://schemas.openxmlformats.org/officeDocument/2006/relationships/image"/><Relationship Id="rId5" Target="../media/image49.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50.png" Type="http://schemas.openxmlformats.org/officeDocument/2006/relationships/image"/><Relationship Id="rId4"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1.png" Type="http://schemas.openxmlformats.org/officeDocument/2006/relationships/image"/><Relationship Id="rId4" Target="../media/image52.png" Type="http://schemas.openxmlformats.org/officeDocument/2006/relationships/image"/><Relationship Id="rId5"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54.png" Type="http://schemas.openxmlformats.org/officeDocument/2006/relationships/image"/><Relationship Id="rId4" Target="../media/image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2.png" Type="http://schemas.openxmlformats.org/officeDocument/2006/relationships/image"/><Relationship Id="rId4" Target="../media/image55.jpeg" Type="http://schemas.openxmlformats.org/officeDocument/2006/relationships/image"/><Relationship Id="rId5" Target="../media/image56.jpeg" Type="http://schemas.openxmlformats.org/officeDocument/2006/relationships/image"/><Relationship Id="rId6" Target="../media/image57.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58.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2.png" Type="http://schemas.openxmlformats.org/officeDocument/2006/relationships/image"/><Relationship Id="rId4" Target="../media/image59.png" Type="http://schemas.openxmlformats.org/officeDocument/2006/relationships/image"/><Relationship Id="rId5" Target="../media/image60.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61.png" Type="http://schemas.openxmlformats.org/officeDocument/2006/relationships/image"/><Relationship Id="rId4" Target="../media/image62.png" Type="http://schemas.openxmlformats.org/officeDocument/2006/relationships/image"/><Relationship Id="rId5"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2.png" Type="http://schemas.openxmlformats.org/officeDocument/2006/relationships/image"/><Relationship Id="rId4" Target="../media/image63.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1.xml" Type="http://schemas.openxmlformats.org/officeDocument/2006/relationships/notesSlide"/><Relationship Id="rId3" Target="../media/image2.png" Type="http://schemas.openxmlformats.org/officeDocument/2006/relationships/image"/><Relationship Id="rId4" Target="../media/image64.png" Type="http://schemas.openxmlformats.org/officeDocument/2006/relationships/image"/><Relationship Id="rId5" Target="https://bangkokmusiccity.com" TargetMode="External" Type="http://schemas.openxmlformats.org/officeDocument/2006/relationships/hyperlink"/></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2.png" Type="http://schemas.openxmlformats.org/officeDocument/2006/relationships/image"/><Relationship Id="rId4" Target="../media/image65.jpeg" Type="http://schemas.openxmlformats.org/officeDocument/2006/relationships/image"/><Relationship Id="rId5" Target="https://www.thai-icf.com/home" TargetMode="External" Type="http://schemas.openxmlformats.org/officeDocument/2006/relationships/hyperlink"/></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 Id="rId3" Target="../media/image2.png" Type="http://schemas.openxmlformats.org/officeDocument/2006/relationships/image"/><Relationship Id="rId4" Target="../media/image66.jpeg" Type="http://schemas.openxmlformats.org/officeDocument/2006/relationships/image"/><Relationship Id="rId5" Target="https://wonderfruit.co" TargetMode="External" Type="http://schemas.openxmlformats.org/officeDocument/2006/relationships/hyperlink"/></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 Id="rId3" Target="../media/image2.png" Type="http://schemas.openxmlformats.org/officeDocument/2006/relationships/image"/><Relationship Id="rId4" Target="../media/image67.jpeg" Type="http://schemas.openxmlformats.org/officeDocument/2006/relationships/image"/><Relationship Id="rId5" Target="https://thailand.tomorrowland.com/en/welcome/" TargetMode="External" Type="http://schemas.openxmlformats.org/officeDocument/2006/relationships/hyperlink"/></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5.xml" Type="http://schemas.openxmlformats.org/officeDocument/2006/relationships/notesSlide"/><Relationship Id="rId3" Target="../media/image2.png" Type="http://schemas.openxmlformats.org/officeDocument/2006/relationships/image"/><Relationship Id="rId4" Target="../media/image68.jpeg" Type="http://schemas.openxmlformats.org/officeDocument/2006/relationships/image"/><Relationship Id="rId5" Target="https://udonthaniexpo2026.com" TargetMode="External" Type="http://schemas.openxmlformats.org/officeDocument/2006/relationships/hyperlink"/></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69.png" Type="http://schemas.openxmlformats.org/officeDocument/2006/relationships/image"/><Relationship Id="rId4" Target="../media/image2.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70.pn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2.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8.xml" Type="http://schemas.openxmlformats.org/officeDocument/2006/relationships/notesSlide"/><Relationship Id="rId3" Target="../media/image73.png" Type="http://schemas.openxmlformats.org/officeDocument/2006/relationships/image"/><Relationship Id="rId4" Target="../media/image74.png" Type="http://schemas.openxmlformats.org/officeDocument/2006/relationships/image"/><Relationship Id="rId5" Target="../media/image75.png" Type="http://schemas.openxmlformats.org/officeDocument/2006/relationships/image"/><Relationship Id="rId6" Target="../media/image2.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76.png" Type="http://schemas.openxmlformats.org/officeDocument/2006/relationships/image"/><Relationship Id="rId4" Target="../media/image77.png" Type="http://schemas.openxmlformats.org/officeDocument/2006/relationships/image"/><Relationship Id="rId5" Target="../media/image78.png" Type="http://schemas.openxmlformats.org/officeDocument/2006/relationships/image"/><Relationship Id="rId6"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jpe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0.xml" Type="http://schemas.openxmlformats.org/officeDocument/2006/relationships/notesSlide"/><Relationship Id="rId3" Target="../media/image79.png" Type="http://schemas.openxmlformats.org/officeDocument/2006/relationships/image"/><Relationship Id="rId4" Target="../media/image80.png" Type="http://schemas.openxmlformats.org/officeDocument/2006/relationships/image"/><Relationship Id="rId5" Target="../media/image81.png" Type="http://schemas.openxmlformats.org/officeDocument/2006/relationships/image"/><Relationship Id="rId6" Target="../media/image2.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82.png" Type="http://schemas.openxmlformats.org/officeDocument/2006/relationships/image"/><Relationship Id="rId4" Target="../media/image2.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83.png" Type="http://schemas.openxmlformats.org/officeDocument/2006/relationships/image"/><Relationship Id="rId4" Target="../media/image2.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3.xml" Type="http://schemas.openxmlformats.org/officeDocument/2006/relationships/notesSlide"/><Relationship Id="rId3" Target="../media/image84.png" Type="http://schemas.openxmlformats.org/officeDocument/2006/relationships/image"/><Relationship Id="rId4" Target="../media/image2.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4.xml" Type="http://schemas.openxmlformats.org/officeDocument/2006/relationships/notesSlide"/><Relationship Id="rId3" Target="../media/image85.png" Type="http://schemas.openxmlformats.org/officeDocument/2006/relationships/image"/><Relationship Id="rId4" Target="../media/image2.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5.xml" Type="http://schemas.openxmlformats.org/officeDocument/2006/relationships/notesSlide"/><Relationship Id="rId3" Target="../media/image86.png" Type="http://schemas.openxmlformats.org/officeDocument/2006/relationships/image"/><Relationship Id="rId4" Target="../media/image2.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6.xml" Type="http://schemas.openxmlformats.org/officeDocument/2006/relationships/notesSlide"/><Relationship Id="rId3" Target="../media/image87.png" Type="http://schemas.openxmlformats.org/officeDocument/2006/relationships/image"/><Relationship Id="rId4" Target="../media/image2.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7.xml" Type="http://schemas.openxmlformats.org/officeDocument/2006/relationships/notesSlide"/><Relationship Id="rId3" Target="../media/image2.png" Type="http://schemas.openxmlformats.org/officeDocument/2006/relationships/image"/><Relationship Id="rId4" Target="../media/image88.jpeg" Type="http://schemas.openxmlformats.org/officeDocument/2006/relationships/image"/><Relationship Id="rId5" Target="../media/image89.jpe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90.jpeg" Type="http://schemas.openxmlformats.org/officeDocument/2006/relationships/image"/><Relationship Id="rId4" Target="../media/image2.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9.xml" Type="http://schemas.openxmlformats.org/officeDocument/2006/relationships/notesSlide"/><Relationship Id="rId3" Target="../media/image2.png" Type="http://schemas.openxmlformats.org/officeDocument/2006/relationships/image"/><Relationship Id="rId4" Target="../media/image9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jpe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2.png" Type="http://schemas.openxmlformats.org/officeDocument/2006/relationships/image"/><Relationship Id="rId4" Target="../media/image92.jpe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1.xml" Type="http://schemas.openxmlformats.org/officeDocument/2006/relationships/notesSlide"/><Relationship Id="rId3" Target="../media/image2.png" Type="http://schemas.openxmlformats.org/officeDocument/2006/relationships/image"/><Relationship Id="rId4" Target="../media/image93.jpe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2.xml" Type="http://schemas.openxmlformats.org/officeDocument/2006/relationships/notesSlide"/><Relationship Id="rId3" Target="../media/image2.png" Type="http://schemas.openxmlformats.org/officeDocument/2006/relationships/image"/><Relationship Id="rId4" Target="../media/image9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6.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png" Type="http://schemas.openxmlformats.org/officeDocument/2006/relationships/image"/><Relationship Id="rId4" Target="../media/image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141025"/>
            <a:ext cx="7159523" cy="2291978"/>
          </a:xfrm>
          <a:prstGeom prst="rect">
            <a:avLst/>
          </a:prstGeom>
        </p:spPr>
        <p:txBody>
          <a:bodyPr anchor="t" rtlCol="false" tIns="0" lIns="0" bIns="0" rIns="0">
            <a:spAutoFit/>
          </a:bodyPr>
          <a:lstStyle/>
          <a:p>
            <a:pPr algn="l">
              <a:lnSpc>
                <a:spcPts val="5765"/>
              </a:lnSpc>
            </a:pPr>
            <a:r>
              <a:rPr lang="en-US" sz="4625" b="true">
                <a:solidFill>
                  <a:srgbClr val="253A7E"/>
                </a:solidFill>
                <a:latin typeface="Bitter Bold"/>
                <a:ea typeface="Bitter Bold"/>
                <a:cs typeface="Bitter Bold"/>
                <a:sym typeface="Bitter Bold"/>
              </a:rPr>
              <a:t>Thai Culture: </a:t>
            </a:r>
          </a:p>
          <a:p>
            <a:pPr algn="l">
              <a:lnSpc>
                <a:spcPts val="5765"/>
              </a:lnSpc>
            </a:pPr>
            <a:r>
              <a:rPr lang="en-US" sz="4625" b="true">
                <a:solidFill>
                  <a:srgbClr val="253A7E"/>
                </a:solidFill>
                <a:latin typeface="Bitter Bold"/>
                <a:ea typeface="Bitter Bold"/>
                <a:cs typeface="Bitter Bold"/>
                <a:sym typeface="Bitter Bold"/>
              </a:rPr>
              <a:t>A Journey Through Heritage and Traditions</a:t>
            </a:r>
          </a:p>
        </p:txBody>
      </p:sp>
      <p:sp>
        <p:nvSpPr>
          <p:cNvPr name="TextBox 9" id="9"/>
          <p:cNvSpPr txBox="true"/>
          <p:nvPr/>
        </p:nvSpPr>
        <p:spPr>
          <a:xfrm rot="0">
            <a:off x="992238" y="8680399"/>
            <a:ext cx="7159523" cy="346543"/>
          </a:xfrm>
          <a:prstGeom prst="rect">
            <a:avLst/>
          </a:prstGeom>
        </p:spPr>
        <p:txBody>
          <a:bodyPr anchor="t" rtlCol="false" tIns="0" lIns="0" bIns="0" rIns="0">
            <a:spAutoFit/>
          </a:bodyPr>
          <a:lstStyle/>
          <a:p>
            <a:pPr algn="l">
              <a:lnSpc>
                <a:spcPts val="2911"/>
              </a:lnSpc>
            </a:pPr>
            <a:r>
              <a:rPr lang="en-US" sz="1825">
                <a:solidFill>
                  <a:srgbClr val="000000"/>
                </a:solidFill>
                <a:latin typeface="Bitter"/>
                <a:ea typeface="Bitter"/>
                <a:cs typeface="Bitter"/>
                <a:sym typeface="Bitter"/>
              </a:rPr>
              <a:t>Photo credit: Lets Tour Bangkok</a:t>
            </a:r>
          </a:p>
        </p:txBody>
      </p:sp>
      <p:grpSp>
        <p:nvGrpSpPr>
          <p:cNvPr name="Group 10" id="10"/>
          <p:cNvGrpSpPr/>
          <p:nvPr/>
        </p:nvGrpSpPr>
        <p:grpSpPr>
          <a:xfrm rot="0">
            <a:off x="334240"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202309" y="4172813"/>
            <a:ext cx="8309345"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Dusit Dress (ชุดไทยดุสิต)</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Dusit Maha Prasat Throne Hall</a:t>
            </a:r>
            <a:r>
              <a:rPr lang="en-US" sz="2199">
                <a:solidFill>
                  <a:srgbClr val="000000"/>
                </a:solidFill>
                <a:latin typeface="Bitter"/>
                <a:ea typeface="Bitter"/>
                <a:cs typeface="Bitter"/>
                <a:sym typeface="Bitter"/>
              </a:rPr>
              <a:t> in</a:t>
            </a:r>
          </a:p>
          <a:p>
            <a:pPr algn="ctr">
              <a:lnSpc>
                <a:spcPts val="3539"/>
              </a:lnSpc>
            </a:pPr>
            <a:r>
              <a:rPr lang="en-US" sz="2199">
                <a:solidFill>
                  <a:srgbClr val="000000"/>
                </a:solidFill>
                <a:latin typeface="Bitter"/>
                <a:ea typeface="Bitter"/>
                <a:cs typeface="Bitter"/>
                <a:sym typeface="Bitter"/>
              </a:rPr>
              <a:t>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A full formal evening style with</a:t>
            </a:r>
          </a:p>
          <a:p>
            <a:pPr algn="ctr">
              <a:lnSpc>
                <a:spcPts val="3539"/>
              </a:lnSpc>
            </a:pPr>
            <a:r>
              <a:rPr lang="en-US" sz="2199">
                <a:solidFill>
                  <a:srgbClr val="000000"/>
                </a:solidFill>
                <a:latin typeface="Bitter"/>
                <a:ea typeface="Bitter"/>
                <a:cs typeface="Bitter"/>
                <a:sym typeface="Bitter"/>
              </a:rPr>
              <a:t>a sleeveless, wide-neck top and richly woven silk skirt.</a:t>
            </a:r>
          </a:p>
        </p:txBody>
      </p:sp>
      <p:grpSp>
        <p:nvGrpSpPr>
          <p:cNvPr name="Group 6" id="6"/>
          <p:cNvGrpSpPr/>
          <p:nvPr/>
        </p:nvGrpSpPr>
        <p:grpSpPr>
          <a:xfrm rot="0">
            <a:off x="2259499" y="2832943"/>
            <a:ext cx="5349146" cy="6005087"/>
            <a:chOff x="0" y="0"/>
            <a:chExt cx="7132194" cy="80067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29907" y="0"/>
              <a:ext cx="5602287" cy="8006783"/>
            </a:xfrm>
            <a:custGeom>
              <a:avLst/>
              <a:gdLst/>
              <a:ahLst/>
              <a:cxnLst/>
              <a:rect r="r" b="b" t="t" l="l"/>
              <a:pathLst>
                <a:path h="8006783" w="5602287">
                  <a:moveTo>
                    <a:pt x="0" y="0"/>
                  </a:moveTo>
                  <a:lnTo>
                    <a:pt x="5602287" y="0"/>
                  </a:lnTo>
                  <a:lnTo>
                    <a:pt x="5602287" y="8006783"/>
                  </a:lnTo>
                  <a:lnTo>
                    <a:pt x="0" y="8006783"/>
                  </a:lnTo>
                  <a:lnTo>
                    <a:pt x="0" y="0"/>
                  </a:lnTo>
                  <a:close/>
                </a:path>
              </a:pathLst>
            </a:custGeom>
            <a:blipFill>
              <a:blip r:embed="rId4"/>
              <a:stretch>
                <a:fillRect l="-26201" t="-8451" r="-7605" b="0"/>
              </a:stretch>
            </a:blipFill>
          </p:spPr>
        </p:sp>
        <p:sp>
          <p:nvSpPr>
            <p:cNvPr name="TextBox 10" id="10"/>
            <p:cNvSpPr txBox="true"/>
            <p:nvPr/>
          </p:nvSpPr>
          <p:spPr>
            <a:xfrm rot="0">
              <a:off x="250330" y="134341"/>
              <a:ext cx="346670" cy="651933"/>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grpSp>
      <p:sp>
        <p:nvSpPr>
          <p:cNvPr name="TextBox 11" id="11"/>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25960" y="2708176"/>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162894" y="2727969"/>
            <a:ext cx="4176303" cy="6005087"/>
          </a:xfrm>
          <a:custGeom>
            <a:avLst/>
            <a:gdLst/>
            <a:ahLst/>
            <a:cxnLst/>
            <a:rect r="r" b="b" t="t" l="l"/>
            <a:pathLst>
              <a:path h="6005087" w="4176303">
                <a:moveTo>
                  <a:pt x="0" y="0"/>
                </a:moveTo>
                <a:lnTo>
                  <a:pt x="4176304" y="0"/>
                </a:lnTo>
                <a:lnTo>
                  <a:pt x="4176304" y="6005087"/>
                </a:lnTo>
                <a:lnTo>
                  <a:pt x="0" y="6005087"/>
                </a:lnTo>
                <a:lnTo>
                  <a:pt x="0" y="0"/>
                </a:lnTo>
                <a:close/>
              </a:path>
            </a:pathLst>
          </a:custGeom>
          <a:blipFill>
            <a:blip r:embed="rId4"/>
            <a:stretch>
              <a:fillRect l="-8634" t="-2498" r="-9242"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8278591" y="3904133"/>
            <a:ext cx="7920752"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Chitlada Dress (ชุดไทยจิตรลดา)</a:t>
            </a:r>
          </a:p>
          <a:p>
            <a:pPr algn="ctr">
              <a:lnSpc>
                <a:spcPts val="1399"/>
              </a:lnSpc>
            </a:pPr>
          </a:p>
          <a:p>
            <a:pPr algn="ctr">
              <a:lnSpc>
                <a:spcPts val="3539"/>
              </a:lnSpc>
            </a:pPr>
            <a:r>
              <a:rPr lang="en-US" sz="2199">
                <a:solidFill>
                  <a:srgbClr val="000000"/>
                </a:solidFill>
                <a:latin typeface="Bitter"/>
                <a:ea typeface="Bitter"/>
                <a:cs typeface="Bitter"/>
                <a:sym typeface="Bitter"/>
              </a:rPr>
              <a:t>Named after</a:t>
            </a:r>
            <a:r>
              <a:rPr lang="en-US" sz="2199" b="true">
                <a:solidFill>
                  <a:srgbClr val="000000"/>
                </a:solidFill>
                <a:latin typeface="Bitter Bold"/>
                <a:ea typeface="Bitter Bold"/>
                <a:cs typeface="Bitter Bold"/>
                <a:sym typeface="Bitter Bold"/>
              </a:rPr>
              <a:t> Chitralada Villa Royal Residence, </a:t>
            </a:r>
            <a:r>
              <a:rPr lang="en-US" sz="2199">
                <a:solidFill>
                  <a:srgbClr val="000000"/>
                </a:solidFill>
                <a:latin typeface="Bitter"/>
                <a:ea typeface="Bitter"/>
                <a:cs typeface="Bitter"/>
                <a:sym typeface="Bitter"/>
              </a:rPr>
              <a:t>Bangkok. </a:t>
            </a:r>
          </a:p>
          <a:p>
            <a:pPr algn="ctr">
              <a:lnSpc>
                <a:spcPts val="3539"/>
              </a:lnSpc>
            </a:pPr>
            <a:r>
              <a:rPr lang="en-US" sz="2199">
                <a:solidFill>
                  <a:srgbClr val="000000"/>
                </a:solidFill>
                <a:latin typeface="Bitter"/>
                <a:ea typeface="Bitter"/>
                <a:cs typeface="Bitter"/>
                <a:sym typeface="Bitter"/>
              </a:rPr>
              <a:t>A formal daytime style, often worn for ceremonies, with a long-sleeved blouse and silk wrap skirt.</a:t>
            </a:r>
          </a:p>
        </p:txBody>
      </p:sp>
      <p:sp>
        <p:nvSpPr>
          <p:cNvPr name="TextBox 9" id="9"/>
          <p:cNvSpPr txBox="true"/>
          <p:nvPr/>
        </p:nvSpPr>
        <p:spPr>
          <a:xfrm rot="0">
            <a:off x="2237967" y="2823219"/>
            <a:ext cx="223391"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0" id="10"/>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39453"/>
            <a:ext cx="14925246" cy="1298570"/>
          </a:xfrm>
          <a:prstGeom prst="rect">
            <a:avLst/>
          </a:prstGeom>
        </p:spPr>
        <p:txBody>
          <a:bodyPr anchor="t" rtlCol="false" tIns="0" lIns="0" bIns="0" rIns="0">
            <a:spAutoFit/>
          </a:bodyPr>
          <a:lstStyle/>
          <a:p>
            <a:pPr algn="l">
              <a:lnSpc>
                <a:spcPts val="4804"/>
              </a:lnSpc>
            </a:pPr>
            <a:r>
              <a:rPr lang="en-US" b="true" sz="3837">
                <a:solidFill>
                  <a:srgbClr val="253A7E"/>
                </a:solidFill>
                <a:latin typeface="Bitter Bold"/>
                <a:ea typeface="Bitter Bold"/>
                <a:cs typeface="Bitter Bold"/>
                <a:sym typeface="Bitter Bold"/>
              </a:rPr>
              <a:t>The Eight Styles of </a:t>
            </a:r>
            <a:r>
              <a:rPr lang="en-US" b="true" sz="3837">
                <a:solidFill>
                  <a:srgbClr val="253A7E"/>
                </a:solidFill>
                <a:latin typeface="Bitter Bold"/>
                <a:ea typeface="Bitter Bold"/>
                <a:cs typeface="Bitter Bold"/>
                <a:sym typeface="Bitter Bold"/>
              </a:rPr>
              <a:t>Chud Thai Phra Ratcha Niyom</a:t>
            </a:r>
          </a:p>
          <a:p>
            <a:pPr algn="l">
              <a:lnSpc>
                <a:spcPts val="4805"/>
              </a:lnSpc>
            </a:pPr>
            <a:r>
              <a:rPr lang="en-US" b="true" sz="3837">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7478040" y="4218063"/>
            <a:ext cx="9190774" cy="214175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Amarin Dress (ชุดไทยอมรินทร์)</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Amarin Winitchai Throne Hall</a:t>
            </a:r>
            <a:r>
              <a:rPr lang="en-US" sz="2199">
                <a:solidFill>
                  <a:srgbClr val="000000"/>
                </a:solidFill>
                <a:latin typeface="Bitter"/>
                <a:ea typeface="Bitter"/>
                <a:cs typeface="Bitter"/>
                <a:sym typeface="Bitter"/>
              </a:rPr>
              <a:t> in the Grand Palace, Bangkok. A formal evening or royal ceremony style,</a:t>
            </a:r>
            <a:r>
              <a:rPr lang="en-US" sz="2199">
                <a:solidFill>
                  <a:srgbClr val="FF3131"/>
                </a:solidFill>
                <a:latin typeface="Bitter"/>
                <a:ea typeface="Bitter"/>
                <a:cs typeface="Bitter"/>
                <a:sym typeface="Bitter"/>
              </a:rPr>
              <a:t> </a:t>
            </a:r>
            <a:r>
              <a:rPr lang="en-US" sz="2199">
                <a:solidFill>
                  <a:srgbClr val="000000"/>
                </a:solidFill>
                <a:latin typeface="Bitter"/>
                <a:ea typeface="Bitter"/>
                <a:cs typeface="Bitter"/>
                <a:sym typeface="Bitter"/>
              </a:rPr>
              <a:t>similar to </a:t>
            </a:r>
          </a:p>
          <a:p>
            <a:pPr algn="ctr">
              <a:lnSpc>
                <a:spcPts val="3541"/>
              </a:lnSpc>
            </a:pPr>
            <a:r>
              <a:rPr lang="en-US" sz="2199" i="true">
                <a:solidFill>
                  <a:srgbClr val="000000"/>
                </a:solidFill>
                <a:latin typeface="Bitter Italics"/>
                <a:ea typeface="Bitter Italics"/>
                <a:cs typeface="Bitter Italics"/>
                <a:sym typeface="Bitter Italics"/>
              </a:rPr>
              <a:t>Chitlada </a:t>
            </a:r>
            <a:r>
              <a:rPr lang="en-US" sz="2199">
                <a:solidFill>
                  <a:srgbClr val="000000"/>
                </a:solidFill>
                <a:latin typeface="Bitter"/>
                <a:ea typeface="Bitter"/>
                <a:cs typeface="Bitter"/>
                <a:sym typeface="Bitter"/>
              </a:rPr>
              <a:t>but made with more luxurious brocaded silk.</a:t>
            </a:r>
          </a:p>
        </p:txBody>
      </p:sp>
      <p:grpSp>
        <p:nvGrpSpPr>
          <p:cNvPr name="Group 6" id="6"/>
          <p:cNvGrpSpPr/>
          <p:nvPr/>
        </p:nvGrpSpPr>
        <p:grpSpPr>
          <a:xfrm rot="0">
            <a:off x="1678308" y="2779045"/>
            <a:ext cx="5453485" cy="5986262"/>
            <a:chOff x="0" y="0"/>
            <a:chExt cx="7271313" cy="79816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631127" y="0"/>
              <a:ext cx="5640187" cy="7981683"/>
            </a:xfrm>
            <a:custGeom>
              <a:avLst/>
              <a:gdLst/>
              <a:ahLst/>
              <a:cxnLst/>
              <a:rect r="r" b="b" t="t" l="l"/>
              <a:pathLst>
                <a:path h="7981683" w="5640187">
                  <a:moveTo>
                    <a:pt x="0" y="0"/>
                  </a:moveTo>
                  <a:lnTo>
                    <a:pt x="5640186" y="0"/>
                  </a:lnTo>
                  <a:lnTo>
                    <a:pt x="5640186" y="7981683"/>
                  </a:lnTo>
                  <a:lnTo>
                    <a:pt x="0" y="7981683"/>
                  </a:lnTo>
                  <a:lnTo>
                    <a:pt x="0" y="0"/>
                  </a:lnTo>
                  <a:close/>
                </a:path>
              </a:pathLst>
            </a:custGeom>
            <a:blipFill>
              <a:blip r:embed="rId4"/>
              <a:stretch>
                <a:fillRect l="0" t="-5944" r="0" b="0"/>
              </a:stretch>
            </a:blipFill>
          </p:spPr>
        </p:sp>
        <p:sp>
          <p:nvSpPr>
            <p:cNvPr name="TextBox 10" id="10"/>
            <p:cNvSpPr txBox="true"/>
            <p:nvPr/>
          </p:nvSpPr>
          <p:spPr>
            <a:xfrm rot="0">
              <a:off x="261344" y="134341"/>
              <a:ext cx="340519" cy="651933"/>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grpSp>
      <p:sp>
        <p:nvSpPr>
          <p:cNvPr name="TextBox 11" id="11"/>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9793675" y="3232879"/>
            <a:ext cx="6198349" cy="4116146"/>
          </a:xfrm>
          <a:custGeom>
            <a:avLst/>
            <a:gdLst/>
            <a:ahLst/>
            <a:cxnLst/>
            <a:rect r="r" b="b" t="t" l="l"/>
            <a:pathLst>
              <a:path h="4116146" w="6198349">
                <a:moveTo>
                  <a:pt x="0" y="0"/>
                </a:moveTo>
                <a:lnTo>
                  <a:pt x="6198349" y="0"/>
                </a:lnTo>
                <a:lnTo>
                  <a:pt x="6198349" y="4116146"/>
                </a:lnTo>
                <a:lnTo>
                  <a:pt x="0" y="4116146"/>
                </a:lnTo>
                <a:lnTo>
                  <a:pt x="0" y="0"/>
                </a:lnTo>
                <a:close/>
              </a:path>
            </a:pathLst>
          </a:custGeom>
          <a:blipFill>
            <a:blip r:embed="rId4"/>
            <a:stretch>
              <a:fillRect l="-27018" t="-10844" r="-17283" b="-11386"/>
            </a:stretch>
          </a:blipFill>
        </p:spPr>
      </p:sp>
      <p:sp>
        <p:nvSpPr>
          <p:cNvPr name="TextBox 5" id="5"/>
          <p:cNvSpPr txBox="true"/>
          <p:nvPr/>
        </p:nvSpPr>
        <p:spPr>
          <a:xfrm rot="0">
            <a:off x="1373852" y="7713571"/>
            <a:ext cx="3994428" cy="340859"/>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6" id="6"/>
          <p:cNvSpPr txBox="true"/>
          <p:nvPr/>
        </p:nvSpPr>
        <p:spPr>
          <a:xfrm rot="0">
            <a:off x="1373852" y="1433456"/>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 </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7" id="7"/>
          <p:cNvSpPr txBox="true"/>
          <p:nvPr/>
        </p:nvSpPr>
        <p:spPr>
          <a:xfrm rot="0">
            <a:off x="1373852" y="3649582"/>
            <a:ext cx="6284349" cy="3554095"/>
          </a:xfrm>
          <a:prstGeom prst="rect">
            <a:avLst/>
          </a:prstGeom>
        </p:spPr>
        <p:txBody>
          <a:bodyPr anchor="t" rtlCol="false" tIns="0" lIns="0" bIns="0" rIns="0">
            <a:spAutoFit/>
          </a:bodyPr>
          <a:lstStyle/>
          <a:p>
            <a:pPr algn="l">
              <a:lnSpc>
                <a:spcPts val="3079"/>
              </a:lnSpc>
            </a:pPr>
            <a:r>
              <a:rPr lang="en-US" sz="2199" b="true">
                <a:solidFill>
                  <a:srgbClr val="000000"/>
                </a:solidFill>
                <a:latin typeface="Bitter Bold"/>
                <a:ea typeface="Bitter Bold"/>
                <a:cs typeface="Bitter Bold"/>
                <a:sym typeface="Bitter Bold"/>
              </a:rPr>
              <a:t>S</a:t>
            </a:r>
            <a:r>
              <a:rPr lang="en-US" b="true" sz="2199">
                <a:solidFill>
                  <a:srgbClr val="000000"/>
                </a:solidFill>
                <a:latin typeface="Bitter Bold"/>
                <a:ea typeface="Bitter Bold"/>
                <a:cs typeface="Bitter Bold"/>
                <a:sym typeface="Bitter Bold"/>
              </a:rPr>
              <a:t>uea Phraratchathan </a:t>
            </a:r>
            <a:r>
              <a:rPr lang="en-US" sz="2199" i="true">
                <a:solidFill>
                  <a:srgbClr val="000000"/>
                </a:solidFill>
                <a:latin typeface="Bitter Italics"/>
                <a:ea typeface="Bitter Italics"/>
                <a:cs typeface="Bitter Italics"/>
                <a:sym typeface="Bitter Italics"/>
              </a:rPr>
              <a:t>(เสื้อพระราชทาน)</a:t>
            </a:r>
            <a:r>
              <a:rPr lang="en-US" sz="2199">
                <a:solidFill>
                  <a:srgbClr val="000000"/>
                </a:solidFill>
                <a:latin typeface="Bitter"/>
                <a:ea typeface="Bitter"/>
                <a:cs typeface="Bitter"/>
                <a:sym typeface="Bitter"/>
              </a:rPr>
              <a:t>, or</a:t>
            </a:r>
          </a:p>
          <a:p>
            <a:pPr algn="l">
              <a:lnSpc>
                <a:spcPts val="3079"/>
              </a:lnSpc>
            </a:pPr>
            <a:r>
              <a:rPr lang="en-US" sz="2199">
                <a:solidFill>
                  <a:srgbClr val="000000"/>
                </a:solidFill>
                <a:latin typeface="Bitter"/>
                <a:ea typeface="Bitter"/>
                <a:cs typeface="Bitter"/>
                <a:sym typeface="Bitter"/>
              </a:rPr>
              <a:t>the </a:t>
            </a:r>
            <a:r>
              <a:rPr lang="en-US" b="true" sz="2199">
                <a:solidFill>
                  <a:srgbClr val="000000"/>
                </a:solidFill>
                <a:latin typeface="Bitter Bold"/>
                <a:ea typeface="Bitter Bold"/>
                <a:cs typeface="Bitter Bold"/>
                <a:sym typeface="Bitter Bold"/>
              </a:rPr>
              <a:t>royally bestowed shirt</a:t>
            </a:r>
            <a:r>
              <a:rPr lang="en-US" sz="2199">
                <a:solidFill>
                  <a:srgbClr val="000000"/>
                </a:solidFill>
                <a:latin typeface="Bitter"/>
                <a:ea typeface="Bitter"/>
                <a:cs typeface="Bitter"/>
                <a:sym typeface="Bitter"/>
              </a:rPr>
              <a:t>, is a formal Thai national attire for men. It is usually worn with formal trousers and is suitable for official, ceremonial, and cultural occasions.</a:t>
            </a:r>
          </a:p>
          <a:p>
            <a:pPr algn="l">
              <a:lnSpc>
                <a:spcPts val="3079"/>
              </a:lnSpc>
            </a:pPr>
          </a:p>
          <a:p>
            <a:pPr algn="l">
              <a:lnSpc>
                <a:spcPts val="3079"/>
              </a:lnSpc>
            </a:pPr>
            <a:r>
              <a:rPr lang="en-US" sz="2199">
                <a:solidFill>
                  <a:srgbClr val="000000"/>
                </a:solidFill>
                <a:latin typeface="Bitter"/>
                <a:ea typeface="Bitter"/>
                <a:cs typeface="Bitter"/>
                <a:sym typeface="Bitter"/>
              </a:rPr>
              <a:t>The style is known for its standing collar, front buttons, neat tailoring, and elegant simplicity.</a:t>
            </a:r>
          </a:p>
        </p:txBody>
      </p:sp>
      <p:sp>
        <p:nvSpPr>
          <p:cNvPr name="TextBox 8" id="8"/>
          <p:cNvSpPr txBox="true"/>
          <p:nvPr/>
        </p:nvSpPr>
        <p:spPr>
          <a:xfrm rot="0">
            <a:off x="9793675" y="7580327"/>
            <a:ext cx="6295498" cy="1204051"/>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Short-Sleeved Suea Phraratchathan</a:t>
            </a:r>
          </a:p>
          <a:p>
            <a:pPr algn="ctr">
              <a:lnSpc>
                <a:spcPts val="2961"/>
              </a:lnSpc>
            </a:pPr>
            <a:r>
              <a:rPr lang="en-US" sz="1840">
                <a:solidFill>
                  <a:srgbClr val="000000"/>
                </a:solidFill>
                <a:latin typeface="Bitter"/>
                <a:ea typeface="Bitter"/>
                <a:cs typeface="Bitter"/>
                <a:sym typeface="Bitter"/>
              </a:rPr>
              <a:t>Th</a:t>
            </a:r>
            <a:r>
              <a:rPr lang="en-US" sz="1840">
                <a:solidFill>
                  <a:srgbClr val="000000"/>
                </a:solidFill>
                <a:latin typeface="Bitter"/>
                <a:ea typeface="Bitter"/>
                <a:cs typeface="Bitter"/>
                <a:sym typeface="Bitter"/>
              </a:rPr>
              <a:t>e least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general occasions, daytime events, or semi-formal cultural functions.</a:t>
            </a:r>
          </a:p>
        </p:txBody>
      </p:sp>
      <p:grpSp>
        <p:nvGrpSpPr>
          <p:cNvPr name="Group 9" id="9"/>
          <p:cNvGrpSpPr/>
          <p:nvPr/>
        </p:nvGrpSpPr>
        <p:grpSpPr>
          <a:xfrm rot="0">
            <a:off x="8991098" y="3232879"/>
            <a:ext cx="647405" cy="647405"/>
            <a:chOff x="0" y="0"/>
            <a:chExt cx="863206" cy="863206"/>
          </a:xfrm>
        </p:grpSpPr>
        <p:sp>
          <p:nvSpPr>
            <p:cNvPr name="Freeform 10" id="1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9201616" y="3347922"/>
            <a:ext cx="226368"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367181" y="2983166"/>
            <a:ext cx="6124142" cy="4144185"/>
          </a:xfrm>
          <a:custGeom>
            <a:avLst/>
            <a:gdLst/>
            <a:ahLst/>
            <a:cxnLst/>
            <a:rect r="r" b="b" t="t" l="l"/>
            <a:pathLst>
              <a:path h="4144185" w="6124142">
                <a:moveTo>
                  <a:pt x="0" y="0"/>
                </a:moveTo>
                <a:lnTo>
                  <a:pt x="6124142" y="0"/>
                </a:lnTo>
                <a:lnTo>
                  <a:pt x="6124142" y="4144186"/>
                </a:lnTo>
                <a:lnTo>
                  <a:pt x="0" y="4144186"/>
                </a:lnTo>
                <a:lnTo>
                  <a:pt x="0" y="0"/>
                </a:lnTo>
                <a:close/>
              </a:path>
            </a:pathLst>
          </a:custGeom>
          <a:blipFill>
            <a:blip r:embed="rId4"/>
            <a:stretch>
              <a:fillRect l="-29491" t="-11001" r="-17179" b="-10918"/>
            </a:stretch>
          </a:blipFill>
        </p:spPr>
      </p:sp>
      <p:sp>
        <p:nvSpPr>
          <p:cNvPr name="Freeform 5" id="5"/>
          <p:cNvSpPr/>
          <p:nvPr/>
        </p:nvSpPr>
        <p:spPr>
          <a:xfrm flipH="false" flipV="false" rot="0">
            <a:off x="10054357" y="2983166"/>
            <a:ext cx="6085331" cy="4144185"/>
          </a:xfrm>
          <a:custGeom>
            <a:avLst/>
            <a:gdLst/>
            <a:ahLst/>
            <a:cxnLst/>
            <a:rect r="r" b="b" t="t" l="l"/>
            <a:pathLst>
              <a:path h="4144185" w="6085331">
                <a:moveTo>
                  <a:pt x="0" y="0"/>
                </a:moveTo>
                <a:lnTo>
                  <a:pt x="6085331" y="0"/>
                </a:lnTo>
                <a:lnTo>
                  <a:pt x="6085331" y="4144186"/>
                </a:lnTo>
                <a:lnTo>
                  <a:pt x="0" y="4144186"/>
                </a:lnTo>
                <a:lnTo>
                  <a:pt x="0" y="0"/>
                </a:lnTo>
                <a:close/>
              </a:path>
            </a:pathLst>
          </a:custGeom>
          <a:blipFill>
            <a:blip r:embed="rId5"/>
            <a:stretch>
              <a:fillRect l="-26979" t="-9763" r="-17730" b="-9763"/>
            </a:stretch>
          </a:blipFill>
        </p:spPr>
      </p:sp>
      <p:sp>
        <p:nvSpPr>
          <p:cNvPr name="TextBox 6" id="6"/>
          <p:cNvSpPr txBox="true"/>
          <p:nvPr/>
        </p:nvSpPr>
        <p:spPr>
          <a:xfrm rot="0">
            <a:off x="1057275" y="9115425"/>
            <a:ext cx="9445523" cy="340859"/>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7" id="7"/>
          <p:cNvSpPr txBox="true"/>
          <p:nvPr/>
        </p:nvSpPr>
        <p:spPr>
          <a:xfrm rot="0">
            <a:off x="1028700" y="1028548"/>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8" id="8"/>
          <p:cNvSpPr txBox="true"/>
          <p:nvPr/>
        </p:nvSpPr>
        <p:spPr>
          <a:xfrm rot="0">
            <a:off x="2281503" y="7299108"/>
            <a:ext cx="6295498" cy="1204051"/>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a:t>
            </a:r>
          </a:p>
          <a:p>
            <a:pPr algn="ctr">
              <a:lnSpc>
                <a:spcPts val="2961"/>
              </a:lnSpc>
            </a:pPr>
            <a:r>
              <a:rPr lang="en-US" sz="1840">
                <a:solidFill>
                  <a:srgbClr val="000000"/>
                </a:solidFill>
                <a:latin typeface="Bitter"/>
                <a:ea typeface="Bitter"/>
                <a:cs typeface="Bitter"/>
                <a:sym typeface="Bitter"/>
              </a:rPr>
              <a:t>A</a:t>
            </a:r>
            <a:r>
              <a:rPr lang="en-US" sz="1840">
                <a:solidFill>
                  <a:srgbClr val="000000"/>
                </a:solidFill>
                <a:latin typeface="Bitter"/>
                <a:ea typeface="Bitter"/>
                <a:cs typeface="Bitter"/>
                <a:sym typeface="Bitter"/>
              </a:rPr>
              <a:t> more</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official ceremonies, receptions, and formal daytime or evening events.</a:t>
            </a:r>
          </a:p>
        </p:txBody>
      </p:sp>
      <p:sp>
        <p:nvSpPr>
          <p:cNvPr name="TextBox 9" id="9"/>
          <p:cNvSpPr txBox="true"/>
          <p:nvPr/>
        </p:nvSpPr>
        <p:spPr>
          <a:xfrm rot="0">
            <a:off x="9428168" y="7299108"/>
            <a:ext cx="7337710" cy="1204051"/>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 with Sash</a:t>
            </a:r>
          </a:p>
          <a:p>
            <a:pPr algn="ctr">
              <a:lnSpc>
                <a:spcPts val="2961"/>
              </a:lnSpc>
            </a:pPr>
            <a:r>
              <a:rPr lang="en-US" sz="1840">
                <a:solidFill>
                  <a:srgbClr val="000000"/>
                </a:solidFill>
                <a:latin typeface="Bitter"/>
                <a:ea typeface="Bitter"/>
                <a:cs typeface="Bitter"/>
                <a:sym typeface="Bitter"/>
              </a:rPr>
              <a:t>The</a:t>
            </a:r>
            <a:r>
              <a:rPr lang="en-US" sz="1840">
                <a:solidFill>
                  <a:srgbClr val="000000"/>
                </a:solidFill>
                <a:latin typeface="Bitter"/>
                <a:ea typeface="Bitter"/>
                <a:cs typeface="Bitter"/>
                <a:sym typeface="Bitter"/>
              </a:rPr>
              <a:t> most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feat</a:t>
            </a:r>
            <a:r>
              <a:rPr lang="en-US" sz="1840">
                <a:solidFill>
                  <a:srgbClr val="000000"/>
                </a:solidFill>
                <a:latin typeface="Bitter"/>
                <a:ea typeface="Bitter"/>
                <a:cs typeface="Bitter"/>
                <a:sym typeface="Bitter"/>
              </a:rPr>
              <a:t>ur</a:t>
            </a:r>
            <a:r>
              <a:rPr lang="en-US" sz="1840">
                <a:solidFill>
                  <a:srgbClr val="000000"/>
                </a:solidFill>
                <a:latin typeface="Bitter"/>
                <a:ea typeface="Bitter"/>
                <a:cs typeface="Bitter"/>
                <a:sym typeface="Bitter"/>
              </a:rPr>
              <a:t>ing </a:t>
            </a:r>
            <a:r>
              <a:rPr lang="en-US" sz="1840">
                <a:solidFill>
                  <a:srgbClr val="000000"/>
                </a:solidFill>
                <a:latin typeface="Bitter"/>
                <a:ea typeface="Bitter"/>
                <a:cs typeface="Bitter"/>
                <a:sym typeface="Bitter"/>
              </a:rPr>
              <a:t>a waist sash tied on the wearer’s left side, suitable for important ceremonial occasions.</a:t>
            </a:r>
          </a:p>
        </p:txBody>
      </p:sp>
      <p:grpSp>
        <p:nvGrpSpPr>
          <p:cNvPr name="Group 10" id="10"/>
          <p:cNvGrpSpPr/>
          <p:nvPr/>
        </p:nvGrpSpPr>
        <p:grpSpPr>
          <a:xfrm rot="0">
            <a:off x="1634098" y="2983166"/>
            <a:ext cx="647405" cy="647405"/>
            <a:chOff x="0" y="0"/>
            <a:chExt cx="863206" cy="863206"/>
          </a:xfrm>
        </p:grpSpPr>
        <p:sp>
          <p:nvSpPr>
            <p:cNvPr name="Freeform 11" id="1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830106" y="3098209"/>
            <a:ext cx="255389"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nvGrpSpPr>
          <p:cNvPr name="Group 13" id="13"/>
          <p:cNvGrpSpPr/>
          <p:nvPr/>
        </p:nvGrpSpPr>
        <p:grpSpPr>
          <a:xfrm rot="0">
            <a:off x="9220200" y="2983166"/>
            <a:ext cx="647405" cy="647405"/>
            <a:chOff x="0" y="0"/>
            <a:chExt cx="863206" cy="863206"/>
          </a:xfrm>
        </p:grpSpPr>
        <p:sp>
          <p:nvSpPr>
            <p:cNvPr name="Freeform 14" id="14"/>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9419370" y="3098209"/>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1370" y="2599134"/>
            <a:ext cx="3600155" cy="3704930"/>
            <a:chOff x="0" y="0"/>
            <a:chExt cx="4800206" cy="4939906"/>
          </a:xfrm>
        </p:grpSpPr>
        <p:sp>
          <p:nvSpPr>
            <p:cNvPr name="Freeform 7" id="7"/>
            <p:cNvSpPr/>
            <p:nvPr/>
          </p:nvSpPr>
          <p:spPr>
            <a:xfrm flipH="false" flipV="false" rot="0">
              <a:off x="0" y="0"/>
              <a:ext cx="4800219" cy="4939919"/>
            </a:xfrm>
            <a:custGeom>
              <a:avLst/>
              <a:gdLst/>
              <a:ahLst/>
              <a:cxnLst/>
              <a:rect r="r" b="b" t="t" l="l"/>
              <a:pathLst>
                <a:path h="4939919" w="4800219">
                  <a:moveTo>
                    <a:pt x="190500" y="0"/>
                  </a:moveTo>
                  <a:lnTo>
                    <a:pt x="4609719" y="0"/>
                  </a:lnTo>
                  <a:cubicBezTo>
                    <a:pt x="4714929" y="0"/>
                    <a:pt x="4800219" y="85290"/>
                    <a:pt x="4800219" y="190500"/>
                  </a:cubicBezTo>
                  <a:lnTo>
                    <a:pt x="4800219" y="4749419"/>
                  </a:lnTo>
                  <a:cubicBezTo>
                    <a:pt x="4800219" y="4854629"/>
                    <a:pt x="4714929" y="4939919"/>
                    <a:pt x="4609719" y="4939919"/>
                  </a:cubicBezTo>
                  <a:lnTo>
                    <a:pt x="190500" y="4939919"/>
                  </a:lnTo>
                  <a:cubicBezTo>
                    <a:pt x="139976" y="4939919"/>
                    <a:pt x="91522" y="4919849"/>
                    <a:pt x="55796" y="4884123"/>
                  </a:cubicBezTo>
                  <a:cubicBezTo>
                    <a:pt x="20070" y="4848397"/>
                    <a:pt x="0" y="4799943"/>
                    <a:pt x="0" y="4749419"/>
                  </a:cubicBezTo>
                  <a:lnTo>
                    <a:pt x="0" y="190500"/>
                  </a:lnTo>
                  <a:cubicBezTo>
                    <a:pt x="0" y="85290"/>
                    <a:pt x="85290" y="0"/>
                    <a:pt x="190500" y="0"/>
                  </a:cubicBezTo>
                  <a:close/>
                </a:path>
              </a:pathLst>
            </a:custGeom>
            <a:blipFill>
              <a:blip r:embed="rId3"/>
              <a:stretch>
                <a:fillRect l="-2118" t="0" r="-2118" b="0"/>
              </a:stretch>
            </a:blipFill>
          </p:spPr>
        </p:sp>
      </p:grpSp>
      <p:grpSp>
        <p:nvGrpSpPr>
          <p:cNvPr name="Group 8" id="8"/>
          <p:cNvGrpSpPr/>
          <p:nvPr/>
        </p:nvGrpSpPr>
        <p:grpSpPr>
          <a:xfrm rot="0">
            <a:off x="9483623" y="2599134"/>
            <a:ext cx="3600155" cy="3600155"/>
            <a:chOff x="0" y="0"/>
            <a:chExt cx="4800206" cy="4800206"/>
          </a:xfrm>
        </p:grpSpPr>
        <p:sp>
          <p:nvSpPr>
            <p:cNvPr name="Freeform 9" id="9"/>
            <p:cNvSpPr/>
            <p:nvPr/>
          </p:nvSpPr>
          <p:spPr>
            <a:xfrm flipH="false" flipV="false" rot="0">
              <a:off x="0" y="0"/>
              <a:ext cx="4800219" cy="4800219"/>
            </a:xfrm>
            <a:custGeom>
              <a:avLst/>
              <a:gdLst/>
              <a:ahLst/>
              <a:cxnLst/>
              <a:rect r="r" b="b" t="t" l="l"/>
              <a:pathLst>
                <a:path h="4800219" w="4800219">
                  <a:moveTo>
                    <a:pt x="190500" y="0"/>
                  </a:moveTo>
                  <a:lnTo>
                    <a:pt x="4609719" y="0"/>
                  </a:lnTo>
                  <a:cubicBezTo>
                    <a:pt x="4714929" y="0"/>
                    <a:pt x="4800219" y="85290"/>
                    <a:pt x="4800219" y="190500"/>
                  </a:cubicBezTo>
                  <a:lnTo>
                    <a:pt x="4800219" y="4609719"/>
                  </a:lnTo>
                  <a:cubicBezTo>
                    <a:pt x="4800219" y="4714929"/>
                    <a:pt x="4714929" y="4800219"/>
                    <a:pt x="4609719" y="4800219"/>
                  </a:cubicBezTo>
                  <a:lnTo>
                    <a:pt x="190500" y="4800219"/>
                  </a:lnTo>
                  <a:cubicBezTo>
                    <a:pt x="139976" y="4800219"/>
                    <a:pt x="91522" y="4780149"/>
                    <a:pt x="55796" y="4744423"/>
                  </a:cubicBezTo>
                  <a:cubicBezTo>
                    <a:pt x="20070" y="4708697"/>
                    <a:pt x="0" y="4660243"/>
                    <a:pt x="0" y="4609719"/>
                  </a:cubicBezTo>
                  <a:lnTo>
                    <a:pt x="0" y="190500"/>
                  </a:lnTo>
                  <a:cubicBezTo>
                    <a:pt x="0" y="85290"/>
                    <a:pt x="85290" y="0"/>
                    <a:pt x="190500" y="0"/>
                  </a:cubicBezTo>
                  <a:close/>
                </a:path>
              </a:pathLst>
            </a:custGeom>
            <a:blipFill>
              <a:blip r:embed="rId4"/>
              <a:stretch>
                <a:fillRect l="-5729" t="-37766" r="-4984" b="0"/>
              </a:stretch>
            </a:blipFill>
          </p:spPr>
        </p:sp>
      </p:grpSp>
      <p:grpSp>
        <p:nvGrpSpPr>
          <p:cNvPr name="Group 10" id="10"/>
          <p:cNvGrpSpPr/>
          <p:nvPr/>
        </p:nvGrpSpPr>
        <p:grpSpPr>
          <a:xfrm rot="0">
            <a:off x="13734755" y="2599134"/>
            <a:ext cx="3600155" cy="3659829"/>
            <a:chOff x="0" y="0"/>
            <a:chExt cx="4800206" cy="4879772"/>
          </a:xfrm>
        </p:grpSpPr>
        <p:sp>
          <p:nvSpPr>
            <p:cNvPr name="Freeform 11" id="11"/>
            <p:cNvSpPr/>
            <p:nvPr/>
          </p:nvSpPr>
          <p:spPr>
            <a:xfrm flipH="false" flipV="false" rot="0">
              <a:off x="0" y="0"/>
              <a:ext cx="4800219" cy="4879721"/>
            </a:xfrm>
            <a:custGeom>
              <a:avLst/>
              <a:gdLst/>
              <a:ahLst/>
              <a:cxnLst/>
              <a:rect r="r" b="b" t="t" l="l"/>
              <a:pathLst>
                <a:path h="4879721" w="4800219">
                  <a:moveTo>
                    <a:pt x="190500" y="0"/>
                  </a:moveTo>
                  <a:lnTo>
                    <a:pt x="4609719" y="0"/>
                  </a:lnTo>
                  <a:cubicBezTo>
                    <a:pt x="4714929" y="0"/>
                    <a:pt x="4800219" y="85290"/>
                    <a:pt x="4800219" y="190500"/>
                  </a:cubicBezTo>
                  <a:lnTo>
                    <a:pt x="4800219" y="4689221"/>
                  </a:lnTo>
                  <a:cubicBezTo>
                    <a:pt x="4800219" y="4739745"/>
                    <a:pt x="4780149" y="4788199"/>
                    <a:pt x="4744423" y="4823925"/>
                  </a:cubicBezTo>
                  <a:cubicBezTo>
                    <a:pt x="4708697" y="4859651"/>
                    <a:pt x="4660243" y="4879721"/>
                    <a:pt x="4609719" y="4879721"/>
                  </a:cubicBezTo>
                  <a:lnTo>
                    <a:pt x="190500" y="4879721"/>
                  </a:lnTo>
                  <a:cubicBezTo>
                    <a:pt x="85290" y="4879721"/>
                    <a:pt x="0" y="4794431"/>
                    <a:pt x="0" y="4689221"/>
                  </a:cubicBezTo>
                  <a:lnTo>
                    <a:pt x="0" y="190500"/>
                  </a:lnTo>
                  <a:cubicBezTo>
                    <a:pt x="0" y="85290"/>
                    <a:pt x="85290" y="0"/>
                    <a:pt x="190500" y="0"/>
                  </a:cubicBezTo>
                  <a:close/>
                </a:path>
              </a:pathLst>
            </a:custGeom>
            <a:blipFill>
              <a:blip r:embed="rId5"/>
              <a:stretch>
                <a:fillRect l="-26381" t="0" r="-26381" b="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Freeform 14" id="14"/>
          <p:cNvSpPr/>
          <p:nvPr/>
        </p:nvSpPr>
        <p:spPr>
          <a:xfrm flipH="false" flipV="false" rot="0">
            <a:off x="5920989" y="2544144"/>
            <a:ext cx="2229715" cy="3872060"/>
          </a:xfrm>
          <a:custGeom>
            <a:avLst/>
            <a:gdLst/>
            <a:ahLst/>
            <a:cxnLst/>
            <a:rect r="r" b="b" t="t" l="l"/>
            <a:pathLst>
              <a:path h="3872060" w="2229715">
                <a:moveTo>
                  <a:pt x="0" y="0"/>
                </a:moveTo>
                <a:lnTo>
                  <a:pt x="2229714" y="0"/>
                </a:lnTo>
                <a:lnTo>
                  <a:pt x="2229714" y="3872060"/>
                </a:lnTo>
                <a:lnTo>
                  <a:pt x="0" y="3872060"/>
                </a:lnTo>
                <a:lnTo>
                  <a:pt x="0" y="0"/>
                </a:lnTo>
                <a:close/>
              </a:path>
            </a:pathLst>
          </a:custGeom>
          <a:blipFill>
            <a:blip r:embed="rId7"/>
            <a:stretch>
              <a:fillRect l="0" t="0" r="-208723" b="0"/>
            </a:stretch>
          </a:blipFill>
        </p:spPr>
      </p:sp>
      <p:sp>
        <p:nvSpPr>
          <p:cNvPr name="TextBox 15" id="15"/>
          <p:cNvSpPr txBox="true"/>
          <p:nvPr/>
        </p:nvSpPr>
        <p:spPr>
          <a:xfrm rot="0">
            <a:off x="981370" y="935241"/>
            <a:ext cx="14461406" cy="872591"/>
          </a:xfrm>
          <a:prstGeom prst="rect">
            <a:avLst/>
          </a:prstGeom>
        </p:spPr>
        <p:txBody>
          <a:bodyPr anchor="t" rtlCol="false" tIns="0" lIns="0" bIns="0" rIns="0">
            <a:spAutoFit/>
          </a:bodyPr>
          <a:lstStyle/>
          <a:p>
            <a:pPr algn="l">
              <a:lnSpc>
                <a:spcPts val="6531"/>
              </a:lnSpc>
            </a:pPr>
            <a:r>
              <a:rPr lang="en-US" b="true" sz="5199">
                <a:solidFill>
                  <a:srgbClr val="253A7E"/>
                </a:solidFill>
                <a:latin typeface="Bitter Bold"/>
                <a:ea typeface="Bitter Bold"/>
                <a:cs typeface="Bitter Bold"/>
                <a:sym typeface="Bitter Bold"/>
              </a:rPr>
              <a:t>Some Elements of Thai Traditional Clothing</a:t>
            </a:r>
          </a:p>
        </p:txBody>
      </p:sp>
      <p:sp>
        <p:nvSpPr>
          <p:cNvPr name="TextBox 16" id="16"/>
          <p:cNvSpPr txBox="true"/>
          <p:nvPr/>
        </p:nvSpPr>
        <p:spPr>
          <a:xfrm rot="0">
            <a:off x="981370" y="6643234"/>
            <a:ext cx="3600155" cy="493790"/>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Sabai</a:t>
            </a:r>
            <a:r>
              <a:rPr lang="en-US" sz="2499">
                <a:solidFill>
                  <a:srgbClr val="000000"/>
                </a:solidFill>
                <a:latin typeface="Bitter"/>
                <a:ea typeface="Bitter"/>
                <a:cs typeface="Bitter"/>
                <a:sym typeface="Bitter"/>
              </a:rPr>
              <a:t> (สไบ) </a:t>
            </a:r>
          </a:p>
        </p:txBody>
      </p:sp>
      <p:sp>
        <p:nvSpPr>
          <p:cNvPr name="TextBox 17" id="17"/>
          <p:cNvSpPr txBox="true"/>
          <p:nvPr/>
        </p:nvSpPr>
        <p:spPr>
          <a:xfrm rot="0">
            <a:off x="981370"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Cloth/shawl worn across the chest</a:t>
            </a:r>
          </a:p>
        </p:txBody>
      </p:sp>
      <p:sp>
        <p:nvSpPr>
          <p:cNvPr name="TextBox 18" id="18"/>
          <p:cNvSpPr txBox="true"/>
          <p:nvPr/>
        </p:nvSpPr>
        <p:spPr>
          <a:xfrm rot="0">
            <a:off x="4581525" y="6661699"/>
            <a:ext cx="5052803" cy="493790"/>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Chong Kraben </a:t>
            </a:r>
            <a:r>
              <a:rPr lang="en-US" sz="2499">
                <a:solidFill>
                  <a:srgbClr val="000000"/>
                </a:solidFill>
                <a:latin typeface="Bitter"/>
                <a:ea typeface="Bitter"/>
                <a:cs typeface="Bitter"/>
                <a:sym typeface="Bitter"/>
              </a:rPr>
              <a:t>(โจงกระเบน)</a:t>
            </a:r>
          </a:p>
        </p:txBody>
      </p:sp>
      <p:sp>
        <p:nvSpPr>
          <p:cNvPr name="TextBox 19" id="19"/>
          <p:cNvSpPr txBox="true"/>
          <p:nvPr/>
        </p:nvSpPr>
        <p:spPr>
          <a:xfrm rot="0">
            <a:off x="5235769"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Lower garment wrapped around the waist</a:t>
            </a:r>
          </a:p>
        </p:txBody>
      </p:sp>
      <p:sp>
        <p:nvSpPr>
          <p:cNvPr name="TextBox 20" id="20"/>
          <p:cNvSpPr txBox="true"/>
          <p:nvPr/>
        </p:nvSpPr>
        <p:spPr>
          <a:xfrm rot="0">
            <a:off x="9493148" y="6661699"/>
            <a:ext cx="3600155" cy="493790"/>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Sin </a:t>
            </a:r>
            <a:r>
              <a:rPr lang="en-US" sz="2499">
                <a:solidFill>
                  <a:srgbClr val="000000"/>
                </a:solidFill>
                <a:latin typeface="Bitter"/>
                <a:ea typeface="Bitter"/>
                <a:cs typeface="Bitter"/>
                <a:sym typeface="Bitter"/>
              </a:rPr>
              <a:t> (ผ้าซิ่น) </a:t>
            </a:r>
          </a:p>
        </p:txBody>
      </p:sp>
      <p:sp>
        <p:nvSpPr>
          <p:cNvPr name="TextBox 21" id="21"/>
          <p:cNvSpPr txBox="true"/>
          <p:nvPr/>
        </p:nvSpPr>
        <p:spPr>
          <a:xfrm rot="0">
            <a:off x="9483623" y="7439574"/>
            <a:ext cx="3600155" cy="41888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Traditional tube skirt</a:t>
            </a:r>
          </a:p>
        </p:txBody>
      </p:sp>
      <p:sp>
        <p:nvSpPr>
          <p:cNvPr name="TextBox 22" id="22"/>
          <p:cNvSpPr txBox="true"/>
          <p:nvPr/>
        </p:nvSpPr>
        <p:spPr>
          <a:xfrm rot="0">
            <a:off x="13750528" y="6643234"/>
            <a:ext cx="3600155" cy="493790"/>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Khao Ma  </a:t>
            </a:r>
            <a:r>
              <a:rPr lang="en-US" sz="2499">
                <a:solidFill>
                  <a:srgbClr val="000000"/>
                </a:solidFill>
                <a:latin typeface="Bitter"/>
                <a:ea typeface="Bitter"/>
                <a:cs typeface="Bitter"/>
                <a:sym typeface="Bitter"/>
              </a:rPr>
              <a:t>(ผ้าขาวม้า)</a:t>
            </a:r>
          </a:p>
        </p:txBody>
      </p:sp>
      <p:sp>
        <p:nvSpPr>
          <p:cNvPr name="TextBox 23" id="23"/>
          <p:cNvSpPr txBox="true"/>
          <p:nvPr/>
        </p:nvSpPr>
        <p:spPr>
          <a:xfrm rot="0">
            <a:off x="13750528" y="7390362"/>
            <a:ext cx="3600155" cy="857144"/>
          </a:xfrm>
          <a:prstGeom prst="rect">
            <a:avLst/>
          </a:prstGeom>
        </p:spPr>
        <p:txBody>
          <a:bodyPr anchor="t" rtlCol="false" tIns="0" lIns="0" bIns="0" rIns="0">
            <a:spAutoFit/>
          </a:bodyPr>
          <a:lstStyle/>
          <a:p>
            <a:pPr algn="ctr">
              <a:lnSpc>
                <a:spcPts val="3464"/>
              </a:lnSpc>
            </a:pPr>
            <a:r>
              <a:rPr lang="en-US" sz="2199">
                <a:solidFill>
                  <a:srgbClr val="000000"/>
                </a:solidFill>
                <a:latin typeface="Bitter"/>
                <a:ea typeface="Bitter"/>
                <a:cs typeface="Bitter"/>
                <a:sym typeface="Bitter"/>
              </a:rPr>
              <a:t>Multipurpose,</a:t>
            </a:r>
          </a:p>
          <a:p>
            <a:pPr algn="ctr">
              <a:lnSpc>
                <a:spcPts val="3466"/>
              </a:lnSpc>
            </a:pPr>
            <a:r>
              <a:rPr lang="en-US" sz="2199">
                <a:solidFill>
                  <a:srgbClr val="000000"/>
                </a:solidFill>
                <a:latin typeface="Bitter"/>
                <a:ea typeface="Bitter"/>
                <a:cs typeface="Bitter"/>
                <a:sym typeface="Bitter"/>
              </a:rPr>
              <a:t>checkered cloth</a:t>
            </a:r>
          </a:p>
        </p:txBody>
      </p:sp>
      <p:sp>
        <p:nvSpPr>
          <p:cNvPr name="TextBox 24" id="24"/>
          <p:cNvSpPr txBox="true"/>
          <p:nvPr/>
        </p:nvSpPr>
        <p:spPr>
          <a:xfrm rot="0">
            <a:off x="981370" y="8965406"/>
            <a:ext cx="16325259" cy="31432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Praew Wedding,  Chobmai Silk,  lalalalisa_m on Instagram,  anurakmag</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383479" y="2127647"/>
            <a:ext cx="5214347" cy="5214347"/>
            <a:chOff x="0" y="0"/>
            <a:chExt cx="6952463" cy="6952463"/>
          </a:xfrm>
        </p:grpSpPr>
        <p:sp>
          <p:nvSpPr>
            <p:cNvPr name="Freeform 7" id="7"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3"/>
              <a:stretch>
                <a:fillRect l="0" t="0" r="0" b="0"/>
              </a:stretch>
            </a:blipFill>
          </p:spPr>
        </p:sp>
      </p:grpSp>
      <p:sp>
        <p:nvSpPr>
          <p:cNvPr name="TextBox 8" id="8"/>
          <p:cNvSpPr txBox="true"/>
          <p:nvPr/>
        </p:nvSpPr>
        <p:spPr>
          <a:xfrm rot="0">
            <a:off x="2716559"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Men's Clothing</a:t>
            </a:r>
          </a:p>
        </p:txBody>
      </p:sp>
      <p:sp>
        <p:nvSpPr>
          <p:cNvPr name="TextBox 9" id="9"/>
          <p:cNvSpPr txBox="true"/>
          <p:nvPr/>
        </p:nvSpPr>
        <p:spPr>
          <a:xfrm rot="0">
            <a:off x="979589"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Chong kraben </a:t>
            </a:r>
            <a:r>
              <a:rPr lang="en-US" sz="2187">
                <a:solidFill>
                  <a:srgbClr val="000000"/>
                </a:solidFill>
                <a:latin typeface="Bitter"/>
                <a:ea typeface="Bitter"/>
                <a:cs typeface="Bitter"/>
                <a:sym typeface="Bitter"/>
              </a:rPr>
              <a:t>with shirt </a:t>
            </a:r>
          </a:p>
        </p:txBody>
      </p:sp>
      <p:grpSp>
        <p:nvGrpSpPr>
          <p:cNvPr name="Group 10" id="10"/>
          <p:cNvGrpSpPr/>
          <p:nvPr/>
        </p:nvGrpSpPr>
        <p:grpSpPr>
          <a:xfrm rot="0">
            <a:off x="10690022" y="2127647"/>
            <a:ext cx="5214347" cy="5214347"/>
            <a:chOff x="0" y="0"/>
            <a:chExt cx="6952463" cy="6952463"/>
          </a:xfrm>
        </p:grpSpPr>
        <p:sp>
          <p:nvSpPr>
            <p:cNvPr name="Freeform 11" id="11"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4"/>
              <a:stretch>
                <a:fillRect l="0" t="0" r="0" b="0"/>
              </a:stretch>
            </a:blipFill>
          </p:spPr>
        </p:sp>
      </p:grpSp>
      <p:sp>
        <p:nvSpPr>
          <p:cNvPr name="TextBox 12" id="12"/>
          <p:cNvSpPr txBox="true"/>
          <p:nvPr/>
        </p:nvSpPr>
        <p:spPr>
          <a:xfrm rot="0">
            <a:off x="11023102"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 Women's Clothing</a:t>
            </a:r>
          </a:p>
        </p:txBody>
      </p:sp>
      <p:sp>
        <p:nvSpPr>
          <p:cNvPr name="TextBox 13" id="13"/>
          <p:cNvSpPr txBox="true"/>
          <p:nvPr/>
        </p:nvSpPr>
        <p:spPr>
          <a:xfrm rot="0">
            <a:off x="9286132"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Sabai </a:t>
            </a:r>
            <a:r>
              <a:rPr lang="en-US" sz="2187">
                <a:solidFill>
                  <a:srgbClr val="000000"/>
                </a:solidFill>
                <a:latin typeface="Bitter"/>
                <a:ea typeface="Bitter"/>
                <a:cs typeface="Bitter"/>
                <a:sym typeface="Bitter"/>
              </a:rPr>
              <a:t>with skirt or </a:t>
            </a:r>
            <a:r>
              <a:rPr lang="en-US" sz="2187" i="true">
                <a:solidFill>
                  <a:srgbClr val="000000"/>
                </a:solidFill>
                <a:latin typeface="Bitter Italics"/>
                <a:ea typeface="Bitter Italics"/>
                <a:cs typeface="Bitter Italics"/>
                <a:sym typeface="Bitter Italics"/>
              </a:rPr>
              <a:t>chong kraben</a:t>
            </a:r>
          </a:p>
        </p:txBody>
      </p:sp>
      <p:sp>
        <p:nvSpPr>
          <p:cNvPr name="TextBox 14" id="14"/>
          <p:cNvSpPr txBox="true"/>
          <p:nvPr/>
        </p:nvSpPr>
        <p:spPr>
          <a:xfrm rot="0">
            <a:off x="979589" y="8975084"/>
            <a:ext cx="16328822" cy="430416"/>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Men Kapook, Pinterest</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45771" y="943270"/>
            <a:ext cx="2910260" cy="869113"/>
          </a:xfrm>
          <a:prstGeom prst="rect">
            <a:avLst/>
          </a:prstGeom>
        </p:spPr>
        <p:txBody>
          <a:bodyPr anchor="t" rtlCol="false" tIns="0" lIns="0" bIns="0" rIns="0">
            <a:spAutoFit/>
          </a:bodyPr>
          <a:lstStyle/>
          <a:p>
            <a:pPr algn="l">
              <a:lnSpc>
                <a:spcPts val="6559"/>
              </a:lnSpc>
            </a:pPr>
            <a:r>
              <a:rPr lang="en-US" sz="5199" b="true">
                <a:solidFill>
                  <a:srgbClr val="253A7E"/>
                </a:solidFill>
                <a:latin typeface="Bitter Bold"/>
                <a:ea typeface="Bitter Bold"/>
                <a:cs typeface="Bitter Bold"/>
                <a:sym typeface="Bitter Bold"/>
              </a:rPr>
              <a:t>Thai Silk</a:t>
            </a:r>
          </a:p>
        </p:txBody>
      </p:sp>
      <p:grpSp>
        <p:nvGrpSpPr>
          <p:cNvPr name="Group 9" id="9"/>
          <p:cNvGrpSpPr/>
          <p:nvPr/>
        </p:nvGrpSpPr>
        <p:grpSpPr>
          <a:xfrm rot="0">
            <a:off x="7841009" y="2272303"/>
            <a:ext cx="4595660" cy="3538985"/>
            <a:chOff x="0" y="0"/>
            <a:chExt cx="6127547" cy="4718647"/>
          </a:xfrm>
        </p:grpSpPr>
        <p:sp>
          <p:nvSpPr>
            <p:cNvPr name="Freeform 10" id="10"/>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8137474"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Luxury Fabric</a:t>
            </a:r>
          </a:p>
        </p:txBody>
      </p:sp>
      <p:sp>
        <p:nvSpPr>
          <p:cNvPr name="TextBox 12" id="12"/>
          <p:cNvSpPr txBox="true"/>
          <p:nvPr/>
        </p:nvSpPr>
        <p:spPr>
          <a:xfrm rot="0">
            <a:off x="8137474" y="3083566"/>
            <a:ext cx="4002729" cy="190082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is globally renowned as luxury fabric due to its fine quality, vibrant colors, and exquisite weaving patterns.</a:t>
            </a:r>
          </a:p>
        </p:txBody>
      </p:sp>
      <p:grpSp>
        <p:nvGrpSpPr>
          <p:cNvPr name="Group 13" id="13"/>
          <p:cNvGrpSpPr/>
          <p:nvPr/>
        </p:nvGrpSpPr>
        <p:grpSpPr>
          <a:xfrm rot="0">
            <a:off x="12709322" y="2272303"/>
            <a:ext cx="4595660" cy="3538985"/>
            <a:chOff x="0" y="0"/>
            <a:chExt cx="6127547" cy="4718647"/>
          </a:xfrm>
        </p:grpSpPr>
        <p:sp>
          <p:nvSpPr>
            <p:cNvPr name="Freeform 14" id="14"/>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13005797"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Modern Applications</a:t>
            </a:r>
          </a:p>
        </p:txBody>
      </p:sp>
      <p:sp>
        <p:nvSpPr>
          <p:cNvPr name="TextBox 16" id="16"/>
          <p:cNvSpPr txBox="true"/>
          <p:nvPr/>
        </p:nvSpPr>
        <p:spPr>
          <a:xfrm rot="0">
            <a:off x="13005797" y="3083566"/>
            <a:ext cx="4002729" cy="2352227"/>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Today, Thai silk is used in both traditional garments and contemporary fashion, showcasing Thailand's blend of heritage and innovation.</a:t>
            </a:r>
          </a:p>
        </p:txBody>
      </p:sp>
      <p:grpSp>
        <p:nvGrpSpPr>
          <p:cNvPr name="Group 17" id="17"/>
          <p:cNvGrpSpPr/>
          <p:nvPr/>
        </p:nvGrpSpPr>
        <p:grpSpPr>
          <a:xfrm rot="0">
            <a:off x="7841009" y="6083941"/>
            <a:ext cx="9463983" cy="2557167"/>
            <a:chOff x="0" y="0"/>
            <a:chExt cx="12618644" cy="3409556"/>
          </a:xfrm>
        </p:grpSpPr>
        <p:sp>
          <p:nvSpPr>
            <p:cNvPr name="Freeform 18" id="18"/>
            <p:cNvSpPr/>
            <p:nvPr/>
          </p:nvSpPr>
          <p:spPr>
            <a:xfrm flipH="false" flipV="false" rot="0">
              <a:off x="0" y="0"/>
              <a:ext cx="12618593" cy="3409569"/>
            </a:xfrm>
            <a:custGeom>
              <a:avLst/>
              <a:gdLst/>
              <a:ahLst/>
              <a:cxnLst/>
              <a:rect r="r" b="b" t="t" l="l"/>
              <a:pathLst>
                <a:path h="3409569" w="12618593">
                  <a:moveTo>
                    <a:pt x="0" y="158623"/>
                  </a:moveTo>
                  <a:cubicBezTo>
                    <a:pt x="0" y="70993"/>
                    <a:pt x="70993" y="0"/>
                    <a:pt x="158623" y="0"/>
                  </a:cubicBezTo>
                  <a:lnTo>
                    <a:pt x="12459970" y="0"/>
                  </a:lnTo>
                  <a:cubicBezTo>
                    <a:pt x="12547600" y="0"/>
                    <a:pt x="12618593" y="70993"/>
                    <a:pt x="12618593" y="158623"/>
                  </a:cubicBezTo>
                  <a:lnTo>
                    <a:pt x="12618593" y="3250946"/>
                  </a:lnTo>
                  <a:cubicBezTo>
                    <a:pt x="12618593" y="3338576"/>
                    <a:pt x="12547600" y="3409569"/>
                    <a:pt x="12459970" y="3409569"/>
                  </a:cubicBezTo>
                  <a:lnTo>
                    <a:pt x="158623" y="3409569"/>
                  </a:lnTo>
                  <a:cubicBezTo>
                    <a:pt x="70993" y="3409569"/>
                    <a:pt x="0" y="3338576"/>
                    <a:pt x="0" y="3250946"/>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8137474" y="6361357"/>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Where to Purchase</a:t>
            </a:r>
          </a:p>
        </p:txBody>
      </p:sp>
      <p:sp>
        <p:nvSpPr>
          <p:cNvPr name="TextBox 20" id="20"/>
          <p:cNvSpPr txBox="true"/>
          <p:nvPr/>
        </p:nvSpPr>
        <p:spPr>
          <a:xfrm rot="0">
            <a:off x="8137474" y="6895205"/>
            <a:ext cx="8871052" cy="1449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can be purchased through brands such as </a:t>
            </a:r>
            <a:r>
              <a:rPr lang="en-US" sz="2187">
                <a:solidFill>
                  <a:srgbClr val="966703"/>
                </a:solidFill>
                <a:latin typeface="Bitter"/>
                <a:ea typeface="Bitter"/>
                <a:cs typeface="Bitter"/>
                <a:sym typeface="Bitter"/>
              </a:rPr>
              <a:t>Jim Thompson</a:t>
            </a:r>
            <a:r>
              <a:rPr lang="en-US" sz="2187">
                <a:solidFill>
                  <a:srgbClr val="000000"/>
                </a:solidFill>
                <a:latin typeface="Bitter"/>
                <a:ea typeface="Bitter"/>
                <a:cs typeface="Bitter"/>
                <a:sym typeface="Bitter"/>
              </a:rPr>
              <a:t> or from craftsmen through organizations like the </a:t>
            </a:r>
            <a:r>
              <a:rPr lang="en-US" sz="2187">
                <a:solidFill>
                  <a:srgbClr val="966703"/>
                </a:solidFill>
                <a:latin typeface="Bitter"/>
                <a:ea typeface="Bitter"/>
                <a:cs typeface="Bitter"/>
                <a:sym typeface="Bitter"/>
              </a:rPr>
              <a:t>Sustainable Arts and Institute of Thailand (SACIT).</a:t>
            </a:r>
          </a:p>
        </p:txBody>
      </p:sp>
      <p:sp>
        <p:nvSpPr>
          <p:cNvPr name="TextBox 21" id="21"/>
          <p:cNvSpPr txBox="true"/>
          <p:nvPr/>
        </p:nvSpPr>
        <p:spPr>
          <a:xfrm rot="0">
            <a:off x="7845771" y="8887120"/>
            <a:ext cx="9454458" cy="42788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MGR Online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963551" y="2985154"/>
            <a:ext cx="7180449" cy="5678021"/>
            <a:chOff x="0" y="0"/>
            <a:chExt cx="9573931" cy="7570694"/>
          </a:xfrm>
        </p:grpSpPr>
        <p:sp>
          <p:nvSpPr>
            <p:cNvPr name="Freeform 5" id="5"/>
            <p:cNvSpPr/>
            <p:nvPr/>
          </p:nvSpPr>
          <p:spPr>
            <a:xfrm flipH="false" flipV="false" rot="0">
              <a:off x="4999494" y="0"/>
              <a:ext cx="4574438" cy="7570694"/>
            </a:xfrm>
            <a:custGeom>
              <a:avLst/>
              <a:gdLst/>
              <a:ahLst/>
              <a:cxnLst/>
              <a:rect r="r" b="b" t="t" l="l"/>
              <a:pathLst>
                <a:path h="7570694" w="4574438">
                  <a:moveTo>
                    <a:pt x="0" y="0"/>
                  </a:moveTo>
                  <a:lnTo>
                    <a:pt x="4574437" y="0"/>
                  </a:lnTo>
                  <a:lnTo>
                    <a:pt x="4574437" y="7570694"/>
                  </a:lnTo>
                  <a:lnTo>
                    <a:pt x="0" y="7570694"/>
                  </a:lnTo>
                  <a:lnTo>
                    <a:pt x="0" y="0"/>
                  </a:lnTo>
                  <a:close/>
                </a:path>
              </a:pathLst>
            </a:custGeom>
            <a:blipFill>
              <a:blip r:embed="rId4"/>
              <a:stretch>
                <a:fillRect l="0" t="0" r="0" b="0"/>
              </a:stretch>
            </a:blipFill>
          </p:spPr>
        </p:sp>
        <p:sp>
          <p:nvSpPr>
            <p:cNvPr name="Freeform 6" id="6"/>
            <p:cNvSpPr/>
            <p:nvPr/>
          </p:nvSpPr>
          <p:spPr>
            <a:xfrm flipH="false" flipV="false" rot="0">
              <a:off x="0" y="0"/>
              <a:ext cx="4574438" cy="7570694"/>
            </a:xfrm>
            <a:custGeom>
              <a:avLst/>
              <a:gdLst/>
              <a:ahLst/>
              <a:cxnLst/>
              <a:rect r="r" b="b" t="t" l="l"/>
              <a:pathLst>
                <a:path h="7570694" w="4574438">
                  <a:moveTo>
                    <a:pt x="0" y="0"/>
                  </a:moveTo>
                  <a:lnTo>
                    <a:pt x="4574438" y="0"/>
                  </a:lnTo>
                  <a:lnTo>
                    <a:pt x="4574438" y="7570694"/>
                  </a:lnTo>
                  <a:lnTo>
                    <a:pt x="0" y="7570694"/>
                  </a:lnTo>
                  <a:lnTo>
                    <a:pt x="0" y="0"/>
                  </a:lnTo>
                  <a:close/>
                </a:path>
              </a:pathLst>
            </a:custGeom>
            <a:blipFill>
              <a:blip r:embed="rId5"/>
              <a:stretch>
                <a:fillRect l="0" t="0" r="-24202" b="0"/>
              </a:stretch>
            </a:blipFill>
          </p:spPr>
        </p:sp>
      </p:grpSp>
      <p:grpSp>
        <p:nvGrpSpPr>
          <p:cNvPr name="Group 7" id="7"/>
          <p:cNvGrpSpPr/>
          <p:nvPr/>
        </p:nvGrpSpPr>
        <p:grpSpPr>
          <a:xfrm rot="0">
            <a:off x="9859845" y="3564454"/>
            <a:ext cx="6109643" cy="4116778"/>
            <a:chOff x="0" y="0"/>
            <a:chExt cx="8146191" cy="5489038"/>
          </a:xfrm>
        </p:grpSpPr>
        <p:sp>
          <p:nvSpPr>
            <p:cNvPr name="TextBox 8" id="8"/>
            <p:cNvSpPr txBox="true"/>
            <p:nvPr/>
          </p:nvSpPr>
          <p:spPr>
            <a:xfrm rot="0">
              <a:off x="0" y="-19050"/>
              <a:ext cx="8146191" cy="4605922"/>
            </a:xfrm>
            <a:prstGeom prst="rect">
              <a:avLst/>
            </a:prstGeom>
          </p:spPr>
          <p:txBody>
            <a:bodyPr anchor="t" rtlCol="false" tIns="0" lIns="0" bIns="0" rIns="0">
              <a:spAutoFit/>
            </a:bodyPr>
            <a:lstStyle/>
            <a:p>
              <a:pPr algn="l">
                <a:lnSpc>
                  <a:spcPts val="2738"/>
                </a:lnSpc>
              </a:pPr>
              <a:r>
                <a:rPr lang="en-US" sz="2199">
                  <a:solidFill>
                    <a:srgbClr val="000000"/>
                  </a:solidFill>
                  <a:latin typeface="Bitter"/>
                  <a:ea typeface="Bitter"/>
                  <a:cs typeface="Bitter"/>
                  <a:sym typeface="Bitter"/>
                </a:rPr>
                <a:t>A contemporary Thai fashion style pairs</a:t>
              </a:r>
            </a:p>
            <a:p>
              <a:pPr algn="l">
                <a:lnSpc>
                  <a:spcPts val="2738"/>
                </a:lnSpc>
              </a:pPr>
              <a:r>
                <a:rPr lang="en-US" sz="2199">
                  <a:solidFill>
                    <a:srgbClr val="000000"/>
                  </a:solidFill>
                  <a:latin typeface="Bitter"/>
                  <a:ea typeface="Bitter"/>
                  <a:cs typeface="Bitter"/>
                  <a:sym typeface="Bitter"/>
                </a:rPr>
                <a:t>a Western-style blazer or suit jacket with </a:t>
              </a:r>
              <a:r>
                <a:rPr lang="en-US" sz="2199" b="true">
                  <a:solidFill>
                    <a:srgbClr val="000000"/>
                  </a:solidFill>
                  <a:latin typeface="Bitter Bold"/>
                  <a:ea typeface="Bitter Bold"/>
                  <a:cs typeface="Bitter Bold"/>
                  <a:sym typeface="Bitter Bold"/>
                </a:rPr>
                <a:t>chong kraben</a:t>
              </a:r>
              <a:r>
                <a:rPr lang="en-US" sz="2199">
                  <a:solidFill>
                    <a:srgbClr val="000000"/>
                  </a:solidFill>
                  <a:latin typeface="Bitter"/>
                  <a:ea typeface="Bitter"/>
                  <a:cs typeface="Bitter"/>
                  <a:sym typeface="Bitter"/>
                </a:rPr>
                <a:t>, blending modern tailoring with traditional Thai attire.</a:t>
              </a:r>
            </a:p>
            <a:p>
              <a:pPr algn="l">
                <a:lnSpc>
                  <a:spcPts val="2738"/>
                </a:lnSpc>
              </a:pPr>
            </a:p>
            <a:p>
              <a:pPr algn="l">
                <a:lnSpc>
                  <a:spcPts val="2738"/>
                </a:lnSpc>
              </a:pPr>
              <a:r>
                <a:rPr lang="en-US" sz="2199">
                  <a:solidFill>
                    <a:srgbClr val="000000"/>
                  </a:solidFill>
                  <a:latin typeface="Bitter"/>
                  <a:ea typeface="Bitter"/>
                  <a:cs typeface="Bitter"/>
                  <a:sym typeface="Bitter"/>
                </a:rPr>
                <a:t>Often seen in Thai weddings and formal fashion, this look reflects how Thai clothing continues to evolve while preserving cultural identity.</a:t>
              </a:r>
            </a:p>
            <a:p>
              <a:pPr algn="l">
                <a:lnSpc>
                  <a:spcPts val="2740"/>
                </a:lnSpc>
              </a:pPr>
            </a:p>
          </p:txBody>
        </p:sp>
        <p:sp>
          <p:nvSpPr>
            <p:cNvPr name="TextBox 9" id="9"/>
            <p:cNvSpPr txBox="true"/>
            <p:nvPr/>
          </p:nvSpPr>
          <p:spPr>
            <a:xfrm rot="0">
              <a:off x="0" y="4948562"/>
              <a:ext cx="7510478" cy="540476"/>
            </a:xfrm>
            <a:prstGeom prst="rect">
              <a:avLst/>
            </a:prstGeom>
          </p:spPr>
          <p:txBody>
            <a:bodyPr anchor="t" rtlCol="false" tIns="0" lIns="0" bIns="0" rIns="0">
              <a:spAutoFit/>
            </a:bodyPr>
            <a:lstStyle/>
            <a:p>
              <a:pPr algn="l">
                <a:lnSpc>
                  <a:spcPts val="3535"/>
                </a:lnSpc>
              </a:pPr>
              <a:r>
                <a:rPr lang="en-US" sz="2199">
                  <a:solidFill>
                    <a:srgbClr val="000000"/>
                  </a:solidFill>
                  <a:latin typeface="Bitter"/>
                  <a:ea typeface="Bitter"/>
                  <a:cs typeface="Bitter"/>
                  <a:sym typeface="Bitter"/>
                </a:rPr>
                <a:t>Photo credit: Kapook</a:t>
              </a:r>
            </a:p>
          </p:txBody>
        </p:sp>
      </p:grpSp>
      <p:sp>
        <p:nvSpPr>
          <p:cNvPr name="TextBox 10" id="10"/>
          <p:cNvSpPr txBox="true"/>
          <p:nvPr/>
        </p:nvSpPr>
        <p:spPr>
          <a:xfrm rot="0">
            <a:off x="1764926" y="1751975"/>
            <a:ext cx="13769057" cy="684987"/>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Chong Kraben and Blazer: Mo</a:t>
            </a:r>
            <a:r>
              <a:rPr lang="en-US" b="true" sz="4125">
                <a:solidFill>
                  <a:srgbClr val="253A7E"/>
                </a:solidFill>
                <a:latin typeface="Bitter Bold"/>
                <a:ea typeface="Bitter Bold"/>
                <a:cs typeface="Bitter Bold"/>
                <a:sym typeface="Bitter Bold"/>
              </a:rPr>
              <a:t>dern Thai Fusion Attire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764926" y="3293551"/>
            <a:ext cx="7379074" cy="4968090"/>
          </a:xfrm>
          <a:custGeom>
            <a:avLst/>
            <a:gdLst/>
            <a:ahLst/>
            <a:cxnLst/>
            <a:rect r="r" b="b" t="t" l="l"/>
            <a:pathLst>
              <a:path h="4968090" w="7379074">
                <a:moveTo>
                  <a:pt x="0" y="0"/>
                </a:moveTo>
                <a:lnTo>
                  <a:pt x="7379074" y="0"/>
                </a:lnTo>
                <a:lnTo>
                  <a:pt x="7379074" y="4968090"/>
                </a:lnTo>
                <a:lnTo>
                  <a:pt x="0" y="4968090"/>
                </a:lnTo>
                <a:lnTo>
                  <a:pt x="0" y="0"/>
                </a:lnTo>
                <a:close/>
              </a:path>
            </a:pathLst>
          </a:custGeom>
          <a:blipFill>
            <a:blip r:embed="rId4"/>
            <a:stretch>
              <a:fillRect l="0" t="0" r="0" b="0"/>
            </a:stretch>
          </a:blipFill>
        </p:spPr>
      </p:sp>
      <p:sp>
        <p:nvSpPr>
          <p:cNvPr name="TextBox 9" id="9"/>
          <p:cNvSpPr txBox="true"/>
          <p:nvPr/>
        </p:nvSpPr>
        <p:spPr>
          <a:xfrm rot="0">
            <a:off x="9934053" y="3545679"/>
            <a:ext cx="6727250" cy="2797216"/>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Hom Sabai Sai Jeans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(ห่มสไบ ใส่ยีนส์)</a:t>
            </a:r>
            <a:r>
              <a:rPr lang="en-US" sz="2199">
                <a:solidFill>
                  <a:srgbClr val="000000"/>
                </a:solidFill>
                <a:latin typeface="Bitter"/>
                <a:ea typeface="Bitter"/>
                <a:cs typeface="Bitter"/>
                <a:sym typeface="Bitter"/>
              </a:rPr>
              <a:t> is a 2026 fashion trend that pairs the traditional Thai </a:t>
            </a:r>
            <a:r>
              <a:rPr lang="en-US" sz="2199" b="true">
                <a:solidFill>
                  <a:srgbClr val="000000"/>
                </a:solidFill>
                <a:latin typeface="Bitter Bold"/>
                <a:ea typeface="Bitter Bold"/>
                <a:cs typeface="Bitter Bold"/>
                <a:sym typeface="Bitter Bold"/>
              </a:rPr>
              <a:t>sabai</a:t>
            </a:r>
            <a:r>
              <a:rPr lang="en-US" sz="2199">
                <a:solidFill>
                  <a:srgbClr val="000000"/>
                </a:solidFill>
                <a:latin typeface="Bitter"/>
                <a:ea typeface="Bitter"/>
                <a:cs typeface="Bitter"/>
                <a:sym typeface="Bitter"/>
              </a:rPr>
              <a:t> with modern denim jeans.</a:t>
            </a:r>
          </a:p>
          <a:p>
            <a:pPr algn="l">
              <a:lnSpc>
                <a:spcPts val="2738"/>
              </a:lnSpc>
            </a:pPr>
          </a:p>
          <a:p>
            <a:pPr algn="l">
              <a:lnSpc>
                <a:spcPts val="2740"/>
              </a:lnSpc>
            </a:pPr>
            <a:r>
              <a:rPr lang="en-US" sz="2199">
                <a:solidFill>
                  <a:srgbClr val="000000"/>
                </a:solidFill>
                <a:latin typeface="Bitter"/>
                <a:ea typeface="Bitter"/>
                <a:cs typeface="Bitter"/>
                <a:sym typeface="Bitter"/>
              </a:rPr>
              <a:t>The trend became popular among young people, influencers, and travelers, showing how Thai cultural heritage can be creatively reinterpreted in everyday fashion.</a:t>
            </a:r>
          </a:p>
        </p:txBody>
      </p:sp>
      <p:sp>
        <p:nvSpPr>
          <p:cNvPr name="TextBox 10" id="10"/>
          <p:cNvSpPr txBox="true"/>
          <p:nvPr/>
        </p:nvSpPr>
        <p:spPr>
          <a:xfrm rot="0">
            <a:off x="9934053" y="6835886"/>
            <a:ext cx="6362415" cy="1233504"/>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Kratae Rsiam wearing a sabai paired with jeans in a music video promoting the song Bangkok City</a:t>
            </a:r>
          </a:p>
          <a:p>
            <a:pPr algn="l">
              <a:lnSpc>
                <a:spcPts val="1627"/>
              </a:lnSpc>
            </a:pPr>
          </a:p>
          <a:p>
            <a:pPr algn="l">
              <a:lnSpc>
                <a:spcPts val="2812"/>
              </a:lnSpc>
            </a:pPr>
            <a:r>
              <a:rPr lang="en-US" sz="1749">
                <a:solidFill>
                  <a:srgbClr val="000000"/>
                </a:solidFill>
                <a:latin typeface="Bitter"/>
                <a:ea typeface="Bitter"/>
                <a:cs typeface="Bitter"/>
                <a:sym typeface="Bitter"/>
              </a:rPr>
              <a:t>Photo credit: Khaosod &amp; VOGUE Thailand</a:t>
            </a:r>
          </a:p>
        </p:txBody>
      </p:sp>
      <p:sp>
        <p:nvSpPr>
          <p:cNvPr name="TextBox 11" id="11"/>
          <p:cNvSpPr txBox="true"/>
          <p:nvPr/>
        </p:nvSpPr>
        <p:spPr>
          <a:xfrm rot="0">
            <a:off x="1764926" y="1751975"/>
            <a:ext cx="13676337" cy="684987"/>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Sabai and Jeans: Tradition Meets Modern Streetwear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284532"/>
            <a:ext cx="6645326" cy="859184"/>
          </a:xfrm>
          <a:prstGeom prst="rect">
            <a:avLst/>
          </a:prstGeom>
        </p:spPr>
        <p:txBody>
          <a:bodyPr anchor="t" rtlCol="false" tIns="0" lIns="0" bIns="0" rIns="0">
            <a:spAutoFit/>
          </a:bodyPr>
          <a:lstStyle/>
          <a:p>
            <a:pPr algn="l">
              <a:lnSpc>
                <a:spcPts val="6500"/>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589609"/>
            <a:ext cx="16303523" cy="936127"/>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 </a:t>
            </a:r>
            <a:r>
              <a:rPr lang="en-US" sz="2062">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953618"/>
            <a:ext cx="16303523" cy="1293813"/>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The work presents some basic information about Thailand in 11 areas: </a:t>
            </a:r>
            <a:r>
              <a:rPr lang="en-US" sz="2062"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12"/>
              </a:lnSpc>
            </a:pPr>
            <a:r>
              <a:rPr lang="en-US" sz="2062"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457825"/>
            <a:ext cx="16303523" cy="16748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a:t>
            </a:r>
            <a:r>
              <a:rPr lang="en-US" sz="2062">
                <a:solidFill>
                  <a:srgbClr val="000000"/>
                </a:solidFill>
                <a:latin typeface="Bitter"/>
                <a:ea typeface="Bitter"/>
                <a:cs typeface="Bitter"/>
                <a:sym typeface="Bitter"/>
              </a:rPr>
              <a:t> is produced in both </a:t>
            </a:r>
            <a:r>
              <a:rPr lang="en-US" sz="2062" b="true">
                <a:solidFill>
                  <a:srgbClr val="000000"/>
                </a:solidFill>
                <a:latin typeface="Bitter Bold"/>
                <a:ea typeface="Bitter Bold"/>
                <a:cs typeface="Bitter Bold"/>
                <a:sym typeface="Bitter Bold"/>
              </a:rPr>
              <a:t>PDF file (.pdf)</a:t>
            </a:r>
            <a:r>
              <a:rPr lang="en-US" sz="2062">
                <a:solidFill>
                  <a:srgbClr val="000000"/>
                </a:solidFill>
                <a:latin typeface="Bitter"/>
                <a:ea typeface="Bitter"/>
                <a:cs typeface="Bitter"/>
                <a:sym typeface="Bitter"/>
              </a:rPr>
              <a:t> and </a:t>
            </a:r>
            <a:r>
              <a:rPr lang="en-US" sz="2062" b="true">
                <a:solidFill>
                  <a:srgbClr val="000000"/>
                </a:solidFill>
                <a:latin typeface="Bitter Bold"/>
                <a:ea typeface="Bitter Bold"/>
                <a:cs typeface="Bitter Bold"/>
                <a:sym typeface="Bitter Bold"/>
              </a:rPr>
              <a:t> Powerpoint Presentation (.pptx) </a:t>
            </a:r>
            <a:r>
              <a:rPr lang="en-US" sz="2062">
                <a:solidFill>
                  <a:srgbClr val="000000"/>
                </a:solidFill>
                <a:latin typeface="Bitter"/>
                <a:ea typeface="Bitter"/>
                <a:cs typeface="Bitter"/>
                <a:sym typeface="Bitter"/>
              </a:rPr>
              <a:t>formats, consisting of 394</a:t>
            </a: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313409"/>
            <a:ext cx="16303523" cy="8366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a:t>
            </a:r>
            <a:r>
              <a:rPr lang="en-US" sz="2062">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62" u="sng">
                <a:solidFill>
                  <a:srgbClr val="966703"/>
                </a:solidFill>
                <a:latin typeface="Bitter"/>
                <a:ea typeface="Bitter"/>
                <a:cs typeface="Bitter"/>
                <a:sym typeface="Bitter"/>
                <a:hlinkClick r:id="rId3" tooltip="mailto:info@thailandfoundation.or.th"/>
              </a:rPr>
              <a:t>info@thailandfoundation.or.th</a:t>
            </a:r>
            <a:r>
              <a:rPr lang="en-US" sz="2062">
                <a:solidFill>
                  <a:srgbClr val="000000"/>
                </a:solidFill>
                <a:latin typeface="Bitter"/>
                <a:ea typeface="Bitter"/>
                <a:cs typeface="Bitter"/>
                <a:sym typeface="Bitter"/>
              </a:rPr>
              <a:t>.</a:t>
            </a:r>
          </a:p>
        </p:txBody>
      </p:sp>
      <p:sp>
        <p:nvSpPr>
          <p:cNvPr name="TextBox 11" id="11"/>
          <p:cNvSpPr txBox="true"/>
          <p:nvPr/>
        </p:nvSpPr>
        <p:spPr>
          <a:xfrm rot="0">
            <a:off x="992238" y="8462810"/>
            <a:ext cx="16303523" cy="39846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22 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0349711" y="1686642"/>
            <a:ext cx="6153671" cy="3389647"/>
          </a:xfrm>
          <a:custGeom>
            <a:avLst/>
            <a:gdLst/>
            <a:ahLst/>
            <a:cxnLst/>
            <a:rect r="r" b="b" t="t" l="l"/>
            <a:pathLst>
              <a:path h="3389647" w="6153671">
                <a:moveTo>
                  <a:pt x="0" y="0"/>
                </a:moveTo>
                <a:lnTo>
                  <a:pt x="6153671" y="0"/>
                </a:lnTo>
                <a:lnTo>
                  <a:pt x="6153671" y="3389647"/>
                </a:lnTo>
                <a:lnTo>
                  <a:pt x="0" y="3389647"/>
                </a:lnTo>
                <a:lnTo>
                  <a:pt x="0" y="0"/>
                </a:lnTo>
                <a:close/>
              </a:path>
            </a:pathLst>
          </a:custGeom>
          <a:blipFill>
            <a:blip r:embed="rId4"/>
            <a:stretch>
              <a:fillRect l="0" t="0" r="0" b="0"/>
            </a:stretch>
          </a:blipFill>
        </p:spPr>
      </p:sp>
      <p:sp>
        <p:nvSpPr>
          <p:cNvPr name="Freeform 9" id="9"/>
          <p:cNvSpPr/>
          <p:nvPr/>
        </p:nvSpPr>
        <p:spPr>
          <a:xfrm flipH="false" flipV="false" rot="0">
            <a:off x="10349711" y="5235372"/>
            <a:ext cx="2931133" cy="3663917"/>
          </a:xfrm>
          <a:custGeom>
            <a:avLst/>
            <a:gdLst/>
            <a:ahLst/>
            <a:cxnLst/>
            <a:rect r="r" b="b" t="t" l="l"/>
            <a:pathLst>
              <a:path h="3663917" w="2931133">
                <a:moveTo>
                  <a:pt x="0" y="0"/>
                </a:moveTo>
                <a:lnTo>
                  <a:pt x="2931133" y="0"/>
                </a:lnTo>
                <a:lnTo>
                  <a:pt x="2931133" y="3663917"/>
                </a:lnTo>
                <a:lnTo>
                  <a:pt x="0" y="3663917"/>
                </a:lnTo>
                <a:lnTo>
                  <a:pt x="0" y="0"/>
                </a:lnTo>
                <a:close/>
              </a:path>
            </a:pathLst>
          </a:custGeom>
          <a:blipFill>
            <a:blip r:embed="rId5"/>
            <a:stretch>
              <a:fillRect l="-3062" t="-5974" r="-2912" b="0"/>
            </a:stretch>
          </a:blipFill>
        </p:spPr>
      </p:sp>
      <p:sp>
        <p:nvSpPr>
          <p:cNvPr name="Freeform 10" id="10"/>
          <p:cNvSpPr/>
          <p:nvPr/>
        </p:nvSpPr>
        <p:spPr>
          <a:xfrm flipH="false" flipV="false" rot="0">
            <a:off x="13486349" y="5235372"/>
            <a:ext cx="3017033" cy="3663917"/>
          </a:xfrm>
          <a:custGeom>
            <a:avLst/>
            <a:gdLst/>
            <a:ahLst/>
            <a:cxnLst/>
            <a:rect r="r" b="b" t="t" l="l"/>
            <a:pathLst>
              <a:path h="3663917" w="3017033">
                <a:moveTo>
                  <a:pt x="0" y="0"/>
                </a:moveTo>
                <a:lnTo>
                  <a:pt x="3017033" y="0"/>
                </a:lnTo>
                <a:lnTo>
                  <a:pt x="3017033" y="3663917"/>
                </a:lnTo>
                <a:lnTo>
                  <a:pt x="0" y="3663917"/>
                </a:lnTo>
                <a:lnTo>
                  <a:pt x="0" y="0"/>
                </a:lnTo>
                <a:close/>
              </a:path>
            </a:pathLst>
          </a:custGeom>
          <a:blipFill>
            <a:blip r:embed="rId6"/>
            <a:stretch>
              <a:fillRect l="-6953" t="0" r="-14487" b="0"/>
            </a:stretch>
          </a:blipFill>
        </p:spPr>
      </p:sp>
      <p:sp>
        <p:nvSpPr>
          <p:cNvPr name="TextBox 11" id="11"/>
          <p:cNvSpPr txBox="true"/>
          <p:nvPr/>
        </p:nvSpPr>
        <p:spPr>
          <a:xfrm rot="0">
            <a:off x="1764926" y="3305266"/>
            <a:ext cx="7379074" cy="4487990"/>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Thai elephant pants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(กางเกงช้าง) </a:t>
            </a:r>
            <a:r>
              <a:rPr lang="en-US" sz="2199">
                <a:solidFill>
                  <a:srgbClr val="000000"/>
                </a:solidFill>
                <a:latin typeface="Bitter"/>
                <a:ea typeface="Bitter"/>
                <a:cs typeface="Bitter"/>
                <a:sym typeface="Bitter"/>
              </a:rPr>
              <a:t>are loose, lightweight trousers known for their elephant-print patterns. Popular among both locals and visitors, they are comfortable, affordable, and well suit</a:t>
            </a:r>
            <a:r>
              <a:rPr lang="en-US" sz="2199">
                <a:solidFill>
                  <a:srgbClr val="000000"/>
                </a:solidFill>
                <a:latin typeface="Bitter"/>
                <a:ea typeface="Bitter"/>
                <a:cs typeface="Bitter"/>
                <a:sym typeface="Bitter"/>
              </a:rPr>
              <a:t>ed to Thailand’s hot climate.</a:t>
            </a:r>
          </a:p>
          <a:p>
            <a:pPr algn="l">
              <a:lnSpc>
                <a:spcPts val="2738"/>
              </a:lnSpc>
            </a:pPr>
          </a:p>
          <a:p>
            <a:pPr algn="l">
              <a:lnSpc>
                <a:spcPts val="2740"/>
              </a:lnSpc>
            </a:pPr>
            <a:r>
              <a:rPr lang="en-US" sz="2199">
                <a:solidFill>
                  <a:srgbClr val="000000"/>
                </a:solidFill>
                <a:latin typeface="Bitter"/>
                <a:ea typeface="Bitter"/>
                <a:cs typeface="Bitter"/>
                <a:sym typeface="Bitter"/>
              </a:rPr>
              <a:t>More than a souvenir, elephant pants have become an everyday cultural fashion item, reflecting Thai values of practicality, creativity, playfulness, and openness. Recent designs also feature local provincial icons, turning simple clothing into a platform for cultural storytelling.</a:t>
            </a:r>
          </a:p>
          <a:p>
            <a:pPr algn="l">
              <a:lnSpc>
                <a:spcPts val="2738"/>
              </a:lnSpc>
            </a:pPr>
          </a:p>
        </p:txBody>
      </p:sp>
      <p:sp>
        <p:nvSpPr>
          <p:cNvPr name="TextBox 12" id="12"/>
          <p:cNvSpPr txBox="true"/>
          <p:nvPr/>
        </p:nvSpPr>
        <p:spPr>
          <a:xfrm rot="0">
            <a:off x="1297413" y="8570676"/>
            <a:ext cx="6362415"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nationtv.tv, gqthailand.com, idgthailand.com</a:t>
            </a:r>
          </a:p>
        </p:txBody>
      </p:sp>
      <p:sp>
        <p:nvSpPr>
          <p:cNvPr name="TextBox 13" id="13"/>
          <p:cNvSpPr txBox="true"/>
          <p:nvPr/>
        </p:nvSpPr>
        <p:spPr>
          <a:xfrm rot="0">
            <a:off x="1764926" y="1543655"/>
            <a:ext cx="5427390" cy="1380337"/>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Th</a:t>
            </a:r>
            <a:r>
              <a:rPr lang="en-US" b="true" sz="4125">
                <a:solidFill>
                  <a:srgbClr val="253A7E"/>
                </a:solidFill>
                <a:latin typeface="Bitter Bold"/>
                <a:ea typeface="Bitter Bold"/>
                <a:cs typeface="Bitter Bold"/>
                <a:sym typeface="Bitter Bold"/>
              </a:rPr>
              <a:t>ai Elephant Pants:</a:t>
            </a:r>
          </a:p>
          <a:p>
            <a:pPr algn="l">
              <a:lnSpc>
                <a:spcPts val="5181"/>
              </a:lnSpc>
            </a:pPr>
            <a:r>
              <a:rPr lang="en-US" b="true" sz="4125">
                <a:solidFill>
                  <a:srgbClr val="253A7E"/>
                </a:solidFill>
                <a:latin typeface="Bitter Bold"/>
                <a:ea typeface="Bitter Bold"/>
                <a:cs typeface="Bitter Bold"/>
                <a:sym typeface="Bitter Bold"/>
              </a:rPr>
              <a:t>Functional Fashion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71450"/>
            <a:ext cx="18288000" cy="5116716"/>
            <a:chOff x="0" y="0"/>
            <a:chExt cx="24384000" cy="6822288"/>
          </a:xfrm>
        </p:grpSpPr>
        <p:sp>
          <p:nvSpPr>
            <p:cNvPr name="Freeform 3" id="3"/>
            <p:cNvSpPr/>
            <p:nvPr/>
          </p:nvSpPr>
          <p:spPr>
            <a:xfrm flipH="false" flipV="false" rot="0">
              <a:off x="0" y="0"/>
              <a:ext cx="24384000" cy="6822313"/>
            </a:xfrm>
            <a:custGeom>
              <a:avLst/>
              <a:gdLst/>
              <a:ahLst/>
              <a:cxnLst/>
              <a:rect r="r" b="b" t="t" l="l"/>
              <a:pathLst>
                <a:path h="6822313" w="24384000">
                  <a:moveTo>
                    <a:pt x="0" y="0"/>
                  </a:moveTo>
                  <a:lnTo>
                    <a:pt x="24384000" y="0"/>
                  </a:lnTo>
                  <a:lnTo>
                    <a:pt x="24384000" y="6822313"/>
                  </a:lnTo>
                  <a:lnTo>
                    <a:pt x="0" y="6822313"/>
                  </a:lnTo>
                  <a:lnTo>
                    <a:pt x="0" y="0"/>
                  </a:lnTo>
                  <a:close/>
                </a:path>
              </a:pathLst>
            </a:custGeom>
            <a:blipFill>
              <a:blip r:embed="rId3"/>
              <a:stretch>
                <a:fillRect l="0" t="-62436" r="0" b="-105300"/>
              </a:stretch>
            </a:blipFill>
          </p:spPr>
        </p:sp>
      </p:grpSp>
      <p:sp>
        <p:nvSpPr>
          <p:cNvPr name="Freeform 4" id="4"/>
          <p:cNvSpPr/>
          <p:nvPr/>
        </p:nvSpPr>
        <p:spPr>
          <a:xfrm flipH="false" flipV="false" rot="0">
            <a:off x="10332871" y="8316355"/>
            <a:ext cx="1326386" cy="1326386"/>
          </a:xfrm>
          <a:custGeom>
            <a:avLst/>
            <a:gdLst/>
            <a:ahLst/>
            <a:cxnLst/>
            <a:rect r="r" b="b" t="t" l="l"/>
            <a:pathLst>
              <a:path h="1326386" w="1326386">
                <a:moveTo>
                  <a:pt x="0" y="0"/>
                </a:moveTo>
                <a:lnTo>
                  <a:pt x="1326385" y="0"/>
                </a:lnTo>
                <a:lnTo>
                  <a:pt x="1326385" y="1326385"/>
                </a:lnTo>
                <a:lnTo>
                  <a:pt x="0" y="1326385"/>
                </a:lnTo>
                <a:lnTo>
                  <a:pt x="0" y="0"/>
                </a:lnTo>
                <a:close/>
              </a:path>
            </a:pathLst>
          </a:custGeom>
          <a:blipFill>
            <a:blip r:embed="rId4"/>
            <a:stretch>
              <a:fillRect l="0" t="0" r="0" b="0"/>
            </a:stretch>
          </a:blipFill>
        </p:spPr>
      </p:sp>
      <p:sp>
        <p:nvSpPr>
          <p:cNvPr name="TextBox 5" id="5"/>
          <p:cNvSpPr txBox="true"/>
          <p:nvPr/>
        </p:nvSpPr>
        <p:spPr>
          <a:xfrm rot="0">
            <a:off x="992238" y="5308549"/>
            <a:ext cx="2889870" cy="861801"/>
          </a:xfrm>
          <a:prstGeom prst="rect">
            <a:avLst/>
          </a:prstGeom>
        </p:spPr>
        <p:txBody>
          <a:bodyPr anchor="t" rtlCol="false" tIns="0" lIns="0" bIns="0" rIns="0">
            <a:spAutoFit/>
          </a:bodyPr>
          <a:lstStyle/>
          <a:p>
            <a:pPr algn="l">
              <a:lnSpc>
                <a:spcPts val="6466"/>
              </a:lnSpc>
            </a:pPr>
            <a:r>
              <a:rPr lang="en-US" b="true" sz="5199">
                <a:solidFill>
                  <a:srgbClr val="253A7E"/>
                </a:solidFill>
                <a:latin typeface="Bitter Bold"/>
                <a:ea typeface="Bitter Bold"/>
                <a:cs typeface="Bitter Bold"/>
                <a:sym typeface="Bitter Bold"/>
              </a:rPr>
              <a:t>Thai Art </a:t>
            </a:r>
          </a:p>
        </p:txBody>
      </p:sp>
      <p:sp>
        <p:nvSpPr>
          <p:cNvPr name="TextBox 6" id="6"/>
          <p:cNvSpPr txBox="true"/>
          <p:nvPr/>
        </p:nvSpPr>
        <p:spPr>
          <a:xfrm rot="0">
            <a:off x="992238" y="6389046"/>
            <a:ext cx="16303523" cy="1315093"/>
          </a:xfrm>
          <a:prstGeom prst="rect">
            <a:avLst/>
          </a:prstGeom>
        </p:spPr>
        <p:txBody>
          <a:bodyPr anchor="t" rtlCol="false" tIns="0" lIns="0" bIns="0" rIns="0">
            <a:spAutoFit/>
          </a:bodyPr>
          <a:lstStyle/>
          <a:p>
            <a:pPr algn="l">
              <a:lnSpc>
                <a:spcPts val="3497"/>
              </a:lnSpc>
            </a:pPr>
            <a:r>
              <a:rPr lang="en-US" sz="2199">
                <a:solidFill>
                  <a:srgbClr val="000000"/>
                </a:solidFill>
                <a:latin typeface="Bitter"/>
                <a:ea typeface="Bitter"/>
                <a:cs typeface="Bitter"/>
                <a:sym typeface="Bitter"/>
              </a:rPr>
              <a:t>Thai art is known for its </a:t>
            </a:r>
            <a:r>
              <a:rPr lang="en-US" sz="2199" b="true">
                <a:solidFill>
                  <a:srgbClr val="000000"/>
                </a:solidFill>
                <a:latin typeface="Bitter Bold"/>
                <a:ea typeface="Bitter Bold"/>
                <a:cs typeface="Bitter Bold"/>
                <a:sym typeface="Bitter Bold"/>
              </a:rPr>
              <a:t>delicateness and intricate details</a:t>
            </a:r>
            <a:r>
              <a:rPr lang="en-US" sz="2199">
                <a:solidFill>
                  <a:srgbClr val="000000"/>
                </a:solidFill>
                <a:latin typeface="Bitter"/>
                <a:ea typeface="Bitter"/>
                <a:cs typeface="Bitter"/>
                <a:sym typeface="Bitter"/>
              </a:rPr>
              <a:t>, often seen in traditional paintings, temple murals, and carvings, where every element reflects deep craftsmanship and cultural symbolism. In recent years, modern Thai art has flourished, blending traditional themes with contemporary styles.</a:t>
            </a:r>
          </a:p>
        </p:txBody>
      </p:sp>
      <p:sp>
        <p:nvSpPr>
          <p:cNvPr name="TextBox 7" id="7"/>
          <p:cNvSpPr txBox="true"/>
          <p:nvPr/>
        </p:nvSpPr>
        <p:spPr>
          <a:xfrm rot="0">
            <a:off x="992238" y="8166202"/>
            <a:ext cx="16303523" cy="365125"/>
          </a:xfrm>
          <a:prstGeom prst="rect">
            <a:avLst/>
          </a:prstGeom>
        </p:spPr>
        <p:txBody>
          <a:bodyPr anchor="t" rtlCol="false" tIns="0" lIns="0" bIns="0" rIns="0">
            <a:spAutoFit/>
          </a:bodyPr>
          <a:lstStyle/>
          <a:p>
            <a:pPr algn="l">
              <a:lnSpc>
                <a:spcPts val="3125"/>
              </a:lnSpc>
            </a:pPr>
            <a:r>
              <a:rPr lang="en-US" sz="1937">
                <a:solidFill>
                  <a:srgbClr val="000000"/>
                </a:solidFill>
                <a:latin typeface="Bitter"/>
                <a:ea typeface="Bitter"/>
                <a:cs typeface="Bitter"/>
                <a:sym typeface="Bitter"/>
              </a:rPr>
              <a:t>Photo credit: flickr.com</a:t>
            </a:r>
          </a:p>
        </p:txBody>
      </p:sp>
      <p:sp>
        <p:nvSpPr>
          <p:cNvPr name="TextBox 8" id="8"/>
          <p:cNvSpPr txBox="true"/>
          <p:nvPr/>
        </p:nvSpPr>
        <p:spPr>
          <a:xfrm rot="0">
            <a:off x="11852487" y="8205889"/>
            <a:ext cx="5735769" cy="1436851"/>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Art</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Art</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grpSp>
        <p:nvGrpSpPr>
          <p:cNvPr name="Group 9" id="9"/>
          <p:cNvGrpSpPr/>
          <p:nvPr/>
        </p:nvGrpSpPr>
        <p:grpSpPr>
          <a:xfrm rot="0">
            <a:off x="239626" y="255610"/>
            <a:ext cx="991890" cy="773090"/>
            <a:chOff x="0" y="0"/>
            <a:chExt cx="1322520" cy="1030787"/>
          </a:xfrm>
        </p:grpSpPr>
        <p:sp>
          <p:nvSpPr>
            <p:cNvPr name="Freeform 10" id="10"/>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5"/>
              <a:stretch>
                <a:fillRect l="0" t="0" r="0" b="0"/>
              </a:stretch>
            </a:blipFill>
          </p:spPr>
        </p:sp>
        <p:sp>
          <p:nvSpPr>
            <p:cNvPr name="Freeform 11" id="11"/>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6"/>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9430" y="884339"/>
            <a:ext cx="4640461" cy="864628"/>
          </a:xfrm>
          <a:prstGeom prst="rect">
            <a:avLst/>
          </a:prstGeom>
        </p:spPr>
        <p:txBody>
          <a:bodyPr anchor="t" rtlCol="false" tIns="0" lIns="0" bIns="0" rIns="0">
            <a:spAutoFit/>
          </a:bodyPr>
          <a:lstStyle/>
          <a:p>
            <a:pPr algn="l">
              <a:lnSpc>
                <a:spcPts val="6519"/>
              </a:lnSpc>
            </a:pPr>
            <a:r>
              <a:rPr lang="en-US" sz="5199" b="true">
                <a:solidFill>
                  <a:srgbClr val="253A7E"/>
                </a:solidFill>
                <a:latin typeface="Bitter Bold"/>
                <a:ea typeface="Bitter Bold"/>
                <a:cs typeface="Bitter Bold"/>
                <a:sym typeface="Bitter Bold"/>
              </a:rPr>
              <a:t>Thai Painting </a:t>
            </a:r>
          </a:p>
        </p:txBody>
      </p:sp>
      <p:grpSp>
        <p:nvGrpSpPr>
          <p:cNvPr name="Group 7" id="7"/>
          <p:cNvGrpSpPr/>
          <p:nvPr/>
        </p:nvGrpSpPr>
        <p:grpSpPr>
          <a:xfrm rot="0">
            <a:off x="2711053" y="2018709"/>
            <a:ext cx="4516488" cy="4516488"/>
            <a:chOff x="0" y="0"/>
            <a:chExt cx="6021984" cy="6021984"/>
          </a:xfrm>
        </p:grpSpPr>
        <p:sp>
          <p:nvSpPr>
            <p:cNvPr name="Freeform 8" id="8"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3"/>
              <a:stretch>
                <a:fillRect l="0" t="0" r="0" b="0"/>
              </a:stretch>
            </a:blipFill>
          </p:spPr>
        </p:sp>
      </p:grpSp>
      <p:sp>
        <p:nvSpPr>
          <p:cNvPr name="TextBox 9" id="9"/>
          <p:cNvSpPr txBox="true"/>
          <p:nvPr/>
        </p:nvSpPr>
        <p:spPr>
          <a:xfrm rot="0">
            <a:off x="3146636" y="6795345"/>
            <a:ext cx="3645322"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Traditional Painting</a:t>
            </a:r>
          </a:p>
        </p:txBody>
      </p:sp>
      <p:sp>
        <p:nvSpPr>
          <p:cNvPr name="TextBox 10" id="10"/>
          <p:cNvSpPr txBox="true"/>
          <p:nvPr/>
        </p:nvSpPr>
        <p:spPr>
          <a:xfrm rot="0">
            <a:off x="929430" y="7243467"/>
            <a:ext cx="8079734" cy="1340218"/>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Traditional Thai painting follows the structured system of</a:t>
            </a:r>
          </a:p>
          <a:p>
            <a:pPr algn="ctr">
              <a:lnSpc>
                <a:spcPts val="3599"/>
              </a:lnSpc>
            </a:pPr>
            <a:r>
              <a:rPr lang="en-US" sz="2199" i="true">
                <a:solidFill>
                  <a:srgbClr val="000000"/>
                </a:solidFill>
                <a:latin typeface="Bitter Italics"/>
                <a:ea typeface="Bitter Italics"/>
                <a:cs typeface="Bitter Italics"/>
                <a:sym typeface="Bitter Italics"/>
              </a:rPr>
              <a:t>lai Thai</a:t>
            </a:r>
            <a:r>
              <a:rPr lang="en-US" sz="2199">
                <a:solidFill>
                  <a:srgbClr val="000000"/>
                </a:solidFill>
                <a:latin typeface="Bitter"/>
                <a:ea typeface="Bitter"/>
                <a:cs typeface="Bitter"/>
                <a:sym typeface="Bitter"/>
              </a:rPr>
              <a:t>  (ลายไทย)  patterns and is rich with deep symbolism</a:t>
            </a:r>
          </a:p>
          <a:p>
            <a:pPr algn="ctr">
              <a:lnSpc>
                <a:spcPts val="3599"/>
              </a:lnSpc>
            </a:pPr>
            <a:r>
              <a:rPr lang="en-US" sz="2199">
                <a:solidFill>
                  <a:srgbClr val="000000"/>
                </a:solidFill>
                <a:latin typeface="Bitter"/>
                <a:ea typeface="Bitter"/>
                <a:cs typeface="Bitter"/>
                <a:sym typeface="Bitter"/>
              </a:rPr>
              <a:t>that reflects religious beliefs and cultural values.</a:t>
            </a:r>
          </a:p>
        </p:txBody>
      </p:sp>
      <p:sp>
        <p:nvSpPr>
          <p:cNvPr name="TextBox 11" id="11"/>
          <p:cNvSpPr txBox="true"/>
          <p:nvPr/>
        </p:nvSpPr>
        <p:spPr>
          <a:xfrm rot="0">
            <a:off x="929430" y="8891292"/>
            <a:ext cx="8079734" cy="306388"/>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Traditional Thai Painting at Wat Pho</a:t>
            </a:r>
          </a:p>
        </p:txBody>
      </p:sp>
      <p:grpSp>
        <p:nvGrpSpPr>
          <p:cNvPr name="Group 12" id="12"/>
          <p:cNvGrpSpPr/>
          <p:nvPr/>
        </p:nvGrpSpPr>
        <p:grpSpPr>
          <a:xfrm rot="0">
            <a:off x="11060459" y="2018709"/>
            <a:ext cx="4516488" cy="4516488"/>
            <a:chOff x="0" y="0"/>
            <a:chExt cx="6021984" cy="6021984"/>
          </a:xfrm>
        </p:grpSpPr>
        <p:sp>
          <p:nvSpPr>
            <p:cNvPr name="Freeform 13" id="13"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4"/>
              <a:stretch>
                <a:fillRect l="0" t="0" r="0" b="0"/>
              </a:stretch>
            </a:blipFill>
          </p:spPr>
        </p:sp>
      </p:grpSp>
      <p:sp>
        <p:nvSpPr>
          <p:cNvPr name="TextBox 14" id="14"/>
          <p:cNvSpPr txBox="true"/>
          <p:nvPr/>
        </p:nvSpPr>
        <p:spPr>
          <a:xfrm rot="0">
            <a:off x="11207501" y="6795345"/>
            <a:ext cx="422240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Contemporary Painting</a:t>
            </a:r>
          </a:p>
        </p:txBody>
      </p:sp>
      <p:sp>
        <p:nvSpPr>
          <p:cNvPr name="TextBox 15" id="15"/>
          <p:cNvSpPr txBox="true"/>
          <p:nvPr/>
        </p:nvSpPr>
        <p:spPr>
          <a:xfrm rot="0">
            <a:off x="9278836" y="7243467"/>
            <a:ext cx="8079734" cy="1316355"/>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Contemporary Thai painting blends traditional themes with global influences, featuring both realistic forms and abstract expressions to explore old and new concepts.</a:t>
            </a:r>
          </a:p>
        </p:txBody>
      </p:sp>
      <p:sp>
        <p:nvSpPr>
          <p:cNvPr name="TextBox 16" id="16"/>
          <p:cNvSpPr txBox="true"/>
          <p:nvPr/>
        </p:nvSpPr>
        <p:spPr>
          <a:xfrm rot="0">
            <a:off x="9278836" y="9201150"/>
            <a:ext cx="8079734" cy="306388"/>
          </a:xfrm>
          <a:prstGeom prst="rect">
            <a:avLst/>
          </a:prstGeom>
        </p:spPr>
        <p:txBody>
          <a:bodyPr anchor="t" rtlCol="false" tIns="0" lIns="0" bIns="0" rIns="0">
            <a:spAutoFit/>
          </a:bodyPr>
          <a:lstStyle/>
          <a:p>
            <a:pPr algn="r">
              <a:lnSpc>
                <a:spcPts val="2687"/>
              </a:lnSpc>
            </a:pPr>
            <a:r>
              <a:rPr lang="en-US" sz="1687">
                <a:solidFill>
                  <a:srgbClr val="000000"/>
                </a:solidFill>
                <a:latin typeface="Bitter"/>
                <a:ea typeface="Bitter"/>
                <a:cs typeface="Bitter"/>
                <a:sym typeface="Bitter"/>
              </a:rPr>
              <a:t>Pictured: Painted by Chalermchai Kositpipat </a:t>
            </a:r>
          </a:p>
        </p:txBody>
      </p:sp>
      <p:sp>
        <p:nvSpPr>
          <p:cNvPr name="TextBox 17" id="17"/>
          <p:cNvSpPr txBox="true"/>
          <p:nvPr/>
        </p:nvSpPr>
        <p:spPr>
          <a:xfrm rot="0">
            <a:off x="929430" y="9293276"/>
            <a:ext cx="16429139" cy="306388"/>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UME Travel, bkstationery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1130" y="924963"/>
            <a:ext cx="4855741" cy="862285"/>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Thai Sculpture</a:t>
            </a:r>
          </a:p>
        </p:txBody>
      </p:sp>
      <p:grpSp>
        <p:nvGrpSpPr>
          <p:cNvPr name="Group 7" id="7"/>
          <p:cNvGrpSpPr/>
          <p:nvPr/>
        </p:nvGrpSpPr>
        <p:grpSpPr>
          <a:xfrm rot="0">
            <a:off x="3100683" y="2087461"/>
            <a:ext cx="3764309" cy="3764309"/>
            <a:chOff x="0" y="0"/>
            <a:chExt cx="5019078" cy="5019078"/>
          </a:xfrm>
        </p:grpSpPr>
        <p:sp>
          <p:nvSpPr>
            <p:cNvPr name="Freeform 8" id="8"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3"/>
              <a:stretch>
                <a:fillRect l="0" t="0" r="0" b="0"/>
              </a:stretch>
            </a:blipFill>
          </p:spPr>
        </p:sp>
      </p:grpSp>
      <p:sp>
        <p:nvSpPr>
          <p:cNvPr name="TextBox 9" id="9"/>
          <p:cNvSpPr txBox="true"/>
          <p:nvPr/>
        </p:nvSpPr>
        <p:spPr>
          <a:xfrm rot="0">
            <a:off x="2962012" y="6121156"/>
            <a:ext cx="3844826"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Traditional Sculpture</a:t>
            </a:r>
          </a:p>
        </p:txBody>
      </p:sp>
      <p:sp>
        <p:nvSpPr>
          <p:cNvPr name="TextBox 10" id="10"/>
          <p:cNvSpPr txBox="true"/>
          <p:nvPr/>
        </p:nvSpPr>
        <p:spPr>
          <a:xfrm rot="0">
            <a:off x="961130"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Traditional Thai sculpture features idealistic forms with graceful postures and intricate details, most famously</a:t>
            </a:r>
          </a:p>
          <a:p>
            <a:pPr algn="ctr">
              <a:lnSpc>
                <a:spcPts val="3500"/>
              </a:lnSpc>
            </a:pPr>
            <a:r>
              <a:rPr lang="en-US" sz="2187">
                <a:solidFill>
                  <a:srgbClr val="000000"/>
                </a:solidFill>
                <a:latin typeface="Bitter"/>
                <a:ea typeface="Bitter"/>
                <a:cs typeface="Bitter"/>
                <a:sym typeface="Bitter"/>
              </a:rPr>
              <a:t>seen in elegant and serene Buddha statues.</a:t>
            </a:r>
          </a:p>
        </p:txBody>
      </p:sp>
      <p:sp>
        <p:nvSpPr>
          <p:cNvPr name="TextBox 11" id="11"/>
          <p:cNvSpPr txBox="true"/>
          <p:nvPr/>
        </p:nvSpPr>
        <p:spPr>
          <a:xfrm rot="0">
            <a:off x="961130" y="8657676"/>
            <a:ext cx="8670047"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Pictured: Buddha Chinnarat  housed in Wat Phra Si Rattana Mahathat, Phitsanulok</a:t>
            </a:r>
          </a:p>
        </p:txBody>
      </p:sp>
      <p:grpSp>
        <p:nvGrpSpPr>
          <p:cNvPr name="Group 12" id="12"/>
          <p:cNvGrpSpPr/>
          <p:nvPr/>
        </p:nvGrpSpPr>
        <p:grpSpPr>
          <a:xfrm rot="0">
            <a:off x="11423009" y="2087461"/>
            <a:ext cx="3764309" cy="3764309"/>
            <a:chOff x="0" y="0"/>
            <a:chExt cx="5019078" cy="5019078"/>
          </a:xfrm>
        </p:grpSpPr>
        <p:sp>
          <p:nvSpPr>
            <p:cNvPr name="Freeform 13" id="13"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4"/>
              <a:stretch>
                <a:fillRect l="0" t="0" r="0" b="0"/>
              </a:stretch>
            </a:blipFill>
          </p:spPr>
        </p:sp>
      </p:grpSp>
      <p:sp>
        <p:nvSpPr>
          <p:cNvPr name="TextBox 14" id="14"/>
          <p:cNvSpPr txBox="true"/>
          <p:nvPr/>
        </p:nvSpPr>
        <p:spPr>
          <a:xfrm rot="0">
            <a:off x="10995089" y="6121156"/>
            <a:ext cx="4421907"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Contemporary Sculpture</a:t>
            </a:r>
          </a:p>
        </p:txBody>
      </p:sp>
      <p:sp>
        <p:nvSpPr>
          <p:cNvPr name="TextBox 15" id="15"/>
          <p:cNvSpPr txBox="true"/>
          <p:nvPr/>
        </p:nvSpPr>
        <p:spPr>
          <a:xfrm rot="0">
            <a:off x="9283456"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Contemporary Thai sculpture blends traditional elements with both realistic and abstract forms, reflecting</a:t>
            </a:r>
          </a:p>
          <a:p>
            <a:pPr algn="ctr">
              <a:lnSpc>
                <a:spcPts val="3500"/>
              </a:lnSpc>
            </a:pPr>
            <a:r>
              <a:rPr lang="en-US" sz="2187">
                <a:solidFill>
                  <a:srgbClr val="000000"/>
                </a:solidFill>
                <a:latin typeface="Bitter"/>
                <a:ea typeface="Bitter"/>
                <a:cs typeface="Bitter"/>
                <a:sym typeface="Bitter"/>
              </a:rPr>
              <a:t>modern perspectives while honoring cultural roots.</a:t>
            </a:r>
          </a:p>
        </p:txBody>
      </p:sp>
      <p:sp>
        <p:nvSpPr>
          <p:cNvPr name="TextBox 16" id="16"/>
          <p:cNvSpPr txBox="true"/>
          <p:nvPr/>
        </p:nvSpPr>
        <p:spPr>
          <a:xfrm rot="0">
            <a:off x="9215885" y="9070975"/>
            <a:ext cx="8043415" cy="303167"/>
          </a:xfrm>
          <a:prstGeom prst="rect">
            <a:avLst/>
          </a:prstGeom>
        </p:spPr>
        <p:txBody>
          <a:bodyPr anchor="t" rtlCol="false" tIns="0" lIns="0" bIns="0" rIns="0">
            <a:spAutoFit/>
          </a:bodyPr>
          <a:lstStyle/>
          <a:p>
            <a:pPr algn="r">
              <a:lnSpc>
                <a:spcPts val="2592"/>
              </a:lnSpc>
            </a:pPr>
            <a:r>
              <a:rPr lang="en-US" sz="1650">
                <a:solidFill>
                  <a:srgbClr val="000000"/>
                </a:solidFill>
                <a:latin typeface="Bitter"/>
                <a:ea typeface="Bitter"/>
                <a:cs typeface="Bitter"/>
                <a:sym typeface="Bitter"/>
              </a:rPr>
              <a:t>Pictured: The "Protector" sculpture created by Ajarn Khien Yimsiri</a:t>
            </a:r>
          </a:p>
        </p:txBody>
      </p:sp>
      <p:sp>
        <p:nvSpPr>
          <p:cNvPr name="TextBox 17" id="17"/>
          <p:cNvSpPr txBox="true"/>
          <p:nvPr/>
        </p:nvSpPr>
        <p:spPr>
          <a:xfrm rot="0">
            <a:off x="961130" y="9037043"/>
            <a:ext cx="16365741"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Photo credit: Palungjit, Ratchadamnoen Contemporary Art Center</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75122" y="929135"/>
            <a:ext cx="5602635"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 Handicrafts</a:t>
            </a:r>
          </a:p>
        </p:txBody>
      </p:sp>
      <p:grpSp>
        <p:nvGrpSpPr>
          <p:cNvPr name="Group 7" id="7"/>
          <p:cNvGrpSpPr/>
          <p:nvPr/>
        </p:nvGrpSpPr>
        <p:grpSpPr>
          <a:xfrm rot="0">
            <a:off x="1895180" y="2117979"/>
            <a:ext cx="3417094" cy="3417094"/>
            <a:chOff x="0" y="0"/>
            <a:chExt cx="4556125" cy="4556125"/>
          </a:xfrm>
        </p:grpSpPr>
        <p:sp>
          <p:nvSpPr>
            <p:cNvPr name="Freeform 8" id="8" descr="preencoded.png"/>
            <p:cNvSpPr/>
            <p:nvPr/>
          </p:nvSpPr>
          <p:spPr>
            <a:xfrm flipH="false" flipV="false" rot="0">
              <a:off x="0" y="0"/>
              <a:ext cx="4556125" cy="4556125"/>
            </a:xfrm>
            <a:custGeom>
              <a:avLst/>
              <a:gdLst/>
              <a:ahLst/>
              <a:cxnLst/>
              <a:rect r="r" b="b" t="t" l="l"/>
              <a:pathLst>
                <a:path h="4556125" w="4556125">
                  <a:moveTo>
                    <a:pt x="190500" y="0"/>
                  </a:moveTo>
                  <a:lnTo>
                    <a:pt x="4365625" y="0"/>
                  </a:lnTo>
                  <a:cubicBezTo>
                    <a:pt x="4470835" y="0"/>
                    <a:pt x="4556125" y="85290"/>
                    <a:pt x="4556125" y="190500"/>
                  </a:cubicBezTo>
                  <a:lnTo>
                    <a:pt x="4556125" y="4365625"/>
                  </a:lnTo>
                  <a:cubicBezTo>
                    <a:pt x="4556125" y="4470835"/>
                    <a:pt x="4470835" y="4556125"/>
                    <a:pt x="4365625" y="4556125"/>
                  </a:cubicBezTo>
                  <a:lnTo>
                    <a:pt x="190500" y="4556125"/>
                  </a:lnTo>
                  <a:cubicBezTo>
                    <a:pt x="85290" y="4556125"/>
                    <a:pt x="0" y="4470835"/>
                    <a:pt x="0" y="4365625"/>
                  </a:cubicBezTo>
                  <a:lnTo>
                    <a:pt x="0" y="190500"/>
                  </a:lnTo>
                  <a:cubicBezTo>
                    <a:pt x="0" y="85290"/>
                    <a:pt x="85290" y="0"/>
                    <a:pt x="190500" y="0"/>
                  </a:cubicBezTo>
                  <a:close/>
                </a:path>
              </a:pathLst>
            </a:custGeom>
            <a:blipFill>
              <a:blip r:embed="rId3"/>
              <a:stretch>
                <a:fillRect l="0" t="0" r="0" b="0"/>
              </a:stretch>
            </a:blipFill>
          </p:spPr>
        </p:sp>
      </p:grpSp>
      <p:sp>
        <p:nvSpPr>
          <p:cNvPr name="TextBox 9" id="9"/>
          <p:cNvSpPr txBox="true"/>
          <p:nvPr/>
        </p:nvSpPr>
        <p:spPr>
          <a:xfrm rot="0">
            <a:off x="1331568" y="5798934"/>
            <a:ext cx="4544318"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Benjarong Ceramics</a:t>
            </a:r>
          </a:p>
        </p:txBody>
      </p:sp>
      <p:sp>
        <p:nvSpPr>
          <p:cNvPr name="TextBox 10" id="10"/>
          <p:cNvSpPr txBox="true"/>
          <p:nvPr/>
        </p:nvSpPr>
        <p:spPr>
          <a:xfrm rot="0">
            <a:off x="975122" y="6424165"/>
            <a:ext cx="5257209"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Benjarong ceramics are traditional Thai porcelain of royal origin, known for their intricate hand-painted designs in vibrant colors</a:t>
            </a:r>
          </a:p>
          <a:p>
            <a:pPr algn="ctr">
              <a:lnSpc>
                <a:spcPts val="3562"/>
              </a:lnSpc>
            </a:pPr>
            <a:r>
              <a:rPr lang="en-US" sz="2187">
                <a:solidFill>
                  <a:srgbClr val="000000"/>
                </a:solidFill>
                <a:latin typeface="Bitter"/>
                <a:ea typeface="Bitter"/>
                <a:cs typeface="Bitter"/>
                <a:sym typeface="Bitter"/>
              </a:rPr>
              <a:t>and gold accents.</a:t>
            </a:r>
          </a:p>
        </p:txBody>
      </p:sp>
      <p:grpSp>
        <p:nvGrpSpPr>
          <p:cNvPr name="Group 11" id="11"/>
          <p:cNvGrpSpPr/>
          <p:nvPr/>
        </p:nvGrpSpPr>
        <p:grpSpPr>
          <a:xfrm rot="0">
            <a:off x="7435377" y="2117979"/>
            <a:ext cx="3417246" cy="3417246"/>
            <a:chOff x="0" y="0"/>
            <a:chExt cx="4556328" cy="4556328"/>
          </a:xfrm>
        </p:grpSpPr>
        <p:sp>
          <p:nvSpPr>
            <p:cNvPr name="Freeform 12" id="12"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4"/>
              <a:stretch>
                <a:fillRect l="0" t="0" r="1" b="1"/>
              </a:stretch>
            </a:blipFill>
          </p:spPr>
        </p:sp>
      </p:grpSp>
      <p:sp>
        <p:nvSpPr>
          <p:cNvPr name="TextBox 13" id="13"/>
          <p:cNvSpPr txBox="true"/>
          <p:nvPr/>
        </p:nvSpPr>
        <p:spPr>
          <a:xfrm rot="0">
            <a:off x="6775475" y="5798934"/>
            <a:ext cx="4737050"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Yaan Liphao Baskets </a:t>
            </a:r>
          </a:p>
        </p:txBody>
      </p:sp>
      <p:sp>
        <p:nvSpPr>
          <p:cNvPr name="TextBox 14" id="14"/>
          <p:cNvSpPr txBox="true"/>
          <p:nvPr/>
        </p:nvSpPr>
        <p:spPr>
          <a:xfrm rot="0">
            <a:off x="6515252"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Yaan liphao baskets are finely woven Thai handicrafts made from a type of natural  vine from Southern Thailand, prized for their elegant patterns</a:t>
            </a:r>
          </a:p>
          <a:p>
            <a:pPr algn="ctr">
              <a:lnSpc>
                <a:spcPts val="3562"/>
              </a:lnSpc>
            </a:pPr>
            <a:r>
              <a:rPr lang="en-US" sz="2187">
                <a:solidFill>
                  <a:srgbClr val="000000"/>
                </a:solidFill>
                <a:latin typeface="Bitter"/>
                <a:ea typeface="Bitter"/>
                <a:cs typeface="Bitter"/>
                <a:sym typeface="Bitter"/>
              </a:rPr>
              <a:t>and durability.</a:t>
            </a:r>
          </a:p>
        </p:txBody>
      </p:sp>
      <p:grpSp>
        <p:nvGrpSpPr>
          <p:cNvPr name="Group 15" id="15"/>
          <p:cNvGrpSpPr/>
          <p:nvPr/>
        </p:nvGrpSpPr>
        <p:grpSpPr>
          <a:xfrm rot="0">
            <a:off x="12975579" y="2117827"/>
            <a:ext cx="3417246" cy="3417246"/>
            <a:chOff x="0" y="0"/>
            <a:chExt cx="4556328" cy="4556328"/>
          </a:xfrm>
        </p:grpSpPr>
        <p:sp>
          <p:nvSpPr>
            <p:cNvPr name="Freeform 16" id="16"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5"/>
              <a:stretch>
                <a:fillRect l="0" t="0" r="1" b="1"/>
              </a:stretch>
            </a:blipFill>
          </p:spPr>
        </p:sp>
      </p:grpSp>
      <p:sp>
        <p:nvSpPr>
          <p:cNvPr name="TextBox 17" id="17"/>
          <p:cNvSpPr txBox="true"/>
          <p:nvPr/>
        </p:nvSpPr>
        <p:spPr>
          <a:xfrm rot="0">
            <a:off x="12879624" y="5798934"/>
            <a:ext cx="3609156"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Thai Nielloware</a:t>
            </a:r>
          </a:p>
        </p:txBody>
      </p:sp>
      <p:sp>
        <p:nvSpPr>
          <p:cNvPr name="TextBox 18" id="18"/>
          <p:cNvSpPr txBox="true"/>
          <p:nvPr/>
        </p:nvSpPr>
        <p:spPr>
          <a:xfrm rot="0">
            <a:off x="12055526"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 nielloware is a traditional metalcraft featuring black inlay designs on silver or gold surfaces, admired for its delicate patterns</a:t>
            </a:r>
          </a:p>
          <a:p>
            <a:pPr algn="ctr">
              <a:lnSpc>
                <a:spcPts val="3562"/>
              </a:lnSpc>
            </a:pPr>
            <a:r>
              <a:rPr lang="en-US" sz="2187">
                <a:solidFill>
                  <a:srgbClr val="000000"/>
                </a:solidFill>
                <a:latin typeface="Bitter"/>
                <a:ea typeface="Bitter"/>
                <a:cs typeface="Bitter"/>
                <a:sym typeface="Bitter"/>
              </a:rPr>
              <a:t>and high craftsmanship.</a:t>
            </a:r>
          </a:p>
        </p:txBody>
      </p:sp>
      <p:sp>
        <p:nvSpPr>
          <p:cNvPr name="TextBox 19" id="19"/>
          <p:cNvSpPr txBox="true"/>
          <p:nvPr/>
        </p:nvSpPr>
        <p:spPr>
          <a:xfrm rot="0">
            <a:off x="975122" y="8970464"/>
            <a:ext cx="16337756" cy="42877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Flickr, Nairobroo, The Encyclopedia of Crafts in WCC-Asia Pacific Region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912296"/>
            <a:ext cx="5880422" cy="902378"/>
          </a:xfrm>
          <a:prstGeom prst="rect">
            <a:avLst/>
          </a:prstGeom>
        </p:spPr>
        <p:txBody>
          <a:bodyPr anchor="t" rtlCol="false" tIns="0" lIns="0" bIns="0" rIns="0">
            <a:spAutoFit/>
          </a:bodyPr>
          <a:lstStyle/>
          <a:p>
            <a:pPr algn="l">
              <a:lnSpc>
                <a:spcPts val="6762"/>
              </a:lnSpc>
            </a:pPr>
            <a:r>
              <a:rPr lang="en-US" sz="5399" b="true">
                <a:solidFill>
                  <a:srgbClr val="253A7E"/>
                </a:solidFill>
                <a:latin typeface="Bitter Bold"/>
                <a:ea typeface="Bitter Bold"/>
                <a:cs typeface="Bitter Bold"/>
                <a:sym typeface="Bitter Bold"/>
              </a:rPr>
              <a:t>Thai Spirituality </a:t>
            </a:r>
          </a:p>
        </p:txBody>
      </p:sp>
      <p:sp>
        <p:nvSpPr>
          <p:cNvPr name="TextBox 9" id="9"/>
          <p:cNvSpPr txBox="true"/>
          <p:nvPr/>
        </p:nvSpPr>
        <p:spPr>
          <a:xfrm rot="0">
            <a:off x="10136238" y="3484664"/>
            <a:ext cx="7159523" cy="1530293"/>
          </a:xfrm>
          <a:prstGeom prst="rect">
            <a:avLst/>
          </a:prstGeom>
        </p:spPr>
        <p:txBody>
          <a:bodyPr anchor="t" rtlCol="false" tIns="0" lIns="0" bIns="0" rIns="0">
            <a:spAutoFit/>
          </a:bodyPr>
          <a:lstStyle/>
          <a:p>
            <a:pPr algn="l">
              <a:lnSpc>
                <a:spcPts val="4195"/>
              </a:lnSpc>
            </a:pPr>
            <a:r>
              <a:rPr lang="en-US" sz="2599">
                <a:solidFill>
                  <a:srgbClr val="000000"/>
                </a:solidFill>
                <a:latin typeface="Bitter"/>
                <a:ea typeface="Bitter"/>
                <a:cs typeface="Bitter"/>
                <a:sym typeface="Bitter"/>
              </a:rPr>
              <a:t>Thai spirituality is a complex blend of Buddhism, Hinduism-Brahmanism, and local animistic beliefs. </a:t>
            </a:r>
          </a:p>
        </p:txBody>
      </p:sp>
      <p:sp>
        <p:nvSpPr>
          <p:cNvPr name="TextBox 10" id="10"/>
          <p:cNvSpPr txBox="true"/>
          <p:nvPr/>
        </p:nvSpPr>
        <p:spPr>
          <a:xfrm rot="0">
            <a:off x="10099777" y="6841420"/>
            <a:ext cx="7419823" cy="1426773"/>
          </a:xfrm>
          <a:prstGeom prst="rect">
            <a:avLst/>
          </a:prstGeom>
        </p:spPr>
        <p:txBody>
          <a:bodyPr anchor="t" rtlCol="false" tIns="0" lIns="0" bIns="0" rIns="0">
            <a:spAutoFit/>
          </a:bodyPr>
          <a:lstStyle/>
          <a:p>
            <a:pPr algn="l">
              <a:lnSpc>
                <a:spcPts val="2910"/>
              </a:lnSpc>
            </a:pPr>
            <a:r>
              <a:rPr lang="en-US" sz="1787">
                <a:solidFill>
                  <a:srgbClr val="000000"/>
                </a:solidFill>
                <a:latin typeface="Bitter"/>
                <a:ea typeface="Bitter"/>
                <a:cs typeface="Bitter"/>
                <a:sym typeface="Bitter"/>
              </a:rPr>
              <a:t>Pictured: Rajaguru gives the new King (H.M. KingRama X) sanctified river water to bathe with during Coronation Ceremonies</a:t>
            </a:r>
          </a:p>
          <a:p>
            <a:pPr algn="l">
              <a:lnSpc>
                <a:spcPts val="2911"/>
              </a:lnSpc>
            </a:pPr>
          </a:p>
          <a:p>
            <a:pPr algn="l">
              <a:lnSpc>
                <a:spcPts val="2911"/>
              </a:lnSpc>
            </a:pPr>
            <a:r>
              <a:rPr lang="en-US" sz="1787">
                <a:solidFill>
                  <a:srgbClr val="000000"/>
                </a:solidFill>
                <a:latin typeface="Bitter"/>
                <a:ea typeface="Bitter"/>
                <a:cs typeface="Bitter"/>
                <a:sym typeface="Bitter"/>
              </a:rPr>
              <a:t>Photo credit: Hinduismtoday</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643805" y="1147610"/>
            <a:ext cx="3909717" cy="3909717"/>
            <a:chOff x="0" y="0"/>
            <a:chExt cx="5212956" cy="5212956"/>
          </a:xfrm>
        </p:grpSpPr>
        <p:sp>
          <p:nvSpPr>
            <p:cNvPr name="Freeform 7" id="7"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2657294" y="5379987"/>
            <a:ext cx="1882750"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Buddhism </a:t>
            </a:r>
          </a:p>
        </p:txBody>
      </p:sp>
      <p:sp>
        <p:nvSpPr>
          <p:cNvPr name="TextBox 9" id="9"/>
          <p:cNvSpPr txBox="true"/>
          <p:nvPr/>
        </p:nvSpPr>
        <p:spPr>
          <a:xfrm rot="0">
            <a:off x="992238"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Over 90% of Thai people are Buddhist.</a:t>
            </a:r>
          </a:p>
        </p:txBody>
      </p:sp>
      <p:sp>
        <p:nvSpPr>
          <p:cNvPr name="TextBox 10" id="10"/>
          <p:cNvSpPr txBox="true"/>
          <p:nvPr/>
        </p:nvSpPr>
        <p:spPr>
          <a:xfrm rot="0">
            <a:off x="992238" y="6895352"/>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Buddhist teachings greatly impact Thai social values and way of life.</a:t>
            </a:r>
          </a:p>
        </p:txBody>
      </p:sp>
      <p:grpSp>
        <p:nvGrpSpPr>
          <p:cNvPr name="Group 11" id="11"/>
          <p:cNvGrpSpPr/>
          <p:nvPr/>
        </p:nvGrpSpPr>
        <p:grpSpPr>
          <a:xfrm rot="0">
            <a:off x="7188994" y="1147610"/>
            <a:ext cx="3909717" cy="3909717"/>
            <a:chOff x="0" y="0"/>
            <a:chExt cx="5212956" cy="5212956"/>
          </a:xfrm>
        </p:grpSpPr>
        <p:sp>
          <p:nvSpPr>
            <p:cNvPr name="Freeform 12" id="12"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4"/>
              <a:stretch>
                <a:fillRect l="0" t="0" r="0" b="0"/>
              </a:stretch>
            </a:blipFill>
          </p:spPr>
        </p:sp>
      </p:grpSp>
      <p:sp>
        <p:nvSpPr>
          <p:cNvPr name="TextBox 13" id="13"/>
          <p:cNvSpPr txBox="true"/>
          <p:nvPr/>
        </p:nvSpPr>
        <p:spPr>
          <a:xfrm rot="0">
            <a:off x="8224509" y="5379987"/>
            <a:ext cx="1838697"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Hinduism </a:t>
            </a:r>
          </a:p>
        </p:txBody>
      </p:sp>
      <p:sp>
        <p:nvSpPr>
          <p:cNvPr name="TextBox 14" id="14"/>
          <p:cNvSpPr txBox="true"/>
          <p:nvPr/>
        </p:nvSpPr>
        <p:spPr>
          <a:xfrm rot="0">
            <a:off x="6537427"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Thais worship Hindu gods alongside the Buddha.</a:t>
            </a:r>
          </a:p>
        </p:txBody>
      </p:sp>
      <p:sp>
        <p:nvSpPr>
          <p:cNvPr name="TextBox 15" id="15"/>
          <p:cNvSpPr txBox="true"/>
          <p:nvPr/>
        </p:nvSpPr>
        <p:spPr>
          <a:xfrm rot="0">
            <a:off x="6831084" y="6895352"/>
            <a:ext cx="4625536" cy="1324822"/>
          </a:xfrm>
          <a:prstGeom prst="rect">
            <a:avLst/>
          </a:prstGeom>
        </p:spPr>
        <p:txBody>
          <a:bodyPr anchor="t" rtlCol="false" tIns="0" lIns="0" bIns="0" rIns="0">
            <a:spAutoFit/>
          </a:bodyPr>
          <a:lstStyle/>
          <a:p>
            <a:pPr algn="l">
              <a:lnSpc>
                <a:spcPts val="3533"/>
              </a:lnSpc>
            </a:pPr>
            <a:r>
              <a:rPr lang="en-US" sz="2199">
                <a:solidFill>
                  <a:srgbClr val="000000"/>
                </a:solidFill>
                <a:latin typeface="Bitter"/>
                <a:ea typeface="Bitter"/>
                <a:cs typeface="Bitter"/>
                <a:sym typeface="Bitter"/>
              </a:rPr>
              <a:t>Pictured: The famous Erawan Shrine in Bangkok, dedicated to Hindu God Brahma.</a:t>
            </a:r>
          </a:p>
        </p:txBody>
      </p:sp>
      <p:grpSp>
        <p:nvGrpSpPr>
          <p:cNvPr name="Group 16" id="16"/>
          <p:cNvGrpSpPr/>
          <p:nvPr/>
        </p:nvGrpSpPr>
        <p:grpSpPr>
          <a:xfrm rot="0">
            <a:off x="12734182" y="1147610"/>
            <a:ext cx="3909860" cy="3909860"/>
            <a:chOff x="0" y="0"/>
            <a:chExt cx="5213147" cy="5213147"/>
          </a:xfrm>
        </p:grpSpPr>
        <p:sp>
          <p:nvSpPr>
            <p:cNvPr name="Freeform 17" id="17" descr="preencoded.png"/>
            <p:cNvSpPr/>
            <p:nvPr/>
          </p:nvSpPr>
          <p:spPr>
            <a:xfrm flipH="false" flipV="false" rot="0">
              <a:off x="0" y="0"/>
              <a:ext cx="5213096" cy="5213096"/>
            </a:xfrm>
            <a:custGeom>
              <a:avLst/>
              <a:gdLst/>
              <a:ahLst/>
              <a:cxnLst/>
              <a:rect r="r" b="b" t="t" l="l"/>
              <a:pathLst>
                <a:path h="5213096" w="5213096">
                  <a:moveTo>
                    <a:pt x="190500" y="0"/>
                  </a:moveTo>
                  <a:lnTo>
                    <a:pt x="5022596" y="0"/>
                  </a:lnTo>
                  <a:cubicBezTo>
                    <a:pt x="5073120" y="0"/>
                    <a:pt x="5121574" y="20070"/>
                    <a:pt x="5157300" y="55796"/>
                  </a:cubicBezTo>
                  <a:cubicBezTo>
                    <a:pt x="5193026" y="91522"/>
                    <a:pt x="5213096" y="139976"/>
                    <a:pt x="5213096" y="190500"/>
                  </a:cubicBezTo>
                  <a:lnTo>
                    <a:pt x="5213096" y="5022596"/>
                  </a:lnTo>
                  <a:cubicBezTo>
                    <a:pt x="5213096" y="5073120"/>
                    <a:pt x="5193026" y="5121574"/>
                    <a:pt x="5157300" y="5157300"/>
                  </a:cubicBezTo>
                  <a:cubicBezTo>
                    <a:pt x="5121574" y="5193026"/>
                    <a:pt x="5073120" y="5213096"/>
                    <a:pt x="5022596" y="5213096"/>
                  </a:cubicBezTo>
                  <a:lnTo>
                    <a:pt x="190500" y="5213096"/>
                  </a:lnTo>
                  <a:cubicBezTo>
                    <a:pt x="85290" y="5213096"/>
                    <a:pt x="0" y="5127806"/>
                    <a:pt x="0" y="5022596"/>
                  </a:cubicBezTo>
                  <a:lnTo>
                    <a:pt x="0" y="190500"/>
                  </a:lnTo>
                  <a:cubicBezTo>
                    <a:pt x="0" y="85290"/>
                    <a:pt x="85290" y="0"/>
                    <a:pt x="190500" y="0"/>
                  </a:cubicBezTo>
                  <a:close/>
                </a:path>
              </a:pathLst>
            </a:custGeom>
            <a:blipFill>
              <a:blip r:embed="rId5"/>
              <a:stretch>
                <a:fillRect l="0" t="0" r="0" b="0"/>
              </a:stretch>
            </a:blipFill>
          </p:spPr>
        </p:sp>
      </p:grpSp>
      <p:sp>
        <p:nvSpPr>
          <p:cNvPr name="TextBox 18" id="18"/>
          <p:cNvSpPr txBox="true"/>
          <p:nvPr/>
        </p:nvSpPr>
        <p:spPr>
          <a:xfrm rot="0">
            <a:off x="13869927" y="5380139"/>
            <a:ext cx="1638523"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Animism</a:t>
            </a:r>
          </a:p>
        </p:txBody>
      </p:sp>
      <p:sp>
        <p:nvSpPr>
          <p:cNvPr name="TextBox 19" id="19"/>
          <p:cNvSpPr txBox="true"/>
          <p:nvPr/>
        </p:nvSpPr>
        <p:spPr>
          <a:xfrm rot="0">
            <a:off x="12082615" y="5952087"/>
            <a:ext cx="4954333"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Animist beliefs have long been part of Thai culture.</a:t>
            </a:r>
          </a:p>
        </p:txBody>
      </p:sp>
      <p:sp>
        <p:nvSpPr>
          <p:cNvPr name="TextBox 20" id="20"/>
          <p:cNvSpPr txBox="true"/>
          <p:nvPr/>
        </p:nvSpPr>
        <p:spPr>
          <a:xfrm rot="0">
            <a:off x="12082615" y="6895509"/>
            <a:ext cx="5213147" cy="1324822"/>
          </a:xfrm>
          <a:prstGeom prst="rect">
            <a:avLst/>
          </a:prstGeom>
        </p:spPr>
        <p:txBody>
          <a:bodyPr anchor="t" rtlCol="false" tIns="0" lIns="0" bIns="0" rIns="0">
            <a:spAutoFit/>
          </a:bodyPr>
          <a:lstStyle/>
          <a:p>
            <a:pPr algn="l" marL="331647" indent="-165824" lvl="1">
              <a:lnSpc>
                <a:spcPts val="3533"/>
              </a:lnSpc>
              <a:buFont typeface="Arial"/>
              <a:buChar char="•"/>
            </a:pPr>
            <a:r>
              <a:rPr lang="en-US" sz="2199">
                <a:solidFill>
                  <a:srgbClr val="000000"/>
                </a:solidFill>
                <a:latin typeface="Bitter"/>
                <a:ea typeface="Bitter"/>
                <a:cs typeface="Bitter"/>
                <a:sym typeface="Bitter"/>
              </a:rPr>
              <a:t>These b</a:t>
            </a:r>
            <a:r>
              <a:rPr lang="en-US" sz="2199">
                <a:solidFill>
                  <a:srgbClr val="000000"/>
                </a:solidFill>
                <a:latin typeface="Bitter"/>
                <a:ea typeface="Bitter"/>
                <a:cs typeface="Bitter"/>
                <a:sym typeface="Bitter"/>
              </a:rPr>
              <a:t>eliefs include spirits associated with nature, objects, places, ancestors, and daily life.</a:t>
            </a:r>
          </a:p>
        </p:txBody>
      </p:sp>
      <p:sp>
        <p:nvSpPr>
          <p:cNvPr name="TextBox 21" id="21"/>
          <p:cNvSpPr txBox="true"/>
          <p:nvPr/>
        </p:nvSpPr>
        <p:spPr>
          <a:xfrm rot="0">
            <a:off x="992238" y="8647357"/>
            <a:ext cx="16303523" cy="321906"/>
          </a:xfrm>
          <a:prstGeom prst="rect">
            <a:avLst/>
          </a:prstGeom>
        </p:spPr>
        <p:txBody>
          <a:bodyPr anchor="t" rtlCol="false" tIns="0" lIns="0" bIns="0" rIns="0">
            <a:spAutoFit/>
          </a:bodyPr>
          <a:lstStyle/>
          <a:p>
            <a:pPr algn="l">
              <a:lnSpc>
                <a:spcPts val="2730"/>
              </a:lnSpc>
            </a:pPr>
            <a:r>
              <a:rPr lang="en-US" sz="1700">
                <a:solidFill>
                  <a:srgbClr val="000000"/>
                </a:solidFill>
                <a:latin typeface="Bitter"/>
                <a:ea typeface="Bitter"/>
                <a:cs typeface="Bitter"/>
                <a:sym typeface="Bitter"/>
              </a:rPr>
              <a:t>Photo credit: kalyanamitra, Thaizer, Princess Maha Chakri Sirindhorn Anthropology Centre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92238" y="2283979"/>
            <a:ext cx="7719422" cy="4342057"/>
            <a:chOff x="0" y="0"/>
            <a:chExt cx="10292563" cy="5789409"/>
          </a:xfrm>
        </p:grpSpPr>
        <p:sp>
          <p:nvSpPr>
            <p:cNvPr name="Freeform 7" id="7" descr="preencoded.png"/>
            <p:cNvSpPr/>
            <p:nvPr/>
          </p:nvSpPr>
          <p:spPr>
            <a:xfrm flipH="false" flipV="false" rot="0">
              <a:off x="0" y="0"/>
              <a:ext cx="10292588" cy="5789422"/>
            </a:xfrm>
            <a:custGeom>
              <a:avLst/>
              <a:gdLst/>
              <a:ahLst/>
              <a:cxnLst/>
              <a:rect r="r" b="b" t="t" l="l"/>
              <a:pathLst>
                <a:path h="5789422" w="10292588">
                  <a:moveTo>
                    <a:pt x="190500" y="0"/>
                  </a:moveTo>
                  <a:lnTo>
                    <a:pt x="10102088" y="0"/>
                  </a:lnTo>
                  <a:cubicBezTo>
                    <a:pt x="10207299" y="0"/>
                    <a:pt x="10292588" y="85290"/>
                    <a:pt x="10292588" y="190500"/>
                  </a:cubicBezTo>
                  <a:lnTo>
                    <a:pt x="10292588" y="5598922"/>
                  </a:lnTo>
                  <a:cubicBezTo>
                    <a:pt x="10292588" y="5704132"/>
                    <a:pt x="10207299" y="5789422"/>
                    <a:pt x="10102088" y="5789422"/>
                  </a:cubicBezTo>
                  <a:lnTo>
                    <a:pt x="190500" y="5789422"/>
                  </a:lnTo>
                  <a:cubicBezTo>
                    <a:pt x="139976" y="5789422"/>
                    <a:pt x="91522" y="5769351"/>
                    <a:pt x="55796" y="5733626"/>
                  </a:cubicBezTo>
                  <a:cubicBezTo>
                    <a:pt x="20070" y="5697900"/>
                    <a:pt x="0" y="5649445"/>
                    <a:pt x="0" y="5598922"/>
                  </a:cubicBezTo>
                  <a:lnTo>
                    <a:pt x="0" y="190500"/>
                  </a:lnTo>
                  <a:cubicBezTo>
                    <a:pt x="0" y="85290"/>
                    <a:pt x="85290" y="0"/>
                    <a:pt x="190500" y="0"/>
                  </a:cubicBezTo>
                  <a:close/>
                </a:path>
              </a:pathLst>
            </a:custGeom>
            <a:blipFill>
              <a:blip r:embed="rId3"/>
              <a:stretch>
                <a:fillRect l="0" t="-42" r="0" b="-42"/>
              </a:stretch>
            </a:blipFill>
          </p:spPr>
        </p:sp>
      </p:grpSp>
      <p:sp>
        <p:nvSpPr>
          <p:cNvPr name="TextBox 8" id="8"/>
          <p:cNvSpPr txBox="true"/>
          <p:nvPr/>
        </p:nvSpPr>
        <p:spPr>
          <a:xfrm rot="0">
            <a:off x="9398273" y="1802401"/>
            <a:ext cx="7861027" cy="871614"/>
          </a:xfrm>
          <a:prstGeom prst="rect">
            <a:avLst/>
          </a:prstGeom>
        </p:spPr>
        <p:txBody>
          <a:bodyPr anchor="t" rtlCol="false" tIns="0" lIns="0" bIns="0" rIns="0">
            <a:spAutoFit/>
          </a:bodyPr>
          <a:lstStyle/>
          <a:p>
            <a:pPr algn="l">
              <a:lnSpc>
                <a:spcPts val="6539"/>
              </a:lnSpc>
            </a:pPr>
            <a:r>
              <a:rPr lang="en-US" sz="5199" b="true">
                <a:solidFill>
                  <a:srgbClr val="253A7E"/>
                </a:solidFill>
                <a:latin typeface="Bitter Bold"/>
                <a:ea typeface="Bitter Bold"/>
                <a:cs typeface="Bitter Bold"/>
                <a:sym typeface="Bitter Bold"/>
              </a:rPr>
              <a:t>Thai Amulets (พระเครื่อง)</a:t>
            </a:r>
          </a:p>
        </p:txBody>
      </p:sp>
      <p:sp>
        <p:nvSpPr>
          <p:cNvPr name="TextBox 9" id="9"/>
          <p:cNvSpPr txBox="true"/>
          <p:nvPr/>
        </p:nvSpPr>
        <p:spPr>
          <a:xfrm rot="0">
            <a:off x="9585874" y="3082960"/>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Depict sacred figures such as the Buddha and famous monks.</a:t>
            </a:r>
          </a:p>
        </p:txBody>
      </p:sp>
      <p:sp>
        <p:nvSpPr>
          <p:cNvPr name="TextBox 10" id="10"/>
          <p:cNvSpPr txBox="true"/>
          <p:nvPr/>
        </p:nvSpPr>
        <p:spPr>
          <a:xfrm rot="0">
            <a:off x="9585874" y="4340707"/>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Worn on the body or venerated at homes and business places.</a:t>
            </a:r>
          </a:p>
        </p:txBody>
      </p:sp>
      <p:sp>
        <p:nvSpPr>
          <p:cNvPr name="TextBox 11" id="11"/>
          <p:cNvSpPr txBox="true"/>
          <p:nvPr/>
        </p:nvSpPr>
        <p:spPr>
          <a:xfrm rot="0">
            <a:off x="9585874" y="5598455"/>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Believed to grant protection and bring good luck.</a:t>
            </a:r>
          </a:p>
        </p:txBody>
      </p:sp>
      <p:sp>
        <p:nvSpPr>
          <p:cNvPr name="TextBox 12" id="12"/>
          <p:cNvSpPr txBox="true"/>
          <p:nvPr/>
        </p:nvSpPr>
        <p:spPr>
          <a:xfrm rot="0">
            <a:off x="9585874" y="6856203"/>
            <a:ext cx="7159716" cy="1032959"/>
          </a:xfrm>
          <a:prstGeom prst="rect">
            <a:avLst/>
          </a:prstGeom>
        </p:spPr>
        <p:txBody>
          <a:bodyPr anchor="t" rtlCol="false" tIns="0" lIns="0" bIns="0" rIns="0">
            <a:spAutoFit/>
          </a:bodyPr>
          <a:lstStyle/>
          <a:p>
            <a:pPr algn="l" marL="384411" indent="-192206" lvl="1">
              <a:lnSpc>
                <a:spcPts val="4113"/>
              </a:lnSpc>
              <a:buFont typeface="Arial"/>
              <a:buChar char="•"/>
            </a:pPr>
            <a:r>
              <a:rPr lang="en-US" sz="2550">
                <a:solidFill>
                  <a:srgbClr val="000000"/>
                </a:solidFill>
                <a:latin typeface="Bitter"/>
                <a:ea typeface="Bitter"/>
                <a:cs typeface="Bitter"/>
                <a:sym typeface="Bitter"/>
              </a:rPr>
              <a:t>Some prized amulets can reach</a:t>
            </a:r>
          </a:p>
          <a:p>
            <a:pPr algn="l">
              <a:lnSpc>
                <a:spcPts val="4114"/>
              </a:lnSpc>
            </a:pPr>
            <a:r>
              <a:rPr lang="en-US" sz="2550">
                <a:solidFill>
                  <a:srgbClr val="000000"/>
                </a:solidFill>
                <a:latin typeface="Bitter"/>
                <a:ea typeface="Bitter"/>
                <a:cs typeface="Bitter"/>
                <a:sym typeface="Bitter"/>
              </a:rPr>
              <a:t>     </a:t>
            </a:r>
            <a:r>
              <a:rPr lang="en-US" sz="2550" b="true">
                <a:solidFill>
                  <a:srgbClr val="000000"/>
                </a:solidFill>
                <a:latin typeface="Bitter Bold"/>
                <a:ea typeface="Bitter Bold"/>
                <a:cs typeface="Bitter Bold"/>
                <a:sym typeface="Bitter Bold"/>
              </a:rPr>
              <a:t>millions of dollars!</a:t>
            </a:r>
          </a:p>
        </p:txBody>
      </p:sp>
      <p:sp>
        <p:nvSpPr>
          <p:cNvPr name="TextBox 13" id="13"/>
          <p:cNvSpPr txBox="true"/>
          <p:nvPr/>
        </p:nvSpPr>
        <p:spPr>
          <a:xfrm rot="0">
            <a:off x="992238" y="8241954"/>
            <a:ext cx="16303523" cy="349704"/>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Thairath</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115821" y="2288933"/>
            <a:ext cx="5336747" cy="5336747"/>
          </a:xfrm>
          <a:custGeom>
            <a:avLst/>
            <a:gdLst/>
            <a:ahLst/>
            <a:cxnLst/>
            <a:rect r="r" b="b" t="t" l="l"/>
            <a:pathLst>
              <a:path h="5336747" w="5336747">
                <a:moveTo>
                  <a:pt x="0" y="0"/>
                </a:moveTo>
                <a:lnTo>
                  <a:pt x="5336747" y="0"/>
                </a:lnTo>
                <a:lnTo>
                  <a:pt x="5336747" y="5336747"/>
                </a:lnTo>
                <a:lnTo>
                  <a:pt x="0" y="5336747"/>
                </a:lnTo>
                <a:lnTo>
                  <a:pt x="0" y="0"/>
                </a:lnTo>
                <a:close/>
              </a:path>
            </a:pathLst>
          </a:custGeom>
          <a:blipFill>
            <a:blip r:embed="rId4"/>
            <a:stretch>
              <a:fillRect l="-75002" t="-27682" r="-131541" b="-76630"/>
            </a:stretch>
          </a:blipFill>
        </p:spPr>
      </p:sp>
      <p:sp>
        <p:nvSpPr>
          <p:cNvPr name="TextBox 5" id="5"/>
          <p:cNvSpPr txBox="true"/>
          <p:nvPr/>
        </p:nvSpPr>
        <p:spPr>
          <a:xfrm rot="0">
            <a:off x="8582368" y="2149253"/>
            <a:ext cx="7933725" cy="1752677"/>
          </a:xfrm>
          <a:prstGeom prst="rect">
            <a:avLst/>
          </a:prstGeom>
        </p:spPr>
        <p:txBody>
          <a:bodyPr anchor="t" rtlCol="false" tIns="0" lIns="0" bIns="0" rIns="0">
            <a:spAutoFit/>
          </a:bodyPr>
          <a:lstStyle/>
          <a:p>
            <a:pPr algn="l">
              <a:lnSpc>
                <a:spcPts val="6539"/>
              </a:lnSpc>
            </a:pPr>
            <a:r>
              <a:rPr lang="en-US" b="true" sz="5200">
                <a:solidFill>
                  <a:srgbClr val="253A7E"/>
                </a:solidFill>
                <a:latin typeface="Bitter Bold"/>
                <a:ea typeface="Bitter Bold"/>
                <a:cs typeface="Bitter Bold"/>
                <a:sym typeface="Bitter Bold"/>
              </a:rPr>
              <a:t>Sak Yant: Yantra Tattoo </a:t>
            </a:r>
          </a:p>
          <a:p>
            <a:pPr algn="l">
              <a:lnSpc>
                <a:spcPts val="6539"/>
              </a:lnSpc>
            </a:pPr>
            <a:r>
              <a:rPr lang="en-US" b="true" sz="5200">
                <a:solidFill>
                  <a:srgbClr val="253A7E"/>
                </a:solidFill>
                <a:latin typeface="Bitter Bold"/>
                <a:ea typeface="Bitter Bold"/>
                <a:cs typeface="Bitter Bold"/>
                <a:sym typeface="Bitter Bold"/>
              </a:rPr>
              <a:t>(สักยันต์)</a:t>
            </a:r>
          </a:p>
        </p:txBody>
      </p:sp>
      <p:sp>
        <p:nvSpPr>
          <p:cNvPr name="TextBox 6" id="6"/>
          <p:cNvSpPr txBox="true"/>
          <p:nvPr/>
        </p:nvSpPr>
        <p:spPr>
          <a:xfrm rot="0">
            <a:off x="8582368" y="4435768"/>
            <a:ext cx="7719422" cy="955011"/>
          </a:xfrm>
          <a:prstGeom prst="rect">
            <a:avLst/>
          </a:prstGeom>
        </p:spPr>
        <p:txBody>
          <a:bodyPr anchor="t" rtlCol="false" tIns="0" lIns="0" bIns="0" rIns="0">
            <a:spAutoFit/>
          </a:bodyPr>
          <a:lstStyle/>
          <a:p>
            <a:pPr algn="l" marL="361950" indent="-180975" lvl="1">
              <a:lnSpc>
                <a:spcPts val="3872"/>
              </a:lnSpc>
              <a:buFont typeface="Arial"/>
              <a:buChar char="•"/>
            </a:pPr>
            <a:r>
              <a:rPr lang="en-US" b="true" sz="2400">
                <a:solidFill>
                  <a:srgbClr val="000000"/>
                </a:solidFill>
                <a:latin typeface="Bitter Bold"/>
                <a:ea typeface="Bitter Bold"/>
                <a:cs typeface="Bitter Bold"/>
                <a:sym typeface="Bitter Bold"/>
              </a:rPr>
              <a:t>Yantra</a:t>
            </a:r>
            <a:r>
              <a:rPr lang="en-US" sz="2400">
                <a:solidFill>
                  <a:srgbClr val="000000"/>
                </a:solidFill>
                <a:latin typeface="Bitter"/>
                <a:ea typeface="Bitter"/>
                <a:cs typeface="Bitter"/>
                <a:sym typeface="Bitter"/>
              </a:rPr>
              <a:t> are sacred symbols and geometric patterns in Hindu and Buddhist beliefs.</a:t>
            </a:r>
          </a:p>
        </p:txBody>
      </p:sp>
      <p:sp>
        <p:nvSpPr>
          <p:cNvPr name="TextBox 7" id="7"/>
          <p:cNvSpPr txBox="true"/>
          <p:nvPr/>
        </p:nvSpPr>
        <p:spPr>
          <a:xfrm rot="0">
            <a:off x="8582368" y="5693516"/>
            <a:ext cx="7719422" cy="1440786"/>
          </a:xfrm>
          <a:prstGeom prst="rect">
            <a:avLst/>
          </a:prstGeom>
        </p:spPr>
        <p:txBody>
          <a:bodyPr anchor="t" rtlCol="false" tIns="0" lIns="0" bIns="0" rIns="0">
            <a:spAutoFit/>
          </a:bodyPr>
          <a:lstStyle/>
          <a:p>
            <a:pPr algn="l" marL="361950" indent="-180975" lvl="1">
              <a:lnSpc>
                <a:spcPts val="3872"/>
              </a:lnSpc>
              <a:buFont typeface="Arial"/>
              <a:buChar char="•"/>
            </a:pPr>
            <a:r>
              <a:rPr lang="en-US" sz="2400">
                <a:solidFill>
                  <a:srgbClr val="000000"/>
                </a:solidFill>
                <a:latin typeface="Bitter"/>
                <a:ea typeface="Bitter"/>
                <a:cs typeface="Bitter"/>
                <a:sym typeface="Bitter"/>
              </a:rPr>
              <a:t>Yantra </a:t>
            </a:r>
            <a:r>
              <a:rPr lang="en-US" b="true" sz="2400">
                <a:solidFill>
                  <a:srgbClr val="000000"/>
                </a:solidFill>
                <a:latin typeface="Bitter Bold"/>
                <a:ea typeface="Bitter Bold"/>
                <a:cs typeface="Bitter Bold"/>
                <a:sym typeface="Bitter Bold"/>
              </a:rPr>
              <a:t>tattoos </a:t>
            </a:r>
            <a:r>
              <a:rPr lang="en-US" sz="2400">
                <a:solidFill>
                  <a:srgbClr val="000000"/>
                </a:solidFill>
                <a:latin typeface="Bitter"/>
                <a:ea typeface="Bitter"/>
                <a:cs typeface="Bitter"/>
                <a:sym typeface="Bitter"/>
              </a:rPr>
              <a:t>depict numbers, symbols, patterns, figures, prayers, and spells, believed to grant protection, charm, and prosperity.</a:t>
            </a:r>
          </a:p>
        </p:txBody>
      </p:sp>
      <p:sp>
        <p:nvSpPr>
          <p:cNvPr name="TextBox 8" id="8"/>
          <p:cNvSpPr txBox="true"/>
          <p:nvPr/>
        </p:nvSpPr>
        <p:spPr>
          <a:xfrm rot="0">
            <a:off x="212570" y="7792126"/>
            <a:ext cx="16303523" cy="317046"/>
          </a:xfrm>
          <a:prstGeom prst="rect">
            <a:avLst/>
          </a:prstGeom>
        </p:spPr>
        <p:txBody>
          <a:bodyPr anchor="t" rtlCol="false" tIns="0" lIns="0" bIns="0" rIns="0">
            <a:spAutoFit/>
          </a:bodyPr>
          <a:lstStyle/>
          <a:p>
            <a:pPr algn="r">
              <a:lnSpc>
                <a:spcPts val="2768"/>
              </a:lnSpc>
            </a:pPr>
            <a:r>
              <a:rPr lang="en-US" sz="1700">
                <a:solidFill>
                  <a:srgbClr val="000000"/>
                </a:solidFill>
                <a:latin typeface="Bitter"/>
                <a:ea typeface="Bitter"/>
                <a:cs typeface="Bitter"/>
                <a:sym typeface="Bitter"/>
              </a:rPr>
              <a:t>Photo credit: Thai Fight : King Of Muay Thai</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373829"/>
            <a:ext cx="7739215" cy="1732220"/>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Spirits and Supernatural Forces </a:t>
            </a:r>
          </a:p>
        </p:txBody>
      </p:sp>
      <p:sp>
        <p:nvSpPr>
          <p:cNvPr name="TextBox 7" id="7"/>
          <p:cNvSpPr txBox="true"/>
          <p:nvPr/>
        </p:nvSpPr>
        <p:spPr>
          <a:xfrm rot="0">
            <a:off x="1028700" y="3877994"/>
            <a:ext cx="7739215" cy="2661346"/>
          </a:xfrm>
          <a:prstGeom prst="rect">
            <a:avLst/>
          </a:prstGeom>
        </p:spPr>
        <p:txBody>
          <a:bodyPr anchor="t" rtlCol="false" tIns="0" lIns="0" bIns="0" rIns="0">
            <a:spAutoFit/>
          </a:bodyPr>
          <a:lstStyle/>
          <a:p>
            <a:pPr algn="l">
              <a:lnSpc>
                <a:spcPts val="3509"/>
              </a:lnSpc>
            </a:pPr>
            <a:r>
              <a:rPr lang="en-US" sz="2199">
                <a:solidFill>
                  <a:srgbClr val="000000"/>
                </a:solidFill>
                <a:latin typeface="Bitter"/>
                <a:ea typeface="Bitter"/>
                <a:cs typeface="Bitter"/>
                <a:sym typeface="Bitter"/>
              </a:rPr>
              <a:t>Belief in spirits or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(ผี) is deeply rooted in Thai culture. Spirits can be associated with places and natural features, or can represent ancestors and deceased individuals. </a:t>
            </a:r>
            <a:r>
              <a:rPr lang="en-US" sz="2199" b="true">
                <a:solidFill>
                  <a:srgbClr val="000000"/>
                </a:solidFill>
                <a:latin typeface="Bitter Bold"/>
                <a:ea typeface="Bitter Bold"/>
                <a:cs typeface="Bitter Bold"/>
                <a:sym typeface="Bitter Bold"/>
              </a:rPr>
              <a:t>Spirit houses </a:t>
            </a:r>
            <a:r>
              <a:rPr lang="en-US" sz="2199">
                <a:solidFill>
                  <a:srgbClr val="000000"/>
                </a:solidFill>
                <a:latin typeface="Bitter"/>
                <a:ea typeface="Bitter"/>
                <a:cs typeface="Bitter"/>
                <a:sym typeface="Bitter"/>
              </a:rPr>
              <a:t>are found inside homes and businesses, where people honor the spirits for blessings and protection.</a:t>
            </a:r>
          </a:p>
        </p:txBody>
      </p:sp>
      <p:grpSp>
        <p:nvGrpSpPr>
          <p:cNvPr name="Group 8" id="8"/>
          <p:cNvGrpSpPr/>
          <p:nvPr/>
        </p:nvGrpSpPr>
        <p:grpSpPr>
          <a:xfrm rot="0">
            <a:off x="9294314" y="2078412"/>
            <a:ext cx="7742634" cy="5165084"/>
            <a:chOff x="0" y="0"/>
            <a:chExt cx="10323512" cy="6886778"/>
          </a:xfrm>
        </p:grpSpPr>
        <p:sp>
          <p:nvSpPr>
            <p:cNvPr name="Freeform 9" id="9"/>
            <p:cNvSpPr/>
            <p:nvPr/>
          </p:nvSpPr>
          <p:spPr>
            <a:xfrm flipH="false" flipV="false" rot="0">
              <a:off x="0" y="0"/>
              <a:ext cx="10323576" cy="6886829"/>
            </a:xfrm>
            <a:custGeom>
              <a:avLst/>
              <a:gdLst/>
              <a:ahLst/>
              <a:cxnLst/>
              <a:rect r="r" b="b" t="t" l="l"/>
              <a:pathLst>
                <a:path h="6886829" w="10323576">
                  <a:moveTo>
                    <a:pt x="190500" y="0"/>
                  </a:moveTo>
                  <a:lnTo>
                    <a:pt x="10133076" y="0"/>
                  </a:lnTo>
                  <a:cubicBezTo>
                    <a:pt x="10238287" y="0"/>
                    <a:pt x="10323576" y="85290"/>
                    <a:pt x="10323576" y="190500"/>
                  </a:cubicBezTo>
                  <a:lnTo>
                    <a:pt x="10323576" y="6696329"/>
                  </a:lnTo>
                  <a:cubicBezTo>
                    <a:pt x="10323576" y="6746853"/>
                    <a:pt x="10303506" y="6795308"/>
                    <a:pt x="10267780" y="6831033"/>
                  </a:cubicBezTo>
                  <a:cubicBezTo>
                    <a:pt x="10232055" y="6866759"/>
                    <a:pt x="10183600" y="6886829"/>
                    <a:pt x="10133076" y="6886829"/>
                  </a:cubicBezTo>
                  <a:lnTo>
                    <a:pt x="190500" y="6886829"/>
                  </a:lnTo>
                  <a:cubicBezTo>
                    <a:pt x="139976" y="6886829"/>
                    <a:pt x="91522" y="6866759"/>
                    <a:pt x="55796" y="6831033"/>
                  </a:cubicBezTo>
                  <a:cubicBezTo>
                    <a:pt x="20070" y="6795308"/>
                    <a:pt x="0" y="6746853"/>
                    <a:pt x="0" y="6696329"/>
                  </a:cubicBezTo>
                  <a:lnTo>
                    <a:pt x="0" y="190500"/>
                  </a:lnTo>
                  <a:cubicBezTo>
                    <a:pt x="0" y="85290"/>
                    <a:pt x="85290" y="0"/>
                    <a:pt x="190500" y="0"/>
                  </a:cubicBezTo>
                  <a:close/>
                </a:path>
              </a:pathLst>
            </a:custGeom>
            <a:blipFill>
              <a:blip r:embed="rId3"/>
              <a:stretch>
                <a:fillRect l="-123" t="0" r="-123" b="0"/>
              </a:stretch>
            </a:blipFill>
          </p:spPr>
        </p:sp>
      </p:grpSp>
      <p:sp>
        <p:nvSpPr>
          <p:cNvPr name="TextBox 10" id="10"/>
          <p:cNvSpPr txBox="true"/>
          <p:nvPr/>
        </p:nvSpPr>
        <p:spPr>
          <a:xfrm rot="0">
            <a:off x="992238" y="8732939"/>
            <a:ext cx="16303523" cy="324889"/>
          </a:xfrm>
          <a:prstGeom prst="rect">
            <a:avLst/>
          </a:prstGeom>
        </p:spPr>
        <p:txBody>
          <a:bodyPr anchor="t" rtlCol="false" tIns="0" lIns="0" bIns="0" rIns="0">
            <a:spAutoFit/>
          </a:bodyPr>
          <a:lstStyle/>
          <a:p>
            <a:pPr algn="l">
              <a:lnSpc>
                <a:spcPts val="2781"/>
              </a:lnSpc>
            </a:pPr>
            <a:r>
              <a:rPr lang="en-US" sz="1700">
                <a:solidFill>
                  <a:srgbClr val="000000"/>
                </a:solidFill>
                <a:latin typeface="Bitter"/>
                <a:ea typeface="Bitter"/>
                <a:cs typeface="Bitter"/>
                <a:sym typeface="Bitter"/>
              </a:rPr>
              <a:t>Photo credit: kt-spirithouse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58681"/>
            <a:ext cx="6202261" cy="784622"/>
          </a:xfrm>
          <a:prstGeom prst="rect">
            <a:avLst/>
          </a:prstGeom>
        </p:spPr>
        <p:txBody>
          <a:bodyPr anchor="t" rtlCol="false" tIns="0" lIns="0" bIns="0" rIns="0">
            <a:spAutoFit/>
          </a:bodyPr>
          <a:lstStyle/>
          <a:p>
            <a:pPr algn="l">
              <a:lnSpc>
                <a:spcPts val="6062"/>
              </a:lnSpc>
            </a:pPr>
            <a:r>
              <a:rPr lang="en-US" sz="48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763145"/>
            <a:ext cx="16303523" cy="1165336"/>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a:t>
            </a:r>
          </a:p>
          <a:p>
            <a:pPr algn="l">
              <a:lnSpc>
                <a:spcPts val="3123"/>
              </a:lnSpc>
            </a:pPr>
            <a:r>
              <a:rPr lang="en-US" sz="1937">
                <a:solidFill>
                  <a:srgbClr val="000000"/>
                </a:solidFill>
                <a:latin typeface="Bitter"/>
                <a:ea typeface="Bitter"/>
                <a:cs typeface="Bitter"/>
                <a:sym typeface="Bitter"/>
              </a:rPr>
              <a:t>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a:t>
            </a:r>
          </a:p>
          <a:p>
            <a:pPr algn="l">
              <a:lnSpc>
                <a:spcPts val="3125"/>
              </a:lnSpc>
            </a:pPr>
            <a:r>
              <a:rPr lang="en-US" sz="1937">
                <a:solidFill>
                  <a:srgbClr val="000000"/>
                </a:solidFill>
                <a:latin typeface="Bitter"/>
                <a:ea typeface="Bitter"/>
                <a:cs typeface="Bitter"/>
                <a:sym typeface="Bitter"/>
              </a:rPr>
              <a:t>เกี่ยวกับประเทศไทยในสถาบันที่ไปศึกษาอยู่ เป็นต้น</a:t>
            </a:r>
          </a:p>
        </p:txBody>
      </p:sp>
      <p:sp>
        <p:nvSpPr>
          <p:cNvPr name="TextBox 8" id="8"/>
          <p:cNvSpPr txBox="true"/>
          <p:nvPr/>
        </p:nvSpPr>
        <p:spPr>
          <a:xfrm rot="0">
            <a:off x="992238" y="4232967"/>
            <a:ext cx="16303523" cy="1613011"/>
          </a:xfrm>
          <a:prstGeom prst="rect">
            <a:avLst/>
          </a:prstGeom>
        </p:spPr>
        <p:txBody>
          <a:bodyPr anchor="t" rtlCol="false" tIns="0" lIns="0" bIns="0" rIns="0">
            <a:spAutoFit/>
          </a:bodyPr>
          <a:lstStyle/>
          <a:p>
            <a:pPr algn="l">
              <a:lnSpc>
                <a:spcPts val="3123"/>
              </a:lnSpc>
            </a:pPr>
            <a:r>
              <a:rPr lang="en-US" sz="1937">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1937" b="true">
                <a:solidFill>
                  <a:srgbClr val="000000"/>
                </a:solidFill>
                <a:latin typeface="Bitter Bold"/>
                <a:ea typeface="Bitter Bold"/>
                <a:cs typeface="Bitter Bold"/>
                <a:sym typeface="Bitter Bold"/>
              </a:rPr>
              <a:t>1) ภูมิศาสตร์ </a:t>
            </a:r>
            <a:r>
              <a:rPr lang="en-US" sz="1937">
                <a:solidFill>
                  <a:srgbClr val="000000"/>
                </a:solidFill>
                <a:latin typeface="Bitter"/>
                <a:ea typeface="Bitter"/>
                <a:cs typeface="Bitter"/>
                <a:sym typeface="Bitter"/>
              </a:rPr>
              <a:t>(Geography)  </a:t>
            </a:r>
            <a:r>
              <a:rPr lang="en-US" sz="1937" b="true">
                <a:solidFill>
                  <a:srgbClr val="000000"/>
                </a:solidFill>
                <a:latin typeface="Bitter Bold"/>
                <a:ea typeface="Bitter Bold"/>
                <a:cs typeface="Bitter Bold"/>
                <a:sym typeface="Bitter Bold"/>
              </a:rPr>
              <a:t>2) ประวัติศาสตร์</a:t>
            </a:r>
            <a:r>
              <a:rPr lang="en-US" sz="1937">
                <a:solidFill>
                  <a:srgbClr val="000000"/>
                </a:solidFill>
                <a:latin typeface="Bitter"/>
                <a:ea typeface="Bitter"/>
                <a:cs typeface="Bitter"/>
                <a:sym typeface="Bitter"/>
              </a:rPr>
              <a:t> (History)  </a:t>
            </a:r>
            <a:r>
              <a:rPr lang="en-US" sz="1937" b="true">
                <a:solidFill>
                  <a:srgbClr val="000000"/>
                </a:solidFill>
                <a:latin typeface="Bitter Bold"/>
                <a:ea typeface="Bitter Bold"/>
                <a:cs typeface="Bitter Bold"/>
                <a:sym typeface="Bitter Bold"/>
              </a:rPr>
              <a:t>3) การเมืองการปกครอง</a:t>
            </a:r>
          </a:p>
          <a:p>
            <a:pPr algn="l">
              <a:lnSpc>
                <a:spcPts val="3123"/>
              </a:lnSpc>
            </a:pPr>
            <a:r>
              <a:rPr lang="en-US" sz="1937">
                <a:solidFill>
                  <a:srgbClr val="000000"/>
                </a:solidFill>
                <a:latin typeface="Bitter"/>
                <a:ea typeface="Bitter"/>
                <a:cs typeface="Bitter"/>
                <a:sym typeface="Bitter"/>
              </a:rPr>
              <a:t>(Politics and Government)  </a:t>
            </a:r>
            <a:r>
              <a:rPr lang="en-US" sz="1937" b="true">
                <a:solidFill>
                  <a:srgbClr val="000000"/>
                </a:solidFill>
                <a:latin typeface="Bitter Bold"/>
                <a:ea typeface="Bitter Bold"/>
                <a:cs typeface="Bitter Bold"/>
                <a:sym typeface="Bitter Bold"/>
              </a:rPr>
              <a:t>4) เศรษฐกิจ</a:t>
            </a:r>
            <a:r>
              <a:rPr lang="en-US" sz="1937">
                <a:solidFill>
                  <a:srgbClr val="000000"/>
                </a:solidFill>
                <a:latin typeface="Bitter"/>
                <a:ea typeface="Bitter"/>
                <a:cs typeface="Bitter"/>
                <a:sym typeface="Bitter"/>
              </a:rPr>
              <a:t> (Economics)  </a:t>
            </a:r>
            <a:r>
              <a:rPr lang="en-US" sz="1937" b="true">
                <a:solidFill>
                  <a:srgbClr val="000000"/>
                </a:solidFill>
                <a:latin typeface="Bitter Bold"/>
                <a:ea typeface="Bitter Bold"/>
                <a:cs typeface="Bitter Bold"/>
                <a:sym typeface="Bitter Bold"/>
              </a:rPr>
              <a:t>5) ประชากร </a:t>
            </a:r>
            <a:r>
              <a:rPr lang="en-US" sz="1937">
                <a:solidFill>
                  <a:srgbClr val="000000"/>
                </a:solidFill>
                <a:latin typeface="Bitter"/>
                <a:ea typeface="Bitter"/>
                <a:cs typeface="Bitter"/>
                <a:sym typeface="Bitter"/>
              </a:rPr>
              <a:t>(Demographics)  </a:t>
            </a:r>
            <a:r>
              <a:rPr lang="en-US" sz="1937" b="true">
                <a:solidFill>
                  <a:srgbClr val="000000"/>
                </a:solidFill>
                <a:latin typeface="Bitter Bold"/>
                <a:ea typeface="Bitter Bold"/>
                <a:cs typeface="Bitter Bold"/>
                <a:sym typeface="Bitter Bold"/>
              </a:rPr>
              <a:t>6) วัฒนธรรม</a:t>
            </a:r>
            <a:r>
              <a:rPr lang="en-US" sz="1937">
                <a:solidFill>
                  <a:srgbClr val="000000"/>
                </a:solidFill>
                <a:latin typeface="Bitter"/>
                <a:ea typeface="Bitter"/>
                <a:cs typeface="Bitter"/>
                <a:sym typeface="Bitter"/>
              </a:rPr>
              <a:t> (Culture)  </a:t>
            </a:r>
            <a:r>
              <a:rPr lang="en-US" sz="1937" b="true">
                <a:solidFill>
                  <a:srgbClr val="000000"/>
                </a:solidFill>
                <a:latin typeface="Bitter Bold"/>
                <a:ea typeface="Bitter Bold"/>
                <a:cs typeface="Bitter Bold"/>
                <a:sym typeface="Bitter Bold"/>
              </a:rPr>
              <a:t>7) ค่านิยม</a:t>
            </a:r>
            <a:r>
              <a:rPr lang="en-US" sz="1937">
                <a:solidFill>
                  <a:srgbClr val="000000"/>
                </a:solidFill>
                <a:latin typeface="Bitter"/>
                <a:ea typeface="Bitter"/>
                <a:cs typeface="Bitter"/>
                <a:sym typeface="Bitter"/>
              </a:rPr>
              <a:t> (Values) </a:t>
            </a:r>
          </a:p>
          <a:p>
            <a:pPr algn="l">
              <a:lnSpc>
                <a:spcPts val="3125"/>
              </a:lnSpc>
            </a:pPr>
            <a:r>
              <a:rPr lang="en-US" sz="1937" b="true">
                <a:solidFill>
                  <a:srgbClr val="000000"/>
                </a:solidFill>
                <a:latin typeface="Bitter Bold"/>
                <a:ea typeface="Bitter Bold"/>
                <a:cs typeface="Bitter Bold"/>
                <a:sym typeface="Bitter Bold"/>
              </a:rPr>
              <a:t>8) คนไทยและสื่อที่คุณอาจรู้จัก </a:t>
            </a:r>
            <a:r>
              <a:rPr lang="en-US" sz="1937">
                <a:solidFill>
                  <a:srgbClr val="000000"/>
                </a:solidFill>
                <a:latin typeface="Bitter"/>
                <a:ea typeface="Bitter"/>
                <a:cs typeface="Bitter"/>
                <a:sym typeface="Bitter"/>
              </a:rPr>
              <a:t>(Thai people and other popularity that you may know)  </a:t>
            </a:r>
            <a:r>
              <a:rPr lang="en-US" sz="1937" b="true">
                <a:solidFill>
                  <a:srgbClr val="000000"/>
                </a:solidFill>
                <a:latin typeface="Bitter Bold"/>
                <a:ea typeface="Bitter Bold"/>
                <a:cs typeface="Bitter Bold"/>
                <a:sym typeface="Bitter Bold"/>
              </a:rPr>
              <a:t>9) ความเข้าใจผิดเกี่ยวกับประเทศไทย</a:t>
            </a:r>
            <a:r>
              <a:rPr lang="en-US" sz="1937">
                <a:solidFill>
                  <a:srgbClr val="000000"/>
                </a:solidFill>
                <a:latin typeface="Bitter"/>
                <a:ea typeface="Bitter"/>
                <a:cs typeface="Bitter"/>
                <a:sym typeface="Bitter"/>
              </a:rPr>
              <a:t> (Misconceptions) </a:t>
            </a:r>
          </a:p>
          <a:p>
            <a:pPr algn="l">
              <a:lnSpc>
                <a:spcPts val="3125"/>
              </a:lnSpc>
            </a:pPr>
            <a:r>
              <a:rPr lang="en-US" sz="1937" b="true">
                <a:solidFill>
                  <a:srgbClr val="000000"/>
                </a:solidFill>
                <a:latin typeface="Bitter Bold"/>
                <a:ea typeface="Bitter Bold"/>
                <a:cs typeface="Bitter Bold"/>
                <a:sym typeface="Bitter Bold"/>
              </a:rPr>
              <a:t>10) บทบาทของไทยในเวทีโลก </a:t>
            </a:r>
            <a:r>
              <a:rPr lang="en-US" sz="1937">
                <a:solidFill>
                  <a:srgbClr val="000000"/>
                </a:solidFill>
                <a:latin typeface="Bitter"/>
                <a:ea typeface="Bitter"/>
                <a:cs typeface="Bitter"/>
                <a:sym typeface="Bitter"/>
              </a:rPr>
              <a:t>(Thailand’s role on the Global Stage) และ  </a:t>
            </a:r>
            <a:r>
              <a:rPr lang="en-US" sz="1937" b="true">
                <a:solidFill>
                  <a:srgbClr val="000000"/>
                </a:solidFill>
                <a:latin typeface="Bitter Bold"/>
                <a:ea typeface="Bitter Bold"/>
                <a:cs typeface="Bitter Bold"/>
                <a:sym typeface="Bitter Bold"/>
              </a:rPr>
              <a:t>11) การจัดอันดับที่เกี่ยวกับประเทศไทย</a:t>
            </a:r>
            <a:r>
              <a:rPr lang="en-US" sz="1937">
                <a:solidFill>
                  <a:srgbClr val="000000"/>
                </a:solidFill>
                <a:latin typeface="Bitter"/>
                <a:ea typeface="Bitter"/>
                <a:cs typeface="Bitter"/>
                <a:sym typeface="Bitter"/>
              </a:rPr>
              <a:t> (Rankings related to Thailand)</a:t>
            </a:r>
          </a:p>
        </p:txBody>
      </p:sp>
      <p:sp>
        <p:nvSpPr>
          <p:cNvPr name="TextBox 9" id="9"/>
          <p:cNvSpPr txBox="true"/>
          <p:nvPr/>
        </p:nvSpPr>
        <p:spPr>
          <a:xfrm rot="0">
            <a:off x="992238" y="6099724"/>
            <a:ext cx="16303523" cy="774811"/>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นี้จัดทำเป็นสไลด์ จำนวน</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394</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a:t>
            </a:r>
          </a:p>
          <a:p>
            <a:pPr algn="l">
              <a:lnSpc>
                <a:spcPts val="3125"/>
              </a:lnSpc>
            </a:pPr>
            <a:r>
              <a:rPr lang="en-US" sz="1937">
                <a:solidFill>
                  <a:srgbClr val="000000"/>
                </a:solidFill>
                <a:latin typeface="Bitter"/>
                <a:ea typeface="Bitter"/>
                <a:cs typeface="Bitter"/>
                <a:sym typeface="Bitter"/>
              </a:rPr>
              <a:t>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92238" y="7172620"/>
            <a:ext cx="16303523" cy="870052"/>
          </a:xfrm>
          <a:prstGeom prst="rect">
            <a:avLst/>
          </a:prstGeom>
        </p:spPr>
        <p:txBody>
          <a:bodyPr anchor="t" rtlCol="false" tIns="0" lIns="0" bIns="0" rIns="0">
            <a:spAutoFit/>
          </a:bodyPr>
          <a:lstStyle/>
          <a:p>
            <a:pPr algn="l">
              <a:lnSpc>
                <a:spcPts val="3125"/>
              </a:lnSpc>
            </a:pPr>
            <a:r>
              <a:rPr lang="en-US" sz="1937" b="true">
                <a:solidFill>
                  <a:srgbClr val="000000"/>
                </a:solidFill>
                <a:latin typeface="Bitter Bold"/>
                <a:ea typeface="Bitter Bold"/>
                <a:cs typeface="Bitter Bold"/>
                <a:sym typeface="Bitter Bold"/>
              </a:rPr>
              <a:t>"Thailand in Brief " </a:t>
            </a:r>
            <a:r>
              <a:rPr lang="en-US" sz="1937">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125"/>
              </a:lnSpc>
            </a:pPr>
            <a:r>
              <a:rPr lang="en-US" sz="1937">
                <a:solidFill>
                  <a:srgbClr val="000000"/>
                </a:solidFill>
                <a:latin typeface="Bitter"/>
                <a:ea typeface="Bitter"/>
                <a:cs typeface="Bitter"/>
                <a:sym typeface="Bitter"/>
              </a:rPr>
              <a:t>อีเมล </a:t>
            </a:r>
            <a:r>
              <a:rPr lang="en-US" sz="1937"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92238" y="8245526"/>
            <a:ext cx="16303523" cy="365125"/>
          </a:xfrm>
          <a:prstGeom prst="rect">
            <a:avLst/>
          </a:prstGeom>
        </p:spPr>
        <p:txBody>
          <a:bodyPr anchor="t" rtlCol="false" tIns="0" lIns="0" bIns="0" rIns="0">
            <a:spAutoFit/>
          </a:bodyPr>
          <a:lstStyle/>
          <a:p>
            <a:pPr algn="l">
              <a:lnSpc>
                <a:spcPts val="3125"/>
              </a:lnSpc>
            </a:pPr>
            <a:r>
              <a:rPr lang="en-US" sz="1937">
                <a:solidFill>
                  <a:srgbClr val="000000"/>
                </a:solidFill>
                <a:latin typeface="Bitter"/>
                <a:ea typeface="Bitter"/>
                <a:cs typeface="Bitter"/>
                <a:sym typeface="Bitter"/>
              </a:rPr>
              <a:t>22 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176910" y="956815"/>
            <a:ext cx="5612159" cy="5612159"/>
            <a:chOff x="0" y="0"/>
            <a:chExt cx="7482878" cy="7482878"/>
          </a:xfrm>
        </p:grpSpPr>
        <p:sp>
          <p:nvSpPr>
            <p:cNvPr name="Freeform 7" id="7"/>
            <p:cNvSpPr/>
            <p:nvPr/>
          </p:nvSpPr>
          <p:spPr>
            <a:xfrm flipH="false" flipV="false" rot="0">
              <a:off x="0" y="0"/>
              <a:ext cx="7482840" cy="7482840"/>
            </a:xfrm>
            <a:custGeom>
              <a:avLst/>
              <a:gdLst/>
              <a:ahLst/>
              <a:cxnLst/>
              <a:rect r="r" b="b" t="t" l="l"/>
              <a:pathLst>
                <a:path h="7482840" w="7482840">
                  <a:moveTo>
                    <a:pt x="190500" y="0"/>
                  </a:moveTo>
                  <a:lnTo>
                    <a:pt x="7292340" y="0"/>
                  </a:lnTo>
                  <a:cubicBezTo>
                    <a:pt x="7342864" y="0"/>
                    <a:pt x="7391319" y="20070"/>
                    <a:pt x="7427044" y="55796"/>
                  </a:cubicBezTo>
                  <a:cubicBezTo>
                    <a:pt x="7462770" y="91522"/>
                    <a:pt x="7482840" y="139976"/>
                    <a:pt x="7482840" y="190500"/>
                  </a:cubicBezTo>
                  <a:lnTo>
                    <a:pt x="7482840" y="7292340"/>
                  </a:lnTo>
                  <a:cubicBezTo>
                    <a:pt x="7482840" y="7397551"/>
                    <a:pt x="7397551" y="7482840"/>
                    <a:pt x="7292340" y="7482840"/>
                  </a:cubicBezTo>
                  <a:lnTo>
                    <a:pt x="190500" y="7482840"/>
                  </a:lnTo>
                  <a:cubicBezTo>
                    <a:pt x="85290" y="7482840"/>
                    <a:pt x="0" y="7397551"/>
                    <a:pt x="0" y="7292340"/>
                  </a:cubicBezTo>
                  <a:lnTo>
                    <a:pt x="0" y="190500"/>
                  </a:lnTo>
                  <a:cubicBezTo>
                    <a:pt x="0" y="85290"/>
                    <a:pt x="85290" y="0"/>
                    <a:pt x="190500" y="0"/>
                  </a:cubicBezTo>
                  <a:close/>
                </a:path>
              </a:pathLst>
            </a:custGeom>
            <a:blipFill>
              <a:blip r:embed="rId3"/>
              <a:stretch>
                <a:fillRect l="-19000" t="-7036" r="-41408" b="0"/>
              </a:stretch>
            </a:blipFill>
          </p:spPr>
        </p:sp>
      </p:grpSp>
      <p:sp>
        <p:nvSpPr>
          <p:cNvPr name="TextBox 8" id="8"/>
          <p:cNvSpPr txBox="true"/>
          <p:nvPr/>
        </p:nvSpPr>
        <p:spPr>
          <a:xfrm rot="0">
            <a:off x="3793592" y="6863801"/>
            <a:ext cx="2378794"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Spirit Houses</a:t>
            </a:r>
          </a:p>
        </p:txBody>
      </p:sp>
      <p:sp>
        <p:nvSpPr>
          <p:cNvPr name="TextBox 9" id="9"/>
          <p:cNvSpPr txBox="true"/>
          <p:nvPr/>
        </p:nvSpPr>
        <p:spPr>
          <a:xfrm rot="0">
            <a:off x="1126484" y="7548694"/>
            <a:ext cx="8017516"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Dwelling place for the spirit that protects the land </a:t>
            </a:r>
          </a:p>
        </p:txBody>
      </p:sp>
      <p:grpSp>
        <p:nvGrpSpPr>
          <p:cNvPr name="Group 10" id="10"/>
          <p:cNvGrpSpPr/>
          <p:nvPr/>
        </p:nvGrpSpPr>
        <p:grpSpPr>
          <a:xfrm rot="0">
            <a:off x="10498779" y="956815"/>
            <a:ext cx="5612311" cy="5612311"/>
            <a:chOff x="0" y="0"/>
            <a:chExt cx="7483081" cy="7483081"/>
          </a:xfrm>
        </p:grpSpPr>
        <p:sp>
          <p:nvSpPr>
            <p:cNvPr name="Freeform 11" id="11"/>
            <p:cNvSpPr/>
            <p:nvPr/>
          </p:nvSpPr>
          <p:spPr>
            <a:xfrm flipH="false" flipV="false" rot="0">
              <a:off x="0" y="0"/>
              <a:ext cx="7483094" cy="7483094"/>
            </a:xfrm>
            <a:custGeom>
              <a:avLst/>
              <a:gdLst/>
              <a:ahLst/>
              <a:cxnLst/>
              <a:rect r="r" b="b" t="t" l="l"/>
              <a:pathLst>
                <a:path h="7483094" w="7483094">
                  <a:moveTo>
                    <a:pt x="190500" y="0"/>
                  </a:moveTo>
                  <a:lnTo>
                    <a:pt x="7292594" y="0"/>
                  </a:lnTo>
                  <a:cubicBezTo>
                    <a:pt x="7397804" y="0"/>
                    <a:pt x="7483094" y="85290"/>
                    <a:pt x="7483094" y="190500"/>
                  </a:cubicBezTo>
                  <a:lnTo>
                    <a:pt x="7483094" y="7292594"/>
                  </a:lnTo>
                  <a:cubicBezTo>
                    <a:pt x="7483094" y="7343118"/>
                    <a:pt x="7463024" y="7391572"/>
                    <a:pt x="7427298" y="7427298"/>
                  </a:cubicBezTo>
                  <a:cubicBezTo>
                    <a:pt x="7391572" y="7463024"/>
                    <a:pt x="7343118" y="7483094"/>
                    <a:pt x="7292594" y="7483094"/>
                  </a:cubicBezTo>
                  <a:lnTo>
                    <a:pt x="190500" y="7483094"/>
                  </a:lnTo>
                  <a:cubicBezTo>
                    <a:pt x="139976" y="7483094"/>
                    <a:pt x="91522" y="7463024"/>
                    <a:pt x="55796" y="7427298"/>
                  </a:cubicBezTo>
                  <a:cubicBezTo>
                    <a:pt x="20070" y="7391572"/>
                    <a:pt x="0" y="7343118"/>
                    <a:pt x="0" y="7292594"/>
                  </a:cubicBezTo>
                  <a:lnTo>
                    <a:pt x="0" y="190500"/>
                  </a:lnTo>
                  <a:cubicBezTo>
                    <a:pt x="0" y="85290"/>
                    <a:pt x="85290" y="0"/>
                    <a:pt x="190500" y="0"/>
                  </a:cubicBezTo>
                  <a:close/>
                </a:path>
              </a:pathLst>
            </a:custGeom>
            <a:blipFill>
              <a:blip r:embed="rId4"/>
              <a:stretch>
                <a:fillRect l="0" t="0" r="-33495" b="0"/>
              </a:stretch>
            </a:blipFill>
          </p:spPr>
        </p:sp>
      </p:grpSp>
      <p:sp>
        <p:nvSpPr>
          <p:cNvPr name="TextBox 12" id="12"/>
          <p:cNvSpPr txBox="true"/>
          <p:nvPr/>
        </p:nvSpPr>
        <p:spPr>
          <a:xfrm rot="0">
            <a:off x="12182547" y="6864177"/>
            <a:ext cx="2244775"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Sacred Trees</a:t>
            </a:r>
          </a:p>
        </p:txBody>
      </p:sp>
      <p:sp>
        <p:nvSpPr>
          <p:cNvPr name="TextBox 13" id="13"/>
          <p:cNvSpPr txBox="true"/>
          <p:nvPr/>
        </p:nvSpPr>
        <p:spPr>
          <a:xfrm rot="0">
            <a:off x="9144000" y="7528892"/>
            <a:ext cx="8017669"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Old trees are believed to be the dwelling place of spirits</a:t>
            </a:r>
          </a:p>
        </p:txBody>
      </p:sp>
      <p:sp>
        <p:nvSpPr>
          <p:cNvPr name="TextBox 14" id="14"/>
          <p:cNvSpPr txBox="true"/>
          <p:nvPr/>
        </p:nvSpPr>
        <p:spPr>
          <a:xfrm rot="0">
            <a:off x="974227" y="8986685"/>
            <a:ext cx="16339547" cy="325543"/>
          </a:xfrm>
          <a:prstGeom prst="rect">
            <a:avLst/>
          </a:prstGeom>
        </p:spPr>
        <p:txBody>
          <a:bodyPr anchor="t" rtlCol="false" tIns="0" lIns="0" bIns="0" rIns="0">
            <a:spAutoFit/>
          </a:bodyPr>
          <a:lstStyle/>
          <a:p>
            <a:pPr algn="l">
              <a:lnSpc>
                <a:spcPts val="2776"/>
              </a:lnSpc>
            </a:pPr>
            <a:r>
              <a:rPr lang="en-US" sz="1700">
                <a:solidFill>
                  <a:srgbClr val="000000"/>
                </a:solidFill>
                <a:latin typeface="Bitter"/>
                <a:ea typeface="Bitter"/>
                <a:cs typeface="Bitter"/>
                <a:sym typeface="Bitter"/>
              </a:rPr>
              <a:t>Photo credit: Areeya Property Public Company Limited, thenotsoinnocentsabroad</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058400" cy="10287000"/>
            <a:chOff x="0" y="0"/>
            <a:chExt cx="13411200" cy="13716000"/>
          </a:xfrm>
        </p:grpSpPr>
        <p:sp>
          <p:nvSpPr>
            <p:cNvPr name="Freeform 3" id="3"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9529762" y="8235129"/>
            <a:ext cx="1452759" cy="1452759"/>
          </a:xfrm>
          <a:custGeom>
            <a:avLst/>
            <a:gdLst/>
            <a:ahLst/>
            <a:cxnLst/>
            <a:rect r="r" b="b" t="t" l="l"/>
            <a:pathLst>
              <a:path h="1452759" w="1452759">
                <a:moveTo>
                  <a:pt x="0" y="0"/>
                </a:moveTo>
                <a:lnTo>
                  <a:pt x="1452760" y="0"/>
                </a:lnTo>
                <a:lnTo>
                  <a:pt x="1452760" y="1452759"/>
                </a:lnTo>
                <a:lnTo>
                  <a:pt x="0" y="1452759"/>
                </a:lnTo>
                <a:lnTo>
                  <a:pt x="0" y="0"/>
                </a:lnTo>
                <a:close/>
              </a:path>
            </a:pathLst>
          </a:custGeom>
          <a:blipFill>
            <a:blip r:embed="rId5"/>
            <a:stretch>
              <a:fillRect l="0" t="0" r="0" b="0"/>
            </a:stretch>
          </a:blipFill>
        </p:spPr>
      </p:sp>
      <p:sp>
        <p:nvSpPr>
          <p:cNvPr name="TextBox 7" id="7"/>
          <p:cNvSpPr txBox="true"/>
          <p:nvPr/>
        </p:nvSpPr>
        <p:spPr>
          <a:xfrm rot="0">
            <a:off x="10136238" y="2181673"/>
            <a:ext cx="4721721" cy="865605"/>
          </a:xfrm>
          <a:prstGeom prst="rect">
            <a:avLst/>
          </a:prstGeom>
        </p:spPr>
        <p:txBody>
          <a:bodyPr anchor="t" rtlCol="false" tIns="0" lIns="0" bIns="0" rIns="0">
            <a:spAutoFit/>
          </a:bodyPr>
          <a:lstStyle/>
          <a:p>
            <a:pPr algn="l">
              <a:lnSpc>
                <a:spcPts val="6511"/>
              </a:lnSpc>
            </a:pPr>
            <a:r>
              <a:rPr lang="en-US" sz="5199" b="true">
                <a:solidFill>
                  <a:srgbClr val="253A7E"/>
                </a:solidFill>
                <a:latin typeface="Bitter Bold"/>
                <a:ea typeface="Bitter Bold"/>
                <a:cs typeface="Bitter Bold"/>
                <a:sym typeface="Bitter Bold"/>
              </a:rPr>
              <a:t>Thai Festivals </a:t>
            </a:r>
          </a:p>
        </p:txBody>
      </p:sp>
      <p:sp>
        <p:nvSpPr>
          <p:cNvPr name="TextBox 8" id="8"/>
          <p:cNvSpPr txBox="true"/>
          <p:nvPr/>
        </p:nvSpPr>
        <p:spPr>
          <a:xfrm rot="0">
            <a:off x="10136238" y="3541738"/>
            <a:ext cx="7159523" cy="2054167"/>
          </a:xfrm>
          <a:prstGeom prst="rect">
            <a:avLst/>
          </a:prstGeom>
        </p:spPr>
        <p:txBody>
          <a:bodyPr anchor="t" rtlCol="false" tIns="0" lIns="0" bIns="0" rIns="0">
            <a:spAutoFit/>
          </a:bodyPr>
          <a:lstStyle/>
          <a:p>
            <a:pPr algn="l">
              <a:lnSpc>
                <a:spcPts val="4195"/>
              </a:lnSpc>
            </a:pPr>
            <a:r>
              <a:rPr lang="en-US" sz="2600">
                <a:solidFill>
                  <a:srgbClr val="000000"/>
                </a:solidFill>
                <a:latin typeface="Bitter"/>
                <a:ea typeface="Bitter"/>
                <a:cs typeface="Bitter"/>
                <a:sym typeface="Bitter"/>
              </a:rPr>
              <a:t>Thailand is home to numerous festivals reflecting seasonal changes, Buddhist traditions, local ways of life, and openness towards other cultures.</a:t>
            </a:r>
          </a:p>
        </p:txBody>
      </p:sp>
      <p:sp>
        <p:nvSpPr>
          <p:cNvPr name="TextBox 9" id="9"/>
          <p:cNvSpPr txBox="true"/>
          <p:nvPr/>
        </p:nvSpPr>
        <p:spPr>
          <a:xfrm rot="0">
            <a:off x="10136238" y="6021450"/>
            <a:ext cx="7159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Everyday Bangkok Hostel</a:t>
            </a:r>
          </a:p>
        </p:txBody>
      </p:sp>
      <p:sp>
        <p:nvSpPr>
          <p:cNvPr name="TextBox 10" id="10"/>
          <p:cNvSpPr txBox="true"/>
          <p:nvPr/>
        </p:nvSpPr>
        <p:spPr>
          <a:xfrm rot="0">
            <a:off x="11112317" y="8158929"/>
            <a:ext cx="6504170" cy="1436851"/>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Festivals</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Festivals</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75507" y="0"/>
            <a:ext cx="9627590" cy="10287000"/>
            <a:chOff x="0" y="0"/>
            <a:chExt cx="12836787" cy="13716000"/>
          </a:xfrm>
        </p:grpSpPr>
        <p:sp>
          <p:nvSpPr>
            <p:cNvPr name="Freeform 7" id="7"/>
            <p:cNvSpPr/>
            <p:nvPr/>
          </p:nvSpPr>
          <p:spPr>
            <a:xfrm flipH="false" flipV="false" rot="0">
              <a:off x="0" y="0"/>
              <a:ext cx="12836787" cy="13716000"/>
            </a:xfrm>
            <a:custGeom>
              <a:avLst/>
              <a:gdLst/>
              <a:ahLst/>
              <a:cxnLst/>
              <a:rect r="r" b="b" t="t" l="l"/>
              <a:pathLst>
                <a:path h="13716000" w="12836787">
                  <a:moveTo>
                    <a:pt x="0" y="0"/>
                  </a:moveTo>
                  <a:lnTo>
                    <a:pt x="12836787" y="0"/>
                  </a:lnTo>
                  <a:lnTo>
                    <a:pt x="12836787" y="13716000"/>
                  </a:lnTo>
                  <a:lnTo>
                    <a:pt x="0" y="13716000"/>
                  </a:lnTo>
                  <a:lnTo>
                    <a:pt x="0" y="0"/>
                  </a:lnTo>
                  <a:close/>
                </a:path>
              </a:pathLst>
            </a:custGeom>
            <a:blipFill>
              <a:blip r:embed="rId3"/>
              <a:stretch>
                <a:fillRect l="-5491" t="0" r="-55073" b="0"/>
              </a:stretch>
            </a:blipFill>
          </p:spPr>
        </p:sp>
      </p:grpSp>
      <p:sp>
        <p:nvSpPr>
          <p:cNvPr name="TextBox 8" id="8"/>
          <p:cNvSpPr txBox="true"/>
          <p:nvPr/>
        </p:nvSpPr>
        <p:spPr>
          <a:xfrm rot="0">
            <a:off x="9144000" y="754423"/>
            <a:ext cx="322131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Songkran</a:t>
            </a:r>
          </a:p>
        </p:txBody>
      </p:sp>
      <p:sp>
        <p:nvSpPr>
          <p:cNvPr name="TextBox 9" id="9"/>
          <p:cNvSpPr txBox="true"/>
          <p:nvPr/>
        </p:nvSpPr>
        <p:spPr>
          <a:xfrm rot="0">
            <a:off x="9144000" y="1937695"/>
            <a:ext cx="8115300" cy="3739315"/>
          </a:xfrm>
          <a:prstGeom prst="rect">
            <a:avLst/>
          </a:prstGeom>
        </p:spPr>
        <p:txBody>
          <a:bodyPr anchor="t" rtlCol="false" tIns="0" lIns="0" bIns="0" rIns="0">
            <a:spAutoFit/>
          </a:bodyPr>
          <a:lstStyle/>
          <a:p>
            <a:pPr algn="l">
              <a:lnSpc>
                <a:spcPts val="3256"/>
              </a:lnSpc>
            </a:pPr>
            <a:r>
              <a:rPr lang="en-US" sz="2000" i="true">
                <a:solidFill>
                  <a:srgbClr val="000000"/>
                </a:solidFill>
                <a:latin typeface="Bitter Italics"/>
                <a:ea typeface="Bitter Italics"/>
                <a:cs typeface="Bitter Italics"/>
                <a:sym typeface="Bitter Italics"/>
              </a:rPr>
              <a:t>Songkran</a:t>
            </a:r>
            <a:r>
              <a:rPr lang="en-US" sz="2000">
                <a:solidFill>
                  <a:srgbClr val="000000"/>
                </a:solidFill>
                <a:latin typeface="Bitter"/>
                <a:ea typeface="Bitter"/>
                <a:cs typeface="Bitter"/>
                <a:sym typeface="Bitter"/>
              </a:rPr>
              <a:t> </a:t>
            </a:r>
            <a:r>
              <a:rPr lang="en-US" b="true" sz="2000">
                <a:solidFill>
                  <a:srgbClr val="000000"/>
                </a:solidFill>
                <a:latin typeface="Bitter Bold"/>
                <a:ea typeface="Bitter Bold"/>
                <a:cs typeface="Bitter Bold"/>
                <a:sym typeface="Bitter Bold"/>
              </a:rPr>
              <a:t>(สงกรานต์) </a:t>
            </a:r>
            <a:r>
              <a:rPr lang="en-US" sz="2000">
                <a:solidFill>
                  <a:srgbClr val="000000"/>
                </a:solidFill>
                <a:latin typeface="Bitter"/>
                <a:ea typeface="Bitter"/>
                <a:cs typeface="Bitter"/>
                <a:sym typeface="Bitter"/>
              </a:rPr>
              <a:t>is the traditional Thai New Year festival, celebrated annually from </a:t>
            </a:r>
            <a:r>
              <a:rPr lang="en-US" b="true" sz="2000">
                <a:solidFill>
                  <a:srgbClr val="000000"/>
                </a:solidFill>
                <a:latin typeface="Bitter Bold"/>
                <a:ea typeface="Bitter Bold"/>
                <a:cs typeface="Bitter Bold"/>
                <a:sym typeface="Bitter Bold"/>
              </a:rPr>
              <a:t>April 13–15</a:t>
            </a:r>
            <a:r>
              <a:rPr lang="en-US" sz="2000">
                <a:solidFill>
                  <a:srgbClr val="000000"/>
                </a:solidFill>
                <a:latin typeface="Bitter"/>
                <a:ea typeface="Bitter"/>
                <a:cs typeface="Bitter"/>
                <a:sym typeface="Bitter"/>
              </a:rPr>
              <a:t>. It marks a time of renewal, family gatherings, and religious observances, as well as the famous water splashing festivities. </a:t>
            </a:r>
          </a:p>
          <a:p>
            <a:pPr algn="l">
              <a:lnSpc>
                <a:spcPts val="3256"/>
              </a:lnSpc>
            </a:pPr>
          </a:p>
          <a:p>
            <a:pPr algn="l">
              <a:lnSpc>
                <a:spcPts val="3257"/>
              </a:lnSpc>
            </a:pPr>
            <a:r>
              <a:rPr lang="en-US" sz="2000">
                <a:solidFill>
                  <a:srgbClr val="000000"/>
                </a:solidFill>
                <a:latin typeface="Bitter"/>
                <a:ea typeface="Bitter"/>
                <a:cs typeface="Bitter"/>
                <a:sym typeface="Bitter"/>
              </a:rPr>
              <a:t>In </a:t>
            </a:r>
            <a:r>
              <a:rPr lang="en-US" b="true" sz="2000">
                <a:solidFill>
                  <a:srgbClr val="000000"/>
                </a:solidFill>
                <a:latin typeface="Bitter Bold"/>
                <a:ea typeface="Bitter Bold"/>
                <a:cs typeface="Bitter Bold"/>
                <a:sym typeface="Bitter Bold"/>
              </a:rPr>
              <a:t>2023</a:t>
            </a:r>
            <a:r>
              <a:rPr lang="en-US" sz="2000">
                <a:solidFill>
                  <a:srgbClr val="000000"/>
                </a:solidFill>
                <a:latin typeface="Bitter"/>
                <a:ea typeface="Bitter"/>
                <a:cs typeface="Bitter"/>
                <a:sym typeface="Bitter"/>
              </a:rPr>
              <a:t>, Songkran was inscribed on </a:t>
            </a:r>
            <a:r>
              <a:rPr lang="en-US" b="true" sz="2000">
                <a:solidFill>
                  <a:srgbClr val="000000"/>
                </a:solidFill>
                <a:latin typeface="Bitter Bold"/>
                <a:ea typeface="Bitter Bold"/>
                <a:cs typeface="Bitter Bold"/>
                <a:sym typeface="Bitter Bold"/>
              </a:rPr>
              <a:t>UNESCO’s Representative List of the Intangible Cultural Heritage of Humanity</a:t>
            </a:r>
            <a:r>
              <a:rPr lang="en-US" sz="2000">
                <a:solidFill>
                  <a:srgbClr val="000000"/>
                </a:solidFill>
                <a:latin typeface="Bitter"/>
                <a:ea typeface="Bitter"/>
                <a:cs typeface="Bitter"/>
                <a:sym typeface="Bitter"/>
              </a:rPr>
              <a:t>, recognizing its cultural significance and its role in strengthening family and community bonds.</a:t>
            </a:r>
          </a:p>
        </p:txBody>
      </p:sp>
      <p:sp>
        <p:nvSpPr>
          <p:cNvPr name="TextBox 10" id="10"/>
          <p:cNvSpPr txBox="true"/>
          <p:nvPr/>
        </p:nvSpPr>
        <p:spPr>
          <a:xfrm rot="0">
            <a:off x="9144000" y="6067536"/>
            <a:ext cx="4252912" cy="550659"/>
          </a:xfrm>
          <a:prstGeom prst="rect">
            <a:avLst/>
          </a:prstGeom>
        </p:spPr>
        <p:txBody>
          <a:bodyPr anchor="t" rtlCol="false" tIns="0" lIns="0" bIns="0" rIns="0">
            <a:spAutoFit/>
          </a:bodyPr>
          <a:lstStyle/>
          <a:p>
            <a:pPr algn="l">
              <a:lnSpc>
                <a:spcPts val="4125"/>
              </a:lnSpc>
            </a:pPr>
            <a:r>
              <a:rPr lang="en-US" sz="3312"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9144000" y="6783173"/>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Water splashing</a:t>
            </a:r>
          </a:p>
        </p:txBody>
      </p:sp>
      <p:sp>
        <p:nvSpPr>
          <p:cNvPr name="TextBox 12" id="12"/>
          <p:cNvSpPr txBox="true"/>
          <p:nvPr/>
        </p:nvSpPr>
        <p:spPr>
          <a:xfrm rot="0">
            <a:off x="9144000" y="7335918"/>
            <a:ext cx="7777130"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Pouring water on the hands of elders to show respect</a:t>
            </a:r>
          </a:p>
        </p:txBody>
      </p:sp>
      <p:sp>
        <p:nvSpPr>
          <p:cNvPr name="TextBox 13" id="13"/>
          <p:cNvSpPr txBox="true"/>
          <p:nvPr/>
        </p:nvSpPr>
        <p:spPr>
          <a:xfrm rot="0">
            <a:off x="9144000" y="7959806"/>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Bathing of Buddha statues </a:t>
            </a:r>
          </a:p>
        </p:txBody>
      </p:sp>
      <p:sp>
        <p:nvSpPr>
          <p:cNvPr name="TextBox 14" id="14"/>
          <p:cNvSpPr txBox="true"/>
          <p:nvPr/>
        </p:nvSpPr>
        <p:spPr>
          <a:xfrm rot="0">
            <a:off x="9144000" y="8512560"/>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5" id="15"/>
          <p:cNvSpPr txBox="true"/>
          <p:nvPr/>
        </p:nvSpPr>
        <p:spPr>
          <a:xfrm rot="0">
            <a:off x="9270687" y="9290039"/>
            <a:ext cx="7159523" cy="32861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Embassy Washington DC</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1332462"/>
            <a:ext cx="4478015" cy="871900"/>
          </a:xfrm>
          <a:prstGeom prst="rect">
            <a:avLst/>
          </a:prstGeom>
        </p:spPr>
        <p:txBody>
          <a:bodyPr anchor="t" rtlCol="false" tIns="0" lIns="0" bIns="0" rIns="0">
            <a:spAutoFit/>
          </a:bodyPr>
          <a:lstStyle/>
          <a:p>
            <a:pPr algn="l">
              <a:lnSpc>
                <a:spcPts val="6537"/>
              </a:lnSpc>
            </a:pPr>
            <a:r>
              <a:rPr lang="en-US" sz="5199" b="true">
                <a:solidFill>
                  <a:srgbClr val="253A7E"/>
                </a:solidFill>
                <a:latin typeface="Bitter Bold"/>
                <a:ea typeface="Bitter Bold"/>
                <a:cs typeface="Bitter Bold"/>
                <a:sym typeface="Bitter Bold"/>
              </a:rPr>
              <a:t>Loy Krathong</a:t>
            </a:r>
          </a:p>
        </p:txBody>
      </p:sp>
      <p:sp>
        <p:nvSpPr>
          <p:cNvPr name="TextBox 7" id="7"/>
          <p:cNvSpPr txBox="true"/>
          <p:nvPr/>
        </p:nvSpPr>
        <p:spPr>
          <a:xfrm rot="0">
            <a:off x="1028700" y="2468337"/>
            <a:ext cx="9599114" cy="1883569"/>
          </a:xfrm>
          <a:prstGeom prst="rect">
            <a:avLst/>
          </a:prstGeom>
        </p:spPr>
        <p:txBody>
          <a:bodyPr anchor="t" rtlCol="false" tIns="0" lIns="0" bIns="0" rIns="0">
            <a:spAutoFit/>
          </a:bodyPr>
          <a:lstStyle/>
          <a:p>
            <a:pPr algn="l">
              <a:lnSpc>
                <a:spcPts val="3500"/>
              </a:lnSpc>
            </a:pPr>
            <a:r>
              <a:rPr lang="en-US" sz="2187" i="true">
                <a:solidFill>
                  <a:srgbClr val="000000"/>
                </a:solidFill>
                <a:latin typeface="Bitter Italics"/>
                <a:ea typeface="Bitter Italics"/>
                <a:cs typeface="Bitter Italics"/>
                <a:sym typeface="Bitter Italics"/>
              </a:rPr>
              <a:t>Loy Krathong</a:t>
            </a:r>
            <a:r>
              <a:rPr lang="en-US" sz="2187">
                <a:solidFill>
                  <a:srgbClr val="000000"/>
                </a:solidFill>
                <a:latin typeface="Bitter"/>
                <a:ea typeface="Bitter"/>
                <a:cs typeface="Bitter"/>
                <a:sym typeface="Bitter"/>
              </a:rPr>
              <a:t> (ลอยกระทง) is celebrated on the night of the full moon in </a:t>
            </a:r>
            <a:r>
              <a:rPr lang="en-US" sz="2187" b="true">
                <a:solidFill>
                  <a:srgbClr val="000000"/>
                </a:solidFill>
                <a:latin typeface="Bitter Bold"/>
                <a:ea typeface="Bitter Bold"/>
                <a:cs typeface="Bitter Bold"/>
                <a:sym typeface="Bitter Bold"/>
              </a:rPr>
              <a:t>November</a:t>
            </a:r>
            <a:r>
              <a:rPr lang="en-US" sz="2187">
                <a:solidFill>
                  <a:srgbClr val="000000"/>
                </a:solidFill>
                <a:latin typeface="Bitter"/>
                <a:ea typeface="Bitter"/>
                <a:cs typeface="Bitter"/>
                <a:sym typeface="Bitter"/>
              </a:rPr>
              <a:t>. People gather around rivers, canals, and lakes to float decorated baskets called </a:t>
            </a:r>
            <a:r>
              <a:rPr lang="en-US" sz="2187" i="true">
                <a:solidFill>
                  <a:srgbClr val="000000"/>
                </a:solidFill>
                <a:latin typeface="Bitter Italics"/>
                <a:ea typeface="Bitter Italics"/>
                <a:cs typeface="Bitter Italics"/>
                <a:sym typeface="Bitter Italics"/>
              </a:rPr>
              <a:t>krathong </a:t>
            </a:r>
            <a:r>
              <a:rPr lang="en-US" sz="2187">
                <a:solidFill>
                  <a:srgbClr val="000000"/>
                </a:solidFill>
                <a:latin typeface="Bitter"/>
                <a:ea typeface="Bitter"/>
                <a:cs typeface="Bitter"/>
                <a:sym typeface="Bitter"/>
              </a:rPr>
              <a:t>(กระทง), made from banana leaves, flowers, candles, and incense.</a:t>
            </a:r>
          </a:p>
        </p:txBody>
      </p:sp>
      <p:sp>
        <p:nvSpPr>
          <p:cNvPr name="TextBox 8" id="8"/>
          <p:cNvSpPr txBox="true"/>
          <p:nvPr/>
        </p:nvSpPr>
        <p:spPr>
          <a:xfrm rot="0">
            <a:off x="1028700" y="4457719"/>
            <a:ext cx="9599114" cy="129857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act of floating a krathong symbolizes letting go of past negativity, paying respect to the Goddess of Water, and making wishes for the future.</a:t>
            </a:r>
          </a:p>
        </p:txBody>
      </p:sp>
      <p:sp>
        <p:nvSpPr>
          <p:cNvPr name="TextBox 9" id="9"/>
          <p:cNvSpPr txBox="true"/>
          <p:nvPr/>
        </p:nvSpPr>
        <p:spPr>
          <a:xfrm rot="0">
            <a:off x="962920" y="6085304"/>
            <a:ext cx="4841050" cy="624183"/>
          </a:xfrm>
          <a:prstGeom prst="rect">
            <a:avLst/>
          </a:prstGeom>
        </p:spPr>
        <p:txBody>
          <a:bodyPr anchor="t" rtlCol="false" tIns="0" lIns="0" bIns="0" rIns="0">
            <a:spAutoFit/>
          </a:bodyPr>
          <a:lstStyle/>
          <a:p>
            <a:pPr algn="l">
              <a:lnSpc>
                <a:spcPts val="4737"/>
              </a:lnSpc>
            </a:pPr>
            <a:r>
              <a:rPr lang="en-US" sz="3789" b="true">
                <a:solidFill>
                  <a:srgbClr val="253A7E"/>
                </a:solidFill>
                <a:latin typeface="Bitter Bold"/>
                <a:ea typeface="Bitter Bold"/>
                <a:cs typeface="Bitter Bold"/>
                <a:sym typeface="Bitter Bold"/>
              </a:rPr>
              <a:t>Activities</a:t>
            </a:r>
          </a:p>
        </p:txBody>
      </p:sp>
      <p:sp>
        <p:nvSpPr>
          <p:cNvPr name="TextBox 10" id="10"/>
          <p:cNvSpPr txBox="true"/>
          <p:nvPr/>
        </p:nvSpPr>
        <p:spPr>
          <a:xfrm rot="0">
            <a:off x="962920" y="6856281"/>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Krathong floating</a:t>
            </a:r>
          </a:p>
        </p:txBody>
      </p:sp>
      <p:sp>
        <p:nvSpPr>
          <p:cNvPr name="TextBox 11" id="11"/>
          <p:cNvSpPr txBox="true"/>
          <p:nvPr/>
        </p:nvSpPr>
        <p:spPr>
          <a:xfrm rot="0">
            <a:off x="962920" y="7424996"/>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Sky lantern floating (in Northern Thailand)</a:t>
            </a:r>
          </a:p>
        </p:txBody>
      </p:sp>
      <p:sp>
        <p:nvSpPr>
          <p:cNvPr name="TextBox 12" id="12"/>
          <p:cNvSpPr txBox="true"/>
          <p:nvPr/>
        </p:nvSpPr>
        <p:spPr>
          <a:xfrm rot="0">
            <a:off x="962920" y="7993710"/>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Merit-making at temples</a:t>
            </a:r>
          </a:p>
        </p:txBody>
      </p:sp>
      <p:grpSp>
        <p:nvGrpSpPr>
          <p:cNvPr name="Group 13" id="13"/>
          <p:cNvGrpSpPr/>
          <p:nvPr/>
        </p:nvGrpSpPr>
        <p:grpSpPr>
          <a:xfrm rot="0">
            <a:off x="11116866" y="1418187"/>
            <a:ext cx="5736136" cy="3380338"/>
            <a:chOff x="0" y="0"/>
            <a:chExt cx="7648181" cy="4507117"/>
          </a:xfrm>
        </p:grpSpPr>
        <p:sp>
          <p:nvSpPr>
            <p:cNvPr name="Freeform 14" id="14" descr="preencoded.png"/>
            <p:cNvSpPr/>
            <p:nvPr/>
          </p:nvSpPr>
          <p:spPr>
            <a:xfrm flipH="false" flipV="false" rot="0">
              <a:off x="0" y="0"/>
              <a:ext cx="7648194" cy="4507064"/>
            </a:xfrm>
            <a:custGeom>
              <a:avLst/>
              <a:gdLst/>
              <a:ahLst/>
              <a:cxnLst/>
              <a:rect r="r" b="b" t="t" l="l"/>
              <a:pathLst>
                <a:path h="4507064" w="7648194">
                  <a:moveTo>
                    <a:pt x="190500" y="0"/>
                  </a:moveTo>
                  <a:lnTo>
                    <a:pt x="7457694" y="0"/>
                  </a:lnTo>
                  <a:cubicBezTo>
                    <a:pt x="7562904" y="0"/>
                    <a:pt x="7648194" y="85290"/>
                    <a:pt x="7648194" y="190500"/>
                  </a:cubicBezTo>
                  <a:lnTo>
                    <a:pt x="7648194" y="4316564"/>
                  </a:lnTo>
                  <a:cubicBezTo>
                    <a:pt x="7648194" y="4367088"/>
                    <a:pt x="7628124" y="4415542"/>
                    <a:pt x="7592398" y="4451268"/>
                  </a:cubicBezTo>
                  <a:cubicBezTo>
                    <a:pt x="7556672" y="4486994"/>
                    <a:pt x="7508218" y="4507064"/>
                    <a:pt x="7457694" y="4507064"/>
                  </a:cubicBezTo>
                  <a:lnTo>
                    <a:pt x="190500" y="4507064"/>
                  </a:lnTo>
                  <a:cubicBezTo>
                    <a:pt x="139976" y="4507064"/>
                    <a:pt x="91522" y="4486994"/>
                    <a:pt x="55796" y="4451268"/>
                  </a:cubicBezTo>
                  <a:cubicBezTo>
                    <a:pt x="20070" y="4415542"/>
                    <a:pt x="0" y="4367088"/>
                    <a:pt x="0" y="4316564"/>
                  </a:cubicBezTo>
                  <a:lnTo>
                    <a:pt x="0" y="190500"/>
                  </a:lnTo>
                  <a:cubicBezTo>
                    <a:pt x="0" y="85290"/>
                    <a:pt x="85290" y="0"/>
                    <a:pt x="190500" y="0"/>
                  </a:cubicBezTo>
                  <a:close/>
                </a:path>
              </a:pathLst>
            </a:custGeom>
            <a:blipFill>
              <a:blip r:embed="rId3"/>
              <a:stretch>
                <a:fillRect l="-2324" t="0" r="-2324" b="-1"/>
              </a:stretch>
            </a:blipFill>
          </p:spPr>
        </p:sp>
      </p:grpSp>
      <p:grpSp>
        <p:nvGrpSpPr>
          <p:cNvPr name="Group 15" id="15"/>
          <p:cNvGrpSpPr/>
          <p:nvPr/>
        </p:nvGrpSpPr>
        <p:grpSpPr>
          <a:xfrm rot="0">
            <a:off x="11116866" y="5055524"/>
            <a:ext cx="5822004" cy="3881285"/>
            <a:chOff x="0" y="0"/>
            <a:chExt cx="7762672" cy="5175047"/>
          </a:xfrm>
        </p:grpSpPr>
        <p:sp>
          <p:nvSpPr>
            <p:cNvPr name="Freeform 16" id="16" descr="preencoded.png"/>
            <p:cNvSpPr/>
            <p:nvPr/>
          </p:nvSpPr>
          <p:spPr>
            <a:xfrm flipH="false" flipV="false" rot="0">
              <a:off x="0" y="0"/>
              <a:ext cx="7762621" cy="5174996"/>
            </a:xfrm>
            <a:custGeom>
              <a:avLst/>
              <a:gdLst/>
              <a:ahLst/>
              <a:cxnLst/>
              <a:rect r="r" b="b" t="t" l="l"/>
              <a:pathLst>
                <a:path h="5174996" w="7762621">
                  <a:moveTo>
                    <a:pt x="190500" y="0"/>
                  </a:moveTo>
                  <a:lnTo>
                    <a:pt x="7572121" y="0"/>
                  </a:lnTo>
                  <a:cubicBezTo>
                    <a:pt x="7622645" y="0"/>
                    <a:pt x="7671099" y="20070"/>
                    <a:pt x="7706825" y="55796"/>
                  </a:cubicBezTo>
                  <a:cubicBezTo>
                    <a:pt x="7742551" y="91522"/>
                    <a:pt x="7762621" y="139976"/>
                    <a:pt x="7762621" y="190500"/>
                  </a:cubicBezTo>
                  <a:lnTo>
                    <a:pt x="7762621" y="4984496"/>
                  </a:lnTo>
                  <a:cubicBezTo>
                    <a:pt x="7762621" y="5035020"/>
                    <a:pt x="7742551" y="5083474"/>
                    <a:pt x="7706825" y="5119200"/>
                  </a:cubicBezTo>
                  <a:cubicBezTo>
                    <a:pt x="7671099" y="5154926"/>
                    <a:pt x="7622645" y="5174996"/>
                    <a:pt x="7572121" y="5174996"/>
                  </a:cubicBezTo>
                  <a:lnTo>
                    <a:pt x="190500" y="5174996"/>
                  </a:lnTo>
                  <a:cubicBezTo>
                    <a:pt x="85290" y="5174996"/>
                    <a:pt x="0" y="5089706"/>
                    <a:pt x="0" y="4984496"/>
                  </a:cubicBezTo>
                  <a:lnTo>
                    <a:pt x="0" y="190500"/>
                  </a:lnTo>
                  <a:cubicBezTo>
                    <a:pt x="0" y="85290"/>
                    <a:pt x="85290" y="0"/>
                    <a:pt x="190500" y="0"/>
                  </a:cubicBezTo>
                  <a:close/>
                </a:path>
              </a:pathLst>
            </a:custGeom>
            <a:blipFill>
              <a:blip r:embed="rId4"/>
              <a:stretch>
                <a:fillRect l="-40" t="0" r="-41" b="0"/>
              </a:stretch>
            </a:blipFill>
          </p:spPr>
        </p:sp>
      </p:grpSp>
      <p:sp>
        <p:nvSpPr>
          <p:cNvPr name="TextBox 17" id="17"/>
          <p:cNvSpPr txBox="true"/>
          <p:nvPr/>
        </p:nvSpPr>
        <p:spPr>
          <a:xfrm rot="0">
            <a:off x="962920" y="8992191"/>
            <a:ext cx="16362159" cy="316750"/>
          </a:xfrm>
          <a:prstGeom prst="rect">
            <a:avLst/>
          </a:prstGeom>
        </p:spPr>
        <p:txBody>
          <a:bodyPr anchor="t" rtlCol="false" tIns="0" lIns="0" bIns="0" rIns="0">
            <a:spAutoFit/>
          </a:bodyPr>
          <a:lstStyle/>
          <a:p>
            <a:pPr algn="l">
              <a:lnSpc>
                <a:spcPts val="2740"/>
              </a:lnSpc>
            </a:pPr>
            <a:r>
              <a:rPr lang="en-US" sz="1674">
                <a:solidFill>
                  <a:srgbClr val="000000"/>
                </a:solidFill>
                <a:latin typeface="Bitter"/>
                <a:ea typeface="Bitter"/>
                <a:cs typeface="Bitter"/>
                <a:sym typeface="Bitter"/>
              </a:rPr>
              <a:t>Photo credit: Thairath, KKDay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8934"/>
            <a:chOff x="0" y="0"/>
            <a:chExt cx="13411200" cy="13718578"/>
          </a:xfrm>
        </p:grpSpPr>
        <p:sp>
          <p:nvSpPr>
            <p:cNvPr name="Freeform 7" id="7" descr="preencoded.png"/>
            <p:cNvSpPr/>
            <p:nvPr/>
          </p:nvSpPr>
          <p:spPr>
            <a:xfrm flipH="false" flipV="false" rot="0">
              <a:off x="0" y="0"/>
              <a:ext cx="13411200" cy="13718539"/>
            </a:xfrm>
            <a:custGeom>
              <a:avLst/>
              <a:gdLst/>
              <a:ahLst/>
              <a:cxnLst/>
              <a:rect r="r" b="b" t="t" l="l"/>
              <a:pathLst>
                <a:path h="13718539" w="13411200">
                  <a:moveTo>
                    <a:pt x="0" y="0"/>
                  </a:moveTo>
                  <a:lnTo>
                    <a:pt x="13411200" y="0"/>
                  </a:lnTo>
                  <a:lnTo>
                    <a:pt x="13411200" y="13718539"/>
                  </a:lnTo>
                  <a:lnTo>
                    <a:pt x="0" y="13718539"/>
                  </a:lnTo>
                  <a:lnTo>
                    <a:pt x="0" y="0"/>
                  </a:lnTo>
                  <a:close/>
                </a:path>
              </a:pathLst>
            </a:custGeom>
            <a:blipFill>
              <a:blip r:embed="rId3"/>
              <a:stretch>
                <a:fillRect l="-9" t="0" r="-9" b="0"/>
              </a:stretch>
            </a:blipFill>
          </p:spPr>
        </p:sp>
      </p:grpSp>
      <p:sp>
        <p:nvSpPr>
          <p:cNvPr name="TextBox 8" id="8"/>
          <p:cNvSpPr txBox="true"/>
          <p:nvPr/>
        </p:nvSpPr>
        <p:spPr>
          <a:xfrm rot="0">
            <a:off x="10120903" y="1406286"/>
            <a:ext cx="4108252" cy="873248"/>
          </a:xfrm>
          <a:prstGeom prst="rect">
            <a:avLst/>
          </a:prstGeom>
        </p:spPr>
        <p:txBody>
          <a:bodyPr anchor="t" rtlCol="false" tIns="0" lIns="0" bIns="0" rIns="0">
            <a:spAutoFit/>
          </a:bodyPr>
          <a:lstStyle/>
          <a:p>
            <a:pPr algn="l">
              <a:lnSpc>
                <a:spcPts val="6526"/>
              </a:lnSpc>
            </a:pPr>
            <a:r>
              <a:rPr lang="en-US" sz="5199" b="true">
                <a:solidFill>
                  <a:srgbClr val="253A7E"/>
                </a:solidFill>
                <a:latin typeface="Bitter Bold"/>
                <a:ea typeface="Bitter Bold"/>
                <a:cs typeface="Bitter Bold"/>
                <a:sym typeface="Bitter Bold"/>
              </a:rPr>
              <a:t>Phi Ta Khon </a:t>
            </a:r>
          </a:p>
        </p:txBody>
      </p:sp>
      <p:sp>
        <p:nvSpPr>
          <p:cNvPr name="TextBox 9" id="9"/>
          <p:cNvSpPr txBox="true"/>
          <p:nvPr/>
        </p:nvSpPr>
        <p:spPr>
          <a:xfrm rot="0">
            <a:off x="10120903" y="2527184"/>
            <a:ext cx="6742344" cy="3184354"/>
          </a:xfrm>
          <a:prstGeom prst="rect">
            <a:avLst/>
          </a:prstGeom>
        </p:spPr>
        <p:txBody>
          <a:bodyPr anchor="t" rtlCol="false" tIns="0" lIns="0" bIns="0" rIns="0">
            <a:spAutoFit/>
          </a:bodyPr>
          <a:lstStyle/>
          <a:p>
            <a:pPr algn="l">
              <a:lnSpc>
                <a:spcPts val="3553"/>
              </a:lnSpc>
            </a:pPr>
            <a:r>
              <a:rPr lang="en-US" sz="2199" i="true">
                <a:solidFill>
                  <a:srgbClr val="000000"/>
                </a:solidFill>
                <a:latin typeface="Bitter Italics"/>
                <a:ea typeface="Bitter Italics"/>
                <a:cs typeface="Bitter Italics"/>
                <a:sym typeface="Bitter Italics"/>
              </a:rPr>
              <a:t>Phi Ta Khon</a:t>
            </a:r>
            <a:r>
              <a:rPr lang="en-US" sz="2199">
                <a:solidFill>
                  <a:srgbClr val="000000"/>
                </a:solidFill>
                <a:latin typeface="Bitter"/>
                <a:ea typeface="Bitter"/>
                <a:cs typeface="Bitter"/>
                <a:sym typeface="Bitter"/>
              </a:rPr>
              <a:t> (ผีตาโขน) is a vibrant and unique festival celebrated in Dan Sai District, Loei Province, in Northeastern Thailand.  It usually takes place in</a:t>
            </a:r>
            <a:r>
              <a:rPr lang="en-US" sz="2199" b="true">
                <a:solidFill>
                  <a:srgbClr val="000000"/>
                </a:solidFill>
                <a:latin typeface="Bitter Bold"/>
                <a:ea typeface="Bitter Bold"/>
                <a:cs typeface="Bitter Bold"/>
                <a:sym typeface="Bitter Bold"/>
              </a:rPr>
              <a:t> June or July</a:t>
            </a:r>
            <a:r>
              <a:rPr lang="en-US" sz="2199">
                <a:solidFill>
                  <a:srgbClr val="000000"/>
                </a:solidFill>
                <a:latin typeface="Bitter"/>
                <a:ea typeface="Bitter"/>
                <a:cs typeface="Bitter"/>
                <a:sym typeface="Bitter"/>
              </a:rPr>
              <a:t>. Often called the </a:t>
            </a:r>
            <a:r>
              <a:rPr lang="en-US" sz="2199" b="true">
                <a:solidFill>
                  <a:srgbClr val="000000"/>
                </a:solidFill>
                <a:latin typeface="Bitter Bold"/>
                <a:ea typeface="Bitter Bold"/>
                <a:cs typeface="Bitter Bold"/>
                <a:sym typeface="Bitter Bold"/>
              </a:rPr>
              <a:t>“Ghost Festival,”</a:t>
            </a:r>
            <a:r>
              <a:rPr lang="en-US" sz="2199">
                <a:solidFill>
                  <a:srgbClr val="000000"/>
                </a:solidFill>
                <a:latin typeface="Bitter"/>
                <a:ea typeface="Bitter"/>
                <a:cs typeface="Bitter"/>
                <a:sym typeface="Bitter"/>
              </a:rPr>
              <a:t> locals dress up in elaborate ghost costumes with tall, colorful masks made from coconut husks and rice baskets.</a:t>
            </a:r>
          </a:p>
        </p:txBody>
      </p:sp>
      <p:sp>
        <p:nvSpPr>
          <p:cNvPr name="TextBox 10" id="10"/>
          <p:cNvSpPr txBox="true"/>
          <p:nvPr/>
        </p:nvSpPr>
        <p:spPr>
          <a:xfrm rot="0">
            <a:off x="10120903" y="6510757"/>
            <a:ext cx="4710408" cy="607809"/>
          </a:xfrm>
          <a:prstGeom prst="rect">
            <a:avLst/>
          </a:prstGeom>
        </p:spPr>
        <p:txBody>
          <a:bodyPr anchor="t" rtlCol="false" tIns="0" lIns="0" bIns="0" rIns="0">
            <a:spAutoFit/>
          </a:bodyPr>
          <a:lstStyle/>
          <a:p>
            <a:pPr algn="l">
              <a:lnSpc>
                <a:spcPts val="4625"/>
              </a:lnSpc>
            </a:pPr>
            <a:r>
              <a:rPr lang="en-US" sz="3687"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20903" y="7364463"/>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Ghost parade</a:t>
            </a:r>
          </a:p>
        </p:txBody>
      </p:sp>
      <p:sp>
        <p:nvSpPr>
          <p:cNvPr name="TextBox 12" id="12"/>
          <p:cNvSpPr txBox="true"/>
          <p:nvPr/>
        </p:nvSpPr>
        <p:spPr>
          <a:xfrm rot="0">
            <a:off x="10120903" y="7976740"/>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Merit-making at temples</a:t>
            </a:r>
          </a:p>
        </p:txBody>
      </p:sp>
      <p:sp>
        <p:nvSpPr>
          <p:cNvPr name="TextBox 13" id="13"/>
          <p:cNvSpPr txBox="true"/>
          <p:nvPr/>
        </p:nvSpPr>
        <p:spPr>
          <a:xfrm rot="0">
            <a:off x="10120903" y="8937871"/>
            <a:ext cx="7190184" cy="320429"/>
          </a:xfrm>
          <a:prstGeom prst="rect">
            <a:avLst/>
          </a:prstGeom>
        </p:spPr>
        <p:txBody>
          <a:bodyPr anchor="t" rtlCol="false" tIns="0" lIns="0" bIns="0" rIns="0">
            <a:spAutoFit/>
          </a:bodyPr>
          <a:lstStyle/>
          <a:p>
            <a:pPr algn="l">
              <a:lnSpc>
                <a:spcPts val="2741"/>
              </a:lnSpc>
            </a:pPr>
            <a:r>
              <a:rPr lang="en-US" sz="1700">
                <a:solidFill>
                  <a:srgbClr val="000000"/>
                </a:solidFill>
                <a:latin typeface="Bitter"/>
                <a:ea typeface="Bitter"/>
                <a:cs typeface="Bitter"/>
                <a:sym typeface="Bitter"/>
              </a:rPr>
              <a:t>Photo credit: Bangkokbiznews</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119188"/>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Candle Festival</a:t>
            </a:r>
          </a:p>
        </p:txBody>
      </p:sp>
      <p:sp>
        <p:nvSpPr>
          <p:cNvPr name="TextBox 9" id="9"/>
          <p:cNvSpPr txBox="true"/>
          <p:nvPr/>
        </p:nvSpPr>
        <p:spPr>
          <a:xfrm rot="0">
            <a:off x="10136238" y="2350741"/>
            <a:ext cx="7159523" cy="3724275"/>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t>
            </a:r>
            <a:r>
              <a:rPr lang="en-US" sz="2187" b="true">
                <a:solidFill>
                  <a:srgbClr val="000000"/>
                </a:solidFill>
                <a:latin typeface="Bitter Bold"/>
                <a:ea typeface="Bitter Bold"/>
                <a:cs typeface="Bitter Bold"/>
                <a:sym typeface="Bitter Bold"/>
              </a:rPr>
              <a:t>Thai Candle Festival (เทศกาลแห่เทียนพรรษา)</a:t>
            </a:r>
            <a:r>
              <a:rPr lang="en-US" sz="2187">
                <a:solidFill>
                  <a:srgbClr val="000000"/>
                </a:solidFill>
                <a:latin typeface="Bitter"/>
                <a:ea typeface="Bitter"/>
                <a:cs typeface="Bitter"/>
                <a:sym typeface="Bitter"/>
              </a:rPr>
              <a:t> is a traditional celebration held to mark the beginning of Buddhist Lent (</a:t>
            </a:r>
            <a:r>
              <a:rPr lang="en-US" sz="2187" i="true">
                <a:solidFill>
                  <a:srgbClr val="000000"/>
                </a:solidFill>
                <a:latin typeface="Bitter Italics"/>
                <a:ea typeface="Bitter Italics"/>
                <a:cs typeface="Bitter Italics"/>
                <a:sym typeface="Bitter Italics"/>
              </a:rPr>
              <a:t>Khao Phansa</a:t>
            </a:r>
            <a:r>
              <a:rPr lang="en-US" sz="2187">
                <a:solidFill>
                  <a:srgbClr val="000000"/>
                </a:solidFill>
                <a:latin typeface="Bitter"/>
                <a:ea typeface="Bitter"/>
                <a:cs typeface="Bitter"/>
                <a:sym typeface="Bitter"/>
              </a:rPr>
              <a:t>), typically in</a:t>
            </a:r>
            <a:r>
              <a:rPr lang="en-US" sz="2187" b="true">
                <a:solidFill>
                  <a:srgbClr val="000000"/>
                </a:solidFill>
                <a:latin typeface="Bitter Bold"/>
                <a:ea typeface="Bitter Bold"/>
                <a:cs typeface="Bitter Bold"/>
                <a:sym typeface="Bitter Bold"/>
              </a:rPr>
              <a:t> July</a:t>
            </a:r>
            <a:r>
              <a:rPr lang="en-US" sz="2187">
                <a:solidFill>
                  <a:srgbClr val="000000"/>
                </a:solidFill>
                <a:latin typeface="Bitter"/>
                <a:ea typeface="Bitter"/>
                <a:cs typeface="Bitter"/>
                <a:sym typeface="Bitter"/>
              </a:rPr>
              <a:t>. The festival features elaborate parades of giant wax candles, intricately carved to depict scenes from Buddhist mythology, Thai literature, and local folklore. These candles are offered to temples to provide light for monks during the three-month rainy retreat.</a:t>
            </a:r>
          </a:p>
        </p:txBody>
      </p:sp>
      <p:sp>
        <p:nvSpPr>
          <p:cNvPr name="TextBox 10" id="10"/>
          <p:cNvSpPr txBox="true"/>
          <p:nvPr/>
        </p:nvSpPr>
        <p:spPr>
          <a:xfrm rot="0">
            <a:off x="10136238" y="6906731"/>
            <a:ext cx="2289200" cy="612134"/>
          </a:xfrm>
          <a:prstGeom prst="rect">
            <a:avLst/>
          </a:prstGeom>
        </p:spPr>
        <p:txBody>
          <a:bodyPr anchor="t" rtlCol="false" tIns="0" lIns="0" bIns="0" rIns="0">
            <a:spAutoFit/>
          </a:bodyPr>
          <a:lstStyle/>
          <a:p>
            <a:pPr algn="l">
              <a:lnSpc>
                <a:spcPts val="4607"/>
              </a:lnSpc>
            </a:pPr>
            <a:r>
              <a:rPr lang="en-US" sz="3699"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07663" y="7721635"/>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Candle parade</a:t>
            </a:r>
          </a:p>
        </p:txBody>
      </p:sp>
      <p:sp>
        <p:nvSpPr>
          <p:cNvPr name="TextBox 12" id="12"/>
          <p:cNvSpPr txBox="true"/>
          <p:nvPr/>
        </p:nvSpPr>
        <p:spPr>
          <a:xfrm rot="0">
            <a:off x="10107663" y="8274380"/>
            <a:ext cx="7159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3" id="13"/>
          <p:cNvSpPr txBox="true"/>
          <p:nvPr/>
        </p:nvSpPr>
        <p:spPr>
          <a:xfrm rot="0">
            <a:off x="10136238" y="9191625"/>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My Life Graphic</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814455" y="690486"/>
            <a:ext cx="4152558" cy="2173172"/>
          </a:xfrm>
          <a:custGeom>
            <a:avLst/>
            <a:gdLst/>
            <a:ahLst/>
            <a:cxnLst/>
            <a:rect r="r" b="b" t="t" l="l"/>
            <a:pathLst>
              <a:path h="2173172" w="4152558">
                <a:moveTo>
                  <a:pt x="0" y="0"/>
                </a:moveTo>
                <a:lnTo>
                  <a:pt x="4152558" y="0"/>
                </a:lnTo>
                <a:lnTo>
                  <a:pt x="4152558" y="2173172"/>
                </a:lnTo>
                <a:lnTo>
                  <a:pt x="0" y="2173172"/>
                </a:lnTo>
                <a:lnTo>
                  <a:pt x="0" y="0"/>
                </a:lnTo>
                <a:close/>
              </a:path>
            </a:pathLst>
          </a:custGeom>
          <a:blipFill>
            <a:blip r:embed="rId4"/>
            <a:stretch>
              <a:fillRect l="0" t="0" r="0" b="0"/>
            </a:stretch>
          </a:blipFill>
        </p:spPr>
      </p:sp>
      <p:sp>
        <p:nvSpPr>
          <p:cNvPr name="Freeform 5" id="5"/>
          <p:cNvSpPr/>
          <p:nvPr/>
        </p:nvSpPr>
        <p:spPr>
          <a:xfrm flipH="false" flipV="false" rot="0">
            <a:off x="1814455" y="3396991"/>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5"/>
            <a:stretch>
              <a:fillRect l="0" t="0" r="0" b="0"/>
            </a:stretch>
          </a:blipFill>
        </p:spPr>
      </p:sp>
      <p:sp>
        <p:nvSpPr>
          <p:cNvPr name="Freeform 6" id="6"/>
          <p:cNvSpPr/>
          <p:nvPr/>
        </p:nvSpPr>
        <p:spPr>
          <a:xfrm flipH="false" flipV="false" rot="0">
            <a:off x="1814455" y="6551155"/>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6"/>
            <a:stretch>
              <a:fillRect l="0" t="-8262" r="0" b="-10313"/>
            </a:stretch>
          </a:blipFill>
        </p:spPr>
      </p:sp>
      <p:sp>
        <p:nvSpPr>
          <p:cNvPr name="TextBox 7" id="7"/>
          <p:cNvSpPr txBox="true"/>
          <p:nvPr/>
        </p:nvSpPr>
        <p:spPr>
          <a:xfrm rot="0">
            <a:off x="6807892" y="671436"/>
            <a:ext cx="9102734" cy="1731023"/>
          </a:xfrm>
          <a:prstGeom prst="rect">
            <a:avLst/>
          </a:prstGeom>
        </p:spPr>
        <p:txBody>
          <a:bodyPr anchor="t" rtlCol="false" tIns="0" lIns="0" bIns="0" rIns="0">
            <a:spAutoFit/>
          </a:bodyPr>
          <a:lstStyle/>
          <a:p>
            <a:pPr algn="l">
              <a:lnSpc>
                <a:spcPts val="6484"/>
              </a:lnSpc>
            </a:pPr>
            <a:r>
              <a:rPr lang="en-US" b="true" sz="5199">
                <a:solidFill>
                  <a:srgbClr val="253A7E"/>
                </a:solidFill>
                <a:latin typeface="Bitter Bold"/>
                <a:ea typeface="Bitter Bold"/>
                <a:cs typeface="Bitter Bold"/>
                <a:sym typeface="Bitter Bold"/>
              </a:rPr>
              <a:t>Th</a:t>
            </a:r>
            <a:r>
              <a:rPr lang="en-US" b="true" sz="5199">
                <a:solidFill>
                  <a:srgbClr val="253A7E"/>
                </a:solidFill>
                <a:latin typeface="Bitter Bold"/>
                <a:ea typeface="Bitter Bold"/>
                <a:cs typeface="Bitter Bold"/>
                <a:sym typeface="Bitter Bold"/>
              </a:rPr>
              <a:t>ai Festivals</a:t>
            </a:r>
          </a:p>
          <a:p>
            <a:pPr algn="l">
              <a:lnSpc>
                <a:spcPts val="6485"/>
              </a:lnSpc>
            </a:pPr>
            <a:r>
              <a:rPr lang="en-US" b="true" sz="5199">
                <a:solidFill>
                  <a:srgbClr val="253A7E"/>
                </a:solidFill>
                <a:latin typeface="Bitter Bold"/>
                <a:ea typeface="Bitter Bold"/>
                <a:cs typeface="Bitter Bold"/>
                <a:sym typeface="Bitter Bold"/>
              </a:rPr>
              <a:t>Around the World</a:t>
            </a:r>
          </a:p>
        </p:txBody>
      </p:sp>
      <p:sp>
        <p:nvSpPr>
          <p:cNvPr name="TextBox 8" id="8"/>
          <p:cNvSpPr txBox="true"/>
          <p:nvPr/>
        </p:nvSpPr>
        <p:spPr>
          <a:xfrm rot="0">
            <a:off x="6807892" y="2529796"/>
            <a:ext cx="10009981" cy="2263013"/>
          </a:xfrm>
          <a:prstGeom prst="rect">
            <a:avLst/>
          </a:prstGeom>
        </p:spPr>
        <p:txBody>
          <a:bodyPr anchor="t" rtlCol="false" tIns="0" lIns="0" bIns="0" rIns="0">
            <a:spAutoFit/>
          </a:bodyPr>
          <a:lstStyle/>
          <a:p>
            <a:pPr algn="l">
              <a:lnSpc>
                <a:spcPts val="3256"/>
              </a:lnSpc>
            </a:pPr>
            <a:r>
              <a:rPr lang="en-US" sz="2000">
                <a:solidFill>
                  <a:srgbClr val="000000"/>
                </a:solidFill>
                <a:latin typeface="Bitter"/>
                <a:ea typeface="Bitter"/>
                <a:cs typeface="Bitter"/>
                <a:sym typeface="Bitter"/>
              </a:rPr>
              <a:t>Thai festivals are organized overseas by the </a:t>
            </a:r>
            <a:r>
              <a:rPr lang="en-US" sz="2000" b="true">
                <a:solidFill>
                  <a:srgbClr val="000000"/>
                </a:solidFill>
                <a:latin typeface="Bitter Bold"/>
                <a:ea typeface="Bitter Bold"/>
                <a:cs typeface="Bitter Bold"/>
                <a:sym typeface="Bitter Bold"/>
              </a:rPr>
              <a:t>Ministry of Foreign Affairs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Royal Thai Embassies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Consulates-General</a:t>
            </a:r>
            <a:r>
              <a:rPr lang="en-US" sz="2000">
                <a:solidFill>
                  <a:srgbClr val="000000"/>
                </a:solidFill>
                <a:latin typeface="Bitter"/>
                <a:ea typeface="Bitter"/>
                <a:cs typeface="Bitter"/>
                <a:sym typeface="Bitter"/>
              </a:rPr>
              <a:t>, and </a:t>
            </a:r>
            <a:r>
              <a:rPr lang="en-US" sz="2000" b="true">
                <a:solidFill>
                  <a:srgbClr val="000000"/>
                </a:solidFill>
                <a:latin typeface="Bitter Bold"/>
                <a:ea typeface="Bitter Bold"/>
                <a:cs typeface="Bitter Bold"/>
                <a:sym typeface="Bitter Bold"/>
              </a:rPr>
              <a:t>Thai communities abroad.</a:t>
            </a:r>
          </a:p>
          <a:p>
            <a:pPr algn="l">
              <a:lnSpc>
                <a:spcPts val="1440"/>
              </a:lnSpc>
            </a:pPr>
          </a:p>
          <a:p>
            <a:pPr algn="l">
              <a:lnSpc>
                <a:spcPts val="3256"/>
              </a:lnSpc>
            </a:pPr>
            <a:r>
              <a:rPr lang="en-US" sz="2000">
                <a:solidFill>
                  <a:srgbClr val="000000"/>
                </a:solidFill>
                <a:latin typeface="Bitter"/>
                <a:ea typeface="Bitter"/>
                <a:cs typeface="Bitter"/>
                <a:sym typeface="Bitter"/>
              </a:rPr>
              <a:t>In </a:t>
            </a:r>
            <a:r>
              <a:rPr lang="en-US" sz="2000" b="true">
                <a:solidFill>
                  <a:srgbClr val="000000"/>
                </a:solidFill>
                <a:latin typeface="Bitter Bold"/>
                <a:ea typeface="Bitter Bold"/>
                <a:cs typeface="Bitter Bold"/>
                <a:sym typeface="Bitter Bold"/>
              </a:rPr>
              <a:t>2026</a:t>
            </a:r>
            <a:r>
              <a:rPr lang="en-US" sz="2000">
                <a:solidFill>
                  <a:srgbClr val="000000"/>
                </a:solidFill>
                <a:latin typeface="Bitter"/>
                <a:ea typeface="Bitter"/>
                <a:cs typeface="Bitter"/>
                <a:sym typeface="Bitter"/>
              </a:rPr>
              <a:t>, Thai Festival activities continued to promote Thailand’s soft power internationally, showcasing Thai food, music, performing arts, Muay Thai, creative products, tourism, and community activities.</a:t>
            </a:r>
          </a:p>
        </p:txBody>
      </p:sp>
      <p:sp>
        <p:nvSpPr>
          <p:cNvPr name="TextBox 9" id="9"/>
          <p:cNvSpPr txBox="true"/>
          <p:nvPr/>
        </p:nvSpPr>
        <p:spPr>
          <a:xfrm rot="0">
            <a:off x="9251068" y="9314338"/>
            <a:ext cx="7970132"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The Standard, Thairath, Royal Thai Embassy, the Hague</a:t>
            </a:r>
          </a:p>
        </p:txBody>
      </p:sp>
      <p:sp>
        <p:nvSpPr>
          <p:cNvPr name="TextBox 10" id="10"/>
          <p:cNvSpPr txBox="true"/>
          <p:nvPr/>
        </p:nvSpPr>
        <p:spPr>
          <a:xfrm rot="0">
            <a:off x="6807892" y="4992126"/>
            <a:ext cx="9816833" cy="3997555"/>
          </a:xfrm>
          <a:prstGeom prst="rect">
            <a:avLst/>
          </a:prstGeom>
        </p:spPr>
        <p:txBody>
          <a:bodyPr anchor="t" rtlCol="false" tIns="0" lIns="0" bIns="0" rIns="0">
            <a:spAutoFit/>
          </a:bodyPr>
          <a:lstStyle/>
          <a:p>
            <a:pPr algn="l">
              <a:lnSpc>
                <a:spcPts val="5189"/>
              </a:lnSpc>
            </a:pPr>
            <a:r>
              <a:rPr lang="en-US" sz="3187" b="true">
                <a:solidFill>
                  <a:srgbClr val="253A7E"/>
                </a:solidFill>
                <a:latin typeface="Bitter Bold"/>
                <a:ea typeface="Bitter Bold"/>
                <a:cs typeface="Bitter Bold"/>
                <a:sym typeface="Bitter Bold"/>
              </a:rPr>
              <a:t>2026</a:t>
            </a:r>
            <a:r>
              <a:rPr lang="en-US" sz="3187" b="true">
                <a:solidFill>
                  <a:srgbClr val="253A7E"/>
                </a:solidFill>
                <a:latin typeface="Bitter Bold"/>
                <a:ea typeface="Bitter Bold"/>
                <a:cs typeface="Bitter Bold"/>
                <a:sym typeface="Bitter Bold"/>
              </a:rPr>
              <a:t> Highlight</a:t>
            </a:r>
          </a:p>
          <a:p>
            <a:pPr algn="l">
              <a:lnSpc>
                <a:spcPts val="1113"/>
              </a:lnSpc>
            </a:pPr>
          </a:p>
          <a:p>
            <a:pPr algn="l">
              <a:lnSpc>
                <a:spcPts val="3256"/>
              </a:lnSpc>
            </a:pPr>
            <a:r>
              <a:rPr lang="en-US" sz="2000" b="true">
                <a:solidFill>
                  <a:srgbClr val="000000"/>
                </a:solidFill>
                <a:latin typeface="Bitter Bold"/>
                <a:ea typeface="Bitter Bold"/>
                <a:cs typeface="Bitter Bold"/>
                <a:sym typeface="Bitter Bold"/>
              </a:rPr>
              <a:t>China: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 Fest 2026</a:t>
            </a:r>
            <a:r>
              <a:rPr lang="en-US" sz="2000">
                <a:solidFill>
                  <a:srgbClr val="000000"/>
                </a:solidFill>
                <a:latin typeface="Bitter"/>
                <a:ea typeface="Bitter"/>
                <a:cs typeface="Bitter"/>
                <a:sym typeface="Bitter"/>
              </a:rPr>
              <a:t> in Shanghai and Beijing highlighted Thai food, fruits, creative crafts, Muay Thai, and modern Thai creativity.</a:t>
            </a:r>
          </a:p>
          <a:p>
            <a:pPr algn="l">
              <a:lnSpc>
                <a:spcPts val="1000"/>
              </a:lnSpc>
            </a:pPr>
          </a:p>
          <a:p>
            <a:pPr algn="l">
              <a:lnSpc>
                <a:spcPts val="3256"/>
              </a:lnSpc>
            </a:pPr>
            <a:r>
              <a:rPr lang="en-US" sz="2000" b="true">
                <a:solidFill>
                  <a:srgbClr val="000000"/>
                </a:solidFill>
                <a:latin typeface="Bitter Bold"/>
                <a:ea typeface="Bitter Bold"/>
                <a:cs typeface="Bitter Bold"/>
                <a:sym typeface="Bitter Bold"/>
              </a:rPr>
              <a:t>South Korea: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S</a:t>
            </a:r>
            <a:r>
              <a:rPr lang="en-US" sz="2000" i="true">
                <a:solidFill>
                  <a:srgbClr val="000000"/>
                </a:solidFill>
                <a:latin typeface="Bitter Italics"/>
                <a:ea typeface="Bitter Italics"/>
                <a:cs typeface="Bitter Italics"/>
                <a:sym typeface="Bitter Italics"/>
              </a:rPr>
              <a:t>awasdee Seoul Thai Festival 2026 </a:t>
            </a:r>
            <a:r>
              <a:rPr lang="en-US" sz="2000">
                <a:solidFill>
                  <a:srgbClr val="000000"/>
                </a:solidFill>
                <a:latin typeface="Bitter"/>
                <a:ea typeface="Bitter"/>
                <a:cs typeface="Bitter"/>
                <a:sym typeface="Bitter"/>
              </a:rPr>
              <a:t>w</a:t>
            </a:r>
            <a:r>
              <a:rPr lang="en-US" sz="2000">
                <a:solidFill>
                  <a:srgbClr val="000000"/>
                </a:solidFill>
                <a:latin typeface="Bitter"/>
                <a:ea typeface="Bitter"/>
                <a:cs typeface="Bitter"/>
                <a:sym typeface="Bitter"/>
              </a:rPr>
              <a:t>as he</a:t>
            </a:r>
            <a:r>
              <a:rPr lang="en-US" sz="2000">
                <a:solidFill>
                  <a:srgbClr val="000000"/>
                </a:solidFill>
                <a:latin typeface="Bitter"/>
                <a:ea typeface="Bitter"/>
                <a:cs typeface="Bitter"/>
                <a:sym typeface="Bitter"/>
              </a:rPr>
              <a:t>ld in Seoul under the</a:t>
            </a:r>
            <a:r>
              <a:rPr lang="en-US" sz="2000">
                <a:solidFill>
                  <a:srgbClr val="000000"/>
                </a:solidFill>
                <a:latin typeface="Bitter"/>
                <a:ea typeface="Bitter"/>
                <a:cs typeface="Bitter"/>
                <a:sym typeface="Bitter"/>
              </a:rPr>
              <a:t> </a:t>
            </a:r>
            <a:r>
              <a:rPr lang="en-US" sz="2000">
                <a:solidFill>
                  <a:srgbClr val="000000"/>
                </a:solidFill>
                <a:latin typeface="Bitter"/>
                <a:ea typeface="Bitter"/>
                <a:cs typeface="Bitter"/>
                <a:sym typeface="Bitter"/>
              </a:rPr>
              <a:t>theme “Land of Living Creativity.”</a:t>
            </a:r>
          </a:p>
          <a:p>
            <a:pPr algn="l">
              <a:lnSpc>
                <a:spcPts val="1099"/>
              </a:lnSpc>
            </a:pPr>
          </a:p>
          <a:p>
            <a:pPr algn="l">
              <a:lnSpc>
                <a:spcPts val="3257"/>
              </a:lnSpc>
            </a:pPr>
            <a:r>
              <a:rPr lang="en-US" sz="2000" b="true">
                <a:solidFill>
                  <a:srgbClr val="000000"/>
                </a:solidFill>
                <a:latin typeface="Bitter Bold"/>
                <a:ea typeface="Bitter Bold"/>
                <a:cs typeface="Bitter Bold"/>
                <a:sym typeface="Bitter Bold"/>
              </a:rPr>
              <a:t>The Netherlands:</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Thailand Grand Festival 2026</a:t>
            </a:r>
            <a:r>
              <a:rPr lang="en-US" sz="2000">
                <a:solidFill>
                  <a:srgbClr val="000000"/>
                </a:solidFill>
                <a:latin typeface="Bitter"/>
                <a:ea typeface="Bitter"/>
                <a:cs typeface="Bitter"/>
                <a:sym typeface="Bitter"/>
              </a:rPr>
              <a:t> in The Hague welcomed over 20,000 visitors, showcasing Thai cuisine, cultural performances, Muay Thai, tourism, hospitality, and a Chud Thai exhibition.</a:t>
            </a:r>
          </a:p>
        </p:txBody>
      </p:sp>
      <p:sp>
        <p:nvSpPr>
          <p:cNvPr name="TextBox 11" id="11"/>
          <p:cNvSpPr txBox="true"/>
          <p:nvPr/>
        </p:nvSpPr>
        <p:spPr>
          <a:xfrm rot="0">
            <a:off x="1306951" y="5866220"/>
            <a:ext cx="5167566" cy="484910"/>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Sawasd</a:t>
            </a:r>
            <a:r>
              <a:rPr lang="en-US" sz="1587">
                <a:solidFill>
                  <a:srgbClr val="000000"/>
                </a:solidFill>
                <a:latin typeface="Bitter"/>
                <a:ea typeface="Bitter"/>
                <a:cs typeface="Bitter"/>
                <a:sym typeface="Bitter"/>
              </a:rPr>
              <a:t>ee Seoul Thai Festival 2026</a:t>
            </a:r>
          </a:p>
          <a:p>
            <a:pPr algn="ctr">
              <a:lnSpc>
                <a:spcPts val="1984"/>
              </a:lnSpc>
            </a:pPr>
            <a:r>
              <a:rPr lang="en-US" sz="1587">
                <a:solidFill>
                  <a:srgbClr val="000000"/>
                </a:solidFill>
                <a:latin typeface="Bitter"/>
                <a:ea typeface="Bitter"/>
                <a:cs typeface="Bitter"/>
                <a:sym typeface="Bitter"/>
              </a:rPr>
              <a:t>in Seoul, Korea</a:t>
            </a:r>
          </a:p>
        </p:txBody>
      </p:sp>
      <p:sp>
        <p:nvSpPr>
          <p:cNvPr name="TextBox 12" id="12"/>
          <p:cNvSpPr txBox="true"/>
          <p:nvPr/>
        </p:nvSpPr>
        <p:spPr>
          <a:xfrm rot="0">
            <a:off x="1306951" y="2953670"/>
            <a:ext cx="5167566" cy="237413"/>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a:t>
            </a:r>
            <a:r>
              <a:rPr lang="en-US" sz="1587">
                <a:solidFill>
                  <a:srgbClr val="000000"/>
                </a:solidFill>
                <a:latin typeface="Bitter"/>
                <a:ea typeface="Bitter"/>
                <a:cs typeface="Bitter"/>
                <a:sym typeface="Bitter"/>
              </a:rPr>
              <a:t>hai Fest 2026 in Beijing, China</a:t>
            </a:r>
          </a:p>
        </p:txBody>
      </p:sp>
      <p:sp>
        <p:nvSpPr>
          <p:cNvPr name="TextBox 13" id="13"/>
          <p:cNvSpPr txBox="true"/>
          <p:nvPr/>
        </p:nvSpPr>
        <p:spPr>
          <a:xfrm rot="0">
            <a:off x="1306951" y="9074697"/>
            <a:ext cx="5167566" cy="484910"/>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Thailand</a:t>
            </a:r>
            <a:r>
              <a:rPr lang="en-US" sz="1587">
                <a:solidFill>
                  <a:srgbClr val="000000"/>
                </a:solidFill>
                <a:latin typeface="Bitter"/>
                <a:ea typeface="Bitter"/>
                <a:cs typeface="Bitter"/>
                <a:sym typeface="Bitter"/>
              </a:rPr>
              <a:t> Grand Festival 2026</a:t>
            </a:r>
          </a:p>
          <a:p>
            <a:pPr algn="ctr">
              <a:lnSpc>
                <a:spcPts val="1984"/>
              </a:lnSpc>
            </a:pPr>
            <a:r>
              <a:rPr lang="en-US" sz="1587">
                <a:solidFill>
                  <a:srgbClr val="000000"/>
                </a:solidFill>
                <a:latin typeface="Bitter"/>
                <a:ea typeface="Bitter"/>
                <a:cs typeface="Bitter"/>
                <a:sym typeface="Bitter"/>
              </a:rPr>
              <a:t>in The Hague, the Netherlands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385815"/>
            <a:chOff x="0" y="0"/>
            <a:chExt cx="24384000" cy="5847753"/>
          </a:xfrm>
        </p:grpSpPr>
        <p:sp>
          <p:nvSpPr>
            <p:cNvPr name="Freeform 7" id="7" descr="preencoded.png"/>
            <p:cNvSpPr/>
            <p:nvPr/>
          </p:nvSpPr>
          <p:spPr>
            <a:xfrm flipH="false" flipV="false" rot="0">
              <a:off x="0" y="0"/>
              <a:ext cx="24384000" cy="5847715"/>
            </a:xfrm>
            <a:custGeom>
              <a:avLst/>
              <a:gdLst/>
              <a:ahLst/>
              <a:cxnLst/>
              <a:rect r="r" b="b" t="t" l="l"/>
              <a:pathLst>
                <a:path h="5847715" w="24384000">
                  <a:moveTo>
                    <a:pt x="0" y="0"/>
                  </a:moveTo>
                  <a:lnTo>
                    <a:pt x="24384000" y="0"/>
                  </a:lnTo>
                  <a:lnTo>
                    <a:pt x="24384000" y="5847715"/>
                  </a:lnTo>
                  <a:lnTo>
                    <a:pt x="0" y="5847715"/>
                  </a:lnTo>
                  <a:lnTo>
                    <a:pt x="0" y="0"/>
                  </a:lnTo>
                  <a:close/>
                </a:path>
              </a:pathLst>
            </a:custGeom>
            <a:blipFill>
              <a:blip r:embed="rId3"/>
              <a:stretch>
                <a:fillRect l="-49" t="0" r="-49" b="0"/>
              </a:stretch>
            </a:blipFill>
          </p:spPr>
        </p:sp>
      </p:grpSp>
      <p:sp>
        <p:nvSpPr>
          <p:cNvPr name="TextBox 8" id="8"/>
          <p:cNvSpPr txBox="true"/>
          <p:nvPr/>
        </p:nvSpPr>
        <p:spPr>
          <a:xfrm rot="0">
            <a:off x="992238" y="4976517"/>
            <a:ext cx="5777657"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Modern Festivals </a:t>
            </a:r>
          </a:p>
        </p:txBody>
      </p:sp>
      <p:sp>
        <p:nvSpPr>
          <p:cNvPr name="TextBox 9" id="9"/>
          <p:cNvSpPr txBox="true"/>
          <p:nvPr/>
        </p:nvSpPr>
        <p:spPr>
          <a:xfrm rot="0">
            <a:off x="992238" y="6384874"/>
            <a:ext cx="16303523" cy="1906905"/>
          </a:xfrm>
          <a:prstGeom prst="rect">
            <a:avLst/>
          </a:prstGeom>
        </p:spPr>
        <p:txBody>
          <a:bodyPr anchor="t" rtlCol="false" tIns="0" lIns="0" bIns="0" rIns="0">
            <a:spAutoFit/>
          </a:bodyPr>
          <a:lstStyle/>
          <a:p>
            <a:pPr algn="l">
              <a:lnSpc>
                <a:spcPts val="3840"/>
              </a:lnSpc>
            </a:pPr>
            <a:r>
              <a:rPr lang="en-US" sz="2400">
                <a:solidFill>
                  <a:srgbClr val="000000"/>
                </a:solidFill>
                <a:latin typeface="Bitter"/>
                <a:ea typeface="Bitter"/>
                <a:cs typeface="Bitter"/>
                <a:sym typeface="Bitter"/>
              </a:rPr>
              <a:t>While Thailand holds its traditions close, its openness to global influences has led to the widespread embrace of international celebrations. In urban areas, New Year and Christmas are marked with festive cheer, while Valentine’s Day is a beloved occasion for couples. Thailand also proudly celebrates Pride Festivals, reflecting its growing support for LGBTQ+ communities.</a:t>
            </a:r>
          </a:p>
        </p:txBody>
      </p:sp>
      <p:sp>
        <p:nvSpPr>
          <p:cNvPr name="TextBox 10" id="10"/>
          <p:cNvSpPr txBox="true"/>
          <p:nvPr/>
        </p:nvSpPr>
        <p:spPr>
          <a:xfrm rot="0">
            <a:off x="992238" y="8803481"/>
            <a:ext cx="16303523" cy="338614"/>
          </a:xfrm>
          <a:prstGeom prst="rect">
            <a:avLst/>
          </a:prstGeom>
        </p:spPr>
        <p:txBody>
          <a:bodyPr anchor="t" rtlCol="false" tIns="0" lIns="0" bIns="0" rIns="0">
            <a:spAutoFit/>
          </a:bodyPr>
          <a:lstStyle/>
          <a:p>
            <a:pPr algn="l">
              <a:lnSpc>
                <a:spcPts val="2868"/>
              </a:lnSpc>
            </a:pPr>
            <a:r>
              <a:rPr lang="en-US" sz="1800">
                <a:solidFill>
                  <a:srgbClr val="000000"/>
                </a:solidFill>
                <a:latin typeface="Bitter"/>
                <a:ea typeface="Bitter"/>
                <a:cs typeface="Bitter"/>
                <a:sym typeface="Bitter"/>
              </a:rPr>
              <a:t>Photo credit: Nation Thailand</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70696" y="1316022"/>
            <a:ext cx="6639626" cy="4149766"/>
          </a:xfrm>
          <a:custGeom>
            <a:avLst/>
            <a:gdLst/>
            <a:ahLst/>
            <a:cxnLst/>
            <a:rect r="r" b="b" t="t" l="l"/>
            <a:pathLst>
              <a:path h="4149766" w="6639626">
                <a:moveTo>
                  <a:pt x="0" y="0"/>
                </a:moveTo>
                <a:lnTo>
                  <a:pt x="6639626" y="0"/>
                </a:lnTo>
                <a:lnTo>
                  <a:pt x="6639626" y="4149766"/>
                </a:lnTo>
                <a:lnTo>
                  <a:pt x="0" y="4149766"/>
                </a:lnTo>
                <a:lnTo>
                  <a:pt x="0" y="0"/>
                </a:lnTo>
                <a:close/>
              </a:path>
            </a:pathLst>
          </a:custGeom>
          <a:blipFill>
            <a:blip r:embed="rId4"/>
            <a:stretch>
              <a:fillRect l="0" t="0" r="0" b="0"/>
            </a:stretch>
          </a:blipFill>
        </p:spPr>
      </p:sp>
      <p:sp>
        <p:nvSpPr>
          <p:cNvPr name="Freeform 5" id="5"/>
          <p:cNvSpPr/>
          <p:nvPr/>
        </p:nvSpPr>
        <p:spPr>
          <a:xfrm flipH="false" flipV="false" rot="0">
            <a:off x="10186578" y="1316022"/>
            <a:ext cx="6221539" cy="4149766"/>
          </a:xfrm>
          <a:custGeom>
            <a:avLst/>
            <a:gdLst/>
            <a:ahLst/>
            <a:cxnLst/>
            <a:rect r="r" b="b" t="t" l="l"/>
            <a:pathLst>
              <a:path h="4149766" w="6221539">
                <a:moveTo>
                  <a:pt x="0" y="0"/>
                </a:moveTo>
                <a:lnTo>
                  <a:pt x="6221539" y="0"/>
                </a:lnTo>
                <a:lnTo>
                  <a:pt x="6221539" y="4149766"/>
                </a:lnTo>
                <a:lnTo>
                  <a:pt x="0" y="4149766"/>
                </a:lnTo>
                <a:lnTo>
                  <a:pt x="0" y="0"/>
                </a:lnTo>
                <a:close/>
              </a:path>
            </a:pathLst>
          </a:custGeom>
          <a:blipFill>
            <a:blip r:embed="rId5"/>
            <a:stretch>
              <a:fillRect l="0" t="0" r="0" b="0"/>
            </a:stretch>
          </a:blipFill>
        </p:spPr>
      </p:sp>
      <p:sp>
        <p:nvSpPr>
          <p:cNvPr name="TextBox 6" id="6"/>
          <p:cNvSpPr txBox="true"/>
          <p:nvPr/>
        </p:nvSpPr>
        <p:spPr>
          <a:xfrm rot="0">
            <a:off x="3757171" y="5696988"/>
            <a:ext cx="2466677" cy="596058"/>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Christmas </a:t>
            </a:r>
          </a:p>
        </p:txBody>
      </p:sp>
      <p:sp>
        <p:nvSpPr>
          <p:cNvPr name="TextBox 7" id="7"/>
          <p:cNvSpPr txBox="true"/>
          <p:nvPr/>
        </p:nvSpPr>
        <p:spPr>
          <a:xfrm rot="0">
            <a:off x="1364230" y="6406153"/>
            <a:ext cx="7252559" cy="2317750"/>
          </a:xfrm>
          <a:prstGeom prst="rect">
            <a:avLst/>
          </a:prstGeom>
        </p:spPr>
        <p:txBody>
          <a:bodyPr anchor="t" rtlCol="false" tIns="0" lIns="0" bIns="0" rIns="0">
            <a:spAutoFit/>
          </a:bodyPr>
          <a:lstStyle/>
          <a:p>
            <a:pPr algn="ctr">
              <a:lnSpc>
                <a:spcPts val="3125"/>
              </a:lnSpc>
            </a:pPr>
            <a:r>
              <a:rPr lang="en-US" sz="1937">
                <a:solidFill>
                  <a:srgbClr val="000000"/>
                </a:solidFill>
                <a:latin typeface="Bitter"/>
                <a:ea typeface="Bitter"/>
                <a:cs typeface="Bitter"/>
                <a:sym typeface="Bitter"/>
              </a:rPr>
              <a:t>Christmas is celebrated mainly in urban areas and commercial spaces, where malls and streets are decorated with festive lights, trees, and ornaments. While it’s not a public holiday or a religious occasion, it’s embraced as a fun and joyful time for gift-giving, parties, and spreading cheer, especially among young people and families.</a:t>
            </a:r>
          </a:p>
        </p:txBody>
      </p:sp>
      <p:sp>
        <p:nvSpPr>
          <p:cNvPr name="TextBox 8" id="8"/>
          <p:cNvSpPr txBox="true"/>
          <p:nvPr/>
        </p:nvSpPr>
        <p:spPr>
          <a:xfrm rot="0">
            <a:off x="11580541" y="5696988"/>
            <a:ext cx="3433614" cy="596058"/>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New Year's Eve</a:t>
            </a:r>
          </a:p>
        </p:txBody>
      </p:sp>
      <p:sp>
        <p:nvSpPr>
          <p:cNvPr name="TextBox 9" id="9"/>
          <p:cNvSpPr txBox="true"/>
          <p:nvPr/>
        </p:nvSpPr>
        <p:spPr>
          <a:xfrm rot="0">
            <a:off x="9749326" y="6406153"/>
            <a:ext cx="7096044" cy="1927225"/>
          </a:xfrm>
          <a:prstGeom prst="rect">
            <a:avLst/>
          </a:prstGeom>
        </p:spPr>
        <p:txBody>
          <a:bodyPr anchor="t" rtlCol="false" tIns="0" lIns="0" bIns="0" rIns="0">
            <a:spAutoFit/>
          </a:bodyPr>
          <a:lstStyle/>
          <a:p>
            <a:pPr algn="ctr">
              <a:lnSpc>
                <a:spcPts val="3125"/>
              </a:lnSpc>
            </a:pPr>
            <a:r>
              <a:rPr lang="en-US" sz="1937">
                <a:solidFill>
                  <a:srgbClr val="000000"/>
                </a:solidFill>
                <a:latin typeface="Bitter"/>
                <a:ea typeface="Bitter"/>
                <a:cs typeface="Bitter"/>
                <a:sym typeface="Bitter"/>
              </a:rPr>
              <a:t>New Year's Eve in Thailand features lively festivities and world-class countdown events in major cities like Bangkok, Chiang Mai, and Pattaya. At the same time, many people visit temples to pray, reflect, and make merit, hoping to start the year with good luck and positive energy. </a:t>
            </a:r>
          </a:p>
        </p:txBody>
      </p:sp>
      <p:sp>
        <p:nvSpPr>
          <p:cNvPr name="TextBox 10" id="10"/>
          <p:cNvSpPr txBox="true"/>
          <p:nvPr/>
        </p:nvSpPr>
        <p:spPr>
          <a:xfrm rot="0">
            <a:off x="955777" y="9201150"/>
            <a:ext cx="16303523" cy="306070"/>
          </a:xfrm>
          <a:prstGeom prst="rect">
            <a:avLst/>
          </a:prstGeom>
        </p:spPr>
        <p:txBody>
          <a:bodyPr anchor="t" rtlCol="false" tIns="0" lIns="0" bIns="0" rIns="0">
            <a:spAutoFit/>
          </a:bodyPr>
          <a:lstStyle/>
          <a:p>
            <a:pPr algn="l">
              <a:lnSpc>
                <a:spcPts val="2660"/>
              </a:lnSpc>
            </a:pPr>
            <a:r>
              <a:rPr lang="en-US" sz="1662">
                <a:solidFill>
                  <a:srgbClr val="000000"/>
                </a:solidFill>
                <a:latin typeface="Bitter"/>
                <a:ea typeface="Bitter"/>
                <a:cs typeface="Bitter"/>
                <a:sym typeface="Bitter"/>
              </a:rPr>
              <a:t>Photo credit: Bangkok Attractions Tickets, GetYourGuide</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002556" y="1304598"/>
            <a:ext cx="6040300" cy="3733027"/>
            <a:chOff x="0" y="0"/>
            <a:chExt cx="6939953" cy="4289031"/>
          </a:xfrm>
        </p:grpSpPr>
        <p:sp>
          <p:nvSpPr>
            <p:cNvPr name="Freeform 7" id="7"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3"/>
              <a:stretch>
                <a:fillRect l="0" t="-83" r="0" b="-82"/>
              </a:stretch>
            </a:blipFill>
          </p:spPr>
        </p:sp>
      </p:grpSp>
      <p:sp>
        <p:nvSpPr>
          <p:cNvPr name="TextBox 8" id="8"/>
          <p:cNvSpPr txBox="true"/>
          <p:nvPr/>
        </p:nvSpPr>
        <p:spPr>
          <a:xfrm rot="0">
            <a:off x="2718994" y="5315927"/>
            <a:ext cx="4607423" cy="585492"/>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Valentine's Day</a:t>
            </a:r>
          </a:p>
        </p:txBody>
      </p:sp>
      <p:sp>
        <p:nvSpPr>
          <p:cNvPr name="TextBox 9" id="9"/>
          <p:cNvSpPr txBox="true"/>
          <p:nvPr/>
        </p:nvSpPr>
        <p:spPr>
          <a:xfrm rot="0">
            <a:off x="1498471" y="5963331"/>
            <a:ext cx="7048317" cy="2433101"/>
          </a:xfrm>
          <a:prstGeom prst="rect">
            <a:avLst/>
          </a:prstGeom>
        </p:spPr>
        <p:txBody>
          <a:bodyPr anchor="t" rtlCol="false" tIns="0" lIns="0" bIns="0" rIns="0">
            <a:spAutoFit/>
          </a:bodyPr>
          <a:lstStyle/>
          <a:p>
            <a:pPr algn="ctr">
              <a:lnSpc>
                <a:spcPts val="3251"/>
              </a:lnSpc>
            </a:pPr>
            <a:r>
              <a:rPr lang="en-US" sz="2049">
                <a:solidFill>
                  <a:srgbClr val="000000"/>
                </a:solidFill>
                <a:latin typeface="Bitter"/>
                <a:ea typeface="Bitter"/>
                <a:cs typeface="Bitter"/>
                <a:sym typeface="Bitter"/>
              </a:rPr>
              <a:t>Valentine’s Day is a popular celebration, especially among students, young people and couples. In schools and universities, it’s common for students to stick heart-shaped stickers on friends’ uniforms as a playful sign of affection. Couples also exchange gifts, flowers, and go on romantic outings to mark the occasion.</a:t>
            </a:r>
          </a:p>
        </p:txBody>
      </p:sp>
      <p:grpSp>
        <p:nvGrpSpPr>
          <p:cNvPr name="Group 10" id="10"/>
          <p:cNvGrpSpPr/>
          <p:nvPr/>
        </p:nvGrpSpPr>
        <p:grpSpPr>
          <a:xfrm rot="0">
            <a:off x="10298231" y="1304598"/>
            <a:ext cx="6040300" cy="3733027"/>
            <a:chOff x="0" y="0"/>
            <a:chExt cx="6939953" cy="4289031"/>
          </a:xfrm>
        </p:grpSpPr>
        <p:sp>
          <p:nvSpPr>
            <p:cNvPr name="Freeform 11" id="11"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4"/>
              <a:stretch>
                <a:fillRect l="0" t="-83" r="0" b="-82"/>
              </a:stretch>
            </a:blipFill>
          </p:spPr>
        </p:sp>
      </p:grpSp>
      <p:sp>
        <p:nvSpPr>
          <p:cNvPr name="TextBox 12" id="12"/>
          <p:cNvSpPr txBox="true"/>
          <p:nvPr/>
        </p:nvSpPr>
        <p:spPr>
          <a:xfrm rot="0">
            <a:off x="11014669" y="5315927"/>
            <a:ext cx="4607423" cy="585492"/>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Pride Month </a:t>
            </a:r>
          </a:p>
        </p:txBody>
      </p:sp>
      <p:sp>
        <p:nvSpPr>
          <p:cNvPr name="TextBox 13" id="13"/>
          <p:cNvSpPr txBox="true"/>
          <p:nvPr/>
        </p:nvSpPr>
        <p:spPr>
          <a:xfrm rot="0">
            <a:off x="9529861" y="5953806"/>
            <a:ext cx="7577039" cy="2512342"/>
          </a:xfrm>
          <a:prstGeom prst="rect">
            <a:avLst/>
          </a:prstGeom>
        </p:spPr>
        <p:txBody>
          <a:bodyPr anchor="t" rtlCol="false" tIns="0" lIns="0" bIns="0" rIns="0">
            <a:spAutoFit/>
          </a:bodyPr>
          <a:lstStyle/>
          <a:p>
            <a:pPr algn="ctr">
              <a:lnSpc>
                <a:spcPts val="3302"/>
              </a:lnSpc>
            </a:pPr>
            <a:r>
              <a:rPr lang="en-US" sz="2050">
                <a:solidFill>
                  <a:srgbClr val="000000"/>
                </a:solidFill>
                <a:latin typeface="Bitter"/>
                <a:ea typeface="Bitter"/>
                <a:cs typeface="Bitter"/>
                <a:sym typeface="Bitter"/>
              </a:rPr>
              <a:t>Pride in Thailand is celebrated with vibrant parades and events that showcase the country’s diversity and support for the LGBTQ+ community, especially in cities like Bangkok and Chiang Mai. Thailand is the first country in Southeast Asia to</a:t>
            </a:r>
            <a:r>
              <a:rPr lang="en-US" b="true" sz="2050">
                <a:solidFill>
                  <a:srgbClr val="000000"/>
                </a:solidFill>
                <a:latin typeface="Bitter Bold"/>
                <a:ea typeface="Bitter Bold"/>
                <a:cs typeface="Bitter Bold"/>
                <a:sym typeface="Bitter Bold"/>
              </a:rPr>
              <a:t> legalize same-sex marriage</a:t>
            </a:r>
            <a:r>
              <a:rPr lang="en-US" sz="2050">
                <a:solidFill>
                  <a:srgbClr val="000000"/>
                </a:solidFill>
                <a:latin typeface="Bitter"/>
                <a:ea typeface="Bitter"/>
                <a:cs typeface="Bitter"/>
                <a:sym typeface="Bitter"/>
              </a:rPr>
              <a:t>, marking a historic milestone for equality and LGBTQ+ rights in the country.</a:t>
            </a:r>
          </a:p>
        </p:txBody>
      </p:sp>
      <p:sp>
        <p:nvSpPr>
          <p:cNvPr name="TextBox 14" id="14"/>
          <p:cNvSpPr txBox="true"/>
          <p:nvPr/>
        </p:nvSpPr>
        <p:spPr>
          <a:xfrm rot="0">
            <a:off x="992238" y="9055100"/>
            <a:ext cx="16303523" cy="325580"/>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Photo credit: Richard Barrow, Go Thai Be Free</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839453"/>
            <a:ext cx="9445523" cy="2608763"/>
          </a:xfrm>
          <a:prstGeom prst="rect">
            <a:avLst/>
          </a:prstGeom>
        </p:spPr>
        <p:txBody>
          <a:bodyPr anchor="t" rtlCol="false" tIns="0" lIns="0" bIns="0" rIns="0">
            <a:spAutoFit/>
          </a:bodyPr>
          <a:lstStyle/>
          <a:p>
            <a:pPr algn="l">
              <a:lnSpc>
                <a:spcPts val="6510"/>
              </a:lnSpc>
            </a:pPr>
            <a:r>
              <a:rPr lang="en-US" sz="5199" b="true">
                <a:solidFill>
                  <a:srgbClr val="253A7E"/>
                </a:solidFill>
                <a:latin typeface="Bitter Bold"/>
                <a:ea typeface="Bitter Bold"/>
                <a:cs typeface="Bitter Bold"/>
                <a:sym typeface="Bitter Bold"/>
              </a:rPr>
              <a:t>Chud Thai –</a:t>
            </a:r>
          </a:p>
          <a:p>
            <a:pPr algn="l">
              <a:lnSpc>
                <a:spcPts val="6510"/>
              </a:lnSpc>
            </a:pPr>
            <a:r>
              <a:rPr lang="en-US" sz="5199" b="true">
                <a:solidFill>
                  <a:srgbClr val="253A7E"/>
                </a:solidFill>
                <a:latin typeface="Bitter Bold"/>
                <a:ea typeface="Bitter Bold"/>
                <a:cs typeface="Bitter Bold"/>
                <a:sym typeface="Bitter Bold"/>
              </a:rPr>
              <a:t>Traditional Thai </a:t>
            </a:r>
          </a:p>
          <a:p>
            <a:pPr algn="l">
              <a:lnSpc>
                <a:spcPts val="6511"/>
              </a:lnSpc>
            </a:pPr>
            <a:r>
              <a:rPr lang="en-US" sz="5199" b="true">
                <a:solidFill>
                  <a:srgbClr val="253A7E"/>
                </a:solidFill>
                <a:latin typeface="Bitter Bold"/>
                <a:ea typeface="Bitter Bold"/>
                <a:cs typeface="Bitter Bold"/>
                <a:sym typeface="Bitter Bold"/>
              </a:rPr>
              <a:t>Clothing</a:t>
            </a:r>
          </a:p>
        </p:txBody>
      </p:sp>
      <p:sp>
        <p:nvSpPr>
          <p:cNvPr name="TextBox 9" id="9"/>
          <p:cNvSpPr txBox="true"/>
          <p:nvPr/>
        </p:nvSpPr>
        <p:spPr>
          <a:xfrm rot="0">
            <a:off x="1028700" y="4026230"/>
            <a:ext cx="10126728" cy="1370330"/>
          </a:xfrm>
          <a:prstGeom prst="rect">
            <a:avLst/>
          </a:prstGeom>
        </p:spPr>
        <p:txBody>
          <a:bodyPr anchor="t" rtlCol="false" tIns="0" lIns="0" bIns="0" rIns="0">
            <a:spAutoFit/>
          </a:bodyPr>
          <a:lstStyle/>
          <a:p>
            <a:pPr algn="l">
              <a:lnSpc>
                <a:spcPts val="3549"/>
              </a:lnSpc>
            </a:pPr>
            <a:r>
              <a:rPr lang="en-US" sz="2199" i="true">
                <a:solidFill>
                  <a:srgbClr val="000000"/>
                </a:solidFill>
                <a:latin typeface="Bitter Italics"/>
                <a:ea typeface="Bitter Italics"/>
                <a:cs typeface="Bitter Italics"/>
                <a:sym typeface="Bitter Italics"/>
              </a:rPr>
              <a:t>Chud Thai</a:t>
            </a:r>
            <a:r>
              <a:rPr lang="en-US" sz="2199" i="true">
                <a:solidFill>
                  <a:srgbClr val="000000"/>
                </a:solidFill>
                <a:latin typeface="Bitter Italics"/>
                <a:ea typeface="Bitter Italics"/>
                <a:cs typeface="Bitter Italics"/>
                <a:sym typeface="Bitter Italics"/>
              </a:rPr>
              <a:t> </a:t>
            </a:r>
            <a:r>
              <a:rPr lang="en-US" sz="2199" b="true">
                <a:solidFill>
                  <a:srgbClr val="000000"/>
                </a:solidFill>
                <a:latin typeface="Bitter Bold"/>
                <a:ea typeface="Bitter Bold"/>
                <a:cs typeface="Bitter Bold"/>
                <a:sym typeface="Bitter Bold"/>
              </a:rPr>
              <a:t>(ชุดไทย)</a:t>
            </a:r>
            <a:r>
              <a:rPr lang="en-US" sz="2199">
                <a:solidFill>
                  <a:srgbClr val="000000"/>
                </a:solidFill>
                <a:latin typeface="Bitter"/>
                <a:ea typeface="Bitter"/>
                <a:cs typeface="Bitter"/>
                <a:sym typeface="Bitter"/>
              </a:rPr>
              <a:t> refers to traditional Thai clothing.</a:t>
            </a:r>
          </a:p>
          <a:p>
            <a:pPr algn="l">
              <a:lnSpc>
                <a:spcPts val="3548"/>
              </a:lnSpc>
            </a:pPr>
            <a:r>
              <a:rPr lang="en-US" sz="2199" i="true">
                <a:solidFill>
                  <a:srgbClr val="000000"/>
                </a:solidFill>
                <a:latin typeface="Bitter Italics"/>
                <a:ea typeface="Bitter Italics"/>
                <a:cs typeface="Bitter Italics"/>
                <a:sym typeface="Bitter Italics"/>
              </a:rPr>
              <a:t>Chud Thai</a:t>
            </a:r>
            <a:r>
              <a:rPr lang="en-US" sz="2199">
                <a:solidFill>
                  <a:srgbClr val="000000"/>
                </a:solidFill>
                <a:latin typeface="Bitter"/>
                <a:ea typeface="Bitter"/>
                <a:cs typeface="Bitter"/>
                <a:sym typeface="Bitter"/>
              </a:rPr>
              <a:t> can be worn for ceremonies, formal functions, </a:t>
            </a:r>
          </a:p>
          <a:p>
            <a:pPr algn="l">
              <a:lnSpc>
                <a:spcPts val="3549"/>
              </a:lnSpc>
            </a:pPr>
            <a:r>
              <a:rPr lang="en-US" sz="2199">
                <a:solidFill>
                  <a:srgbClr val="000000"/>
                </a:solidFill>
                <a:latin typeface="Bitter"/>
                <a:ea typeface="Bitter"/>
                <a:cs typeface="Bitter"/>
                <a:sym typeface="Bitter"/>
              </a:rPr>
              <a:t>cultural occasions, or even for fashion and recreation.</a:t>
            </a:r>
          </a:p>
        </p:txBody>
      </p:sp>
      <p:sp>
        <p:nvSpPr>
          <p:cNvPr name="TextBox 10" id="10"/>
          <p:cNvSpPr txBox="true"/>
          <p:nvPr/>
        </p:nvSpPr>
        <p:spPr>
          <a:xfrm rot="0">
            <a:off x="1057275" y="9115425"/>
            <a:ext cx="9445523" cy="340859"/>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Bangkok Wedding Studio</a:t>
            </a:r>
          </a:p>
        </p:txBody>
      </p:sp>
      <p:sp>
        <p:nvSpPr>
          <p:cNvPr name="TextBox 11" id="11"/>
          <p:cNvSpPr txBox="true"/>
          <p:nvPr/>
        </p:nvSpPr>
        <p:spPr>
          <a:xfrm rot="0">
            <a:off x="1028700" y="5566363"/>
            <a:ext cx="9445523" cy="3047919"/>
          </a:xfrm>
          <a:prstGeom prst="rect">
            <a:avLst/>
          </a:prstGeom>
        </p:spPr>
        <p:txBody>
          <a:bodyPr anchor="t" rtlCol="false" tIns="0" lIns="0" bIns="0" rIns="0">
            <a:spAutoFit/>
          </a:bodyPr>
          <a:lstStyle/>
          <a:p>
            <a:pPr algn="l">
              <a:lnSpc>
                <a:spcPts val="3539"/>
              </a:lnSpc>
              <a:spcBef>
                <a:spcPct val="0"/>
              </a:spcBef>
            </a:pPr>
            <a:r>
              <a:rPr lang="en-US" sz="2199">
                <a:solidFill>
                  <a:srgbClr val="000000"/>
                </a:solidFill>
                <a:latin typeface="Bitter"/>
                <a:ea typeface="Bitter"/>
                <a:cs typeface="Bitter"/>
                <a:sym typeface="Bitter"/>
              </a:rPr>
              <a:t>Traditional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Thai clothing was featured internationally through</a:t>
            </a:r>
          </a:p>
          <a:p>
            <a:pPr algn="l">
              <a:lnSpc>
                <a:spcPts val="3539"/>
              </a:lnSpc>
              <a:spcBef>
                <a:spcPct val="0"/>
              </a:spcBef>
            </a:pPr>
            <a:r>
              <a:rPr lang="en-US" b="true" sz="2199">
                <a:solidFill>
                  <a:srgbClr val="000000"/>
                </a:solidFill>
                <a:latin typeface="Bitter Bold"/>
                <a:ea typeface="Bitter Bold"/>
                <a:cs typeface="Bitter Bold"/>
                <a:sym typeface="Bitter Bold"/>
              </a:rPr>
              <a:t>La Mode en Majesté: Royal Thai Dress From Tradition to Modernity </a:t>
            </a:r>
          </a:p>
          <a:p>
            <a:pPr algn="l">
              <a:lnSpc>
                <a:spcPts val="3539"/>
              </a:lnSpc>
              <a:spcBef>
                <a:spcPct val="0"/>
              </a:spcBef>
            </a:pPr>
            <a:r>
              <a:rPr lang="en-US" sz="2199">
                <a:solidFill>
                  <a:srgbClr val="000000"/>
                </a:solidFill>
                <a:latin typeface="Bitter"/>
                <a:ea typeface="Bitter"/>
                <a:cs typeface="Bitter"/>
                <a:sym typeface="Bitter"/>
              </a:rPr>
              <a:t>at the Musée des Arts Décoratifs, Paris from 13 May–1 November 2026.</a:t>
            </a:r>
          </a:p>
          <a:p>
            <a:pPr algn="l">
              <a:lnSpc>
                <a:spcPts val="2265"/>
              </a:lnSpc>
            </a:pPr>
          </a:p>
          <a:p>
            <a:pPr algn="l">
              <a:lnSpc>
                <a:spcPts val="3541"/>
              </a:lnSpc>
              <a:spcBef>
                <a:spcPct val="0"/>
              </a:spcBef>
            </a:pPr>
            <a:r>
              <a:rPr lang="en-US" sz="2199">
                <a:solidFill>
                  <a:srgbClr val="000000"/>
                </a:solidFill>
                <a:latin typeface="Bitter"/>
                <a:ea typeface="Bitter"/>
                <a:cs typeface="Bitter"/>
                <a:sym typeface="Bitter"/>
              </a:rPr>
              <a:t>The exhibition also supports Thailand’s efforts to propose </a:t>
            </a:r>
            <a:r>
              <a:rPr lang="en-US" b="true" sz="2199">
                <a:solidFill>
                  <a:srgbClr val="000000"/>
                </a:solidFill>
                <a:latin typeface="Bitter Bold"/>
                <a:ea typeface="Bitter Bold"/>
                <a:cs typeface="Bitter Bold"/>
                <a:sym typeface="Bitter Bold"/>
              </a:rPr>
              <a:t>Chud Thai Phra Ratcha Niyom (Royal Thai National Dress)</a:t>
            </a:r>
            <a:r>
              <a:rPr lang="en-US" sz="2199">
                <a:solidFill>
                  <a:srgbClr val="000000"/>
                </a:solidFill>
                <a:latin typeface="Bitter"/>
                <a:ea typeface="Bitter"/>
                <a:cs typeface="Bitter"/>
                <a:sym typeface="Bitter"/>
              </a:rPr>
              <a:t> for </a:t>
            </a:r>
            <a:r>
              <a:rPr lang="en-US" b="true" sz="2199">
                <a:solidFill>
                  <a:srgbClr val="000000"/>
                </a:solidFill>
                <a:latin typeface="Bitter Bold"/>
                <a:ea typeface="Bitter Bold"/>
                <a:cs typeface="Bitter Bold"/>
                <a:sym typeface="Bitter Bold"/>
              </a:rPr>
              <a:t>UNESCO intangible cultural heritage</a:t>
            </a:r>
            <a:r>
              <a:rPr lang="en-US" sz="2199">
                <a:solidFill>
                  <a:srgbClr val="000000"/>
                </a:solidFill>
                <a:latin typeface="Bitter"/>
                <a:ea typeface="Bitter"/>
                <a:cs typeface="Bitter"/>
                <a:sym typeface="Bitter"/>
              </a:rPr>
              <a:t> recognition.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86615" y="1900236"/>
            <a:ext cx="6122934" cy="6200377"/>
          </a:xfrm>
          <a:custGeom>
            <a:avLst/>
            <a:gdLst/>
            <a:ahLst/>
            <a:cxnLst/>
            <a:rect r="r" b="b" t="t" l="l"/>
            <a:pathLst>
              <a:path h="6200377" w="6122934">
                <a:moveTo>
                  <a:pt x="0" y="0"/>
                </a:moveTo>
                <a:lnTo>
                  <a:pt x="6122934" y="0"/>
                </a:lnTo>
                <a:lnTo>
                  <a:pt x="6122934" y="6200377"/>
                </a:lnTo>
                <a:lnTo>
                  <a:pt x="0" y="6200377"/>
                </a:lnTo>
                <a:lnTo>
                  <a:pt x="0" y="0"/>
                </a:lnTo>
                <a:close/>
              </a:path>
            </a:pathLst>
          </a:custGeom>
          <a:blipFill>
            <a:blip r:embed="rId4"/>
            <a:stretch>
              <a:fillRect l="0" t="0" r="0" b="-23438"/>
            </a:stretch>
          </a:blipFill>
        </p:spPr>
      </p:sp>
      <p:sp>
        <p:nvSpPr>
          <p:cNvPr name="TextBox 5" id="5"/>
          <p:cNvSpPr txBox="true"/>
          <p:nvPr/>
        </p:nvSpPr>
        <p:spPr>
          <a:xfrm rot="0">
            <a:off x="8438761" y="1574882"/>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Road to WorldPride 2030</a:t>
            </a:r>
          </a:p>
        </p:txBody>
      </p:sp>
      <p:sp>
        <p:nvSpPr>
          <p:cNvPr name="TextBox 6" id="6"/>
          <p:cNvSpPr txBox="true"/>
          <p:nvPr/>
        </p:nvSpPr>
        <p:spPr>
          <a:xfrm rot="0">
            <a:off x="8438761" y="2750039"/>
            <a:ext cx="7545568" cy="5307085"/>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Thailand is launching a nationwide campaign to support </a:t>
            </a:r>
          </a:p>
          <a:p>
            <a:pPr algn="l">
              <a:lnSpc>
                <a:spcPts val="3489"/>
              </a:lnSpc>
            </a:pPr>
            <a:r>
              <a:rPr lang="en-US" sz="2199">
                <a:solidFill>
                  <a:srgbClr val="000000"/>
                </a:solidFill>
                <a:latin typeface="Bitter"/>
                <a:ea typeface="Bitter"/>
                <a:cs typeface="Bitter"/>
                <a:sym typeface="Bitter"/>
              </a:rPr>
              <a:t>its bid for </a:t>
            </a:r>
            <a:r>
              <a:rPr lang="en-US" sz="2199" b="true">
                <a:solidFill>
                  <a:srgbClr val="000000"/>
                </a:solidFill>
                <a:latin typeface="Bitter Bold"/>
                <a:ea typeface="Bitter Bold"/>
                <a:cs typeface="Bitter Bold"/>
                <a:sym typeface="Bitter Bold"/>
              </a:rPr>
              <a:t>WorldPride 2030</a:t>
            </a:r>
            <a:r>
              <a:rPr lang="en-US" sz="2199">
                <a:solidFill>
                  <a:srgbClr val="000000"/>
                </a:solidFill>
                <a:latin typeface="Bitter"/>
                <a:ea typeface="Bitter"/>
                <a:cs typeface="Bitter"/>
                <a:sym typeface="Bitter"/>
              </a:rPr>
              <a:t>, bringing together Pride events, local communities, and partners across the country.</a:t>
            </a:r>
          </a:p>
          <a:p>
            <a:pPr algn="l">
              <a:lnSpc>
                <a:spcPts val="3489"/>
              </a:lnSpc>
            </a:pPr>
          </a:p>
          <a:p>
            <a:pPr algn="l">
              <a:lnSpc>
                <a:spcPts val="3489"/>
              </a:lnSpc>
            </a:pPr>
            <a:r>
              <a:rPr lang="en-US" sz="2199">
                <a:solidFill>
                  <a:srgbClr val="000000"/>
                </a:solidFill>
                <a:latin typeface="Bitter"/>
                <a:ea typeface="Bitter"/>
                <a:cs typeface="Bitter"/>
                <a:sym typeface="Bitter"/>
              </a:rPr>
              <a:t>Through this campaign, Thailand showcases its openness, creativity, LGBTQIA+ inclusion, and readiness to welcome the world.</a:t>
            </a:r>
          </a:p>
          <a:p>
            <a:pPr algn="l">
              <a:lnSpc>
                <a:spcPts val="3489"/>
              </a:lnSpc>
            </a:pPr>
          </a:p>
          <a:p>
            <a:pPr algn="l">
              <a:lnSpc>
                <a:spcPts val="3489"/>
              </a:lnSpc>
            </a:pPr>
            <a:r>
              <a:rPr lang="en-US" sz="2199" b="true">
                <a:solidFill>
                  <a:srgbClr val="000000"/>
                </a:solidFill>
                <a:latin typeface="Bitter Bold"/>
                <a:ea typeface="Bitter Bold"/>
                <a:cs typeface="Bitter Bold"/>
                <a:sym typeface="Bitter Bold"/>
              </a:rPr>
              <a:t>Join Thailand on the road to WorldPride 2030, where diversity, culture, and celebration come together.</a:t>
            </a:r>
          </a:p>
        </p:txBody>
      </p:sp>
      <p:sp>
        <p:nvSpPr>
          <p:cNvPr name="TextBox 7" id="7"/>
          <p:cNvSpPr txBox="true"/>
          <p:nvPr/>
        </p:nvSpPr>
        <p:spPr>
          <a:xfrm rot="0">
            <a:off x="11877695" y="8589798"/>
            <a:ext cx="5641904" cy="668502"/>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a:t>
            </a:r>
            <a:r>
              <a:rPr lang="en-US" sz="1712">
                <a:solidFill>
                  <a:srgbClr val="000000"/>
                </a:solidFill>
                <a:latin typeface="Bitter"/>
                <a:ea typeface="Bitter"/>
                <a:cs typeface="Bitter"/>
                <a:sym typeface="Bitter"/>
              </a:rPr>
              <a:t>: Bangkok Post, Pride City Network Thailand</a:t>
            </a:r>
          </a:p>
          <a:p>
            <a:pPr algn="l">
              <a:lnSpc>
                <a:spcPts val="2716"/>
              </a:lnSpc>
            </a:pPr>
            <a:r>
              <a:rPr lang="en-US" sz="1712">
                <a:solidFill>
                  <a:srgbClr val="000000"/>
                </a:solidFill>
                <a:latin typeface="Bitter"/>
                <a:ea typeface="Bitter"/>
                <a:cs typeface="Bitter"/>
                <a:sym typeface="Bitter"/>
              </a:rPr>
              <a:t>Photo Credit: </a:t>
            </a:r>
            <a:r>
              <a:rPr lang="en-US" sz="1712" u="sng">
                <a:solidFill>
                  <a:srgbClr val="000000"/>
                </a:solidFill>
                <a:latin typeface="Bitter"/>
                <a:ea typeface="Bitter"/>
                <a:cs typeface="Bitter"/>
                <a:sym typeface="Bitter"/>
              </a:rPr>
              <a:t>Pride City Network Thailand</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96010"/>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Freeform 5" id="5"/>
          <p:cNvSpPr/>
          <p:nvPr/>
        </p:nvSpPr>
        <p:spPr>
          <a:xfrm flipH="false" flipV="false" rot="0">
            <a:off x="1479455" y="2613755"/>
            <a:ext cx="8481816" cy="5488234"/>
          </a:xfrm>
          <a:custGeom>
            <a:avLst/>
            <a:gdLst/>
            <a:ahLst/>
            <a:cxnLst/>
            <a:rect r="r" b="b" t="t" l="l"/>
            <a:pathLst>
              <a:path h="5488234" w="8481816">
                <a:moveTo>
                  <a:pt x="0" y="0"/>
                </a:moveTo>
                <a:lnTo>
                  <a:pt x="8481815" y="0"/>
                </a:lnTo>
                <a:lnTo>
                  <a:pt x="8481815" y="5488233"/>
                </a:lnTo>
                <a:lnTo>
                  <a:pt x="0" y="5488233"/>
                </a:lnTo>
                <a:lnTo>
                  <a:pt x="0" y="0"/>
                </a:lnTo>
                <a:close/>
              </a:path>
            </a:pathLst>
          </a:custGeom>
          <a:blipFill>
            <a:blip r:embed="rId4"/>
            <a:stretch>
              <a:fillRect l="0" t="-3950" r="0" b="-3950"/>
            </a:stretch>
          </a:blipFill>
        </p:spPr>
      </p:sp>
      <p:sp>
        <p:nvSpPr>
          <p:cNvPr name="TextBox 6" id="6"/>
          <p:cNvSpPr txBox="true"/>
          <p:nvPr/>
        </p:nvSpPr>
        <p:spPr>
          <a:xfrm rot="0">
            <a:off x="10502029" y="3802963"/>
            <a:ext cx="6309995" cy="2928843"/>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Bangkok Music City 2026</a:t>
            </a:r>
          </a:p>
          <a:p>
            <a:pPr algn="ctr">
              <a:lnSpc>
                <a:spcPts val="3251"/>
              </a:lnSpc>
            </a:pPr>
            <a:r>
              <a:rPr lang="en-US" sz="2049" b="true">
                <a:solidFill>
                  <a:srgbClr val="000000"/>
                </a:solidFill>
                <a:latin typeface="Bitter Bold"/>
                <a:ea typeface="Bitter Bold"/>
                <a:cs typeface="Bitter Bold"/>
                <a:sym typeface="Bitter Bold"/>
              </a:rPr>
              <a:t>24–25 January 2026, Bangkok</a:t>
            </a:r>
          </a:p>
          <a:p>
            <a:pPr algn="ctr">
              <a:lnSpc>
                <a:spcPts val="1099"/>
              </a:lnSpc>
            </a:pPr>
          </a:p>
          <a:p>
            <a:pPr algn="ctr">
              <a:lnSpc>
                <a:spcPts val="3489"/>
              </a:lnSpc>
            </a:pPr>
            <a:r>
              <a:rPr lang="en-US" sz="2199">
                <a:solidFill>
                  <a:srgbClr val="000000"/>
                </a:solidFill>
                <a:latin typeface="Bitter"/>
                <a:ea typeface="Bitter"/>
                <a:cs typeface="Bitter"/>
                <a:sym typeface="Bitter"/>
              </a:rPr>
              <a:t>Tha</a:t>
            </a:r>
            <a:r>
              <a:rPr lang="en-US" sz="2199">
                <a:solidFill>
                  <a:srgbClr val="000000"/>
                </a:solidFill>
                <a:latin typeface="Bitter"/>
                <a:ea typeface="Bitter"/>
                <a:cs typeface="Bitter"/>
                <a:sym typeface="Bitter"/>
              </a:rPr>
              <a:t>iland’s leading music conference</a:t>
            </a:r>
            <a:r>
              <a:rPr lang="en-US" sz="2199">
                <a:solidFill>
                  <a:srgbClr val="000000"/>
                </a:solidFill>
                <a:latin typeface="Bitter"/>
                <a:ea typeface="Bitter"/>
                <a:cs typeface="Bitter"/>
                <a:sym typeface="Bitter"/>
              </a:rPr>
              <a:t> and showcase f</a:t>
            </a:r>
            <a:r>
              <a:rPr lang="en-US" sz="2199">
                <a:solidFill>
                  <a:srgbClr val="000000"/>
                </a:solidFill>
                <a:latin typeface="Bitter"/>
                <a:ea typeface="Bitter"/>
                <a:cs typeface="Bitter"/>
                <a:sym typeface="Bitter"/>
              </a:rPr>
              <a:t>est</a:t>
            </a:r>
            <a:r>
              <a:rPr lang="en-US" sz="2199">
                <a:solidFill>
                  <a:srgbClr val="000000"/>
                </a:solidFill>
                <a:latin typeface="Bitter"/>
                <a:ea typeface="Bitter"/>
                <a:cs typeface="Bitter"/>
                <a:sym typeface="Bitter"/>
              </a:rPr>
              <a:t>ival,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nn</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cting Asian artists with global music industry</a:t>
            </a:r>
            <a:r>
              <a:rPr lang="en-US" sz="2199">
                <a:solidFill>
                  <a:srgbClr val="000000"/>
                </a:solidFill>
                <a:latin typeface="Bitter"/>
                <a:ea typeface="Bitter"/>
                <a:cs typeface="Bitter"/>
                <a:sym typeface="Bitter"/>
              </a:rPr>
              <a:t> opportunities in Bangkok’s Charoenkrung Creative District</a:t>
            </a:r>
            <a:r>
              <a:rPr lang="en-US" sz="2199">
                <a:solidFill>
                  <a:srgbClr val="000000"/>
                </a:solidFill>
                <a:latin typeface="Bitter"/>
                <a:ea typeface="Bitter"/>
                <a:cs typeface="Bitter"/>
                <a:sym typeface="Bitter"/>
              </a:rPr>
              <a:t>.</a:t>
            </a:r>
          </a:p>
        </p:txBody>
      </p:sp>
      <p:sp>
        <p:nvSpPr>
          <p:cNvPr name="TextBox 7" id="7"/>
          <p:cNvSpPr txBox="true"/>
          <p:nvPr/>
        </p:nvSpPr>
        <p:spPr>
          <a:xfrm rot="0">
            <a:off x="1479455" y="8589798"/>
            <a:ext cx="16303523" cy="668502"/>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bangkokmusiccity.com"/>
              </a:rPr>
              <a:t>Bangkok Music Cit</a:t>
            </a:r>
            <a:r>
              <a:rPr lang="en-US" sz="1712">
                <a:solidFill>
                  <a:srgbClr val="000000"/>
                </a:solidFill>
                <a:latin typeface="Bitter"/>
                <a:ea typeface="Bitter"/>
                <a:cs typeface="Bitter"/>
                <a:sym typeface="Bitter"/>
              </a:rPr>
              <a:t>y</a:t>
            </a:r>
          </a:p>
          <a:p>
            <a:pPr algn="l">
              <a:lnSpc>
                <a:spcPts val="2716"/>
              </a:lnSpc>
            </a:pPr>
            <a:r>
              <a:rPr lang="en-US" sz="1712">
                <a:solidFill>
                  <a:srgbClr val="000000"/>
                </a:solidFill>
                <a:latin typeface="Bitter"/>
                <a:ea typeface="Bitter"/>
                <a:cs typeface="Bitter"/>
                <a:sym typeface="Bitter"/>
              </a:rPr>
              <a:t>Photo Credit: Bangkok Music City</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96010"/>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Freeform 5" id="5"/>
          <p:cNvSpPr/>
          <p:nvPr/>
        </p:nvSpPr>
        <p:spPr>
          <a:xfrm flipH="false" flipV="false" rot="0">
            <a:off x="8002511" y="2753245"/>
            <a:ext cx="8497431" cy="5498338"/>
          </a:xfrm>
          <a:custGeom>
            <a:avLst/>
            <a:gdLst/>
            <a:ahLst/>
            <a:cxnLst/>
            <a:rect r="r" b="b" t="t" l="l"/>
            <a:pathLst>
              <a:path h="5498338" w="8497431">
                <a:moveTo>
                  <a:pt x="0" y="0"/>
                </a:moveTo>
                <a:lnTo>
                  <a:pt x="8497430" y="0"/>
                </a:lnTo>
                <a:lnTo>
                  <a:pt x="8497430" y="5498338"/>
                </a:lnTo>
                <a:lnTo>
                  <a:pt x="0" y="5498338"/>
                </a:lnTo>
                <a:lnTo>
                  <a:pt x="0" y="0"/>
                </a:lnTo>
                <a:close/>
              </a:path>
            </a:pathLst>
          </a:custGeom>
          <a:blipFill>
            <a:blip r:embed="rId4"/>
            <a:stretch>
              <a:fillRect l="0" t="-1421" r="0" b="-1421"/>
            </a:stretch>
          </a:blipFill>
        </p:spPr>
      </p:sp>
      <p:sp>
        <p:nvSpPr>
          <p:cNvPr name="TextBox 6" id="6"/>
          <p:cNvSpPr txBox="true"/>
          <p:nvPr/>
        </p:nvSpPr>
        <p:spPr>
          <a:xfrm rot="0">
            <a:off x="1216076" y="3760098"/>
            <a:ext cx="6387066" cy="3253029"/>
          </a:xfrm>
          <a:prstGeom prst="rect">
            <a:avLst/>
          </a:prstGeom>
        </p:spPr>
        <p:txBody>
          <a:bodyPr anchor="t" rtlCol="false" tIns="0" lIns="0" bIns="0" rIns="0">
            <a:spAutoFit/>
          </a:bodyPr>
          <a:lstStyle/>
          <a:p>
            <a:pPr algn="ctr">
              <a:lnSpc>
                <a:spcPts val="3781"/>
              </a:lnSpc>
            </a:pPr>
            <a:r>
              <a:rPr lang="en-US" sz="3049" b="true">
                <a:solidFill>
                  <a:srgbClr val="000000"/>
                </a:solidFill>
                <a:latin typeface="Bitter Bold"/>
                <a:ea typeface="Bitter Bold"/>
                <a:cs typeface="Bitter Bold"/>
                <a:sym typeface="Bitter Bold"/>
              </a:rPr>
              <a:t>Thailand International </a:t>
            </a:r>
          </a:p>
          <a:p>
            <a:pPr algn="ctr">
              <a:lnSpc>
                <a:spcPts val="3781"/>
              </a:lnSpc>
            </a:pPr>
            <a:r>
              <a:rPr lang="en-US" sz="3049" b="true">
                <a:solidFill>
                  <a:srgbClr val="000000"/>
                </a:solidFill>
                <a:latin typeface="Bitter Bold"/>
                <a:ea typeface="Bitter Bold"/>
                <a:cs typeface="Bitter Bold"/>
                <a:sym typeface="Bitter Bold"/>
              </a:rPr>
              <a:t>Choral Festival 2026</a:t>
            </a:r>
          </a:p>
          <a:p>
            <a:pPr algn="ctr">
              <a:lnSpc>
                <a:spcPts val="3251"/>
              </a:lnSpc>
            </a:pPr>
            <a:r>
              <a:rPr lang="en-US" sz="2049" b="true">
                <a:solidFill>
                  <a:srgbClr val="000000"/>
                </a:solidFill>
                <a:latin typeface="Bitter Bold"/>
                <a:ea typeface="Bitter Bold"/>
                <a:cs typeface="Bitter Bold"/>
                <a:sym typeface="Bitter Bold"/>
              </a:rPr>
              <a:t>3–7 August 2026, Bangkok</a:t>
            </a:r>
          </a:p>
          <a:p>
            <a:pPr algn="ctr">
              <a:lnSpc>
                <a:spcPts val="1024"/>
              </a:lnSpc>
            </a:pPr>
          </a:p>
          <a:p>
            <a:pPr algn="ctr">
              <a:lnSpc>
                <a:spcPts val="3489"/>
              </a:lnSpc>
            </a:pPr>
            <a:r>
              <a:rPr lang="en-US" sz="2199">
                <a:solidFill>
                  <a:srgbClr val="000000"/>
                </a:solidFill>
                <a:latin typeface="Bitter"/>
                <a:ea typeface="Bitter"/>
                <a:cs typeface="Bitter"/>
                <a:sym typeface="Bitter"/>
              </a:rPr>
              <a:t>An international choir festival bringing together choirs from around the world </a:t>
            </a:r>
          </a:p>
          <a:p>
            <a:pPr algn="ctr">
              <a:lnSpc>
                <a:spcPts val="3489"/>
              </a:lnSpc>
            </a:pPr>
            <a:r>
              <a:rPr lang="en-US" sz="2199">
                <a:solidFill>
                  <a:srgbClr val="000000"/>
                </a:solidFill>
                <a:latin typeface="Bitter"/>
                <a:ea typeface="Bitter"/>
                <a:cs typeface="Bitter"/>
                <a:sym typeface="Bitter"/>
              </a:rPr>
              <a:t>through competitions, performances, </a:t>
            </a:r>
          </a:p>
          <a:p>
            <a:pPr algn="ctr">
              <a:lnSpc>
                <a:spcPts val="3489"/>
              </a:lnSpc>
            </a:pPr>
            <a:r>
              <a:rPr lang="en-US" sz="2199">
                <a:solidFill>
                  <a:srgbClr val="000000"/>
                </a:solidFill>
                <a:latin typeface="Bitter"/>
                <a:ea typeface="Bitter"/>
                <a:cs typeface="Bitter"/>
                <a:sym typeface="Bitter"/>
              </a:rPr>
              <a:t>masterclasses, and cultural exchange.</a:t>
            </a:r>
          </a:p>
        </p:txBody>
      </p:sp>
      <p:sp>
        <p:nvSpPr>
          <p:cNvPr name="TextBox 7" id="7"/>
          <p:cNvSpPr txBox="true"/>
          <p:nvPr/>
        </p:nvSpPr>
        <p:spPr>
          <a:xfrm rot="0">
            <a:off x="1479455" y="8069106"/>
            <a:ext cx="16303523" cy="668502"/>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ww.thai-icf.com/home"/>
              </a:rPr>
              <a:t>Thai ICF</a:t>
            </a:r>
          </a:p>
          <a:p>
            <a:pPr algn="l">
              <a:lnSpc>
                <a:spcPts val="2716"/>
              </a:lnSpc>
            </a:pPr>
            <a:r>
              <a:rPr lang="en-US" sz="1712">
                <a:solidFill>
                  <a:srgbClr val="000000"/>
                </a:solidFill>
                <a:latin typeface="Bitter"/>
                <a:ea typeface="Bitter"/>
                <a:cs typeface="Bitter"/>
                <a:sym typeface="Bitter"/>
              </a:rPr>
              <a:t>Photo Credit: KMUTT</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479455" y="2674300"/>
            <a:ext cx="8346680" cy="5400793"/>
          </a:xfrm>
          <a:custGeom>
            <a:avLst/>
            <a:gdLst/>
            <a:ahLst/>
            <a:cxnLst/>
            <a:rect r="r" b="b" t="t" l="l"/>
            <a:pathLst>
              <a:path h="5400793" w="8346680">
                <a:moveTo>
                  <a:pt x="0" y="0"/>
                </a:moveTo>
                <a:lnTo>
                  <a:pt x="8346680" y="0"/>
                </a:lnTo>
                <a:lnTo>
                  <a:pt x="8346680" y="5400793"/>
                </a:lnTo>
                <a:lnTo>
                  <a:pt x="0" y="5400793"/>
                </a:lnTo>
                <a:lnTo>
                  <a:pt x="0" y="0"/>
                </a:lnTo>
                <a:close/>
              </a:path>
            </a:pathLst>
          </a:custGeom>
          <a:blipFill>
            <a:blip r:embed="rId4"/>
            <a:stretch>
              <a:fillRect l="0" t="0" r="0" b="0"/>
            </a:stretch>
          </a:blipFill>
        </p:spPr>
      </p:sp>
      <p:sp>
        <p:nvSpPr>
          <p:cNvPr name="TextBox 5" id="5"/>
          <p:cNvSpPr txBox="true"/>
          <p:nvPr/>
        </p:nvSpPr>
        <p:spPr>
          <a:xfrm rot="0">
            <a:off x="1479455" y="1196010"/>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1479455" y="8435396"/>
            <a:ext cx="16303523" cy="668502"/>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onderfruit.co"/>
              </a:rPr>
              <a:t>wonderfruit.co</a:t>
            </a:r>
          </a:p>
          <a:p>
            <a:pPr algn="l">
              <a:lnSpc>
                <a:spcPts val="2716"/>
              </a:lnSpc>
            </a:pPr>
            <a:r>
              <a:rPr lang="en-US" sz="1712">
                <a:solidFill>
                  <a:srgbClr val="000000"/>
                </a:solidFill>
                <a:latin typeface="Bitter"/>
                <a:ea typeface="Bitter"/>
                <a:cs typeface="Bitter"/>
                <a:sym typeface="Bitter"/>
              </a:rPr>
              <a:t>Photo Credit: The Standard</a:t>
            </a:r>
          </a:p>
        </p:txBody>
      </p:sp>
      <p:sp>
        <p:nvSpPr>
          <p:cNvPr name="TextBox 7" id="7"/>
          <p:cNvSpPr txBox="true"/>
          <p:nvPr/>
        </p:nvSpPr>
        <p:spPr>
          <a:xfrm rot="0">
            <a:off x="10486664" y="3862650"/>
            <a:ext cx="6027638" cy="2919318"/>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Wonderfruit 2026 </a:t>
            </a:r>
          </a:p>
          <a:p>
            <a:pPr algn="ctr">
              <a:lnSpc>
                <a:spcPts val="3251"/>
              </a:lnSpc>
            </a:pPr>
            <a:r>
              <a:rPr lang="en-US" sz="2049" b="true">
                <a:solidFill>
                  <a:srgbClr val="000000"/>
                </a:solidFill>
                <a:latin typeface="Bitter Bold"/>
                <a:ea typeface="Bitter Bold"/>
                <a:cs typeface="Bitter Bold"/>
                <a:sym typeface="Bitter Bold"/>
              </a:rPr>
              <a:t>3–7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A </a:t>
            </a:r>
            <a:r>
              <a:rPr lang="en-US" sz="2199">
                <a:solidFill>
                  <a:srgbClr val="000000"/>
                </a:solidFill>
                <a:latin typeface="Bitter"/>
                <a:ea typeface="Bitter"/>
                <a:cs typeface="Bitter"/>
                <a:sym typeface="Bitter"/>
              </a:rPr>
              <a:t>Thai-born international </a:t>
            </a:r>
            <a:r>
              <a:rPr lang="en-US" sz="2199">
                <a:solidFill>
                  <a:srgbClr val="000000"/>
                </a:solidFill>
                <a:latin typeface="Bitter"/>
                <a:ea typeface="Bitter"/>
                <a:cs typeface="Bitter"/>
                <a:sym typeface="Bitter"/>
              </a:rPr>
              <a:t>festival celebrating music, art, food, wellness, sustainability, and creative culture, with its first </a:t>
            </a:r>
            <a:r>
              <a:rPr lang="en-US" sz="2199">
                <a:solidFill>
                  <a:srgbClr val="000000"/>
                </a:solidFill>
                <a:latin typeface="Bitter"/>
                <a:ea typeface="Bitter"/>
                <a:cs typeface="Bitter"/>
                <a:sym typeface="Bitter"/>
              </a:rPr>
              <a:t>overseas chapter in Kyoto.</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8678889" y="2802771"/>
            <a:ext cx="8358059" cy="5408156"/>
          </a:xfrm>
          <a:custGeom>
            <a:avLst/>
            <a:gdLst/>
            <a:ahLst/>
            <a:cxnLst/>
            <a:rect r="r" b="b" t="t" l="l"/>
            <a:pathLst>
              <a:path h="5408156" w="8358059">
                <a:moveTo>
                  <a:pt x="0" y="0"/>
                </a:moveTo>
                <a:lnTo>
                  <a:pt x="8358059" y="0"/>
                </a:lnTo>
                <a:lnTo>
                  <a:pt x="8358059" y="5408157"/>
                </a:lnTo>
                <a:lnTo>
                  <a:pt x="0" y="5408157"/>
                </a:lnTo>
                <a:lnTo>
                  <a:pt x="0" y="0"/>
                </a:lnTo>
                <a:close/>
              </a:path>
            </a:pathLst>
          </a:custGeom>
          <a:blipFill>
            <a:blip r:embed="rId4"/>
            <a:stretch>
              <a:fillRect l="0" t="-6316" r="0" b="-8876"/>
            </a:stretch>
          </a:blipFill>
        </p:spPr>
      </p:sp>
      <p:sp>
        <p:nvSpPr>
          <p:cNvPr name="TextBox 5" id="5"/>
          <p:cNvSpPr txBox="true"/>
          <p:nvPr/>
        </p:nvSpPr>
        <p:spPr>
          <a:xfrm rot="0">
            <a:off x="1479455" y="1196010"/>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1363653" y="4039716"/>
            <a:ext cx="6833856" cy="2481168"/>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Tomorrowland Thailand 2026 </a:t>
            </a:r>
          </a:p>
          <a:p>
            <a:pPr algn="ctr">
              <a:lnSpc>
                <a:spcPts val="3251"/>
              </a:lnSpc>
            </a:pPr>
            <a:r>
              <a:rPr lang="en-US" sz="2049" b="true">
                <a:solidFill>
                  <a:srgbClr val="000000"/>
                </a:solidFill>
                <a:latin typeface="Bitter Bold"/>
                <a:ea typeface="Bitter Bold"/>
                <a:cs typeface="Bitter Bold"/>
                <a:sym typeface="Bitter Bold"/>
              </a:rPr>
              <a:t>11–13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The f</a:t>
            </a:r>
            <a:r>
              <a:rPr lang="en-US" sz="2199">
                <a:solidFill>
                  <a:srgbClr val="000000"/>
                </a:solidFill>
                <a:latin typeface="Bitter"/>
                <a:ea typeface="Bitter"/>
                <a:cs typeface="Bitter"/>
                <a:sym typeface="Bitter"/>
              </a:rPr>
              <a:t>irst full-scale Tomorrowland festival in Asia</a:t>
            </a:r>
            <a:r>
              <a:rPr lang="en-US" sz="2199">
                <a:solidFill>
                  <a:srgbClr val="000000"/>
                </a:solidFill>
                <a:latin typeface="Bitter"/>
                <a:ea typeface="Bitter"/>
                <a:cs typeface="Bitter"/>
                <a:sym typeface="Bitter"/>
              </a:rPr>
              <a:t>, highlighting Thailand as a global hub for music, creative tour</a:t>
            </a:r>
            <a:r>
              <a:rPr lang="en-US" sz="2199">
                <a:solidFill>
                  <a:srgbClr val="000000"/>
                </a:solidFill>
                <a:latin typeface="Bitter"/>
                <a:ea typeface="Bitter"/>
                <a:cs typeface="Bitter"/>
                <a:sym typeface="Bitter"/>
              </a:rPr>
              <a:t>ism, and international events.</a:t>
            </a:r>
          </a:p>
        </p:txBody>
      </p:sp>
      <p:sp>
        <p:nvSpPr>
          <p:cNvPr name="TextBox 7" id="7"/>
          <p:cNvSpPr txBox="true"/>
          <p:nvPr/>
        </p:nvSpPr>
        <p:spPr>
          <a:xfrm rot="0">
            <a:off x="1479455" y="7843339"/>
            <a:ext cx="16303523" cy="668502"/>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thailand.tomorrowland.com/en/welcome/"/>
              </a:rPr>
              <a:t>Tomorrowland</a:t>
            </a:r>
          </a:p>
          <a:p>
            <a:pPr algn="l">
              <a:lnSpc>
                <a:spcPts val="2716"/>
              </a:lnSpc>
            </a:pPr>
            <a:r>
              <a:rPr lang="en-US" sz="1712">
                <a:solidFill>
                  <a:srgbClr val="000000"/>
                </a:solidFill>
                <a:latin typeface="Bitter"/>
                <a:ea typeface="Bitter"/>
                <a:cs typeface="Bitter"/>
                <a:sym typeface="Bitter"/>
              </a:rPr>
              <a:t>Photo Credit: Tourism Thailand</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730898" y="2389788"/>
            <a:ext cx="4604363" cy="6605698"/>
          </a:xfrm>
          <a:custGeom>
            <a:avLst/>
            <a:gdLst/>
            <a:ahLst/>
            <a:cxnLst/>
            <a:rect r="r" b="b" t="t" l="l"/>
            <a:pathLst>
              <a:path h="6605698" w="4604363">
                <a:moveTo>
                  <a:pt x="0" y="0"/>
                </a:moveTo>
                <a:lnTo>
                  <a:pt x="4604362" y="0"/>
                </a:lnTo>
                <a:lnTo>
                  <a:pt x="4604362" y="6605698"/>
                </a:lnTo>
                <a:lnTo>
                  <a:pt x="0" y="6605698"/>
                </a:lnTo>
                <a:lnTo>
                  <a:pt x="0" y="0"/>
                </a:lnTo>
                <a:close/>
              </a:path>
            </a:pathLst>
          </a:custGeom>
          <a:blipFill>
            <a:blip r:embed="rId4"/>
            <a:stretch>
              <a:fillRect l="0" t="-2317" r="0" b="-11820"/>
            </a:stretch>
          </a:blipFill>
        </p:spPr>
      </p:sp>
      <p:sp>
        <p:nvSpPr>
          <p:cNvPr name="TextBox 5" id="5"/>
          <p:cNvSpPr txBox="true"/>
          <p:nvPr/>
        </p:nvSpPr>
        <p:spPr>
          <a:xfrm rot="0">
            <a:off x="1479455" y="1196010"/>
            <a:ext cx="14811464" cy="863261"/>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t>
            </a:r>
            <a:r>
              <a:rPr lang="en-US" sz="5199" b="true">
                <a:solidFill>
                  <a:srgbClr val="253A7E"/>
                </a:solidFill>
                <a:latin typeface="Bitter Bold"/>
                <a:ea typeface="Bitter Bold"/>
                <a:cs typeface="Bitter Bold"/>
                <a:sym typeface="Bitter Bold"/>
              </a:rPr>
              <a:t>ailand as a Global Cultural Platform</a:t>
            </a:r>
          </a:p>
        </p:txBody>
      </p:sp>
      <p:sp>
        <p:nvSpPr>
          <p:cNvPr name="TextBox 6" id="6"/>
          <p:cNvSpPr txBox="true"/>
          <p:nvPr/>
        </p:nvSpPr>
        <p:spPr>
          <a:xfrm rot="0">
            <a:off x="8045727" y="7701988"/>
            <a:ext cx="3970692" cy="668502"/>
          </a:xfrm>
          <a:prstGeom prst="rect">
            <a:avLst/>
          </a:prstGeom>
        </p:spPr>
        <p:txBody>
          <a:bodyPr anchor="t" rtlCol="false" tIns="0" lIns="0" bIns="0" rIns="0">
            <a:spAutoFit/>
          </a:bodyPr>
          <a:lstStyle/>
          <a:p>
            <a:pPr algn="just">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udonthaniexpo2026.com"/>
              </a:rPr>
              <a:t>Udon Thani Expo</a:t>
            </a:r>
          </a:p>
          <a:p>
            <a:pPr algn="l">
              <a:lnSpc>
                <a:spcPts val="2716"/>
              </a:lnSpc>
            </a:pPr>
            <a:r>
              <a:rPr lang="en-US" sz="1712">
                <a:solidFill>
                  <a:srgbClr val="000000"/>
                </a:solidFill>
                <a:latin typeface="Bitter"/>
                <a:ea typeface="Bitter"/>
                <a:cs typeface="Bitter"/>
                <a:sym typeface="Bitter"/>
              </a:rPr>
              <a:t>Photo Credit: Udon Thani Expo</a:t>
            </a:r>
          </a:p>
        </p:txBody>
      </p:sp>
      <p:sp>
        <p:nvSpPr>
          <p:cNvPr name="TextBox 7" id="7"/>
          <p:cNvSpPr txBox="true"/>
          <p:nvPr/>
        </p:nvSpPr>
        <p:spPr>
          <a:xfrm rot="0">
            <a:off x="8045727" y="3318039"/>
            <a:ext cx="8661266" cy="1108380"/>
          </a:xfrm>
          <a:prstGeom prst="rect">
            <a:avLst/>
          </a:prstGeom>
        </p:spPr>
        <p:txBody>
          <a:bodyPr anchor="t" rtlCol="false" tIns="0" lIns="0" bIns="0" rIns="0">
            <a:spAutoFit/>
          </a:bodyPr>
          <a:lstStyle/>
          <a:p>
            <a:pPr algn="just">
              <a:lnSpc>
                <a:spcPts val="4816"/>
              </a:lnSpc>
            </a:pPr>
            <a:r>
              <a:rPr lang="en-US" sz="3037" b="true">
                <a:solidFill>
                  <a:srgbClr val="000000"/>
                </a:solidFill>
                <a:latin typeface="Bitter Bold"/>
                <a:ea typeface="Bitter Bold"/>
                <a:cs typeface="Bitter Bold"/>
                <a:sym typeface="Bitter Bold"/>
              </a:rPr>
              <a:t>International Horticultural Expo 2026</a:t>
            </a:r>
          </a:p>
          <a:p>
            <a:pPr algn="just">
              <a:lnSpc>
                <a:spcPts val="3802"/>
              </a:lnSpc>
            </a:pPr>
            <a:r>
              <a:rPr lang="en-US" sz="2397" b="true">
                <a:solidFill>
                  <a:srgbClr val="000000"/>
                </a:solidFill>
                <a:latin typeface="Bitter Bold"/>
                <a:ea typeface="Bitter Bold"/>
                <a:cs typeface="Bitter Bold"/>
                <a:sym typeface="Bitter Bold"/>
              </a:rPr>
              <a:t>1 November 2026–14</a:t>
            </a:r>
            <a:r>
              <a:rPr lang="en-US" sz="2397" b="true">
                <a:solidFill>
                  <a:srgbClr val="000000"/>
                </a:solidFill>
                <a:latin typeface="Bitter Bold"/>
                <a:ea typeface="Bitter Bold"/>
                <a:cs typeface="Bitter Bold"/>
                <a:sym typeface="Bitter Bold"/>
              </a:rPr>
              <a:t> March 2027, Udon Thani</a:t>
            </a:r>
          </a:p>
        </p:txBody>
      </p:sp>
      <p:sp>
        <p:nvSpPr>
          <p:cNvPr name="TextBox 8" id="8"/>
          <p:cNvSpPr txBox="true"/>
          <p:nvPr/>
        </p:nvSpPr>
        <p:spPr>
          <a:xfrm rot="0">
            <a:off x="8045727" y="4990426"/>
            <a:ext cx="6969819" cy="1754289"/>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A major </a:t>
            </a:r>
            <a:r>
              <a:rPr lang="en-US" sz="2199">
                <a:solidFill>
                  <a:srgbClr val="000000"/>
                </a:solidFill>
                <a:latin typeface="Bitter"/>
                <a:ea typeface="Bitter"/>
                <a:cs typeface="Bitter"/>
                <a:sym typeface="Bitter"/>
              </a:rPr>
              <a:t>international expo under the</a:t>
            </a:r>
            <a:r>
              <a:rPr lang="en-US" sz="2199">
                <a:solidFill>
                  <a:srgbClr val="000000"/>
                </a:solidFill>
                <a:latin typeface="Bitter"/>
                <a:ea typeface="Bitter"/>
                <a:cs typeface="Bitter"/>
                <a:sym typeface="Bitter"/>
              </a:rPr>
              <a:t> theme </a:t>
            </a:r>
            <a:r>
              <a:rPr lang="en-US" sz="2199" b="true">
                <a:solidFill>
                  <a:srgbClr val="000000"/>
                </a:solidFill>
                <a:latin typeface="Bitter Bold"/>
                <a:ea typeface="Bitter Bold"/>
                <a:cs typeface="Bitter Bold"/>
                <a:sym typeface="Bitter Bold"/>
              </a:rPr>
              <a:t>“Diversity of Life,”</a:t>
            </a:r>
            <a:r>
              <a:rPr lang="en-US" sz="2199">
                <a:solidFill>
                  <a:srgbClr val="000000"/>
                </a:solidFill>
                <a:latin typeface="Bitter"/>
                <a:ea typeface="Bitter"/>
                <a:cs typeface="Bitter"/>
                <a:sym typeface="Bitter"/>
              </a:rPr>
              <a:t> highligh</a:t>
            </a:r>
            <a:r>
              <a:rPr lang="en-US" sz="2199">
                <a:solidFill>
                  <a:srgbClr val="000000"/>
                </a:solidFill>
                <a:latin typeface="Bitter"/>
                <a:ea typeface="Bitter"/>
                <a:cs typeface="Bitter"/>
                <a:sym typeface="Bitter"/>
              </a:rPr>
              <a:t>ting nature, sustainability, local ident</a:t>
            </a:r>
            <a:r>
              <a:rPr lang="en-US" sz="2199">
                <a:solidFill>
                  <a:srgbClr val="000000"/>
                </a:solidFill>
                <a:latin typeface="Bitter"/>
                <a:ea typeface="Bitter"/>
                <a:cs typeface="Bitter"/>
                <a:sym typeface="Bitter"/>
              </a:rPr>
              <a:t>ity, and Thailand’s connection with the Mekong region</a:t>
            </a:r>
            <a:r>
              <a:rPr lang="en-US" sz="2199">
                <a:solidFill>
                  <a:srgbClr val="000000"/>
                </a:solidFill>
                <a:latin typeface="Bitter"/>
                <a:ea typeface="Bitter"/>
                <a:cs typeface="Bitter"/>
                <a:sym typeface="Bitter"/>
              </a:rPr>
              <a:t>.</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873076"/>
            <a:chOff x="0" y="0"/>
            <a:chExt cx="24384000" cy="6497434"/>
          </a:xfrm>
        </p:grpSpPr>
        <p:sp>
          <p:nvSpPr>
            <p:cNvPr name="Freeform 7" id="7" descr="preencoded.png"/>
            <p:cNvSpPr/>
            <p:nvPr/>
          </p:nvSpPr>
          <p:spPr>
            <a:xfrm flipH="false" flipV="false" rot="0">
              <a:off x="0" y="0"/>
              <a:ext cx="24384000" cy="6497447"/>
            </a:xfrm>
            <a:custGeom>
              <a:avLst/>
              <a:gdLst/>
              <a:ahLst/>
              <a:cxnLst/>
              <a:rect r="r" b="b" t="t" l="l"/>
              <a:pathLst>
                <a:path h="6497447" w="24384000">
                  <a:moveTo>
                    <a:pt x="0" y="0"/>
                  </a:moveTo>
                  <a:lnTo>
                    <a:pt x="24384000" y="0"/>
                  </a:lnTo>
                  <a:lnTo>
                    <a:pt x="24384000" y="6497447"/>
                  </a:lnTo>
                  <a:lnTo>
                    <a:pt x="0" y="6497447"/>
                  </a:lnTo>
                  <a:lnTo>
                    <a:pt x="0" y="0"/>
                  </a:lnTo>
                  <a:close/>
                </a:path>
              </a:pathLst>
            </a:custGeom>
            <a:blipFill>
              <a:blip r:embed="rId3"/>
              <a:stretch>
                <a:fillRect l="0" t="-38" r="0" b="-38"/>
              </a:stretch>
            </a:blipFill>
          </p:spPr>
        </p:sp>
      </p:grpSp>
      <p:sp>
        <p:nvSpPr>
          <p:cNvPr name="TextBox 8" id="8"/>
          <p:cNvSpPr txBox="true"/>
          <p:nvPr/>
        </p:nvSpPr>
        <p:spPr>
          <a:xfrm rot="0">
            <a:off x="955777" y="5400548"/>
            <a:ext cx="12388528" cy="865605"/>
          </a:xfrm>
          <a:prstGeom prst="rect">
            <a:avLst/>
          </a:prstGeom>
        </p:spPr>
        <p:txBody>
          <a:bodyPr anchor="t" rtlCol="false" tIns="0" lIns="0" bIns="0" rIns="0">
            <a:spAutoFit/>
          </a:bodyPr>
          <a:lstStyle/>
          <a:p>
            <a:pPr algn="ctr">
              <a:lnSpc>
                <a:spcPts val="6511"/>
              </a:lnSpc>
            </a:pPr>
            <a:r>
              <a:rPr lang="en-US" sz="5199" b="true">
                <a:solidFill>
                  <a:srgbClr val="253A7E"/>
                </a:solidFill>
                <a:latin typeface="Bitter Bold"/>
                <a:ea typeface="Bitter Bold"/>
                <a:cs typeface="Bitter Bold"/>
                <a:sym typeface="Bitter Bold"/>
              </a:rPr>
              <a:t>Thai Cuisine: The Harmony of Flavors</a:t>
            </a:r>
          </a:p>
        </p:txBody>
      </p:sp>
      <p:sp>
        <p:nvSpPr>
          <p:cNvPr name="TextBox 9" id="9"/>
          <p:cNvSpPr txBox="true"/>
          <p:nvPr/>
        </p:nvSpPr>
        <p:spPr>
          <a:xfrm rot="0">
            <a:off x="955777" y="6480303"/>
            <a:ext cx="16303523" cy="957147"/>
          </a:xfrm>
          <a:prstGeom prst="rect">
            <a:avLst/>
          </a:prstGeom>
        </p:spPr>
        <p:txBody>
          <a:bodyPr anchor="t" rtlCol="false" tIns="0" lIns="0" bIns="0" rIns="0">
            <a:spAutoFit/>
          </a:bodyPr>
          <a:lstStyle/>
          <a:p>
            <a:pPr algn="l">
              <a:lnSpc>
                <a:spcPts val="3953"/>
              </a:lnSpc>
            </a:pPr>
            <a:r>
              <a:rPr lang="en-US" sz="2450">
                <a:solidFill>
                  <a:srgbClr val="000000"/>
                </a:solidFill>
                <a:latin typeface="Bitter"/>
                <a:ea typeface="Bitter"/>
                <a:cs typeface="Bitter"/>
                <a:sym typeface="Bitter"/>
              </a:rPr>
              <a:t>Thai food is one of the most well-known aspects of Thai culture. Celebrated for its bold and balanced flavors, many Thai dishes are now beloved by people all over the world.</a:t>
            </a:r>
          </a:p>
        </p:txBody>
      </p:sp>
      <p:sp>
        <p:nvSpPr>
          <p:cNvPr name="TextBox 10" id="10"/>
          <p:cNvSpPr txBox="true"/>
          <p:nvPr/>
        </p:nvSpPr>
        <p:spPr>
          <a:xfrm rot="0">
            <a:off x="992238" y="8641261"/>
            <a:ext cx="16303523" cy="349704"/>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realasset</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518092" y="1200893"/>
            <a:ext cx="9251826" cy="857568"/>
          </a:xfrm>
          <a:prstGeom prst="rect">
            <a:avLst/>
          </a:prstGeom>
        </p:spPr>
        <p:txBody>
          <a:bodyPr anchor="t" rtlCol="false" tIns="0" lIns="0" bIns="0" rIns="0">
            <a:spAutoFit/>
          </a:bodyPr>
          <a:lstStyle/>
          <a:p>
            <a:pPr algn="ctr">
              <a:lnSpc>
                <a:spcPts val="6499"/>
              </a:lnSpc>
            </a:pPr>
            <a:r>
              <a:rPr lang="en-US" sz="5199" b="true">
                <a:solidFill>
                  <a:srgbClr val="253A7E"/>
                </a:solidFill>
                <a:latin typeface="Bitter Bold"/>
                <a:ea typeface="Bitter Bold"/>
                <a:cs typeface="Bitter Bold"/>
                <a:sym typeface="Bitter Bold"/>
              </a:rPr>
              <a:t>Characteristics of Thai Food</a:t>
            </a:r>
          </a:p>
        </p:txBody>
      </p:sp>
      <p:grpSp>
        <p:nvGrpSpPr>
          <p:cNvPr name="Group 3" id="3"/>
          <p:cNvGrpSpPr/>
          <p:nvPr/>
        </p:nvGrpSpPr>
        <p:grpSpPr>
          <a:xfrm rot="0">
            <a:off x="1740694" y="2475309"/>
            <a:ext cx="4494162" cy="2996060"/>
            <a:chOff x="0" y="0"/>
            <a:chExt cx="5992216" cy="3994747"/>
          </a:xfrm>
        </p:grpSpPr>
        <p:sp>
          <p:nvSpPr>
            <p:cNvPr name="Freeform 4" id="4"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3"/>
              <a:stretch>
                <a:fillRect l="0" t="-53" r="0" b="-52"/>
              </a:stretch>
            </a:blipFill>
          </p:spPr>
        </p:sp>
      </p:grpSp>
      <p:sp>
        <p:nvSpPr>
          <p:cNvPr name="TextBox 5" id="5"/>
          <p:cNvSpPr txBox="true"/>
          <p:nvPr/>
        </p:nvSpPr>
        <p:spPr>
          <a:xfrm rot="0">
            <a:off x="1296813" y="5720953"/>
            <a:ext cx="538192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Rice Culture and Food Sharing</a:t>
            </a:r>
          </a:p>
        </p:txBody>
      </p:sp>
      <p:sp>
        <p:nvSpPr>
          <p:cNvPr name="TextBox 6" id="6"/>
          <p:cNvSpPr txBox="true"/>
          <p:nvPr/>
        </p:nvSpPr>
        <p:spPr>
          <a:xfrm rot="0">
            <a:off x="1220614" y="6315526"/>
            <a:ext cx="5530453" cy="26067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Rice is the main staple of Thai people, forming the heart of almost all meals. Meals are typically eaten together, with rice served alongside a variety of shared accompanying dishes, reflecting the communal nature of Thai dining.</a:t>
            </a:r>
          </a:p>
        </p:txBody>
      </p:sp>
      <p:grpSp>
        <p:nvGrpSpPr>
          <p:cNvPr name="Group 7" id="7"/>
          <p:cNvGrpSpPr/>
          <p:nvPr/>
        </p:nvGrpSpPr>
        <p:grpSpPr>
          <a:xfrm rot="0">
            <a:off x="7271147" y="2475309"/>
            <a:ext cx="4494162" cy="2996060"/>
            <a:chOff x="0" y="0"/>
            <a:chExt cx="5992216" cy="3994747"/>
          </a:xfrm>
        </p:grpSpPr>
        <p:sp>
          <p:nvSpPr>
            <p:cNvPr name="Freeform 8" id="8"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4"/>
              <a:stretch>
                <a:fillRect l="0" t="-53" r="0" b="-52"/>
              </a:stretch>
            </a:blipFill>
          </p:spPr>
        </p:sp>
      </p:grpSp>
      <p:sp>
        <p:nvSpPr>
          <p:cNvPr name="TextBox 9" id="9"/>
          <p:cNvSpPr txBox="true"/>
          <p:nvPr/>
        </p:nvSpPr>
        <p:spPr>
          <a:xfrm rot="0">
            <a:off x="7746950" y="5720953"/>
            <a:ext cx="3542556"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Harmony of Flavors</a:t>
            </a:r>
          </a:p>
        </p:txBody>
      </p:sp>
      <p:sp>
        <p:nvSpPr>
          <p:cNvPr name="TextBox 10" id="10"/>
          <p:cNvSpPr txBox="true"/>
          <p:nvPr/>
        </p:nvSpPr>
        <p:spPr>
          <a:xfrm rot="0">
            <a:off x="7269213" y="6369450"/>
            <a:ext cx="4494162" cy="129226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Thai food is famous for its complex blends of flavors, such as sweet, sour, salty, and spicy.</a:t>
            </a:r>
          </a:p>
        </p:txBody>
      </p:sp>
      <p:grpSp>
        <p:nvGrpSpPr>
          <p:cNvPr name="Group 11" id="11"/>
          <p:cNvGrpSpPr/>
          <p:nvPr/>
        </p:nvGrpSpPr>
        <p:grpSpPr>
          <a:xfrm rot="0">
            <a:off x="12801600" y="2475309"/>
            <a:ext cx="4494162" cy="3100835"/>
            <a:chOff x="0" y="0"/>
            <a:chExt cx="5992216" cy="4134447"/>
          </a:xfrm>
        </p:grpSpPr>
        <p:sp>
          <p:nvSpPr>
            <p:cNvPr name="Freeform 12" id="12" descr="preencoded.png"/>
            <p:cNvSpPr/>
            <p:nvPr/>
          </p:nvSpPr>
          <p:spPr>
            <a:xfrm flipH="false" flipV="false" rot="0">
              <a:off x="0" y="0"/>
              <a:ext cx="5992241" cy="4134485"/>
            </a:xfrm>
            <a:custGeom>
              <a:avLst/>
              <a:gdLst/>
              <a:ahLst/>
              <a:cxnLst/>
              <a:rect r="r" b="b" t="t" l="l"/>
              <a:pathLst>
                <a:path h="4134485" w="5992241">
                  <a:moveTo>
                    <a:pt x="190500" y="0"/>
                  </a:moveTo>
                  <a:lnTo>
                    <a:pt x="5801741" y="0"/>
                  </a:lnTo>
                  <a:cubicBezTo>
                    <a:pt x="5906951" y="0"/>
                    <a:pt x="5992241" y="85290"/>
                    <a:pt x="5992241" y="190500"/>
                  </a:cubicBezTo>
                  <a:lnTo>
                    <a:pt x="5992241" y="3943985"/>
                  </a:lnTo>
                  <a:cubicBezTo>
                    <a:pt x="5992241" y="4049195"/>
                    <a:pt x="5906951" y="4134485"/>
                    <a:pt x="5801741" y="4134485"/>
                  </a:cubicBezTo>
                  <a:lnTo>
                    <a:pt x="190500" y="4134485"/>
                  </a:lnTo>
                  <a:cubicBezTo>
                    <a:pt x="139976" y="4134485"/>
                    <a:pt x="91522" y="4114414"/>
                    <a:pt x="55796" y="4078689"/>
                  </a:cubicBezTo>
                  <a:cubicBezTo>
                    <a:pt x="20070" y="4042963"/>
                    <a:pt x="0" y="3994509"/>
                    <a:pt x="0" y="3943985"/>
                  </a:cubicBezTo>
                  <a:lnTo>
                    <a:pt x="0" y="190500"/>
                  </a:lnTo>
                  <a:cubicBezTo>
                    <a:pt x="0" y="85290"/>
                    <a:pt x="85290" y="0"/>
                    <a:pt x="190500" y="0"/>
                  </a:cubicBezTo>
                  <a:close/>
                </a:path>
              </a:pathLst>
            </a:custGeom>
            <a:blipFill>
              <a:blip r:embed="rId5"/>
              <a:stretch>
                <a:fillRect l="0" t="-51" r="0" b="-50"/>
              </a:stretch>
            </a:blipFill>
          </p:spPr>
        </p:sp>
      </p:grpSp>
      <p:sp>
        <p:nvSpPr>
          <p:cNvPr name="TextBox 13" id="13"/>
          <p:cNvSpPr txBox="true"/>
          <p:nvPr/>
        </p:nvSpPr>
        <p:spPr>
          <a:xfrm rot="0">
            <a:off x="13947985" y="5766568"/>
            <a:ext cx="2201391"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Global Fame</a:t>
            </a:r>
          </a:p>
        </p:txBody>
      </p:sp>
      <p:sp>
        <p:nvSpPr>
          <p:cNvPr name="TextBox 14" id="14"/>
          <p:cNvSpPr txBox="true"/>
          <p:nvPr/>
        </p:nvSpPr>
        <p:spPr>
          <a:xfrm rot="0">
            <a:off x="12801600" y="6369450"/>
            <a:ext cx="4494162" cy="8541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Many Thai dishes are now popular and beloved worldwide.</a:t>
            </a:r>
          </a:p>
        </p:txBody>
      </p:sp>
      <p:sp>
        <p:nvSpPr>
          <p:cNvPr name="TextBox 15" id="15"/>
          <p:cNvSpPr txBox="true"/>
          <p:nvPr/>
        </p:nvSpPr>
        <p:spPr>
          <a:xfrm rot="0">
            <a:off x="11765309" y="8894438"/>
            <a:ext cx="16303523" cy="435178"/>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Expatica, De Siam Cuisine, Quandoo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23182"/>
            <a:ext cx="6675090" cy="862285"/>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881930" y="2083746"/>
            <a:ext cx="3425876" cy="3425876"/>
            <a:chOff x="0" y="0"/>
            <a:chExt cx="4567834" cy="4567834"/>
          </a:xfrm>
        </p:grpSpPr>
        <p:sp>
          <p:nvSpPr>
            <p:cNvPr name="Freeform 8" id="8"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3"/>
              <a:stretch>
                <a:fillRect l="0" t="0" r="0" b="0"/>
              </a:stretch>
            </a:blipFill>
          </p:spPr>
        </p:sp>
      </p:grpSp>
      <p:sp>
        <p:nvSpPr>
          <p:cNvPr name="TextBox 9" id="9"/>
          <p:cNvSpPr txBox="true"/>
          <p:nvPr/>
        </p:nvSpPr>
        <p:spPr>
          <a:xfrm rot="0">
            <a:off x="2587186" y="5778398"/>
            <a:ext cx="2015356" cy="573087"/>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Thai </a:t>
            </a:r>
          </a:p>
        </p:txBody>
      </p:sp>
      <p:sp>
        <p:nvSpPr>
          <p:cNvPr name="TextBox 10" id="10"/>
          <p:cNvSpPr txBox="true"/>
          <p:nvPr/>
        </p:nvSpPr>
        <p:spPr>
          <a:xfrm rot="0">
            <a:off x="1282599" y="6382941"/>
            <a:ext cx="4624530"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famous stir-fried noodle dish made with rice noodles, dried shrimps, tofu, eggs, peanuts, and a tangy-sweet tamarind sauce.</a:t>
            </a:r>
          </a:p>
        </p:txBody>
      </p:sp>
      <p:grpSp>
        <p:nvGrpSpPr>
          <p:cNvPr name="Group 11" id="11"/>
          <p:cNvGrpSpPr/>
          <p:nvPr/>
        </p:nvGrpSpPr>
        <p:grpSpPr>
          <a:xfrm rot="0">
            <a:off x="7430986" y="2083746"/>
            <a:ext cx="3425876" cy="3425876"/>
            <a:chOff x="0" y="0"/>
            <a:chExt cx="4567834" cy="4567834"/>
          </a:xfrm>
        </p:grpSpPr>
        <p:sp>
          <p:nvSpPr>
            <p:cNvPr name="Freeform 12" id="12"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4"/>
              <a:stretch>
                <a:fillRect l="0" t="0" r="0" b="0"/>
              </a:stretch>
            </a:blipFill>
          </p:spPr>
        </p:sp>
      </p:grpSp>
      <p:sp>
        <p:nvSpPr>
          <p:cNvPr name="TextBox 13" id="13"/>
          <p:cNvSpPr txBox="true"/>
          <p:nvPr/>
        </p:nvSpPr>
        <p:spPr>
          <a:xfrm rot="0">
            <a:off x="7821990" y="5702600"/>
            <a:ext cx="2643857" cy="573087"/>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Krapao </a:t>
            </a:r>
          </a:p>
        </p:txBody>
      </p:sp>
      <p:sp>
        <p:nvSpPr>
          <p:cNvPr name="TextBox 14" id="14"/>
          <p:cNvSpPr txBox="true"/>
          <p:nvPr/>
        </p:nvSpPr>
        <p:spPr>
          <a:xfrm rot="0">
            <a:off x="6861028" y="6380463"/>
            <a:ext cx="4565783"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flavorful stir-fry made with minced meat, holy basil, garlic, and chili, typically served over rice with a fried egg on top.</a:t>
            </a:r>
          </a:p>
        </p:txBody>
      </p:sp>
      <p:grpSp>
        <p:nvGrpSpPr>
          <p:cNvPr name="Group 15" id="15"/>
          <p:cNvGrpSpPr/>
          <p:nvPr/>
        </p:nvGrpSpPr>
        <p:grpSpPr>
          <a:xfrm rot="0">
            <a:off x="12980041" y="2083746"/>
            <a:ext cx="3425876" cy="3425876"/>
            <a:chOff x="0" y="0"/>
            <a:chExt cx="4567834" cy="4567834"/>
          </a:xfrm>
        </p:grpSpPr>
        <p:sp>
          <p:nvSpPr>
            <p:cNvPr name="Freeform 16" id="16"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5"/>
              <a:stretch>
                <a:fillRect l="0" t="0" r="0" b="0"/>
              </a:stretch>
            </a:blipFill>
          </p:spPr>
        </p:sp>
      </p:grpSp>
      <p:sp>
        <p:nvSpPr>
          <p:cNvPr name="TextBox 17" id="17"/>
          <p:cNvSpPr txBox="true"/>
          <p:nvPr/>
        </p:nvSpPr>
        <p:spPr>
          <a:xfrm rot="0">
            <a:off x="13461729" y="5778398"/>
            <a:ext cx="2462510" cy="573087"/>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See Ew</a:t>
            </a:r>
          </a:p>
        </p:txBody>
      </p:sp>
      <p:sp>
        <p:nvSpPr>
          <p:cNvPr name="TextBox 18" id="18"/>
          <p:cNvSpPr txBox="true"/>
          <p:nvPr/>
        </p:nvSpPr>
        <p:spPr>
          <a:xfrm rot="0">
            <a:off x="12518827" y="6380463"/>
            <a:ext cx="4348305"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savory stir-fried noodle dish made with wide rice noodles, soy sauce, Chinese broccoli, and your choice of meat.</a:t>
            </a:r>
          </a:p>
        </p:txBody>
      </p:sp>
      <p:sp>
        <p:nvSpPr>
          <p:cNvPr name="TextBox 19" id="19"/>
          <p:cNvSpPr txBox="true"/>
          <p:nvPr/>
        </p:nvSpPr>
        <p:spPr>
          <a:xfrm rot="0">
            <a:off x="959491" y="9060209"/>
            <a:ext cx="16369008" cy="413595"/>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Inquiring Chef, Food and Wine, MICHELIN Guide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19023"/>
            <a:ext cx="6675090"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909762" y="2218582"/>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857784" y="5904462"/>
            <a:ext cx="3511525" cy="585787"/>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Tom Yum Kung</a:t>
            </a:r>
          </a:p>
        </p:txBody>
      </p:sp>
      <p:sp>
        <p:nvSpPr>
          <p:cNvPr name="TextBox 10" id="10"/>
          <p:cNvSpPr txBox="true"/>
          <p:nvPr/>
        </p:nvSpPr>
        <p:spPr>
          <a:xfrm rot="0">
            <a:off x="800140" y="6616303"/>
            <a:ext cx="5693009" cy="3040536"/>
          </a:xfrm>
          <a:prstGeom prst="rect">
            <a:avLst/>
          </a:prstGeom>
        </p:spPr>
        <p:txBody>
          <a:bodyPr anchor="t" rtlCol="false" tIns="0" lIns="0" bIns="0" rIns="0">
            <a:spAutoFit/>
          </a:bodyPr>
          <a:lstStyle/>
          <a:p>
            <a:pPr algn="ctr">
              <a:lnSpc>
                <a:spcPts val="3463"/>
              </a:lnSpc>
            </a:pPr>
            <a:r>
              <a:rPr lang="en-US" sz="2150">
                <a:solidFill>
                  <a:srgbClr val="000000"/>
                </a:solidFill>
                <a:latin typeface="Bitter"/>
                <a:ea typeface="Bitter"/>
                <a:cs typeface="Bitter"/>
                <a:sym typeface="Bitter"/>
              </a:rPr>
              <a:t> A hot and sour soup made with shrimp, lemongrass, lime, chili, and fragrant herbs, known for its bold and refreshing flavor.</a:t>
            </a:r>
          </a:p>
          <a:p>
            <a:pPr algn="ctr">
              <a:lnSpc>
                <a:spcPts val="3463"/>
              </a:lnSpc>
            </a:pPr>
            <a:r>
              <a:rPr lang="en-US" sz="2150">
                <a:solidFill>
                  <a:srgbClr val="000000"/>
                </a:solidFill>
                <a:latin typeface="Bitter"/>
                <a:ea typeface="Bitter"/>
                <a:cs typeface="Bitter"/>
                <a:sym typeface="Bitter"/>
              </a:rPr>
              <a:t>It was inscribed on UNESCO’s Representative List of the Intangible Cultural Heritage of Humanity in 2024.</a:t>
            </a:r>
          </a:p>
          <a:p>
            <a:pPr algn="ctr">
              <a:lnSpc>
                <a:spcPts val="3463"/>
              </a:lnSpc>
            </a:pPr>
          </a:p>
        </p:txBody>
      </p:sp>
      <p:grpSp>
        <p:nvGrpSpPr>
          <p:cNvPr name="Group 11" id="11"/>
          <p:cNvGrpSpPr/>
          <p:nvPr/>
        </p:nvGrpSpPr>
        <p:grpSpPr>
          <a:xfrm rot="0">
            <a:off x="7440216" y="2218582"/>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204770" y="5904462"/>
            <a:ext cx="3878461" cy="585787"/>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Massaman Curry</a:t>
            </a:r>
          </a:p>
        </p:txBody>
      </p:sp>
      <p:sp>
        <p:nvSpPr>
          <p:cNvPr name="TextBox 14" id="14"/>
          <p:cNvSpPr txBox="true"/>
          <p:nvPr/>
        </p:nvSpPr>
        <p:spPr>
          <a:xfrm rot="0">
            <a:off x="6863730" y="6606778"/>
            <a:ext cx="4560539"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rich and mildly spicy  curry with Persian influence, made with tender meat, potatoes, peanuts, and aromatic spices.</a:t>
            </a:r>
          </a:p>
        </p:txBody>
      </p:sp>
      <p:grpSp>
        <p:nvGrpSpPr>
          <p:cNvPr name="Group 15" id="15"/>
          <p:cNvGrpSpPr/>
          <p:nvPr/>
        </p:nvGrpSpPr>
        <p:grpSpPr>
          <a:xfrm rot="0">
            <a:off x="12970669" y="2218582"/>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3256121" y="5904462"/>
            <a:ext cx="2836664" cy="585787"/>
          </a:xfrm>
          <a:prstGeom prst="rect">
            <a:avLst/>
          </a:prstGeom>
        </p:spPr>
        <p:txBody>
          <a:bodyPr anchor="t" rtlCol="false" tIns="0" lIns="0" bIns="0" rIns="0">
            <a:spAutoFit/>
          </a:bodyPr>
          <a:lstStyle/>
          <a:p>
            <a:pPr algn="r">
              <a:lnSpc>
                <a:spcPts val="4499"/>
              </a:lnSpc>
            </a:pPr>
            <a:r>
              <a:rPr lang="en-US" sz="3625" b="true">
                <a:solidFill>
                  <a:srgbClr val="000000"/>
                </a:solidFill>
                <a:latin typeface="Bitter Bold"/>
                <a:ea typeface="Bitter Bold"/>
                <a:cs typeface="Bitter Bold"/>
                <a:sym typeface="Bitter Bold"/>
              </a:rPr>
              <a:t>Green Curry</a:t>
            </a:r>
          </a:p>
        </p:txBody>
      </p:sp>
      <p:sp>
        <p:nvSpPr>
          <p:cNvPr name="TextBox 18" id="18"/>
          <p:cNvSpPr txBox="true"/>
          <p:nvPr/>
        </p:nvSpPr>
        <p:spPr>
          <a:xfrm rot="0">
            <a:off x="12053145" y="6606778"/>
            <a:ext cx="4983804"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creamy and spicy curry made with green chili paste, coconut milk, meat, and Thai basil, offering a vibrant and aromatic taste.</a:t>
            </a:r>
          </a:p>
        </p:txBody>
      </p:sp>
      <p:sp>
        <p:nvSpPr>
          <p:cNvPr name="TextBox 19" id="19"/>
          <p:cNvSpPr txBox="true"/>
          <p:nvPr/>
        </p:nvSpPr>
        <p:spPr>
          <a:xfrm rot="0">
            <a:off x="7013902" y="9191625"/>
            <a:ext cx="16303523" cy="339725"/>
          </a:xfrm>
          <a:prstGeom prst="rect">
            <a:avLst/>
          </a:prstGeom>
        </p:spPr>
        <p:txBody>
          <a:bodyPr anchor="t" rtlCol="false" tIns="0" lIns="0" bIns="0" rIns="0">
            <a:spAutoFit/>
          </a:bodyPr>
          <a:lstStyle/>
          <a:p>
            <a:pPr algn="ctr">
              <a:lnSpc>
                <a:spcPts val="2875"/>
              </a:lnSpc>
            </a:pPr>
            <a:r>
              <a:rPr lang="en-US" sz="1812">
                <a:solidFill>
                  <a:srgbClr val="000000"/>
                </a:solidFill>
                <a:latin typeface="Bitter"/>
                <a:ea typeface="Bitter"/>
                <a:cs typeface="Bitter"/>
                <a:sym typeface="Bitter"/>
              </a:rPr>
              <a:t>Photo credit: MICHELIN Guide,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531665" y="3591714"/>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717040" y="3591714"/>
            <a:ext cx="4005346" cy="5647536"/>
          </a:xfrm>
          <a:custGeom>
            <a:avLst/>
            <a:gdLst/>
            <a:ahLst/>
            <a:cxnLst/>
            <a:rect r="r" b="b" t="t" l="l"/>
            <a:pathLst>
              <a:path h="5647536" w="4005346">
                <a:moveTo>
                  <a:pt x="0" y="0"/>
                </a:moveTo>
                <a:lnTo>
                  <a:pt x="4005346" y="0"/>
                </a:lnTo>
                <a:lnTo>
                  <a:pt x="4005346" y="5647536"/>
                </a:lnTo>
                <a:lnTo>
                  <a:pt x="0" y="5647536"/>
                </a:lnTo>
                <a:lnTo>
                  <a:pt x="0" y="0"/>
                </a:lnTo>
                <a:close/>
              </a:path>
            </a:pathLst>
          </a:custGeom>
          <a:blipFill>
            <a:blip r:embed="rId4"/>
            <a:stretch>
              <a:fillRect l="-14359" t="-35440" r="-18380" b="-5703"/>
            </a:stretch>
          </a:blipFill>
        </p:spPr>
      </p:sp>
      <p:sp>
        <p:nvSpPr>
          <p:cNvPr name="TextBox 7" id="7"/>
          <p:cNvSpPr txBox="true"/>
          <p:nvPr/>
        </p:nvSpPr>
        <p:spPr>
          <a:xfrm rot="0">
            <a:off x="7648575" y="8429829"/>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
        <p:nvSpPr>
          <p:cNvPr name="TextBox 8" id="8"/>
          <p:cNvSpPr txBox="true"/>
          <p:nvPr/>
        </p:nvSpPr>
        <p:spPr>
          <a:xfrm rot="0">
            <a:off x="8777100" y="4124819"/>
            <a:ext cx="6979235" cy="303710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Chakri Dress (ชุดไทยจักรี)</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Chakri Maha Prasat Throne Hall </a:t>
            </a:r>
            <a:r>
              <a:rPr lang="en-US" sz="2199">
                <a:solidFill>
                  <a:srgbClr val="000000"/>
                </a:solidFill>
                <a:latin typeface="Bitter"/>
                <a:ea typeface="Bitter"/>
                <a:cs typeface="Bitter"/>
                <a:sym typeface="Bitter"/>
              </a:rPr>
              <a:t>in the Grand Palace, Bangkok. A formal evening style with a one-shoulder</a:t>
            </a:r>
            <a:r>
              <a:rPr lang="en-US" sz="2199" i="true">
                <a:solidFill>
                  <a:srgbClr val="000000"/>
                </a:solidFill>
                <a:latin typeface="Bitter Italics"/>
                <a:ea typeface="Bitter Italics"/>
                <a:cs typeface="Bitter Italics"/>
                <a:sym typeface="Bitter Italics"/>
              </a:rPr>
              <a:t> sabai </a:t>
            </a:r>
            <a:r>
              <a:rPr lang="en-US" sz="2199">
                <a:solidFill>
                  <a:srgbClr val="000000"/>
                </a:solidFill>
                <a:latin typeface="Bitter"/>
                <a:ea typeface="Bitter"/>
                <a:cs typeface="Bitter"/>
                <a:sym typeface="Bitter"/>
              </a:rPr>
              <a:t>(Cloth/shawl worn across the chest) and pleated silk skirt, often used for weddings and receptions.</a:t>
            </a:r>
          </a:p>
        </p:txBody>
      </p:sp>
      <p:sp>
        <p:nvSpPr>
          <p:cNvPr name="TextBox 9" id="9"/>
          <p:cNvSpPr txBox="true"/>
          <p:nvPr/>
        </p:nvSpPr>
        <p:spPr>
          <a:xfrm rot="0">
            <a:off x="1028700" y="900456"/>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10" id="10"/>
          <p:cNvSpPr txBox="true"/>
          <p:nvPr/>
        </p:nvSpPr>
        <p:spPr>
          <a:xfrm rot="0">
            <a:off x="1028700" y="2488365"/>
            <a:ext cx="15679581" cy="709446"/>
          </a:xfrm>
          <a:prstGeom prst="rect">
            <a:avLst/>
          </a:prstGeom>
        </p:spPr>
        <p:txBody>
          <a:bodyPr anchor="t" rtlCol="false" tIns="0" lIns="0" bIns="0" rIns="0">
            <a:spAutoFit/>
          </a:bodyPr>
          <a:lstStyle/>
          <a:p>
            <a:pPr algn="l">
              <a:lnSpc>
                <a:spcPts val="2727"/>
              </a:lnSpc>
            </a:pPr>
            <a:r>
              <a:rPr lang="en-US" b="true" sz="2178">
                <a:solidFill>
                  <a:srgbClr val="000000"/>
                </a:solidFill>
                <a:latin typeface="Bitter Bold"/>
                <a:ea typeface="Bitter Bold"/>
                <a:cs typeface="Bitter Bold"/>
                <a:sym typeface="Bitter Bold"/>
              </a:rPr>
              <a:t>Chud Thai Phra Ratcha Niyom (ชุดไทยพระราชนิยม)</a:t>
            </a:r>
            <a:r>
              <a:rPr lang="en-US" sz="2178">
                <a:solidFill>
                  <a:srgbClr val="000000"/>
                </a:solidFill>
                <a:latin typeface="Bitter"/>
                <a:ea typeface="Bitter"/>
                <a:cs typeface="Bitter"/>
                <a:sym typeface="Bitter"/>
              </a:rPr>
              <a:t> refers to </a:t>
            </a:r>
            <a:r>
              <a:rPr lang="en-US" b="true" sz="2178">
                <a:solidFill>
                  <a:srgbClr val="000000"/>
                </a:solidFill>
                <a:latin typeface="Bitter Bold"/>
                <a:ea typeface="Bitter Bold"/>
                <a:cs typeface="Bitter Bold"/>
                <a:sym typeface="Bitter Bold"/>
              </a:rPr>
              <a:t>eight royally endorsed styles of Thai national dress</a:t>
            </a:r>
            <a:r>
              <a:rPr lang="en-US" sz="2178">
                <a:solidFill>
                  <a:srgbClr val="000000"/>
                </a:solidFill>
                <a:latin typeface="Bitter"/>
                <a:ea typeface="Bitter"/>
                <a:cs typeface="Bitter"/>
                <a:sym typeface="Bitter"/>
              </a:rPr>
              <a:t>, reflecting Thai textile craftsmanship, elegance, and cultural identity.</a:t>
            </a:r>
          </a:p>
        </p:txBody>
      </p:sp>
      <p:sp>
        <p:nvSpPr>
          <p:cNvPr name="TextBox 11" id="11"/>
          <p:cNvSpPr txBox="true"/>
          <p:nvPr/>
        </p:nvSpPr>
        <p:spPr>
          <a:xfrm rot="0">
            <a:off x="2642764" y="3706757"/>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94032"/>
            <a:ext cx="7302401"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Desserts </a:t>
            </a:r>
          </a:p>
        </p:txBody>
      </p:sp>
      <p:grpSp>
        <p:nvGrpSpPr>
          <p:cNvPr name="Group 7" id="7"/>
          <p:cNvGrpSpPr/>
          <p:nvPr/>
        </p:nvGrpSpPr>
        <p:grpSpPr>
          <a:xfrm rot="0">
            <a:off x="1909762" y="2293591"/>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521023" y="5979471"/>
            <a:ext cx="4185047" cy="585787"/>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Mango Sticky Rice</a:t>
            </a:r>
          </a:p>
        </p:txBody>
      </p:sp>
      <p:sp>
        <p:nvSpPr>
          <p:cNvPr name="TextBox 10" id="10"/>
          <p:cNvSpPr txBox="true"/>
          <p:nvPr/>
        </p:nvSpPr>
        <p:spPr>
          <a:xfrm rot="0">
            <a:off x="955777" y="6617341"/>
            <a:ext cx="5242617" cy="1339850"/>
          </a:xfrm>
          <a:prstGeom prst="rect">
            <a:avLst/>
          </a:prstGeom>
        </p:spPr>
        <p:txBody>
          <a:bodyPr anchor="t" rtlCol="false" tIns="0" lIns="0" bIns="0" rIns="0">
            <a:spAutoFit/>
          </a:bodyPr>
          <a:lstStyle/>
          <a:p>
            <a:pPr algn="ctr">
              <a:lnSpc>
                <a:spcPts val="3624"/>
              </a:lnSpc>
            </a:pPr>
            <a:r>
              <a:rPr lang="en-US" sz="2250">
                <a:solidFill>
                  <a:srgbClr val="000000"/>
                </a:solidFill>
                <a:latin typeface="Bitter"/>
                <a:ea typeface="Bitter"/>
                <a:cs typeface="Bitter"/>
                <a:sym typeface="Bitter"/>
              </a:rPr>
              <a:t> A popular dessert made with sweet sticky rice, ripe mango slices, and</a:t>
            </a:r>
          </a:p>
          <a:p>
            <a:pPr algn="ctr">
              <a:lnSpc>
                <a:spcPts val="3624"/>
              </a:lnSpc>
            </a:pPr>
            <a:r>
              <a:rPr lang="en-US" sz="2249">
                <a:solidFill>
                  <a:srgbClr val="000000"/>
                </a:solidFill>
                <a:latin typeface="Bitter"/>
                <a:ea typeface="Bitter"/>
                <a:cs typeface="Bitter"/>
                <a:sym typeface="Bitter"/>
              </a:rPr>
              <a:t>a drizzle of rich coconut milk.</a:t>
            </a:r>
          </a:p>
        </p:txBody>
      </p:sp>
      <p:grpSp>
        <p:nvGrpSpPr>
          <p:cNvPr name="Group 11" id="11"/>
          <p:cNvGrpSpPr/>
          <p:nvPr/>
        </p:nvGrpSpPr>
        <p:grpSpPr>
          <a:xfrm rot="0">
            <a:off x="7440216" y="2293591"/>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384777" y="5979471"/>
            <a:ext cx="3518446" cy="585787"/>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Thubthim Krop</a:t>
            </a:r>
          </a:p>
        </p:txBody>
      </p:sp>
      <p:sp>
        <p:nvSpPr>
          <p:cNvPr name="TextBox 14" id="14"/>
          <p:cNvSpPr txBox="true"/>
          <p:nvPr/>
        </p:nvSpPr>
        <p:spPr>
          <a:xfrm rot="0">
            <a:off x="6522691" y="6617341"/>
            <a:ext cx="5242617" cy="1797050"/>
          </a:xfrm>
          <a:prstGeom prst="rect">
            <a:avLst/>
          </a:prstGeom>
        </p:spPr>
        <p:txBody>
          <a:bodyPr anchor="t" rtlCol="false" tIns="0" lIns="0" bIns="0" rIns="0">
            <a:spAutoFit/>
          </a:bodyPr>
          <a:lstStyle/>
          <a:p>
            <a:pPr algn="ctr">
              <a:lnSpc>
                <a:spcPts val="3624"/>
              </a:lnSpc>
            </a:pPr>
            <a:r>
              <a:rPr lang="en-US" sz="2249">
                <a:solidFill>
                  <a:srgbClr val="000000"/>
                </a:solidFill>
                <a:latin typeface="Bitter"/>
                <a:ea typeface="Bitter"/>
                <a:cs typeface="Bitter"/>
                <a:sym typeface="Bitter"/>
              </a:rPr>
              <a:t>A refreshing Thai dessert featuring crunchy water chestnuts coated in red syrup and served in sweetened coconut milk with crushed ice.</a:t>
            </a:r>
          </a:p>
        </p:txBody>
      </p:sp>
      <p:grpSp>
        <p:nvGrpSpPr>
          <p:cNvPr name="Group 15" id="15"/>
          <p:cNvGrpSpPr/>
          <p:nvPr/>
        </p:nvGrpSpPr>
        <p:grpSpPr>
          <a:xfrm rot="0">
            <a:off x="12970669" y="2293591"/>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2780355" y="5979471"/>
            <a:ext cx="3788197" cy="585787"/>
          </a:xfrm>
          <a:prstGeom prst="rect">
            <a:avLst/>
          </a:prstGeom>
        </p:spPr>
        <p:txBody>
          <a:bodyPr anchor="t" rtlCol="false" tIns="0" lIns="0" bIns="0" rIns="0">
            <a:spAutoFit/>
          </a:bodyPr>
          <a:lstStyle/>
          <a:p>
            <a:pPr algn="ctr">
              <a:lnSpc>
                <a:spcPts val="4499"/>
              </a:lnSpc>
            </a:pPr>
            <a:r>
              <a:rPr lang="en-US" sz="3625" b="true">
                <a:solidFill>
                  <a:srgbClr val="000000"/>
                </a:solidFill>
                <a:latin typeface="Bitter Bold"/>
                <a:ea typeface="Bitter Bold"/>
                <a:cs typeface="Bitter Bold"/>
                <a:sym typeface="Bitter Bold"/>
              </a:rPr>
              <a:t>Khanom Bueang</a:t>
            </a:r>
          </a:p>
        </p:txBody>
      </p:sp>
      <p:sp>
        <p:nvSpPr>
          <p:cNvPr name="TextBox 18" id="18"/>
          <p:cNvSpPr txBox="true"/>
          <p:nvPr/>
        </p:nvSpPr>
        <p:spPr>
          <a:xfrm rot="0">
            <a:off x="12053145" y="6617341"/>
            <a:ext cx="5242617" cy="1797050"/>
          </a:xfrm>
          <a:prstGeom prst="rect">
            <a:avLst/>
          </a:prstGeom>
        </p:spPr>
        <p:txBody>
          <a:bodyPr anchor="t" rtlCol="false" tIns="0" lIns="0" bIns="0" rIns="0">
            <a:spAutoFit/>
          </a:bodyPr>
          <a:lstStyle/>
          <a:p>
            <a:pPr algn="ctr">
              <a:lnSpc>
                <a:spcPts val="3624"/>
              </a:lnSpc>
            </a:pPr>
            <a:r>
              <a:rPr lang="en-US" sz="2249">
                <a:solidFill>
                  <a:srgbClr val="000000"/>
                </a:solidFill>
                <a:latin typeface="Bitter"/>
                <a:ea typeface="Bitter"/>
                <a:cs typeface="Bitter"/>
                <a:sym typeface="Bitter"/>
              </a:rPr>
              <a:t>A crispy Thai crepe filled with sweet or savory toppings, often made with coconut cream, shredded egg yolk, and grated coconut.</a:t>
            </a:r>
          </a:p>
        </p:txBody>
      </p:sp>
      <p:sp>
        <p:nvSpPr>
          <p:cNvPr name="TextBox 19" id="19"/>
          <p:cNvSpPr txBox="true"/>
          <p:nvPr/>
        </p:nvSpPr>
        <p:spPr>
          <a:xfrm rot="0">
            <a:off x="955777" y="8823122"/>
            <a:ext cx="16303523" cy="435178"/>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OfficeMate, khunkaekanomwan,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52857" y="0"/>
            <a:ext cx="18993713" cy="4890464"/>
            <a:chOff x="0" y="0"/>
            <a:chExt cx="24384000" cy="6278344"/>
          </a:xfrm>
        </p:grpSpPr>
        <p:sp>
          <p:nvSpPr>
            <p:cNvPr name="Freeform 7" id="7"/>
            <p:cNvSpPr/>
            <p:nvPr/>
          </p:nvSpPr>
          <p:spPr>
            <a:xfrm flipH="false" flipV="false" rot="0">
              <a:off x="0" y="0"/>
              <a:ext cx="24384000" cy="6278303"/>
            </a:xfrm>
            <a:custGeom>
              <a:avLst/>
              <a:gdLst/>
              <a:ahLst/>
              <a:cxnLst/>
              <a:rect r="r" b="b" t="t" l="l"/>
              <a:pathLst>
                <a:path h="6278303" w="24384000">
                  <a:moveTo>
                    <a:pt x="0" y="0"/>
                  </a:moveTo>
                  <a:lnTo>
                    <a:pt x="24384000" y="0"/>
                  </a:lnTo>
                  <a:lnTo>
                    <a:pt x="24384000" y="6278303"/>
                  </a:lnTo>
                  <a:lnTo>
                    <a:pt x="0" y="6278303"/>
                  </a:lnTo>
                  <a:lnTo>
                    <a:pt x="0" y="0"/>
                  </a:lnTo>
                  <a:close/>
                </a:path>
              </a:pathLst>
            </a:custGeom>
            <a:blipFill>
              <a:blip r:embed="rId3"/>
              <a:stretch>
                <a:fillRect l="0" t="-50307" r="0" b="-108616"/>
              </a:stretch>
            </a:blipFill>
          </p:spPr>
        </p:sp>
      </p:grpSp>
      <p:sp>
        <p:nvSpPr>
          <p:cNvPr name="TextBox 8" id="8"/>
          <p:cNvSpPr txBox="true"/>
          <p:nvPr/>
        </p:nvSpPr>
        <p:spPr>
          <a:xfrm rot="0">
            <a:off x="992238" y="5124450"/>
            <a:ext cx="12192446"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Nuad Thai: Thai Traditional Massage </a:t>
            </a:r>
          </a:p>
        </p:txBody>
      </p:sp>
      <p:sp>
        <p:nvSpPr>
          <p:cNvPr name="TextBox 9" id="9"/>
          <p:cNvSpPr txBox="true"/>
          <p:nvPr/>
        </p:nvSpPr>
        <p:spPr>
          <a:xfrm rot="0">
            <a:off x="992238" y="6394399"/>
            <a:ext cx="16014020" cy="1850072"/>
          </a:xfrm>
          <a:prstGeom prst="rect">
            <a:avLst/>
          </a:prstGeom>
        </p:spPr>
        <p:txBody>
          <a:bodyPr anchor="t" rtlCol="false" tIns="0" lIns="0" bIns="0" rIns="0">
            <a:spAutoFit/>
          </a:bodyPr>
          <a:lstStyle/>
          <a:p>
            <a:pPr algn="l">
              <a:lnSpc>
                <a:spcPts val="3680"/>
              </a:lnSpc>
            </a:pPr>
            <a:r>
              <a:rPr lang="en-US" sz="2300" i="true">
                <a:solidFill>
                  <a:srgbClr val="000000"/>
                </a:solidFill>
                <a:latin typeface="Bitter Italics"/>
                <a:ea typeface="Bitter Italics"/>
                <a:cs typeface="Bitter Italics"/>
                <a:sym typeface="Bitter Italics"/>
              </a:rPr>
              <a:t>Nuad Thai  </a:t>
            </a:r>
            <a:r>
              <a:rPr lang="en-US" sz="2300">
                <a:solidFill>
                  <a:srgbClr val="000000"/>
                </a:solidFill>
                <a:latin typeface="Bitter"/>
                <a:ea typeface="Bitter"/>
                <a:cs typeface="Bitter"/>
                <a:sym typeface="Bitter"/>
              </a:rPr>
              <a:t>(นวดไทย), or traditional Thai massage, is an ancient healing practice that combines acupressure, assisted stretches, and energy line work to promote physical and mental well-being. Recognized by UNESCO </a:t>
            </a:r>
          </a:p>
          <a:p>
            <a:pPr algn="l">
              <a:lnSpc>
                <a:spcPts val="3680"/>
              </a:lnSpc>
            </a:pPr>
            <a:r>
              <a:rPr lang="en-US" sz="2300">
                <a:solidFill>
                  <a:srgbClr val="000000"/>
                </a:solidFill>
                <a:latin typeface="Bitter"/>
                <a:ea typeface="Bitter"/>
                <a:cs typeface="Bitter"/>
                <a:sym typeface="Bitter"/>
              </a:rPr>
              <a:t>as an Intangible Cultural Heritage</a:t>
            </a:r>
            <a:r>
              <a:rPr lang="en-US" sz="2300">
                <a:solidFill>
                  <a:srgbClr val="000000"/>
                </a:solidFill>
                <a:latin typeface="Bitter"/>
                <a:ea typeface="Bitter"/>
                <a:cs typeface="Bitter"/>
                <a:sym typeface="Bitter"/>
              </a:rPr>
              <a:t> in 2019</a:t>
            </a:r>
            <a:r>
              <a:rPr lang="en-US" sz="2300">
                <a:solidFill>
                  <a:srgbClr val="000000"/>
                </a:solidFill>
                <a:latin typeface="Bitter"/>
                <a:ea typeface="Bitter"/>
                <a:cs typeface="Bitter"/>
                <a:sym typeface="Bitter"/>
              </a:rPr>
              <a:t>, Nuad Thai is deeply rooted in Thai medicine and spirituality, focusing on restoring balance and harmony in the body.</a:t>
            </a:r>
          </a:p>
        </p:txBody>
      </p:sp>
      <p:sp>
        <p:nvSpPr>
          <p:cNvPr name="TextBox 10" id="10"/>
          <p:cNvSpPr txBox="true"/>
          <p:nvPr/>
        </p:nvSpPr>
        <p:spPr>
          <a:xfrm rot="0">
            <a:off x="992238" y="8793956"/>
            <a:ext cx="16303523" cy="376238"/>
          </a:xfrm>
          <a:prstGeom prst="rect">
            <a:avLst/>
          </a:prstGeom>
        </p:spPr>
        <p:txBody>
          <a:bodyPr anchor="t" rtlCol="false" tIns="0" lIns="0" bIns="0" rIns="0">
            <a:spAutoFit/>
          </a:bodyPr>
          <a:lstStyle/>
          <a:p>
            <a:pPr algn="l">
              <a:lnSpc>
                <a:spcPts val="3187"/>
              </a:lnSpc>
            </a:pPr>
            <a:r>
              <a:rPr lang="en-US" sz="2000">
                <a:solidFill>
                  <a:srgbClr val="000000"/>
                </a:solidFill>
                <a:latin typeface="Bitter"/>
                <a:ea typeface="Bitter"/>
                <a:cs typeface="Bitter"/>
                <a:sym typeface="Bitter"/>
              </a:rPr>
              <a:t>Photo credit: senate.go.th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45804" y="840449"/>
            <a:ext cx="9428783" cy="859960"/>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Characteristics of Nuad Thai</a:t>
            </a:r>
          </a:p>
        </p:txBody>
      </p:sp>
      <p:sp>
        <p:nvSpPr>
          <p:cNvPr name="TextBox 9" id="9"/>
          <p:cNvSpPr txBox="true"/>
          <p:nvPr/>
        </p:nvSpPr>
        <p:spPr>
          <a:xfrm rot="0">
            <a:off x="945804" y="1973882"/>
            <a:ext cx="9798396" cy="1813537"/>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Focus on Energy Lines </a:t>
            </a:r>
          </a:p>
          <a:p>
            <a:pPr algn="l" marL="331787" indent="-165894" lvl="1">
              <a:lnSpc>
                <a:spcPts val="3585"/>
              </a:lnSpc>
            </a:pPr>
            <a:r>
              <a:rPr lang="en-US" sz="2199">
                <a:solidFill>
                  <a:srgbClr val="000000"/>
                </a:solidFill>
                <a:latin typeface="Bitter"/>
                <a:ea typeface="Bitter"/>
                <a:cs typeface="Bitter"/>
                <a:sym typeface="Bitter"/>
              </a:rPr>
              <a:t>The practice is based on the concept of invisible energy pathways in the body, known as </a:t>
            </a:r>
            <a:r>
              <a:rPr lang="en-US" sz="2199" i="true">
                <a:solidFill>
                  <a:srgbClr val="000000"/>
                </a:solidFill>
                <a:latin typeface="Bitter Italics"/>
                <a:ea typeface="Bitter Italics"/>
                <a:cs typeface="Bitter Italics"/>
                <a:sym typeface="Bitter Italics"/>
              </a:rPr>
              <a:t>sen</a:t>
            </a:r>
            <a:r>
              <a:rPr lang="en-US" sz="2199">
                <a:solidFill>
                  <a:srgbClr val="000000"/>
                </a:solidFill>
                <a:latin typeface="Bitter"/>
                <a:ea typeface="Bitter"/>
                <a:cs typeface="Bitter"/>
                <a:sym typeface="Bitter"/>
              </a:rPr>
              <a:t>  (เส้น)</a:t>
            </a:r>
            <a:r>
              <a:rPr lang="en-US" sz="2199" i="true">
                <a:solidFill>
                  <a:srgbClr val="000000"/>
                </a:solidFill>
                <a:latin typeface="Bitter Italics"/>
                <a:ea typeface="Bitter Italics"/>
                <a:cs typeface="Bitter Italics"/>
                <a:sym typeface="Bitter Italics"/>
              </a:rPr>
              <a:t> </a:t>
            </a:r>
            <a:r>
              <a:rPr lang="en-US" sz="2199">
                <a:solidFill>
                  <a:srgbClr val="000000"/>
                </a:solidFill>
                <a:latin typeface="Bitter"/>
                <a:ea typeface="Bitter"/>
                <a:cs typeface="Bitter"/>
                <a:sym typeface="Bitter"/>
              </a:rPr>
              <a:t>lines, with pressure applied to stimulate energy flow and restore balance.</a:t>
            </a:r>
          </a:p>
        </p:txBody>
      </p:sp>
      <p:sp>
        <p:nvSpPr>
          <p:cNvPr name="TextBox 10" id="10"/>
          <p:cNvSpPr txBox="true"/>
          <p:nvPr/>
        </p:nvSpPr>
        <p:spPr>
          <a:xfrm rot="0">
            <a:off x="945804" y="3930294"/>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Combination of Acupressure and Stretching</a:t>
            </a:r>
          </a:p>
          <a:p>
            <a:pPr algn="l" marL="331787" indent="-165894" lvl="1">
              <a:lnSpc>
                <a:spcPts val="3585"/>
              </a:lnSpc>
            </a:pPr>
            <a:r>
              <a:rPr lang="en-US" sz="2199">
                <a:solidFill>
                  <a:srgbClr val="000000"/>
                </a:solidFill>
                <a:latin typeface="Bitter"/>
                <a:ea typeface="Bitter"/>
                <a:cs typeface="Bitter"/>
                <a:sym typeface="Bitter"/>
              </a:rPr>
              <a:t>Nuad Thai integrates rhythmic acupressure with assisted stretches to enhance flexibility, release tension, and improve circulation.</a:t>
            </a:r>
          </a:p>
        </p:txBody>
      </p:sp>
      <p:sp>
        <p:nvSpPr>
          <p:cNvPr name="TextBox 11" id="11"/>
          <p:cNvSpPr txBox="true"/>
          <p:nvPr/>
        </p:nvSpPr>
        <p:spPr>
          <a:xfrm rot="0">
            <a:off x="945804" y="5415218"/>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Holistic Health Benefits</a:t>
            </a:r>
          </a:p>
          <a:p>
            <a:pPr algn="l" marL="331787" indent="-165894" lvl="1">
              <a:lnSpc>
                <a:spcPts val="3585"/>
              </a:lnSpc>
            </a:pPr>
            <a:r>
              <a:rPr lang="en-US" sz="2199">
                <a:solidFill>
                  <a:srgbClr val="000000"/>
                </a:solidFill>
                <a:latin typeface="Bitter"/>
                <a:ea typeface="Bitter"/>
                <a:cs typeface="Bitter"/>
                <a:sym typeface="Bitter"/>
              </a:rPr>
              <a:t>The massage promotes physical relaxation, relieves muscle tension, supports better posture, and enhances overall energy and well-being.</a:t>
            </a:r>
          </a:p>
        </p:txBody>
      </p:sp>
      <p:sp>
        <p:nvSpPr>
          <p:cNvPr name="TextBox 12" id="12"/>
          <p:cNvSpPr txBox="true"/>
          <p:nvPr/>
        </p:nvSpPr>
        <p:spPr>
          <a:xfrm rot="0">
            <a:off x="945804" y="6900142"/>
            <a:ext cx="9798396" cy="1789724"/>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Rooted in Thai Healing Traditions</a:t>
            </a:r>
          </a:p>
          <a:p>
            <a:pPr algn="l" marL="331787" indent="-165894" lvl="1">
              <a:lnSpc>
                <a:spcPts val="3585"/>
              </a:lnSpc>
            </a:pPr>
            <a:r>
              <a:rPr lang="en-US" sz="2199">
                <a:solidFill>
                  <a:srgbClr val="000000"/>
                </a:solidFill>
                <a:latin typeface="Bitter"/>
                <a:ea typeface="Bitter"/>
                <a:cs typeface="Bitter"/>
                <a:sym typeface="Bitter"/>
              </a:rPr>
              <a:t>Nuad Thai is deeply connected to Thai traditional medicine and Buddhist teachings, emphasizing mindfulness, compassion, and the balance of body and spirit.</a:t>
            </a:r>
          </a:p>
        </p:txBody>
      </p:sp>
      <p:sp>
        <p:nvSpPr>
          <p:cNvPr name="TextBox 13" id="13"/>
          <p:cNvSpPr txBox="true"/>
          <p:nvPr/>
        </p:nvSpPr>
        <p:spPr>
          <a:xfrm rot="0">
            <a:off x="945804" y="9191625"/>
            <a:ext cx="9538392" cy="417909"/>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Andamanda Phuket</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069215"/>
            <a:ext cx="2765673" cy="860683"/>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Wat Pho</a:t>
            </a:r>
          </a:p>
        </p:txBody>
      </p:sp>
      <p:sp>
        <p:nvSpPr>
          <p:cNvPr name="TextBox 9" id="9"/>
          <p:cNvSpPr txBox="true"/>
          <p:nvPr/>
        </p:nvSpPr>
        <p:spPr>
          <a:xfrm rot="0">
            <a:off x="7850238" y="3566532"/>
            <a:ext cx="7617062" cy="2397281"/>
          </a:xfrm>
          <a:prstGeom prst="rect">
            <a:avLst/>
          </a:prstGeom>
        </p:spPr>
        <p:txBody>
          <a:bodyPr anchor="t" rtlCol="false" tIns="0" lIns="0" bIns="0" rIns="0">
            <a:spAutoFit/>
          </a:bodyPr>
          <a:lstStyle/>
          <a:p>
            <a:pPr algn="l">
              <a:lnSpc>
                <a:spcPts val="3803"/>
              </a:lnSpc>
            </a:pPr>
            <a:r>
              <a:rPr lang="en-US" sz="2400">
                <a:solidFill>
                  <a:srgbClr val="000000"/>
                </a:solidFill>
                <a:latin typeface="Bitter"/>
                <a:ea typeface="Bitter"/>
                <a:cs typeface="Bitter"/>
                <a:sym typeface="Bitter"/>
              </a:rPr>
              <a:t>Wat Pho is also considered a center of </a:t>
            </a:r>
            <a:r>
              <a:rPr lang="en-US" sz="2400" i="true">
                <a:solidFill>
                  <a:srgbClr val="000000"/>
                </a:solidFill>
                <a:latin typeface="Bitter Italics"/>
                <a:ea typeface="Bitter Italics"/>
                <a:cs typeface="Bitter Italics"/>
                <a:sym typeface="Bitter Italics"/>
              </a:rPr>
              <a:t>Nuad Thai</a:t>
            </a:r>
            <a:r>
              <a:rPr lang="en-US" sz="2400">
                <a:solidFill>
                  <a:srgbClr val="000000"/>
                </a:solidFill>
                <a:latin typeface="Bitter"/>
                <a:ea typeface="Bitter"/>
                <a:cs typeface="Bitter"/>
                <a:sym typeface="Bitter"/>
              </a:rPr>
              <a:t>  where techniques of Thai massage and traditional medicine have been taught for centuries. This makes it a major hub for those seeking to learn or try out authentic</a:t>
            </a:r>
            <a:r>
              <a:rPr lang="en-US" sz="2400" i="true">
                <a:solidFill>
                  <a:srgbClr val="000000"/>
                </a:solidFill>
                <a:latin typeface="Bitter Italics"/>
                <a:ea typeface="Bitter Italics"/>
                <a:cs typeface="Bitter Italics"/>
                <a:sym typeface="Bitter Italics"/>
              </a:rPr>
              <a:t> Nuad Thai.</a:t>
            </a:r>
          </a:p>
        </p:txBody>
      </p:sp>
      <p:sp>
        <p:nvSpPr>
          <p:cNvPr name="TextBox 10" id="10"/>
          <p:cNvSpPr txBox="true"/>
          <p:nvPr/>
        </p:nvSpPr>
        <p:spPr>
          <a:xfrm rot="0">
            <a:off x="7850238" y="8230644"/>
            <a:ext cx="9445523" cy="1251445"/>
          </a:xfrm>
          <a:prstGeom prst="rect">
            <a:avLst/>
          </a:prstGeom>
        </p:spPr>
        <p:txBody>
          <a:bodyPr anchor="t" rtlCol="false" tIns="0" lIns="0" bIns="0" rIns="0">
            <a:spAutoFit/>
          </a:bodyPr>
          <a:lstStyle/>
          <a:p>
            <a:pPr algn="l">
              <a:lnSpc>
                <a:spcPts val="2910"/>
              </a:lnSpc>
            </a:pPr>
            <a:r>
              <a:rPr lang="en-US" sz="1825">
                <a:solidFill>
                  <a:srgbClr val="000000"/>
                </a:solidFill>
                <a:latin typeface="Bitter"/>
                <a:ea typeface="Bitter"/>
                <a:cs typeface="Bitter"/>
                <a:sym typeface="Bitter"/>
              </a:rPr>
              <a:t>Pictured: Statues of hermit at showing a posture of massage therapy</a:t>
            </a:r>
          </a:p>
          <a:p>
            <a:pPr algn="l">
              <a:lnSpc>
                <a:spcPts val="2910"/>
              </a:lnSpc>
            </a:pPr>
            <a:r>
              <a:rPr lang="en-US" sz="1825">
                <a:solidFill>
                  <a:srgbClr val="000000"/>
                </a:solidFill>
                <a:latin typeface="Bitter"/>
                <a:ea typeface="Bitter"/>
                <a:cs typeface="Bitter"/>
                <a:sym typeface="Bitter"/>
              </a:rPr>
              <a:t>at Temple of Reclining Buddha or Wat Pho, Bangkok</a:t>
            </a:r>
          </a:p>
          <a:p>
            <a:pPr algn="l">
              <a:lnSpc>
                <a:spcPts val="1478"/>
              </a:lnSpc>
            </a:pPr>
          </a:p>
          <a:p>
            <a:pPr algn="l">
              <a:lnSpc>
                <a:spcPts val="2911"/>
              </a:lnSpc>
            </a:pPr>
            <a:r>
              <a:rPr lang="en-US" sz="1825">
                <a:solidFill>
                  <a:srgbClr val="000000"/>
                </a:solidFill>
                <a:latin typeface="Bitter"/>
                <a:ea typeface="Bitter"/>
                <a:cs typeface="Bitter"/>
                <a:sym typeface="Bitter"/>
              </a:rPr>
              <a:t>Photo credit: Wat Pho</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898304"/>
            <a:ext cx="8278641" cy="1737143"/>
          </a:xfrm>
          <a:prstGeom prst="rect">
            <a:avLst/>
          </a:prstGeom>
        </p:spPr>
        <p:txBody>
          <a:bodyPr anchor="t" rtlCol="false" tIns="0" lIns="0" bIns="0" rIns="0">
            <a:spAutoFit/>
          </a:bodyPr>
          <a:lstStyle/>
          <a:p>
            <a:pPr algn="l">
              <a:lnSpc>
                <a:spcPts val="6511"/>
              </a:lnSpc>
            </a:pPr>
            <a:r>
              <a:rPr lang="en-US" sz="5200" b="true">
                <a:solidFill>
                  <a:srgbClr val="253A7E"/>
                </a:solidFill>
                <a:latin typeface="Bitter Bold"/>
                <a:ea typeface="Bitter Bold"/>
                <a:cs typeface="Bitter Bold"/>
                <a:sym typeface="Bitter Bold"/>
              </a:rPr>
              <a:t>Muay Thai: </a:t>
            </a:r>
          </a:p>
          <a:p>
            <a:pPr algn="l">
              <a:lnSpc>
                <a:spcPts val="6511"/>
              </a:lnSpc>
            </a:pPr>
            <a:r>
              <a:rPr lang="en-US" sz="5200" b="true">
                <a:solidFill>
                  <a:srgbClr val="253A7E"/>
                </a:solidFill>
                <a:latin typeface="Bitter Bold"/>
                <a:ea typeface="Bitter Bold"/>
                <a:cs typeface="Bitter Bold"/>
                <a:sym typeface="Bitter Bold"/>
              </a:rPr>
              <a:t>The Art of Eight Limbs</a:t>
            </a:r>
          </a:p>
        </p:txBody>
      </p:sp>
      <p:sp>
        <p:nvSpPr>
          <p:cNvPr name="TextBox 9" id="9"/>
          <p:cNvSpPr txBox="true"/>
          <p:nvPr/>
        </p:nvSpPr>
        <p:spPr>
          <a:xfrm rot="0">
            <a:off x="7850238" y="4289543"/>
            <a:ext cx="7932010" cy="2241868"/>
          </a:xfrm>
          <a:prstGeom prst="rect">
            <a:avLst/>
          </a:prstGeom>
        </p:spPr>
        <p:txBody>
          <a:bodyPr anchor="t" rtlCol="false" tIns="0" lIns="0" bIns="0" rIns="0">
            <a:spAutoFit/>
          </a:bodyPr>
          <a:lstStyle/>
          <a:p>
            <a:pPr algn="l">
              <a:lnSpc>
                <a:spcPts val="3549"/>
              </a:lnSpc>
            </a:pPr>
            <a:r>
              <a:rPr lang="en-US" sz="2199">
                <a:solidFill>
                  <a:srgbClr val="000000"/>
                </a:solidFill>
                <a:latin typeface="Bitter"/>
                <a:ea typeface="Bitter"/>
                <a:cs typeface="Bitter"/>
                <a:sym typeface="Bitter"/>
              </a:rPr>
              <a:t>Muay Thai is Thailand's renowned martial art, known as the </a:t>
            </a:r>
            <a:r>
              <a:rPr lang="en-US" sz="2199" b="true">
                <a:solidFill>
                  <a:srgbClr val="000000"/>
                </a:solidFill>
                <a:latin typeface="Bitter Bold"/>
                <a:ea typeface="Bitter Bold"/>
                <a:cs typeface="Bitter Bold"/>
                <a:sym typeface="Bitter Bold"/>
              </a:rPr>
              <a:t>"Art of Eight Limbs"</a:t>
            </a:r>
            <a:r>
              <a:rPr lang="en-US" sz="2199">
                <a:solidFill>
                  <a:srgbClr val="000000"/>
                </a:solidFill>
                <a:latin typeface="Bitter"/>
                <a:ea typeface="Bitter"/>
                <a:cs typeface="Bitter"/>
                <a:sym typeface="Bitter"/>
              </a:rPr>
              <a:t> for its powerful use of fists, elbows, knees, and shins. Celebrated worldwide for its striking techniques, Muay Thai is also deeply rooted in values of respect, discipline, and self-improvement.</a:t>
            </a:r>
          </a:p>
        </p:txBody>
      </p:sp>
      <p:sp>
        <p:nvSpPr>
          <p:cNvPr name="TextBox 10" id="10"/>
          <p:cNvSpPr txBox="true"/>
          <p:nvPr/>
        </p:nvSpPr>
        <p:spPr>
          <a:xfrm rot="0">
            <a:off x="7850238" y="7202036"/>
            <a:ext cx="8453115" cy="349704"/>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Naewna</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413339"/>
            <a:ext cx="6908155" cy="865103"/>
          </a:xfrm>
          <a:prstGeom prst="rect">
            <a:avLst/>
          </a:prstGeom>
        </p:spPr>
        <p:txBody>
          <a:bodyPr anchor="t" rtlCol="false" tIns="0" lIns="0" bIns="0" rIns="0">
            <a:spAutoFit/>
          </a:bodyPr>
          <a:lstStyle/>
          <a:p>
            <a:pPr algn="l">
              <a:lnSpc>
                <a:spcPts val="6515"/>
              </a:lnSpc>
            </a:pPr>
            <a:r>
              <a:rPr lang="en-US" sz="5199" b="true">
                <a:solidFill>
                  <a:srgbClr val="253A7E"/>
                </a:solidFill>
                <a:latin typeface="Bitter Bold"/>
                <a:ea typeface="Bitter Bold"/>
                <a:cs typeface="Bitter Bold"/>
                <a:sym typeface="Bitter Bold"/>
              </a:rPr>
              <a:t>Wai Khru Ram Muay </a:t>
            </a:r>
          </a:p>
        </p:txBody>
      </p:sp>
      <p:sp>
        <p:nvSpPr>
          <p:cNvPr name="TextBox 9" id="9"/>
          <p:cNvSpPr txBox="true"/>
          <p:nvPr/>
        </p:nvSpPr>
        <p:spPr>
          <a:xfrm rot="0">
            <a:off x="7850238" y="2922926"/>
            <a:ext cx="8848833" cy="3185927"/>
          </a:xfrm>
          <a:prstGeom prst="rect">
            <a:avLst/>
          </a:prstGeom>
        </p:spPr>
        <p:txBody>
          <a:bodyPr anchor="t" rtlCol="false" tIns="0" lIns="0" bIns="0" rIns="0">
            <a:spAutoFit/>
          </a:bodyPr>
          <a:lstStyle/>
          <a:p>
            <a:pPr algn="l">
              <a:lnSpc>
                <a:spcPts val="3541"/>
              </a:lnSpc>
            </a:pPr>
            <a:r>
              <a:rPr lang="en-US" sz="2199" i="true">
                <a:solidFill>
                  <a:srgbClr val="000000"/>
                </a:solidFill>
                <a:latin typeface="Bitter Italics"/>
                <a:ea typeface="Bitter Italics"/>
                <a:cs typeface="Bitter Italics"/>
                <a:sym typeface="Bitter Italics"/>
              </a:rPr>
              <a:t>Wai khru ram muay</a:t>
            </a:r>
            <a:r>
              <a:rPr lang="en-US" sz="2199">
                <a:solidFill>
                  <a:srgbClr val="000000"/>
                </a:solidFill>
                <a:latin typeface="Bitter"/>
                <a:ea typeface="Bitter"/>
                <a:cs typeface="Bitter"/>
                <a:sym typeface="Bitter"/>
              </a:rPr>
              <a:t>  </a:t>
            </a:r>
            <a:r>
              <a:rPr lang="en-US" sz="2199" b="true">
                <a:solidFill>
                  <a:srgbClr val="000000"/>
                </a:solidFill>
                <a:latin typeface="Bitter Bold"/>
                <a:ea typeface="Bitter Bold"/>
                <a:cs typeface="Bitter Bold"/>
                <a:sym typeface="Bitter Bold"/>
              </a:rPr>
              <a:t>(ไหว้ครูรำมวย)</a:t>
            </a:r>
            <a:r>
              <a:rPr lang="en-US" sz="2199">
                <a:solidFill>
                  <a:srgbClr val="000000"/>
                </a:solidFill>
                <a:latin typeface="Bitter"/>
                <a:ea typeface="Bitter"/>
                <a:cs typeface="Bitter"/>
                <a:sym typeface="Bitter"/>
              </a:rPr>
              <a:t> is a traditional pre-fight ritual performed by Muay Thai fighters to show </a:t>
            </a:r>
            <a:r>
              <a:rPr lang="en-US" sz="2199" b="true">
                <a:solidFill>
                  <a:srgbClr val="000000"/>
                </a:solidFill>
                <a:latin typeface="Bitter Bold"/>
                <a:ea typeface="Bitter Bold"/>
                <a:cs typeface="Bitter Bold"/>
                <a:sym typeface="Bitter Bold"/>
              </a:rPr>
              <a:t>respect to their teachers and the sacred forces they believe in</a:t>
            </a:r>
            <a:r>
              <a:rPr lang="en-US" sz="2199">
                <a:solidFill>
                  <a:srgbClr val="000000"/>
                </a:solidFill>
                <a:latin typeface="Bitter"/>
                <a:ea typeface="Bitter"/>
                <a:cs typeface="Bitter"/>
                <a:sym typeface="Bitter"/>
              </a:rPr>
              <a:t>. Combining graceful movements with symbolic gestures, the ritual reflects the fighter's gratitude, humility, and mental preparation before combat. It is an important cultural expression that connects Muay Thai to its spiritual and historical roots.</a:t>
            </a:r>
          </a:p>
        </p:txBody>
      </p:sp>
      <p:sp>
        <p:nvSpPr>
          <p:cNvPr name="TextBox 10" id="10"/>
          <p:cNvSpPr txBox="true"/>
          <p:nvPr/>
        </p:nvSpPr>
        <p:spPr>
          <a:xfrm rot="0">
            <a:off x="7850238" y="7542162"/>
            <a:ext cx="9445523" cy="697750"/>
          </a:xfrm>
          <a:prstGeom prst="rect">
            <a:avLst/>
          </a:prstGeom>
        </p:spPr>
        <p:txBody>
          <a:bodyPr anchor="t" rtlCol="false" tIns="0" lIns="0" bIns="0" rIns="0">
            <a:spAutoFit/>
          </a:bodyPr>
          <a:lstStyle/>
          <a:p>
            <a:pPr algn="l">
              <a:lnSpc>
                <a:spcPts val="2890"/>
              </a:lnSpc>
            </a:pPr>
            <a:r>
              <a:rPr lang="en-US" sz="1800">
                <a:solidFill>
                  <a:srgbClr val="000000"/>
                </a:solidFill>
                <a:latin typeface="Bitter"/>
                <a:ea typeface="Bitter"/>
                <a:cs typeface="Bitter"/>
                <a:sym typeface="Bitter"/>
              </a:rPr>
              <a:t>Pictured: Buakaw Banchamek, Muay Thai fighter and kickboxer</a:t>
            </a:r>
          </a:p>
          <a:p>
            <a:pPr algn="l">
              <a:lnSpc>
                <a:spcPts val="2890"/>
              </a:lnSpc>
            </a:pPr>
            <a:r>
              <a:rPr lang="en-US" sz="1800">
                <a:solidFill>
                  <a:srgbClr val="000000"/>
                </a:solidFill>
                <a:latin typeface="Bitter"/>
                <a:ea typeface="Bitter"/>
                <a:cs typeface="Bitter"/>
                <a:sym typeface="Bitter"/>
              </a:rPr>
              <a:t>Photo credit: Huahin Living</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92115" y="0"/>
            <a:ext cx="9671831" cy="10741724"/>
          </a:xfrm>
          <a:custGeom>
            <a:avLst/>
            <a:gdLst/>
            <a:ahLst/>
            <a:cxnLst/>
            <a:rect r="r" b="b" t="t" l="l"/>
            <a:pathLst>
              <a:path h="10741724" w="9671831">
                <a:moveTo>
                  <a:pt x="0" y="0"/>
                </a:moveTo>
                <a:lnTo>
                  <a:pt x="9671831" y="0"/>
                </a:lnTo>
                <a:lnTo>
                  <a:pt x="9671831" y="10741724"/>
                </a:lnTo>
                <a:lnTo>
                  <a:pt x="0" y="10741724"/>
                </a:lnTo>
                <a:lnTo>
                  <a:pt x="0" y="0"/>
                </a:lnTo>
                <a:close/>
              </a:path>
            </a:pathLst>
          </a:custGeom>
          <a:blipFill>
            <a:blip r:embed="rId3"/>
            <a:stretch>
              <a:fillRect l="-4183" t="0" r="-62409" b="0"/>
            </a:stretch>
          </a:blipFill>
        </p:spPr>
      </p:sp>
      <p:sp>
        <p:nvSpPr>
          <p:cNvPr name="TextBox 3" id="3"/>
          <p:cNvSpPr txBox="true"/>
          <p:nvPr/>
        </p:nvSpPr>
        <p:spPr>
          <a:xfrm rot="0">
            <a:off x="992238" y="1406128"/>
            <a:ext cx="602322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Art of Eight Limbs</a:t>
            </a:r>
          </a:p>
        </p:txBody>
      </p:sp>
      <p:sp>
        <p:nvSpPr>
          <p:cNvPr name="TextBox 4" id="4"/>
          <p:cNvSpPr txBox="true"/>
          <p:nvPr/>
        </p:nvSpPr>
        <p:spPr>
          <a:xfrm rot="0">
            <a:off x="992238" y="2641102"/>
            <a:ext cx="7159523" cy="540543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Muay Thai utilizes the fists, elbows, knees, and shins.  </a:t>
            </a:r>
          </a:p>
          <a:p>
            <a:pPr algn="l">
              <a:lnSpc>
                <a:spcPts val="3561"/>
              </a:lnSpc>
            </a:pPr>
            <a:r>
              <a:rPr lang="en-US" sz="2187">
                <a:solidFill>
                  <a:srgbClr val="000000"/>
                </a:solidFill>
                <a:latin typeface="Bitter"/>
                <a:ea typeface="Bitter"/>
                <a:cs typeface="Bitter"/>
                <a:sym typeface="Bitter"/>
              </a:rPr>
              <a:t>Muay Thai techniques are traditionally divided into two categories: </a:t>
            </a:r>
            <a:r>
              <a:rPr lang="en-US" sz="2187" i="true">
                <a:solidFill>
                  <a:srgbClr val="000000"/>
                </a:solidFill>
                <a:latin typeface="Bitter Italics"/>
                <a:ea typeface="Bitter Italics"/>
                <a:cs typeface="Bitter Italics"/>
                <a:sym typeface="Bitter Italics"/>
              </a:rPr>
              <a:t>mae mai</a:t>
            </a:r>
            <a:r>
              <a:rPr lang="en-US" sz="2187" i="true">
                <a:solidFill>
                  <a:srgbClr val="000000"/>
                </a:solidFill>
                <a:latin typeface="Bitter Italics"/>
                <a:ea typeface="Bitter Italics"/>
                <a:cs typeface="Bitter Italics"/>
                <a:sym typeface="Bitter Italics"/>
              </a:rPr>
              <a:t> </a:t>
            </a:r>
            <a:r>
              <a:rPr lang="en-US" sz="2187">
                <a:solidFill>
                  <a:srgbClr val="000000"/>
                </a:solidFill>
                <a:latin typeface="Bitter"/>
                <a:ea typeface="Bitter"/>
                <a:cs typeface="Bitter"/>
                <a:sym typeface="Bitter"/>
              </a:rPr>
              <a:t>(major techniques) and </a:t>
            </a:r>
          </a:p>
          <a:p>
            <a:pPr algn="l">
              <a:lnSpc>
                <a:spcPts val="3562"/>
              </a:lnSpc>
            </a:pP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(minor techniques). </a:t>
            </a:r>
            <a:r>
              <a:rPr lang="en-US" sz="2187" i="true">
                <a:solidFill>
                  <a:srgbClr val="000000"/>
                </a:solidFill>
                <a:latin typeface="Bitter Italics"/>
                <a:ea typeface="Bitter Italics"/>
                <a:cs typeface="Bitter Italics"/>
                <a:sym typeface="Bitter Italics"/>
              </a:rPr>
              <a:t>Mae mai</a:t>
            </a:r>
            <a:r>
              <a:rPr lang="en-US" sz="2187">
                <a:solidFill>
                  <a:srgbClr val="000000"/>
                </a:solidFill>
                <a:latin typeface="Bitter"/>
                <a:ea typeface="Bitter"/>
                <a:cs typeface="Bitter"/>
                <a:sym typeface="Bitter"/>
              </a:rPr>
              <a:t> includes the fundamental moves such as powerful punches, elbows, knees, and kicks that form the foundation of the art. </a:t>
            </a: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on the other hand, consists of more advanced or refined techniques, often involving counters, feints, and strategic movements used to gain an advantage over an opponent. Together, these techniques showcase the depth, precision, and tactical richness of Muay Thai.</a:t>
            </a:r>
          </a:p>
        </p:txBody>
      </p:sp>
      <p:sp>
        <p:nvSpPr>
          <p:cNvPr name="TextBox 5" id="5"/>
          <p:cNvSpPr txBox="true"/>
          <p:nvPr/>
        </p:nvSpPr>
        <p:spPr>
          <a:xfrm rot="0">
            <a:off x="992238" y="8432159"/>
            <a:ext cx="7159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Embassy, Seoul</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556173" y="2235847"/>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4"/>
            <a:stretch>
              <a:fillRect l="0" t="0" r="0" b="0"/>
            </a:stretch>
          </a:blipFill>
        </p:spPr>
      </p:sp>
      <p:sp>
        <p:nvSpPr>
          <p:cNvPr name="Freeform 5" id="5"/>
          <p:cNvSpPr/>
          <p:nvPr/>
        </p:nvSpPr>
        <p:spPr>
          <a:xfrm flipH="false" flipV="false" rot="0">
            <a:off x="9505917" y="2176255"/>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5"/>
            <a:stretch>
              <a:fillRect l="0" t="0" r="-18680" b="0"/>
            </a:stretch>
          </a:blipFill>
        </p:spPr>
      </p:sp>
      <p:sp>
        <p:nvSpPr>
          <p:cNvPr name="TextBox 6" id="6"/>
          <p:cNvSpPr txBox="true"/>
          <p:nvPr/>
        </p:nvSpPr>
        <p:spPr>
          <a:xfrm rot="0">
            <a:off x="1028700" y="996019"/>
            <a:ext cx="9593907" cy="862285"/>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Muay Thai Stadiums </a:t>
            </a:r>
          </a:p>
        </p:txBody>
      </p:sp>
      <p:sp>
        <p:nvSpPr>
          <p:cNvPr name="TextBox 7" id="7"/>
          <p:cNvSpPr txBox="true"/>
          <p:nvPr/>
        </p:nvSpPr>
        <p:spPr>
          <a:xfrm rot="0">
            <a:off x="2650276" y="6982365"/>
            <a:ext cx="4779616" cy="567328"/>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Rajadamnern Stadium</a:t>
            </a:r>
          </a:p>
        </p:txBody>
      </p:sp>
      <p:sp>
        <p:nvSpPr>
          <p:cNvPr name="TextBox 8" id="8"/>
          <p:cNvSpPr txBox="true"/>
          <p:nvPr/>
        </p:nvSpPr>
        <p:spPr>
          <a:xfrm rot="0">
            <a:off x="1371227" y="7588250"/>
            <a:ext cx="6945408"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oldest Muay Thai stadium in Thailand, offering an authentic and historic atmosphere for fans to experience traditional Thai boxing.</a:t>
            </a:r>
          </a:p>
        </p:txBody>
      </p:sp>
      <p:sp>
        <p:nvSpPr>
          <p:cNvPr name="TextBox 9" id="9"/>
          <p:cNvSpPr txBox="true"/>
          <p:nvPr/>
        </p:nvSpPr>
        <p:spPr>
          <a:xfrm rot="0">
            <a:off x="10622607" y="6982365"/>
            <a:ext cx="4462758" cy="567328"/>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Lumpinee Stadium</a:t>
            </a:r>
          </a:p>
        </p:txBody>
      </p:sp>
      <p:sp>
        <p:nvSpPr>
          <p:cNvPr name="TextBox 10" id="10"/>
          <p:cNvSpPr txBox="true"/>
          <p:nvPr/>
        </p:nvSpPr>
        <p:spPr>
          <a:xfrm rot="0">
            <a:off x="9762621" y="7588250"/>
            <a:ext cx="6454414"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ne of Thailand’s most iconic Muay Thai arenas, known for hosting top-level fights such as ONE Lumphinee and showcasing the sport’s finest athletes.</a:t>
            </a:r>
          </a:p>
        </p:txBody>
      </p:sp>
      <p:sp>
        <p:nvSpPr>
          <p:cNvPr name="TextBox 11" id="11"/>
          <p:cNvSpPr txBox="true"/>
          <p:nvPr/>
        </p:nvSpPr>
        <p:spPr>
          <a:xfrm rot="0">
            <a:off x="671208" y="9201150"/>
            <a:ext cx="16365741" cy="317500"/>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Photo credit: Rajadamnern Stadium, Tripadvisor</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29135"/>
            <a:ext cx="15722054"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1927403"/>
            <a:ext cx="15817352" cy="894670"/>
          </a:xfrm>
          <a:prstGeom prst="rect">
            <a:avLst/>
          </a:prstGeom>
        </p:spPr>
        <p:txBody>
          <a:bodyPr anchor="t" rtlCol="false" tIns="0" lIns="0" bIns="0" rIns="0">
            <a:spAutoFit/>
          </a:bodyPr>
          <a:lstStyle/>
          <a:p>
            <a:pPr algn="l">
              <a:lnSpc>
                <a:spcPts val="3582"/>
              </a:lnSpc>
            </a:pPr>
            <a:r>
              <a:rPr lang="en-US" sz="2199" b="true">
                <a:solidFill>
                  <a:srgbClr val="000000"/>
                </a:solidFill>
                <a:latin typeface="Bitter Bold"/>
                <a:ea typeface="Bitter Bold"/>
                <a:cs typeface="Bitter Bold"/>
                <a:sym typeface="Bitter Bold"/>
              </a:rPr>
              <a:t>UNESCO’s Repres</a:t>
            </a:r>
            <a:r>
              <a:rPr lang="en-US" sz="2199" b="true">
                <a:solidFill>
                  <a:srgbClr val="000000"/>
                </a:solidFill>
                <a:latin typeface="Bitter Bold"/>
                <a:ea typeface="Bitter Bold"/>
                <a:cs typeface="Bitter Bold"/>
                <a:sym typeface="Bitter Bold"/>
              </a:rPr>
              <a:t>entative List of the Intangible Cultural Heritage of Humanity </a:t>
            </a:r>
            <a:r>
              <a:rPr lang="en-US" sz="2199">
                <a:solidFill>
                  <a:srgbClr val="000000"/>
                </a:solidFill>
                <a:latin typeface="Bitter"/>
                <a:ea typeface="Bitter"/>
                <a:cs typeface="Bitter"/>
                <a:sym typeface="Bitter"/>
              </a:rPr>
              <a:t>recognizes living traditions, knowledge, and practices passed down through communities. Thailand’s inscribed elements include:</a:t>
            </a:r>
          </a:p>
        </p:txBody>
      </p:sp>
      <p:grpSp>
        <p:nvGrpSpPr>
          <p:cNvPr name="Group 4" id="4"/>
          <p:cNvGrpSpPr/>
          <p:nvPr/>
        </p:nvGrpSpPr>
        <p:grpSpPr>
          <a:xfrm rot="0">
            <a:off x="2392729" y="3342833"/>
            <a:ext cx="8289230" cy="5394706"/>
            <a:chOff x="0" y="0"/>
            <a:chExt cx="7001021" cy="4556328"/>
          </a:xfrm>
        </p:grpSpPr>
        <p:sp>
          <p:nvSpPr>
            <p:cNvPr name="Freeform 5" id="5"/>
            <p:cNvSpPr/>
            <p:nvPr/>
          </p:nvSpPr>
          <p:spPr>
            <a:xfrm flipH="false" flipV="false" rot="0">
              <a:off x="0" y="0"/>
              <a:ext cx="7001072" cy="4556379"/>
            </a:xfrm>
            <a:custGeom>
              <a:avLst/>
              <a:gdLst/>
              <a:ahLst/>
              <a:cxnLst/>
              <a:rect r="r" b="b" t="t" l="l"/>
              <a:pathLst>
                <a:path h="4556379" w="7001072">
                  <a:moveTo>
                    <a:pt x="78534" y="0"/>
                  </a:moveTo>
                  <a:lnTo>
                    <a:pt x="6922538" y="0"/>
                  </a:lnTo>
                  <a:cubicBezTo>
                    <a:pt x="6943366" y="0"/>
                    <a:pt x="6963342" y="8274"/>
                    <a:pt x="6978070" y="23002"/>
                  </a:cubicBezTo>
                  <a:cubicBezTo>
                    <a:pt x="6992798" y="37730"/>
                    <a:pt x="7001072" y="57705"/>
                    <a:pt x="7001072" y="78534"/>
                  </a:cubicBezTo>
                  <a:lnTo>
                    <a:pt x="7001072" y="4477845"/>
                  </a:lnTo>
                  <a:cubicBezTo>
                    <a:pt x="7001072" y="4498673"/>
                    <a:pt x="6992798" y="4518649"/>
                    <a:pt x="6978070" y="4533377"/>
                  </a:cubicBezTo>
                  <a:cubicBezTo>
                    <a:pt x="6963342" y="4548105"/>
                    <a:pt x="6943366" y="4556379"/>
                    <a:pt x="6922538" y="4556379"/>
                  </a:cubicBezTo>
                  <a:lnTo>
                    <a:pt x="78534" y="4556379"/>
                  </a:lnTo>
                  <a:cubicBezTo>
                    <a:pt x="57705" y="4556379"/>
                    <a:pt x="37730" y="4548105"/>
                    <a:pt x="23002" y="4533377"/>
                  </a:cubicBezTo>
                  <a:cubicBezTo>
                    <a:pt x="8274" y="4518649"/>
                    <a:pt x="0" y="4498673"/>
                    <a:pt x="0" y="4477845"/>
                  </a:cubicBezTo>
                  <a:lnTo>
                    <a:pt x="0" y="78534"/>
                  </a:lnTo>
                  <a:cubicBezTo>
                    <a:pt x="0" y="57705"/>
                    <a:pt x="8274" y="37730"/>
                    <a:pt x="23002" y="23002"/>
                  </a:cubicBezTo>
                  <a:cubicBezTo>
                    <a:pt x="37730" y="8274"/>
                    <a:pt x="57705" y="0"/>
                    <a:pt x="78534" y="0"/>
                  </a:cubicBezTo>
                  <a:close/>
                </a:path>
              </a:pathLst>
            </a:custGeom>
            <a:blipFill>
              <a:blip r:embed="rId3"/>
              <a:stretch>
                <a:fillRect l="-2752" t="-9762" r="-6251" b="-1694"/>
              </a:stretch>
            </a:blipFill>
          </p:spPr>
        </p:sp>
      </p:grpSp>
      <p:sp>
        <p:nvSpPr>
          <p:cNvPr name="TextBox 6" id="6"/>
          <p:cNvSpPr txBox="true"/>
          <p:nvPr/>
        </p:nvSpPr>
        <p:spPr>
          <a:xfrm rot="0">
            <a:off x="12742761" y="4742206"/>
            <a:ext cx="2673697" cy="575037"/>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K</a:t>
            </a:r>
            <a:r>
              <a:rPr lang="en-US" sz="3500" b="true">
                <a:solidFill>
                  <a:srgbClr val="000000"/>
                </a:solidFill>
                <a:latin typeface="Bitter Bold"/>
                <a:ea typeface="Bitter Bold"/>
                <a:cs typeface="Bitter Bold"/>
                <a:sym typeface="Bitter Bold"/>
              </a:rPr>
              <a:t>hon (2018)</a:t>
            </a:r>
          </a:p>
        </p:txBody>
      </p:sp>
      <p:sp>
        <p:nvSpPr>
          <p:cNvPr name="TextBox 7" id="7"/>
          <p:cNvSpPr txBox="true"/>
          <p:nvPr/>
        </p:nvSpPr>
        <p:spPr>
          <a:xfrm rot="0">
            <a:off x="11217520" y="5492155"/>
            <a:ext cx="5724178" cy="131853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classical Thai masked dance drama that combines dance, music, narration, literature, ritual, and elaborate costumes.</a:t>
            </a:r>
          </a:p>
        </p:txBody>
      </p:sp>
      <p:sp>
        <p:nvSpPr>
          <p:cNvPr name="TextBox 8" id="8"/>
          <p:cNvSpPr txBox="true"/>
          <p:nvPr/>
        </p:nvSpPr>
        <p:spPr>
          <a:xfrm rot="0">
            <a:off x="1028700" y="9060656"/>
            <a:ext cx="16337756"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Kapook</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29135"/>
            <a:ext cx="15722054"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9191625"/>
            <a:ext cx="16337756"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Thairath</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1120209" y="3871865"/>
            <a:ext cx="3757761" cy="575037"/>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Nuad T</a:t>
            </a:r>
            <a:r>
              <a:rPr lang="en-US" sz="3500" b="true">
                <a:solidFill>
                  <a:srgbClr val="000000"/>
                </a:solidFill>
                <a:latin typeface="Bitter Bold"/>
                <a:ea typeface="Bitter Bold"/>
                <a:cs typeface="Bitter Bold"/>
                <a:sym typeface="Bitter Bold"/>
              </a:rPr>
              <a:t>hai (2019)</a:t>
            </a:r>
          </a:p>
        </p:txBody>
      </p:sp>
      <p:sp>
        <p:nvSpPr>
          <p:cNvPr name="TextBox 7" id="7"/>
          <p:cNvSpPr txBox="true"/>
          <p:nvPr/>
        </p:nvSpPr>
        <p:spPr>
          <a:xfrm rot="0">
            <a:off x="9434354" y="4687028"/>
            <a:ext cx="712947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traditional Thai healing practice that combines massage, pressure techniques, assisted stretching, and knowledge of energy lines to promote balance and well-being.</a:t>
            </a:r>
          </a:p>
        </p:txBody>
      </p:sp>
      <p:grpSp>
        <p:nvGrpSpPr>
          <p:cNvPr name="Group 8" id="8"/>
          <p:cNvGrpSpPr/>
          <p:nvPr/>
        </p:nvGrpSpPr>
        <p:grpSpPr>
          <a:xfrm rot="0">
            <a:off x="3221305" y="2605173"/>
            <a:ext cx="5611321" cy="5596213"/>
            <a:chOff x="0" y="0"/>
            <a:chExt cx="4568629" cy="4556328"/>
          </a:xfrm>
        </p:grpSpPr>
        <p:sp>
          <p:nvSpPr>
            <p:cNvPr name="Freeform 9" id="9"/>
            <p:cNvSpPr/>
            <p:nvPr/>
          </p:nvSpPr>
          <p:spPr>
            <a:xfrm flipH="false" flipV="false" rot="0">
              <a:off x="0" y="0"/>
              <a:ext cx="4568680" cy="4556379"/>
            </a:xfrm>
            <a:custGeom>
              <a:avLst/>
              <a:gdLst/>
              <a:ahLst/>
              <a:cxnLst/>
              <a:rect r="r" b="b" t="t" l="l"/>
              <a:pathLst>
                <a:path h="4556379" w="4568680">
                  <a:moveTo>
                    <a:pt x="116013" y="0"/>
                  </a:moveTo>
                  <a:lnTo>
                    <a:pt x="4452667" y="0"/>
                  </a:lnTo>
                  <a:cubicBezTo>
                    <a:pt x="4483435" y="0"/>
                    <a:pt x="4512944" y="12223"/>
                    <a:pt x="4534700" y="33979"/>
                  </a:cubicBezTo>
                  <a:cubicBezTo>
                    <a:pt x="4556457" y="55736"/>
                    <a:pt x="4568680" y="85244"/>
                    <a:pt x="4568680" y="116013"/>
                  </a:cubicBezTo>
                  <a:lnTo>
                    <a:pt x="4568680" y="4440366"/>
                  </a:lnTo>
                  <a:cubicBezTo>
                    <a:pt x="4568680" y="4504438"/>
                    <a:pt x="4516739" y="4556379"/>
                    <a:pt x="4452667" y="4556379"/>
                  </a:cubicBezTo>
                  <a:lnTo>
                    <a:pt x="116013" y="4556379"/>
                  </a:lnTo>
                  <a:cubicBezTo>
                    <a:pt x="85244" y="4556379"/>
                    <a:pt x="55736" y="4544156"/>
                    <a:pt x="33979" y="4522400"/>
                  </a:cubicBezTo>
                  <a:cubicBezTo>
                    <a:pt x="12223" y="4500643"/>
                    <a:pt x="0" y="4471134"/>
                    <a:pt x="0" y="4440366"/>
                  </a:cubicBezTo>
                  <a:lnTo>
                    <a:pt x="0" y="116013"/>
                  </a:lnTo>
                  <a:cubicBezTo>
                    <a:pt x="0" y="85244"/>
                    <a:pt x="12223" y="55736"/>
                    <a:pt x="33979" y="33979"/>
                  </a:cubicBezTo>
                  <a:cubicBezTo>
                    <a:pt x="55736" y="12223"/>
                    <a:pt x="85244" y="0"/>
                    <a:pt x="116013" y="0"/>
                  </a:cubicBezTo>
                  <a:close/>
                </a:path>
              </a:pathLst>
            </a:custGeom>
            <a:blipFill>
              <a:blip r:embed="rId4"/>
              <a:stretch>
                <a:fillRect l="0" t="-134" r="-77993" b="-134"/>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1009650"/>
            <a:ext cx="14925246" cy="1428859"/>
          </a:xfrm>
          <a:prstGeom prst="rect">
            <a:avLst/>
          </a:prstGeom>
        </p:spPr>
        <p:txBody>
          <a:bodyPr anchor="t" rtlCol="false" tIns="0" lIns="0" bIns="0" rIns="0">
            <a:spAutoFit/>
          </a:bodyPr>
          <a:lstStyle/>
          <a:p>
            <a:pPr algn="l">
              <a:lnSpc>
                <a:spcPts val="5383"/>
              </a:lnSpc>
            </a:pPr>
            <a:r>
              <a:rPr lang="en-US" b="true" sz="4300">
                <a:solidFill>
                  <a:srgbClr val="253A7E"/>
                </a:solidFill>
                <a:latin typeface="Bitter Bold"/>
                <a:ea typeface="Bitter Bold"/>
                <a:cs typeface="Bitter Bold"/>
                <a:sym typeface="Bitter Bold"/>
              </a:rPr>
              <a:t>The Eight Styles of </a:t>
            </a:r>
            <a:r>
              <a:rPr lang="en-US" b="true" sz="4300">
                <a:solidFill>
                  <a:srgbClr val="253A7E"/>
                </a:solidFill>
                <a:latin typeface="Bitter Bold"/>
                <a:ea typeface="Bitter Bold"/>
                <a:cs typeface="Bitter Bold"/>
                <a:sym typeface="Bitter Bold"/>
              </a:rPr>
              <a:t>Chud Thai Phra Ratcha Niyom</a:t>
            </a:r>
          </a:p>
          <a:p>
            <a:pPr algn="l">
              <a:lnSpc>
                <a:spcPts val="5384"/>
              </a:lnSpc>
            </a:pPr>
            <a:r>
              <a:rPr lang="en-US" b="true" sz="4300">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179439" y="4027329"/>
            <a:ext cx="8287232" cy="2118043"/>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Ruean Ton Dress (ชุดไทยเรือนต้น)</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Ruean Ton Residential Hall</a:t>
            </a:r>
            <a:r>
              <a:rPr lang="en-US" sz="2199">
                <a:solidFill>
                  <a:srgbClr val="000000"/>
                </a:solidFill>
                <a:latin typeface="Bitter"/>
                <a:ea typeface="Bitter"/>
                <a:cs typeface="Bitter"/>
                <a:sym typeface="Bitter"/>
              </a:rPr>
              <a:t> in Dusit Palace,</a:t>
            </a:r>
          </a:p>
          <a:p>
            <a:pPr algn="ctr">
              <a:lnSpc>
                <a:spcPts val="3539"/>
              </a:lnSpc>
            </a:pPr>
            <a:r>
              <a:rPr lang="en-US" sz="2199">
                <a:solidFill>
                  <a:srgbClr val="000000"/>
                </a:solidFill>
                <a:latin typeface="Bitter"/>
                <a:ea typeface="Bitter"/>
                <a:cs typeface="Bitter"/>
                <a:sym typeface="Bitter"/>
              </a:rPr>
              <a:t>Bangkok. A more casual style for informal occasions, usually featuring a simple blouse and ankle-length wrap skirt.</a:t>
            </a:r>
          </a:p>
        </p:txBody>
      </p:sp>
      <p:grpSp>
        <p:nvGrpSpPr>
          <p:cNvPr name="Group 6" id="6"/>
          <p:cNvGrpSpPr/>
          <p:nvPr/>
        </p:nvGrpSpPr>
        <p:grpSpPr>
          <a:xfrm rot="0">
            <a:off x="2495200" y="3075099"/>
            <a:ext cx="5220244" cy="5647536"/>
            <a:chOff x="0" y="0"/>
            <a:chExt cx="6960326" cy="7530047"/>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71765" y="0"/>
              <a:ext cx="5388560" cy="7530047"/>
            </a:xfrm>
            <a:custGeom>
              <a:avLst/>
              <a:gdLst/>
              <a:ahLst/>
              <a:cxnLst/>
              <a:rect r="r" b="b" t="t" l="l"/>
              <a:pathLst>
                <a:path h="7530047" w="5388560">
                  <a:moveTo>
                    <a:pt x="0" y="0"/>
                  </a:moveTo>
                  <a:lnTo>
                    <a:pt x="5388561" y="0"/>
                  </a:lnTo>
                  <a:lnTo>
                    <a:pt x="5388561" y="7530047"/>
                  </a:lnTo>
                  <a:lnTo>
                    <a:pt x="0" y="7530047"/>
                  </a:lnTo>
                  <a:lnTo>
                    <a:pt x="0" y="0"/>
                  </a:lnTo>
                  <a:close/>
                </a:path>
              </a:pathLst>
            </a:custGeom>
            <a:blipFill>
              <a:blip r:embed="rId4"/>
              <a:stretch>
                <a:fillRect l="0" t="-2946" r="-6208" b="0"/>
              </a:stretch>
            </a:blipFill>
          </p:spPr>
        </p:sp>
        <p:sp>
          <p:nvSpPr>
            <p:cNvPr name="TextBox 10" id="10"/>
            <p:cNvSpPr txBox="true"/>
            <p:nvPr/>
          </p:nvSpPr>
          <p:spPr>
            <a:xfrm rot="0">
              <a:off x="261344" y="134341"/>
              <a:ext cx="340519" cy="651933"/>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sp>
        <p:nvSpPr>
          <p:cNvPr name="TextBox 11" id="11"/>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29135"/>
            <a:ext cx="15722054"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21544" y="9191625"/>
            <a:ext cx="16337756"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Workpoint Today</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6" id="6"/>
          <p:cNvGrpSpPr/>
          <p:nvPr/>
        </p:nvGrpSpPr>
        <p:grpSpPr>
          <a:xfrm rot="0">
            <a:off x="2779210" y="2521822"/>
            <a:ext cx="5747183" cy="5747183"/>
            <a:chOff x="0" y="0"/>
            <a:chExt cx="4556328" cy="4556328"/>
          </a:xfrm>
        </p:grpSpPr>
        <p:sp>
          <p:nvSpPr>
            <p:cNvPr name="Freeform 7" id="7"/>
            <p:cNvSpPr/>
            <p:nvPr/>
          </p:nvSpPr>
          <p:spPr>
            <a:xfrm flipH="false" flipV="false" rot="0">
              <a:off x="0" y="0"/>
              <a:ext cx="4556379" cy="4556379"/>
            </a:xfrm>
            <a:custGeom>
              <a:avLst/>
              <a:gdLst/>
              <a:ahLst/>
              <a:cxnLst/>
              <a:rect r="r" b="b" t="t" l="l"/>
              <a:pathLst>
                <a:path h="4556379" w="4556379">
                  <a:moveTo>
                    <a:pt x="113270" y="0"/>
                  </a:moveTo>
                  <a:lnTo>
                    <a:pt x="4443109" y="0"/>
                  </a:lnTo>
                  <a:cubicBezTo>
                    <a:pt x="4505666" y="0"/>
                    <a:pt x="4556379" y="50713"/>
                    <a:pt x="4556379" y="113270"/>
                  </a:cubicBezTo>
                  <a:lnTo>
                    <a:pt x="4556379" y="4443109"/>
                  </a:lnTo>
                  <a:cubicBezTo>
                    <a:pt x="4556379" y="4505666"/>
                    <a:pt x="4505666" y="4556379"/>
                    <a:pt x="4443109" y="4556379"/>
                  </a:cubicBezTo>
                  <a:lnTo>
                    <a:pt x="113270" y="4556379"/>
                  </a:lnTo>
                  <a:cubicBezTo>
                    <a:pt x="50713" y="4556379"/>
                    <a:pt x="0" y="4505666"/>
                    <a:pt x="0" y="4443109"/>
                  </a:cubicBezTo>
                  <a:lnTo>
                    <a:pt x="0" y="113270"/>
                  </a:lnTo>
                  <a:cubicBezTo>
                    <a:pt x="0" y="50713"/>
                    <a:pt x="50713" y="0"/>
                    <a:pt x="113270" y="0"/>
                  </a:cubicBezTo>
                  <a:close/>
                </a:path>
              </a:pathLst>
            </a:custGeom>
            <a:blipFill>
              <a:blip r:embed="rId4"/>
              <a:stretch>
                <a:fillRect l="0" t="-22877" r="0" b="-27395"/>
              </a:stretch>
            </a:blipFill>
          </p:spPr>
        </p:sp>
      </p:grpSp>
      <p:sp>
        <p:nvSpPr>
          <p:cNvPr name="TextBox 8" id="8"/>
          <p:cNvSpPr txBox="true"/>
          <p:nvPr/>
        </p:nvSpPr>
        <p:spPr>
          <a:xfrm rot="0">
            <a:off x="11522867" y="3867462"/>
            <a:ext cx="2575396" cy="575037"/>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a:t>
            </a:r>
            <a:r>
              <a:rPr lang="en-US" sz="3500" b="true">
                <a:solidFill>
                  <a:srgbClr val="000000"/>
                </a:solidFill>
                <a:latin typeface="Bitter Bold"/>
                <a:ea typeface="Bitter Bold"/>
                <a:cs typeface="Bitter Bold"/>
                <a:sym typeface="Bitter Bold"/>
              </a:rPr>
              <a:t>ora (2021)</a:t>
            </a:r>
          </a:p>
        </p:txBody>
      </p:sp>
      <p:sp>
        <p:nvSpPr>
          <p:cNvPr name="TextBox 9" id="9"/>
          <p:cNvSpPr txBox="true"/>
          <p:nvPr/>
        </p:nvSpPr>
        <p:spPr>
          <a:xfrm rot="0">
            <a:off x="8965976" y="4643726"/>
            <a:ext cx="7689178" cy="1766287"/>
          </a:xfrm>
          <a:prstGeom prst="rect">
            <a:avLst/>
          </a:prstGeom>
        </p:spPr>
        <p:txBody>
          <a:bodyPr anchor="t" rtlCol="false" tIns="0" lIns="0" bIns="0" rIns="0">
            <a:spAutoFit/>
          </a:bodyPr>
          <a:lstStyle/>
          <a:p>
            <a:pPr algn="ctr">
              <a:lnSpc>
                <a:spcPts val="3581"/>
              </a:lnSpc>
            </a:pPr>
            <a:r>
              <a:rPr lang="en-US" sz="2199">
                <a:solidFill>
                  <a:srgbClr val="000000"/>
                </a:solidFill>
                <a:latin typeface="Bitter"/>
                <a:ea typeface="Bitter"/>
                <a:cs typeface="Bitter"/>
                <a:sym typeface="Bitter"/>
              </a:rPr>
              <a:t>A lively dance drama from Southern Thailand, known for its expressive movements, singing, colorful costumes, and strong connection to local beliefs </a:t>
            </a:r>
          </a:p>
          <a:p>
            <a:pPr algn="ctr">
              <a:lnSpc>
                <a:spcPts val="3582"/>
              </a:lnSpc>
            </a:pPr>
            <a:r>
              <a:rPr lang="en-US" sz="2199">
                <a:solidFill>
                  <a:srgbClr val="000000"/>
                </a:solidFill>
                <a:latin typeface="Bitter"/>
                <a:ea typeface="Bitter"/>
                <a:cs typeface="Bitter"/>
                <a:sym typeface="Bitter"/>
              </a:rPr>
              <a:t>and community traditions.</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53091"/>
            <a:ext cx="15722054"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12017252" y="3944152"/>
            <a:ext cx="3674641" cy="575037"/>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S</a:t>
            </a:r>
            <a:r>
              <a:rPr lang="en-US" sz="3500" b="true">
                <a:solidFill>
                  <a:srgbClr val="000000"/>
                </a:solidFill>
                <a:latin typeface="Bitter Bold"/>
                <a:ea typeface="Bitter Bold"/>
                <a:cs typeface="Bitter Bold"/>
                <a:sym typeface="Bitter Bold"/>
              </a:rPr>
              <a:t>ongkran (2023)</a:t>
            </a:r>
          </a:p>
        </p:txBody>
      </p:sp>
      <p:sp>
        <p:nvSpPr>
          <p:cNvPr name="TextBox 4" id="4"/>
          <p:cNvSpPr txBox="true"/>
          <p:nvPr/>
        </p:nvSpPr>
        <p:spPr>
          <a:xfrm rot="0">
            <a:off x="10779574" y="4719752"/>
            <a:ext cx="6149996" cy="221388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Thailand’s traditional New Year festival, marked by family reunions, merit-making, paying respect to elders, bathing Buddha images, and water-related rituals symbolizing cleansing and renewal.</a:t>
            </a:r>
          </a:p>
        </p:txBody>
      </p:sp>
      <p:sp>
        <p:nvSpPr>
          <p:cNvPr name="TextBox 5" id="5"/>
          <p:cNvSpPr txBox="true"/>
          <p:nvPr/>
        </p:nvSpPr>
        <p:spPr>
          <a:xfrm rot="0">
            <a:off x="975122" y="9028871"/>
            <a:ext cx="16337756"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Holiday Inn</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215371" y="2957890"/>
            <a:ext cx="8289230" cy="5394706"/>
          </a:xfrm>
          <a:custGeom>
            <a:avLst/>
            <a:gdLst/>
            <a:ahLst/>
            <a:cxnLst/>
            <a:rect r="r" b="b" t="t" l="l"/>
            <a:pathLst>
              <a:path h="5394706" w="8289230">
                <a:moveTo>
                  <a:pt x="0" y="0"/>
                </a:moveTo>
                <a:lnTo>
                  <a:pt x="8289230" y="0"/>
                </a:lnTo>
                <a:lnTo>
                  <a:pt x="8289230" y="5394706"/>
                </a:lnTo>
                <a:lnTo>
                  <a:pt x="0" y="5394706"/>
                </a:lnTo>
                <a:lnTo>
                  <a:pt x="0" y="0"/>
                </a:lnTo>
                <a:close/>
              </a:path>
            </a:pathLst>
          </a:custGeom>
          <a:blipFill>
            <a:blip r:embed="rId4"/>
            <a:stretch>
              <a:fillRect l="-18284" t="0" r="-6001"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53091"/>
            <a:ext cx="15722054"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699192" y="9025954"/>
            <a:ext cx="16337756"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Hot Thai Kitchen</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0753431" y="4014329"/>
            <a:ext cx="4912444" cy="575037"/>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Tom Yum Kung</a:t>
            </a:r>
            <a:r>
              <a:rPr lang="en-US" sz="3500" b="true">
                <a:solidFill>
                  <a:srgbClr val="000000"/>
                </a:solidFill>
                <a:latin typeface="Bitter Bold"/>
                <a:ea typeface="Bitter Bold"/>
                <a:cs typeface="Bitter Bold"/>
                <a:sym typeface="Bitter Bold"/>
              </a:rPr>
              <a:t> (2024)</a:t>
            </a:r>
          </a:p>
        </p:txBody>
      </p:sp>
      <p:sp>
        <p:nvSpPr>
          <p:cNvPr name="TextBox 7" id="7"/>
          <p:cNvSpPr txBox="true"/>
          <p:nvPr/>
        </p:nvSpPr>
        <p:spPr>
          <a:xfrm rot="0">
            <a:off x="10580977" y="4763115"/>
            <a:ext cx="525735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spicy and sour Thai shrimp soup that reflects Thailand’s culinary heritage through its use of local herbs, bold flavors, and shared food culture.</a:t>
            </a:r>
          </a:p>
        </p:txBody>
      </p:sp>
      <p:sp>
        <p:nvSpPr>
          <p:cNvPr name="Freeform 8" id="8"/>
          <p:cNvSpPr/>
          <p:nvPr/>
        </p:nvSpPr>
        <p:spPr>
          <a:xfrm flipH="false" flipV="false" rot="0">
            <a:off x="3160397" y="2957890"/>
            <a:ext cx="6743383" cy="5394706"/>
          </a:xfrm>
          <a:custGeom>
            <a:avLst/>
            <a:gdLst/>
            <a:ahLst/>
            <a:cxnLst/>
            <a:rect r="r" b="b" t="t" l="l"/>
            <a:pathLst>
              <a:path h="5394706" w="6743383">
                <a:moveTo>
                  <a:pt x="0" y="0"/>
                </a:moveTo>
                <a:lnTo>
                  <a:pt x="6743383" y="0"/>
                </a:lnTo>
                <a:lnTo>
                  <a:pt x="6743383" y="5394706"/>
                </a:lnTo>
                <a:lnTo>
                  <a:pt x="0" y="5394706"/>
                </a:lnTo>
                <a:lnTo>
                  <a:pt x="0" y="0"/>
                </a:lnTo>
                <a:close/>
              </a:path>
            </a:pathLst>
          </a:custGeom>
          <a:blipFill>
            <a:blip r:embed="rId4"/>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670222" y="2793712"/>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2824009" y="2793712"/>
            <a:ext cx="4005346" cy="6005087"/>
          </a:xfrm>
          <a:custGeom>
            <a:avLst/>
            <a:gdLst/>
            <a:ahLst/>
            <a:cxnLst/>
            <a:rect r="r" b="b" t="t" l="l"/>
            <a:pathLst>
              <a:path h="6005087" w="4005346">
                <a:moveTo>
                  <a:pt x="0" y="0"/>
                </a:moveTo>
                <a:lnTo>
                  <a:pt x="4005346" y="0"/>
                </a:lnTo>
                <a:lnTo>
                  <a:pt x="4005346" y="6005087"/>
                </a:lnTo>
                <a:lnTo>
                  <a:pt x="0" y="6005087"/>
                </a:lnTo>
                <a:lnTo>
                  <a:pt x="0" y="0"/>
                </a:lnTo>
                <a:close/>
              </a:path>
            </a:pathLst>
          </a:custGeom>
          <a:blipFill>
            <a:blip r:embed="rId4"/>
            <a:stretch>
              <a:fillRect l="0" t="0" r="0"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7366796" y="3987522"/>
            <a:ext cx="8774112" cy="209412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Boromphiman Dress (ชุดไทยบรมพิมาน)</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Boromphiman Throne Hall</a:t>
            </a:r>
            <a:r>
              <a:rPr lang="en-US" sz="2199">
                <a:solidFill>
                  <a:srgbClr val="000000"/>
                </a:solidFill>
                <a:latin typeface="Bitter"/>
                <a:ea typeface="Bitter"/>
                <a:cs typeface="Bitter"/>
                <a:sym typeface="Bitter"/>
              </a:rPr>
              <a:t> in the Grand Palace, Bangkok. A formal evening or royal ceremony style with a long-sleeved blouse and skirt sewn together as one elegant dress.</a:t>
            </a:r>
          </a:p>
        </p:txBody>
      </p:sp>
      <p:sp>
        <p:nvSpPr>
          <p:cNvPr name="TextBox 9" id="9"/>
          <p:cNvSpPr txBox="true"/>
          <p:nvPr/>
        </p:nvSpPr>
        <p:spPr>
          <a:xfrm rot="0">
            <a:off x="1869392" y="2908755"/>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10" id="10"/>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grpSp>
        <p:nvGrpSpPr>
          <p:cNvPr name="Group 5" id="5"/>
          <p:cNvGrpSpPr/>
          <p:nvPr/>
        </p:nvGrpSpPr>
        <p:grpSpPr>
          <a:xfrm rot="0">
            <a:off x="2353925" y="2826017"/>
            <a:ext cx="5193511" cy="5982441"/>
            <a:chOff x="0" y="0"/>
            <a:chExt cx="6924681" cy="7976588"/>
          </a:xfrm>
        </p:grpSpPr>
        <p:grpSp>
          <p:nvGrpSpPr>
            <p:cNvPr name="Group 6" id="6"/>
            <p:cNvGrpSpPr/>
            <p:nvPr/>
          </p:nvGrpSpPr>
          <p:grpSpPr>
            <a:xfrm rot="0">
              <a:off x="0" y="0"/>
              <a:ext cx="863206" cy="863206"/>
              <a:chOff x="0" y="0"/>
              <a:chExt cx="863206" cy="863206"/>
            </a:xfrm>
          </p:grpSpPr>
          <p:sp>
            <p:nvSpPr>
              <p:cNvPr name="Freeform 7" id="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8" id="8"/>
            <p:cNvSpPr/>
            <p:nvPr/>
          </p:nvSpPr>
          <p:spPr>
            <a:xfrm flipH="false" flipV="false" rot="0">
              <a:off x="1604359" y="0"/>
              <a:ext cx="5320322" cy="7976588"/>
            </a:xfrm>
            <a:custGeom>
              <a:avLst/>
              <a:gdLst/>
              <a:ahLst/>
              <a:cxnLst/>
              <a:rect r="r" b="b" t="t" l="l"/>
              <a:pathLst>
                <a:path h="7976588" w="5320322">
                  <a:moveTo>
                    <a:pt x="0" y="0"/>
                  </a:moveTo>
                  <a:lnTo>
                    <a:pt x="5320322" y="0"/>
                  </a:lnTo>
                  <a:lnTo>
                    <a:pt x="5320322" y="7976588"/>
                  </a:lnTo>
                  <a:lnTo>
                    <a:pt x="0" y="7976588"/>
                  </a:lnTo>
                  <a:lnTo>
                    <a:pt x="0" y="0"/>
                  </a:lnTo>
                  <a:close/>
                </a:path>
              </a:pathLst>
            </a:custGeom>
            <a:blipFill>
              <a:blip r:embed="rId4"/>
              <a:stretch>
                <a:fillRect l="0" t="0" r="0" b="0"/>
              </a:stretch>
            </a:blipFill>
          </p:spPr>
        </p:sp>
        <p:sp>
          <p:nvSpPr>
            <p:cNvPr name="TextBox 9" id="9"/>
            <p:cNvSpPr txBox="true"/>
            <p:nvPr/>
          </p:nvSpPr>
          <p:spPr>
            <a:xfrm rot="0">
              <a:off x="247800" y="134341"/>
              <a:ext cx="351730" cy="651933"/>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grpSp>
      <p:sp>
        <p:nvSpPr>
          <p:cNvPr name="TextBox 10" id="10"/>
          <p:cNvSpPr txBox="true"/>
          <p:nvPr/>
        </p:nvSpPr>
        <p:spPr>
          <a:xfrm rot="0">
            <a:off x="8260001" y="4059538"/>
            <a:ext cx="8165565" cy="214185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Siwalai Dress (ชุดไทยศิวาลัย)</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Siwalai Garden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a:t>
            </a:r>
          </a:p>
          <a:p>
            <a:pPr algn="ctr">
              <a:lnSpc>
                <a:spcPts val="3539"/>
              </a:lnSpc>
            </a:pPr>
            <a:r>
              <a:rPr lang="en-US" sz="2199">
                <a:solidFill>
                  <a:srgbClr val="000000"/>
                </a:solidFill>
                <a:latin typeface="Bitter"/>
                <a:ea typeface="Bitter"/>
                <a:cs typeface="Bitter"/>
                <a:sym typeface="Bitter"/>
              </a:rPr>
              <a:t>A formal ceremonial style</a:t>
            </a:r>
            <a:r>
              <a:rPr lang="en-US" sz="2199">
                <a:solidFill>
                  <a:srgbClr val="000000"/>
                </a:solidFill>
                <a:latin typeface="Bitter"/>
                <a:ea typeface="Bitter"/>
                <a:cs typeface="Bitter"/>
                <a:sym typeface="Bitter"/>
              </a:rPr>
              <a:t> similar to </a:t>
            </a:r>
            <a:r>
              <a:rPr lang="en-US" sz="2199" i="true">
                <a:solidFill>
                  <a:srgbClr val="000000"/>
                </a:solidFill>
                <a:latin typeface="Bitter Italics"/>
                <a:ea typeface="Bitter Italics"/>
                <a:cs typeface="Bitter Italics"/>
                <a:sym typeface="Bitter Italics"/>
              </a:rPr>
              <a:t>Boromphiman</a:t>
            </a:r>
            <a:r>
              <a:rPr lang="en-US" sz="2199">
                <a:solidFill>
                  <a:srgbClr val="000000"/>
                </a:solidFill>
                <a:latin typeface="Bitter"/>
                <a:ea typeface="Bitter"/>
                <a:cs typeface="Bitter"/>
                <a:sym typeface="Bitter"/>
              </a:rPr>
              <a:t>, but with an added shoulder cloth or </a:t>
            </a:r>
            <a:r>
              <a:rPr lang="en-US" sz="2199" i="true">
                <a:solidFill>
                  <a:srgbClr val="000000"/>
                </a:solidFill>
                <a:latin typeface="Bitter Italics"/>
                <a:ea typeface="Bitter Italics"/>
                <a:cs typeface="Bitter Italics"/>
                <a:sym typeface="Bitter Italics"/>
              </a:rPr>
              <a:t>sabai.</a:t>
            </a:r>
          </a:p>
        </p:txBody>
      </p:sp>
      <p:sp>
        <p:nvSpPr>
          <p:cNvPr name="TextBox 11" id="11"/>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47609" y="2796438"/>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236921" y="2854330"/>
            <a:ext cx="4339946" cy="5982441"/>
          </a:xfrm>
          <a:custGeom>
            <a:avLst/>
            <a:gdLst/>
            <a:ahLst/>
            <a:cxnLst/>
            <a:rect r="r" b="b" t="t" l="l"/>
            <a:pathLst>
              <a:path h="5982441" w="4339946">
                <a:moveTo>
                  <a:pt x="0" y="0"/>
                </a:moveTo>
                <a:lnTo>
                  <a:pt x="4339946" y="0"/>
                </a:lnTo>
                <a:lnTo>
                  <a:pt x="4339946" y="5982442"/>
                </a:lnTo>
                <a:lnTo>
                  <a:pt x="0" y="5982442"/>
                </a:lnTo>
                <a:lnTo>
                  <a:pt x="0" y="0"/>
                </a:lnTo>
                <a:close/>
              </a:path>
            </a:pathLst>
          </a:custGeom>
          <a:blipFill>
            <a:blip r:embed="rId4"/>
            <a:stretch>
              <a:fillRect l="-5138" t="0" r="-5138"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2253513" y="2911480"/>
            <a:ext cx="235595"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9" id="9"/>
          <p:cNvSpPr txBox="true"/>
          <p:nvPr/>
        </p:nvSpPr>
        <p:spPr>
          <a:xfrm rot="0">
            <a:off x="8641539" y="4021519"/>
            <a:ext cx="7903653" cy="250380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Chakkraphat Dress (ชุดไทยจักรพรรดิ)</a:t>
            </a:r>
          </a:p>
          <a:p>
            <a:pPr algn="ctr">
              <a:lnSpc>
                <a:spcPts val="10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Chakkraphat Phiman Throne Hall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The most formal style, worn for grand evening ceremonies, with layered shoulder cloths and richly decorated silk.</a:t>
            </a:r>
          </a:p>
        </p:txBody>
      </p:sp>
      <p:sp>
        <p:nvSpPr>
          <p:cNvPr name="TextBox 10" id="10"/>
          <p:cNvSpPr txBox="true"/>
          <p:nvPr/>
        </p:nvSpPr>
        <p:spPr>
          <a:xfrm rot="0">
            <a:off x="7600293" y="8027076"/>
            <a:ext cx="9445523" cy="1590052"/>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DAHLZEIaynY</dc:identifier>
  <dcterms:modified xsi:type="dcterms:W3CDTF">2011-08-01T06:04:30Z</dcterms:modified>
  <cp:revision>1</cp:revision>
  <dc:title>6-Thai-Culture-A-Journey-Through-Heritage-and-Traditions (2026)</dc:title>
</cp:coreProperties>
</file>