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notesMasterIdLst>
    <p:notesMasterId r:id="rId21"/>
  </p:notesMasterIdLst>
  <p:sldSz cx="14630400" cy="8229600"/>
  <p:notesSz cx="8229600" cy="14630400"/>
  <p:embeddedFontLst>
    <p:embeddedFont>
      <p:font typeface="Bitter"/>
      <p:regular r:id="rId26"/>
    </p:embeddedFont>
    <p:embeddedFont>
      <p:font typeface="Bitter"/>
      <p:regular r:id="rId27"/>
    </p:embeddedFont>
    <p:embeddedFont>
      <p:font typeface="Bitter"/>
      <p:regular r:id="rId28"/>
    </p:embeddedFont>
    <p:embeddedFont>
      <p:font typeface="Bitter"/>
      <p:regular r:id="rId29"/>
    </p:embeddedFont>
    <p:embeddedFont>
      <p:font typeface="Bitter"/>
      <p:regular r:id="rId30"/>
    </p:embeddedFont>
    <p:embeddedFont>
      <p:font typeface="Bitter"/>
      <p:regular r:id="rId31"/>
    </p:embeddedFont>
    <p:embeddedFont>
      <p:font typeface="Bitter"/>
      <p:regular r:id="rId32"/>
    </p:embeddedFont>
    <p:embeddedFont>
      <p:font typeface="Bitter"/>
      <p:regular r:id="rId3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26" Type="http://schemas.openxmlformats.org/officeDocument/2006/relationships/font" Target="fonts/font1.fntdata"/><Relationship Id="rId27" Type="http://schemas.openxmlformats.org/officeDocument/2006/relationships/font" Target="fonts/font2.fntdata"/><Relationship Id="rId28" Type="http://schemas.openxmlformats.org/officeDocument/2006/relationships/font" Target="fonts/font3.fntdata"/><Relationship Id="rId29" Type="http://schemas.openxmlformats.org/officeDocument/2006/relationships/font" Target="fonts/font4.fntdata"/><Relationship Id="rId30" Type="http://schemas.openxmlformats.org/officeDocument/2006/relationships/font" Target="fonts/font5.fntdata"/><Relationship Id="rId31" Type="http://schemas.openxmlformats.org/officeDocument/2006/relationships/font" Target="fonts/font6.fntdata"/><Relationship Id="rId32" Type="http://schemas.openxmlformats.org/officeDocument/2006/relationships/font" Target="fonts/font7.fntdata"/><Relationship Id="rId33"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4.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slideLayout" Target="../slideLayouts/slideLayout15.xml"/><Relationship Id="rId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slideLayout" Target="../slideLayouts/slideLayout16.xml"/><Relationship Id="rId11"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8.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9.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20.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2-1.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3-1.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en.wikipedia.org/wiki/Demographics_of_Thailand" TargetMode="External"/><Relationship Id="rId1" Type="http://schemas.openxmlformats.org/officeDocument/2006/relationships/image" Target="../media/image-8-1.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7" Type="http://schemas.openxmlformats.org/officeDocument/2006/relationships/hyperlink" Target="https://th.wikipedia.org/wiki/%E0%B9%84%E0%B8%97%E0%B8%A2%E0%B9%80%E0%B8%8A%E0%B8%B7%E0%B9%89%E0%B8%AD%E0%B8%AA%E0%B8%B2%E0%B8%A2%E0%B8%AD%E0%B8%B4%E0%B8%99%E0%B9%80%E0%B8%94%E0%B8%B5%E0%B8%A2" TargetMode="External"/><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slideLayout" Target="../slideLayouts/slideLayout10.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1018580"/>
            <a:ext cx="57276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4" name="Text 1"/>
          <p:cNvSpPr/>
          <p:nvPr/>
        </p:nvSpPr>
        <p:spPr>
          <a:xfrm>
            <a:off x="793790" y="1608296"/>
            <a:ext cx="57276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Demographics of Thailand</a:t>
            </a:r>
            <a:endParaRPr lang="en-US" sz="4450" dirty="0"/>
          </a:p>
        </p:txBody>
      </p:sp>
      <p:sp>
        <p:nvSpPr>
          <p:cNvPr id="5" name="Text 2"/>
          <p:cNvSpPr/>
          <p:nvPr/>
        </p:nvSpPr>
        <p:spPr>
          <a:xfrm>
            <a:off x="793790" y="3366016"/>
            <a:ext cx="5727621" cy="2267545"/>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This presentation explores the diverse demographics of Thailand, covering population statistics, generational structure, sex ratio, ethnicity, and language characteristics. </a:t>
            </a:r>
            <a:endParaRPr lang="en-US" sz="2200" dirty="0"/>
          </a:p>
        </p:txBody>
      </p:sp>
      <p:sp>
        <p:nvSpPr>
          <p:cNvPr id="6" name="Text 3"/>
          <p:cNvSpPr/>
          <p:nvPr/>
        </p:nvSpPr>
        <p:spPr>
          <a:xfrm>
            <a:off x="793790" y="5888712"/>
            <a:ext cx="57276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7" name="Text 4"/>
          <p:cNvSpPr/>
          <p:nvPr/>
        </p:nvSpPr>
        <p:spPr>
          <a:xfrm>
            <a:off x="793790" y="6506766"/>
            <a:ext cx="57276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8" name="Text 5"/>
          <p:cNvSpPr/>
          <p:nvPr/>
        </p:nvSpPr>
        <p:spPr>
          <a:xfrm>
            <a:off x="793790" y="7124819"/>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Positioning Magazine</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753785"/>
            <a:ext cx="4536519"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Thai-Chinese</a:t>
            </a:r>
            <a:endParaRPr lang="en-US" sz="3550" dirty="0"/>
          </a:p>
        </p:txBody>
      </p:sp>
      <p:sp>
        <p:nvSpPr>
          <p:cNvPr id="4" name="Shape 1"/>
          <p:cNvSpPr/>
          <p:nvPr/>
        </p:nvSpPr>
        <p:spPr>
          <a:xfrm>
            <a:off x="793790" y="1575911"/>
            <a:ext cx="2750463" cy="823198"/>
          </a:xfrm>
          <a:prstGeom prst="roundRect">
            <a:avLst>
              <a:gd name="adj" fmla="val 11573"/>
            </a:avLst>
          </a:prstGeom>
          <a:solidFill>
            <a:srgbClr val="FEEECD"/>
          </a:solidFill>
          <a:ln w="7620">
            <a:solidFill>
              <a:srgbClr val="E4D4B3"/>
            </a:solidFill>
            <a:prstDash val="solid"/>
          </a:ln>
        </p:spPr>
      </p:sp>
      <p:sp>
        <p:nvSpPr>
          <p:cNvPr id="5" name="Text 2"/>
          <p:cNvSpPr/>
          <p:nvPr/>
        </p:nvSpPr>
        <p:spPr>
          <a:xfrm>
            <a:off x="1028224" y="1810345"/>
            <a:ext cx="228159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Teochew </a:t>
            </a:r>
            <a:endParaRPr lang="en-US" sz="2200" dirty="0"/>
          </a:p>
        </p:txBody>
      </p:sp>
      <p:sp>
        <p:nvSpPr>
          <p:cNvPr id="6" name="Shape 3"/>
          <p:cNvSpPr/>
          <p:nvPr/>
        </p:nvSpPr>
        <p:spPr>
          <a:xfrm>
            <a:off x="3771067" y="1575911"/>
            <a:ext cx="2750463" cy="823198"/>
          </a:xfrm>
          <a:prstGeom prst="roundRect">
            <a:avLst>
              <a:gd name="adj" fmla="val 11573"/>
            </a:avLst>
          </a:prstGeom>
          <a:solidFill>
            <a:srgbClr val="FEEECD"/>
          </a:solidFill>
          <a:ln w="7620">
            <a:solidFill>
              <a:srgbClr val="E4D4B3"/>
            </a:solidFill>
            <a:prstDash val="solid"/>
          </a:ln>
        </p:spPr>
      </p:sp>
      <p:sp>
        <p:nvSpPr>
          <p:cNvPr id="7" name="Text 4"/>
          <p:cNvSpPr/>
          <p:nvPr/>
        </p:nvSpPr>
        <p:spPr>
          <a:xfrm>
            <a:off x="4005501" y="1810345"/>
            <a:ext cx="228159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Hokkian </a:t>
            </a:r>
            <a:endParaRPr lang="en-US" sz="2200" dirty="0"/>
          </a:p>
        </p:txBody>
      </p:sp>
      <p:sp>
        <p:nvSpPr>
          <p:cNvPr id="8" name="Shape 5"/>
          <p:cNvSpPr/>
          <p:nvPr/>
        </p:nvSpPr>
        <p:spPr>
          <a:xfrm>
            <a:off x="793790" y="2625923"/>
            <a:ext cx="2750463" cy="823198"/>
          </a:xfrm>
          <a:prstGeom prst="roundRect">
            <a:avLst>
              <a:gd name="adj" fmla="val 11573"/>
            </a:avLst>
          </a:prstGeom>
          <a:solidFill>
            <a:srgbClr val="FEEECD"/>
          </a:solidFill>
          <a:ln w="7620">
            <a:solidFill>
              <a:srgbClr val="E4D4B3"/>
            </a:solidFill>
            <a:prstDash val="solid"/>
          </a:ln>
        </p:spPr>
      </p:sp>
      <p:sp>
        <p:nvSpPr>
          <p:cNvPr id="9" name="Text 6"/>
          <p:cNvSpPr/>
          <p:nvPr/>
        </p:nvSpPr>
        <p:spPr>
          <a:xfrm>
            <a:off x="1028224" y="2860358"/>
            <a:ext cx="228159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Hakka </a:t>
            </a:r>
            <a:endParaRPr lang="en-US" sz="2200" dirty="0"/>
          </a:p>
        </p:txBody>
      </p:sp>
      <p:sp>
        <p:nvSpPr>
          <p:cNvPr id="10" name="Shape 7"/>
          <p:cNvSpPr/>
          <p:nvPr/>
        </p:nvSpPr>
        <p:spPr>
          <a:xfrm>
            <a:off x="3771067" y="2625923"/>
            <a:ext cx="2750463" cy="823198"/>
          </a:xfrm>
          <a:prstGeom prst="roundRect">
            <a:avLst>
              <a:gd name="adj" fmla="val 11573"/>
            </a:avLst>
          </a:prstGeom>
          <a:solidFill>
            <a:srgbClr val="FEEECD"/>
          </a:solidFill>
          <a:ln w="7620">
            <a:solidFill>
              <a:srgbClr val="E4D4B3"/>
            </a:solidFill>
            <a:prstDash val="solid"/>
          </a:ln>
        </p:spPr>
      </p:sp>
      <p:sp>
        <p:nvSpPr>
          <p:cNvPr id="11" name="Text 8"/>
          <p:cNvSpPr/>
          <p:nvPr/>
        </p:nvSpPr>
        <p:spPr>
          <a:xfrm>
            <a:off x="4005501" y="2860358"/>
            <a:ext cx="228159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Hainanese</a:t>
            </a:r>
            <a:endParaRPr lang="en-US" sz="2200" dirty="0"/>
          </a:p>
        </p:txBody>
      </p:sp>
      <p:sp>
        <p:nvSpPr>
          <p:cNvPr id="12" name="Shape 9"/>
          <p:cNvSpPr/>
          <p:nvPr/>
        </p:nvSpPr>
        <p:spPr>
          <a:xfrm>
            <a:off x="793790" y="3675936"/>
            <a:ext cx="2750463" cy="823198"/>
          </a:xfrm>
          <a:prstGeom prst="roundRect">
            <a:avLst>
              <a:gd name="adj" fmla="val 11573"/>
            </a:avLst>
          </a:prstGeom>
          <a:solidFill>
            <a:srgbClr val="FEEECD"/>
          </a:solidFill>
          <a:ln w="7620">
            <a:solidFill>
              <a:srgbClr val="E4D4B3"/>
            </a:solidFill>
            <a:prstDash val="solid"/>
          </a:ln>
        </p:spPr>
      </p:sp>
      <p:sp>
        <p:nvSpPr>
          <p:cNvPr id="13" name="Text 10"/>
          <p:cNvSpPr/>
          <p:nvPr/>
        </p:nvSpPr>
        <p:spPr>
          <a:xfrm>
            <a:off x="1028224" y="3910370"/>
            <a:ext cx="228159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Cantonese</a:t>
            </a:r>
            <a:endParaRPr lang="en-US" sz="2200" dirty="0"/>
          </a:p>
        </p:txBody>
      </p:sp>
      <p:sp>
        <p:nvSpPr>
          <p:cNvPr id="14" name="Shape 11"/>
          <p:cNvSpPr/>
          <p:nvPr/>
        </p:nvSpPr>
        <p:spPr>
          <a:xfrm>
            <a:off x="3771067" y="3675936"/>
            <a:ext cx="2750463" cy="823198"/>
          </a:xfrm>
          <a:prstGeom prst="roundRect">
            <a:avLst>
              <a:gd name="adj" fmla="val 11573"/>
            </a:avLst>
          </a:prstGeom>
          <a:solidFill>
            <a:srgbClr val="FEEECD"/>
          </a:solidFill>
          <a:ln w="7620">
            <a:solidFill>
              <a:srgbClr val="E4D4B3"/>
            </a:solidFill>
            <a:prstDash val="solid"/>
          </a:ln>
        </p:spPr>
      </p:sp>
      <p:sp>
        <p:nvSpPr>
          <p:cNvPr id="15" name="Text 12"/>
          <p:cNvSpPr/>
          <p:nvPr/>
        </p:nvSpPr>
        <p:spPr>
          <a:xfrm>
            <a:off x="4005501" y="3910370"/>
            <a:ext cx="228159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Peranakan </a:t>
            </a:r>
            <a:endParaRPr lang="en-US" sz="2200" dirty="0"/>
          </a:p>
        </p:txBody>
      </p:sp>
      <p:sp>
        <p:nvSpPr>
          <p:cNvPr id="16" name="Shape 13"/>
          <p:cNvSpPr/>
          <p:nvPr/>
        </p:nvSpPr>
        <p:spPr>
          <a:xfrm>
            <a:off x="793790" y="4725948"/>
            <a:ext cx="5727621" cy="823198"/>
          </a:xfrm>
          <a:prstGeom prst="roundRect">
            <a:avLst>
              <a:gd name="adj" fmla="val 11573"/>
            </a:avLst>
          </a:prstGeom>
          <a:solidFill>
            <a:srgbClr val="FEEECD"/>
          </a:solidFill>
          <a:ln w="7620">
            <a:solidFill>
              <a:srgbClr val="E4D4B3"/>
            </a:solidFill>
            <a:prstDash val="solid"/>
          </a:ln>
        </p:spPr>
      </p:sp>
      <p:sp>
        <p:nvSpPr>
          <p:cNvPr id="17" name="Text 14"/>
          <p:cNvSpPr/>
          <p:nvPr/>
        </p:nvSpPr>
        <p:spPr>
          <a:xfrm>
            <a:off x="1028224" y="496038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among others…</a:t>
            </a:r>
            <a:endParaRPr lang="en-US" sz="2200" dirty="0"/>
          </a:p>
        </p:txBody>
      </p:sp>
      <p:sp>
        <p:nvSpPr>
          <p:cNvPr id="18" name="Text 15"/>
          <p:cNvSpPr/>
          <p:nvPr/>
        </p:nvSpPr>
        <p:spPr>
          <a:xfrm>
            <a:off x="793790" y="5804297"/>
            <a:ext cx="57276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19" name="Text 16"/>
          <p:cNvSpPr/>
          <p:nvPr/>
        </p:nvSpPr>
        <p:spPr>
          <a:xfrm>
            <a:off x="793790" y="6349722"/>
            <a:ext cx="57276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20" name="Text 17"/>
          <p:cNvSpPr/>
          <p:nvPr/>
        </p:nvSpPr>
        <p:spPr>
          <a:xfrm>
            <a:off x="793790" y="6895148"/>
            <a:ext cx="5727621"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SAC</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Thairath </a:t>
            </a: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2361" y="622578"/>
            <a:ext cx="4528066" cy="565904"/>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Hill Tribes</a:t>
            </a:r>
            <a:endParaRPr lang="en-US" sz="3550" dirty="0"/>
          </a:p>
        </p:txBody>
      </p:sp>
      <p:pic>
        <p:nvPicPr>
          <p:cNvPr id="3" name="Image 0" descr="preencoded.png">    </p:cNvPr>
          <p:cNvPicPr>
            <a:picLocks noChangeAspect="1"/>
          </p:cNvPicPr>
          <p:nvPr/>
        </p:nvPicPr>
        <p:blipFill>
          <a:blip r:embed="rId1"/>
          <a:stretch>
            <a:fillRect/>
          </a:stretch>
        </p:blipFill>
        <p:spPr>
          <a:xfrm>
            <a:off x="792361" y="1641277"/>
            <a:ext cx="4159925" cy="2570917"/>
          </a:xfrm>
          <a:prstGeom prst="rect">
            <a:avLst/>
          </a:prstGeom>
        </p:spPr>
      </p:pic>
      <p:sp>
        <p:nvSpPr>
          <p:cNvPr id="4" name="Text 1"/>
          <p:cNvSpPr/>
          <p:nvPr/>
        </p:nvSpPr>
        <p:spPr>
          <a:xfrm>
            <a:off x="1457325" y="4495086"/>
            <a:ext cx="2829997" cy="353735"/>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Karen</a:t>
            </a:r>
            <a:endParaRPr lang="en-US" sz="2200" dirty="0"/>
          </a:p>
        </p:txBody>
      </p:sp>
      <p:sp>
        <p:nvSpPr>
          <p:cNvPr id="5" name="Text 2"/>
          <p:cNvSpPr/>
          <p:nvPr/>
        </p:nvSpPr>
        <p:spPr>
          <a:xfrm>
            <a:off x="792361" y="4984552"/>
            <a:ext cx="4159925" cy="289679"/>
          </a:xfrm>
          <a:prstGeom prst="rect">
            <a:avLst/>
          </a:prstGeom>
          <a:noFill/>
          <a:ln/>
        </p:spPr>
        <p:txBody>
          <a:bodyPr wrap="none" lIns="0" tIns="0" rIns="0" bIns="0" rtlCol="0" anchor="t"/>
          <a:lstStyle/>
          <a:p>
            <a:pPr algn="ctr" indent="0" marL="0">
              <a:lnSpc>
                <a:spcPts val="2250"/>
              </a:lnSpc>
              <a:buNone/>
            </a:pPr>
            <a:endParaRPr lang="en-US" sz="1400" dirty="0"/>
          </a:p>
        </p:txBody>
      </p:sp>
      <p:pic>
        <p:nvPicPr>
          <p:cNvPr id="6" name="Image 1" descr="preencoded.png">    </p:cNvPr>
          <p:cNvPicPr>
            <a:picLocks noChangeAspect="1"/>
          </p:cNvPicPr>
          <p:nvPr/>
        </p:nvPicPr>
        <p:blipFill>
          <a:blip r:embed="rId2"/>
          <a:stretch>
            <a:fillRect/>
          </a:stretch>
        </p:blipFill>
        <p:spPr>
          <a:xfrm>
            <a:off x="5235178" y="1641277"/>
            <a:ext cx="4159925" cy="2570917"/>
          </a:xfrm>
          <a:prstGeom prst="rect">
            <a:avLst/>
          </a:prstGeom>
        </p:spPr>
      </p:pic>
      <p:sp>
        <p:nvSpPr>
          <p:cNvPr id="7" name="Text 3"/>
          <p:cNvSpPr/>
          <p:nvPr/>
        </p:nvSpPr>
        <p:spPr>
          <a:xfrm>
            <a:off x="5900142" y="4495086"/>
            <a:ext cx="2829997" cy="353735"/>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Hmong</a:t>
            </a:r>
            <a:endParaRPr lang="en-US" sz="2200" dirty="0"/>
          </a:p>
        </p:txBody>
      </p:sp>
      <p:pic>
        <p:nvPicPr>
          <p:cNvPr id="8" name="Image 2" descr="preencoded.png">    </p:cNvPr>
          <p:cNvPicPr>
            <a:picLocks noChangeAspect="1"/>
          </p:cNvPicPr>
          <p:nvPr/>
        </p:nvPicPr>
        <p:blipFill>
          <a:blip r:embed="rId3"/>
          <a:stretch>
            <a:fillRect/>
          </a:stretch>
        </p:blipFill>
        <p:spPr>
          <a:xfrm>
            <a:off x="9677995" y="1641277"/>
            <a:ext cx="4159925" cy="2570917"/>
          </a:xfrm>
          <a:prstGeom prst="rect">
            <a:avLst/>
          </a:prstGeom>
        </p:spPr>
      </p:pic>
      <p:sp>
        <p:nvSpPr>
          <p:cNvPr id="9" name="Text 4"/>
          <p:cNvSpPr/>
          <p:nvPr/>
        </p:nvSpPr>
        <p:spPr>
          <a:xfrm>
            <a:off x="10342959" y="4495086"/>
            <a:ext cx="2829997" cy="353735"/>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Akha</a:t>
            </a:r>
            <a:endParaRPr lang="en-US" sz="2200" dirty="0"/>
          </a:p>
        </p:txBody>
      </p:sp>
      <p:sp>
        <p:nvSpPr>
          <p:cNvPr id="10" name="Text 5"/>
          <p:cNvSpPr/>
          <p:nvPr/>
        </p:nvSpPr>
        <p:spPr>
          <a:xfrm>
            <a:off x="792361" y="5528905"/>
            <a:ext cx="13045678" cy="452795"/>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and others.</a:t>
            </a:r>
            <a:endParaRPr lang="en-US" sz="2200" dirty="0"/>
          </a:p>
        </p:txBody>
      </p:sp>
      <p:sp>
        <p:nvSpPr>
          <p:cNvPr id="11" name="Text 6"/>
          <p:cNvSpPr/>
          <p:nvPr/>
        </p:nvSpPr>
        <p:spPr>
          <a:xfrm>
            <a:off x="792361" y="6236375"/>
            <a:ext cx="13045678" cy="289679"/>
          </a:xfrm>
          <a:prstGeom prst="rect">
            <a:avLst/>
          </a:prstGeom>
          <a:noFill/>
          <a:ln/>
        </p:spPr>
        <p:txBody>
          <a:bodyPr wrap="none" lIns="0" tIns="0" rIns="0" bIns="0" rtlCol="0" anchor="t"/>
          <a:lstStyle/>
          <a:p>
            <a:pPr algn="l" indent="0" marL="0">
              <a:lnSpc>
                <a:spcPts val="2250"/>
              </a:lnSpc>
              <a:buNone/>
            </a:pPr>
            <a:endParaRPr lang="en-US" sz="1400" dirty="0"/>
          </a:p>
        </p:txBody>
      </p:sp>
      <p:sp>
        <p:nvSpPr>
          <p:cNvPr id="12" name="Text 7"/>
          <p:cNvSpPr/>
          <p:nvPr/>
        </p:nvSpPr>
        <p:spPr>
          <a:xfrm>
            <a:off x="792361" y="6780728"/>
            <a:ext cx="13045678" cy="289679"/>
          </a:xfrm>
          <a:prstGeom prst="rect">
            <a:avLst/>
          </a:prstGeom>
          <a:noFill/>
          <a:ln/>
        </p:spPr>
        <p:txBody>
          <a:bodyPr wrap="none" lIns="0" tIns="0" rIns="0" bIns="0" rtlCol="0" anchor="t"/>
          <a:lstStyle/>
          <a:p>
            <a:pPr algn="l" indent="0" marL="0">
              <a:lnSpc>
                <a:spcPts val="2250"/>
              </a:lnSpc>
              <a:buNone/>
            </a:pPr>
            <a:endParaRPr lang="en-US" sz="1400" dirty="0"/>
          </a:p>
        </p:txBody>
      </p:sp>
      <p:sp>
        <p:nvSpPr>
          <p:cNvPr id="13" name="Text 8"/>
          <p:cNvSpPr/>
          <p:nvPr/>
        </p:nvSpPr>
        <p:spPr>
          <a:xfrm>
            <a:off x="792361" y="7325082"/>
            <a:ext cx="13045678" cy="289679"/>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Click2go, SAC</a:t>
            </a:r>
            <a:endParaRPr lang="en-US" sz="1400" dirty="0"/>
          </a:p>
        </p:txBody>
      </p:sp>
      <p:pic>
        <p:nvPicPr>
          <p:cNvPr id="14"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55596"/>
            <a:ext cx="4536519"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Other Ethnic Groups</a:t>
            </a:r>
            <a:endParaRPr lang="en-US" sz="3550" dirty="0"/>
          </a:p>
        </p:txBody>
      </p:sp>
      <p:pic>
        <p:nvPicPr>
          <p:cNvPr id="3" name="Image 0" descr="preencoded.png">    </p:cNvPr>
          <p:cNvPicPr>
            <a:picLocks noChangeAspect="1"/>
          </p:cNvPicPr>
          <p:nvPr/>
        </p:nvPicPr>
        <p:blipFill>
          <a:blip r:embed="rId1"/>
          <a:stretch>
            <a:fillRect/>
          </a:stretch>
        </p:blipFill>
        <p:spPr>
          <a:xfrm>
            <a:off x="793790" y="1976199"/>
            <a:ext cx="4158615" cy="2570202"/>
          </a:xfrm>
          <a:prstGeom prst="rect">
            <a:avLst/>
          </a:prstGeom>
        </p:spPr>
      </p:pic>
      <p:sp>
        <p:nvSpPr>
          <p:cNvPr id="4" name="Text 1"/>
          <p:cNvSpPr/>
          <p:nvPr/>
        </p:nvSpPr>
        <p:spPr>
          <a:xfrm>
            <a:off x="1455420" y="4829889"/>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Mon</a:t>
            </a:r>
            <a:endParaRPr lang="en-US" sz="2200" dirty="0"/>
          </a:p>
        </p:txBody>
      </p:sp>
      <p:pic>
        <p:nvPicPr>
          <p:cNvPr id="5" name="Image 1" descr="preencoded.png">    </p:cNvPr>
          <p:cNvPicPr>
            <a:picLocks noChangeAspect="1"/>
          </p:cNvPicPr>
          <p:nvPr/>
        </p:nvPicPr>
        <p:blipFill>
          <a:blip r:embed="rId2"/>
          <a:stretch>
            <a:fillRect/>
          </a:stretch>
        </p:blipFill>
        <p:spPr>
          <a:xfrm>
            <a:off x="5235893" y="1976199"/>
            <a:ext cx="4158615" cy="2570202"/>
          </a:xfrm>
          <a:prstGeom prst="rect">
            <a:avLst/>
          </a:prstGeom>
        </p:spPr>
      </p:pic>
      <p:sp>
        <p:nvSpPr>
          <p:cNvPr id="6" name="Text 2"/>
          <p:cNvSpPr/>
          <p:nvPr/>
        </p:nvSpPr>
        <p:spPr>
          <a:xfrm>
            <a:off x="5897523" y="4829889"/>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Malay</a:t>
            </a:r>
            <a:endParaRPr lang="en-US" sz="2200" dirty="0"/>
          </a:p>
        </p:txBody>
      </p:sp>
      <p:pic>
        <p:nvPicPr>
          <p:cNvPr id="7" name="Image 2" descr="preencoded.png">    </p:cNvPr>
          <p:cNvPicPr>
            <a:picLocks noChangeAspect="1"/>
          </p:cNvPicPr>
          <p:nvPr/>
        </p:nvPicPr>
        <p:blipFill>
          <a:blip r:embed="rId3"/>
          <a:stretch>
            <a:fillRect/>
          </a:stretch>
        </p:blipFill>
        <p:spPr>
          <a:xfrm>
            <a:off x="9677995" y="1976199"/>
            <a:ext cx="4158615" cy="2570202"/>
          </a:xfrm>
          <a:prstGeom prst="rect">
            <a:avLst/>
          </a:prstGeom>
        </p:spPr>
      </p:pic>
      <p:sp>
        <p:nvSpPr>
          <p:cNvPr id="8" name="Text 3"/>
          <p:cNvSpPr/>
          <p:nvPr/>
        </p:nvSpPr>
        <p:spPr>
          <a:xfrm>
            <a:off x="10339626" y="4829889"/>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Thai Indians</a:t>
            </a:r>
            <a:endParaRPr lang="en-US" sz="2200" dirty="0"/>
          </a:p>
        </p:txBody>
      </p:sp>
      <p:sp>
        <p:nvSpPr>
          <p:cNvPr id="9" name="Text 4"/>
          <p:cNvSpPr/>
          <p:nvPr/>
        </p:nvSpPr>
        <p:spPr>
          <a:xfrm>
            <a:off x="793790" y="5439370"/>
            <a:ext cx="13042821"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and others.</a:t>
            </a:r>
            <a:endParaRPr lang="en-US" sz="2200" dirty="0"/>
          </a:p>
        </p:txBody>
      </p:sp>
      <p:sp>
        <p:nvSpPr>
          <p:cNvPr id="10" name="Text 5"/>
          <p:cNvSpPr/>
          <p:nvPr/>
        </p:nvSpPr>
        <p:spPr>
          <a:xfrm>
            <a:off x="793790" y="6148030"/>
            <a:ext cx="130428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11" name="Text 6"/>
          <p:cNvSpPr/>
          <p:nvPr/>
        </p:nvSpPr>
        <p:spPr>
          <a:xfrm>
            <a:off x="793790" y="6693456"/>
            <a:ext cx="13042821"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SAC</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Nitithep Kingcha from X, Government of Thailand, Chainwit</a:t>
            </a:r>
            <a:endParaRPr lang="en-US" sz="1400" dirty="0"/>
          </a:p>
        </p:txBody>
      </p:sp>
      <p:pic>
        <p:nvPicPr>
          <p:cNvPr id="12"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pic>
        <p:nvPicPr>
          <p:cNvPr id="3" name="Image 1" descr="preencoded.png">    </p:cNvPr>
          <p:cNvPicPr>
            <a:picLocks noChangeAspect="1"/>
          </p:cNvPicPr>
          <p:nvPr/>
        </p:nvPicPr>
        <p:blipFill>
          <a:blip r:embed="rId2"/>
          <a:stretch>
            <a:fillRect/>
          </a:stretch>
        </p:blipFill>
        <p:spPr>
          <a:xfrm>
            <a:off x="8273534" y="2090380"/>
            <a:ext cx="6073259" cy="4048839"/>
          </a:xfrm>
          <a:prstGeom prst="rect">
            <a:avLst/>
          </a:prstGeom>
        </p:spPr>
      </p:pic>
      <p:sp>
        <p:nvSpPr>
          <p:cNvPr id="4" name="Text 0"/>
          <p:cNvSpPr/>
          <p:nvPr/>
        </p:nvSpPr>
        <p:spPr>
          <a:xfrm>
            <a:off x="793790" y="808077"/>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The Thai Language</a:t>
            </a:r>
            <a:endParaRPr lang="en-US" sz="4450" dirty="0"/>
          </a:p>
        </p:txBody>
      </p:sp>
      <p:pic>
        <p:nvPicPr>
          <p:cNvPr id="5" name="Image 2" descr="preencoded.png">    </p:cNvPr>
          <p:cNvPicPr>
            <a:picLocks noChangeAspect="1"/>
          </p:cNvPicPr>
          <p:nvPr/>
        </p:nvPicPr>
        <p:blipFill>
          <a:blip r:embed="rId3"/>
          <a:stretch>
            <a:fillRect/>
          </a:stretch>
        </p:blipFill>
        <p:spPr>
          <a:xfrm>
            <a:off x="793790" y="1857018"/>
            <a:ext cx="566976" cy="566976"/>
          </a:xfrm>
          <a:prstGeom prst="rect">
            <a:avLst/>
          </a:prstGeom>
        </p:spPr>
      </p:pic>
      <p:sp>
        <p:nvSpPr>
          <p:cNvPr id="6" name="Text 1"/>
          <p:cNvSpPr/>
          <p:nvPr/>
        </p:nvSpPr>
        <p:spPr>
          <a:xfrm>
            <a:off x="793790" y="265080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Official Language</a:t>
            </a:r>
            <a:endParaRPr lang="en-US" sz="2200" dirty="0"/>
          </a:p>
        </p:txBody>
      </p:sp>
      <p:sp>
        <p:nvSpPr>
          <p:cNvPr id="7" name="Text 2"/>
          <p:cNvSpPr/>
          <p:nvPr/>
        </p:nvSpPr>
        <p:spPr>
          <a:xfrm>
            <a:off x="793790" y="3141226"/>
            <a:ext cx="57276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official language of the country is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Thai or</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 Phasa Thai</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(ภาษาไทย).</a:t>
            </a:r>
            <a:endParaRPr lang="en-US" sz="1750" dirty="0"/>
          </a:p>
        </p:txBody>
      </p:sp>
      <p:pic>
        <p:nvPicPr>
          <p:cNvPr id="8" name="Image 3" descr="preencoded.png">    </p:cNvPr>
          <p:cNvPicPr>
            <a:picLocks noChangeAspect="1"/>
          </p:cNvPicPr>
          <p:nvPr/>
        </p:nvPicPr>
        <p:blipFill>
          <a:blip r:embed="rId4"/>
          <a:stretch>
            <a:fillRect/>
          </a:stretch>
        </p:blipFill>
        <p:spPr>
          <a:xfrm>
            <a:off x="793790" y="4320659"/>
            <a:ext cx="566976" cy="566976"/>
          </a:xfrm>
          <a:prstGeom prst="rect">
            <a:avLst/>
          </a:prstGeom>
        </p:spPr>
      </p:pic>
      <p:sp>
        <p:nvSpPr>
          <p:cNvPr id="9" name="Text 3"/>
          <p:cNvSpPr/>
          <p:nvPr/>
        </p:nvSpPr>
        <p:spPr>
          <a:xfrm>
            <a:off x="793790" y="511444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Alphabets and Tones</a:t>
            </a:r>
            <a:endParaRPr lang="en-US" sz="2200" dirty="0"/>
          </a:p>
        </p:txBody>
      </p:sp>
      <p:sp>
        <p:nvSpPr>
          <p:cNvPr id="10" name="Text 4"/>
          <p:cNvSpPr/>
          <p:nvPr/>
        </p:nvSpPr>
        <p:spPr>
          <a:xfrm>
            <a:off x="793790" y="5604867"/>
            <a:ext cx="57276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Thai language has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44 alphabets</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and is a tonal language with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5 tones.</a:t>
            </a:r>
            <a:endParaRPr lang="en-US" sz="1750" dirty="0"/>
          </a:p>
        </p:txBody>
      </p:sp>
      <p:sp>
        <p:nvSpPr>
          <p:cNvPr id="11" name="Text 5"/>
          <p:cNvSpPr/>
          <p:nvPr/>
        </p:nvSpPr>
        <p:spPr>
          <a:xfrm>
            <a:off x="793790" y="6585823"/>
            <a:ext cx="57276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12" name="Text 6"/>
          <p:cNvSpPr/>
          <p:nvPr/>
        </p:nvSpPr>
        <p:spPr>
          <a:xfrm>
            <a:off x="793790" y="7131248"/>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Dreamstime</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55333" y="593527"/>
            <a:ext cx="5395793" cy="674489"/>
          </a:xfrm>
          <a:prstGeom prst="rect">
            <a:avLst/>
          </a:prstGeom>
          <a:noFill/>
          <a:ln/>
        </p:spPr>
        <p:txBody>
          <a:bodyPr wrap="none" lIns="0" tIns="0" rIns="0" bIns="0" rtlCol="0" anchor="t"/>
          <a:lstStyle/>
          <a:p>
            <a:pPr algn="l" indent="0" marL="0">
              <a:lnSpc>
                <a:spcPts val="5300"/>
              </a:lnSpc>
              <a:buNone/>
            </a:pPr>
            <a:r>
              <a:rPr lang="en-US" sz="4200" b="1" dirty="0">
                <a:solidFill>
                  <a:srgbClr val="253A7E"/>
                </a:solidFill>
                <a:latin typeface="Bitter Bold" pitchFamily="34" charset="0"/>
                <a:ea typeface="Bitter Bold" pitchFamily="34" charset="-122"/>
                <a:cs typeface="Bitter Bold" pitchFamily="34" charset="-120"/>
              </a:rPr>
              <a:t>Thai Tonal System</a:t>
            </a:r>
            <a:endParaRPr lang="en-US" sz="4200" dirty="0"/>
          </a:p>
        </p:txBody>
      </p:sp>
      <p:sp>
        <p:nvSpPr>
          <p:cNvPr id="3" name="Text 1"/>
          <p:cNvSpPr/>
          <p:nvPr/>
        </p:nvSpPr>
        <p:spPr>
          <a:xfrm>
            <a:off x="755333" y="1699617"/>
            <a:ext cx="13119735" cy="690563"/>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The tonal system (five tones) in Thai significantly affects the meanings of words. As shown in the examples, the same pronunciation </a:t>
            </a:r>
            <a:pPr algn="l" indent="0" marL="0">
              <a:lnSpc>
                <a:spcPts val="2700"/>
              </a:lnSpc>
              <a:buNone/>
            </a:pPr>
            <a:r>
              <a:rPr lang="en-US" sz="1650" b="1" i="1" dirty="0">
                <a:solidFill>
                  <a:srgbClr val="000000"/>
                </a:solidFill>
                <a:latin typeface="Bitter" pitchFamily="34" charset="0"/>
                <a:ea typeface="Bitter" pitchFamily="34" charset="-122"/>
                <a:cs typeface="Bitter" pitchFamily="34" charset="-120"/>
              </a:rPr>
              <a:t>"kha"</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can have different meanings based on the tone used.</a:t>
            </a:r>
            <a:endParaRPr lang="en-US" sz="1650" dirty="0"/>
          </a:p>
        </p:txBody>
      </p:sp>
      <p:pic>
        <p:nvPicPr>
          <p:cNvPr id="4" name="Image 0" descr="preencoded.png">    </p:cNvPr>
          <p:cNvPicPr>
            <a:picLocks noChangeAspect="1"/>
          </p:cNvPicPr>
          <p:nvPr/>
        </p:nvPicPr>
        <p:blipFill>
          <a:blip r:embed="rId1"/>
          <a:stretch>
            <a:fillRect/>
          </a:stretch>
        </p:blipFill>
        <p:spPr>
          <a:xfrm>
            <a:off x="1635919" y="2632948"/>
            <a:ext cx="2432090" cy="1503045"/>
          </a:xfrm>
          <a:prstGeom prst="rect">
            <a:avLst/>
          </a:prstGeom>
        </p:spPr>
      </p:pic>
      <p:sp>
        <p:nvSpPr>
          <p:cNvPr id="5" name="Text 2"/>
          <p:cNvSpPr/>
          <p:nvPr/>
        </p:nvSpPr>
        <p:spPr>
          <a:xfrm>
            <a:off x="1503045" y="4405670"/>
            <a:ext cx="2697837" cy="337185"/>
          </a:xfrm>
          <a:prstGeom prst="rect">
            <a:avLst/>
          </a:prstGeom>
          <a:noFill/>
          <a:ln/>
        </p:spPr>
        <p:txBody>
          <a:bodyPr wrap="none" lIns="0" tIns="0" rIns="0" bIns="0" rtlCol="0" anchor="t"/>
          <a:lstStyle/>
          <a:p>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คา Stuck</a:t>
            </a:r>
            <a:endParaRPr lang="en-US" sz="2100" dirty="0"/>
          </a:p>
        </p:txBody>
      </p:sp>
      <p:pic>
        <p:nvPicPr>
          <p:cNvPr id="6" name="Image 1" descr="preencoded.png">    </p:cNvPr>
          <p:cNvPicPr>
            <a:picLocks noChangeAspect="1"/>
          </p:cNvPicPr>
          <p:nvPr/>
        </p:nvPicPr>
        <p:blipFill>
          <a:blip r:embed="rId2"/>
          <a:stretch>
            <a:fillRect/>
          </a:stretch>
        </p:blipFill>
        <p:spPr>
          <a:xfrm>
            <a:off x="6098977" y="2632948"/>
            <a:ext cx="2432209" cy="1503164"/>
          </a:xfrm>
          <a:prstGeom prst="rect">
            <a:avLst/>
          </a:prstGeom>
        </p:spPr>
      </p:pic>
      <p:sp>
        <p:nvSpPr>
          <p:cNvPr id="7" name="Text 3"/>
          <p:cNvSpPr/>
          <p:nvPr/>
        </p:nvSpPr>
        <p:spPr>
          <a:xfrm>
            <a:off x="5966222" y="4405789"/>
            <a:ext cx="2697837" cy="337185"/>
          </a:xfrm>
          <a:prstGeom prst="rect">
            <a:avLst/>
          </a:prstGeom>
          <a:noFill/>
          <a:ln/>
        </p:spPr>
        <p:txBody>
          <a:bodyPr wrap="none" lIns="0" tIns="0" rIns="0" bIns="0" rtlCol="0" anchor="t"/>
          <a:lstStyle/>
          <a:p>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ข่า Galangal</a:t>
            </a:r>
            <a:endParaRPr lang="en-US" sz="2100" dirty="0"/>
          </a:p>
        </p:txBody>
      </p:sp>
      <p:pic>
        <p:nvPicPr>
          <p:cNvPr id="8" name="Image 2" descr="preencoded.png">    </p:cNvPr>
          <p:cNvPicPr>
            <a:picLocks noChangeAspect="1"/>
          </p:cNvPicPr>
          <p:nvPr/>
        </p:nvPicPr>
        <p:blipFill>
          <a:blip r:embed="rId3"/>
          <a:stretch>
            <a:fillRect/>
          </a:stretch>
        </p:blipFill>
        <p:spPr>
          <a:xfrm>
            <a:off x="10562153" y="2632948"/>
            <a:ext cx="2432090" cy="1503045"/>
          </a:xfrm>
          <a:prstGeom prst="rect">
            <a:avLst/>
          </a:prstGeom>
        </p:spPr>
      </p:pic>
      <p:sp>
        <p:nvSpPr>
          <p:cNvPr id="9" name="Text 4"/>
          <p:cNvSpPr/>
          <p:nvPr/>
        </p:nvSpPr>
        <p:spPr>
          <a:xfrm>
            <a:off x="10429280" y="4405670"/>
            <a:ext cx="2697837" cy="337185"/>
          </a:xfrm>
          <a:prstGeom prst="rect">
            <a:avLst/>
          </a:prstGeom>
          <a:noFill/>
          <a:ln/>
        </p:spPr>
        <p:txBody>
          <a:bodyPr wrap="none" lIns="0" tIns="0" rIns="0" bIns="0" rtlCol="0" anchor="t"/>
          <a:lstStyle/>
          <a:p>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ค่า Value</a:t>
            </a:r>
            <a:endParaRPr lang="en-US" sz="2100" dirty="0"/>
          </a:p>
        </p:txBody>
      </p:sp>
      <p:pic>
        <p:nvPicPr>
          <p:cNvPr id="10" name="Image 3" descr="preencoded.png">    </p:cNvPr>
          <p:cNvPicPr>
            <a:picLocks noChangeAspect="1"/>
          </p:cNvPicPr>
          <p:nvPr/>
        </p:nvPicPr>
        <p:blipFill>
          <a:blip r:embed="rId4"/>
          <a:stretch>
            <a:fillRect/>
          </a:stretch>
        </p:blipFill>
        <p:spPr>
          <a:xfrm>
            <a:off x="3867388" y="5174575"/>
            <a:ext cx="2432209" cy="1503164"/>
          </a:xfrm>
          <a:prstGeom prst="rect">
            <a:avLst/>
          </a:prstGeom>
        </p:spPr>
      </p:pic>
      <p:sp>
        <p:nvSpPr>
          <p:cNvPr id="11" name="Text 5"/>
          <p:cNvSpPr/>
          <p:nvPr/>
        </p:nvSpPr>
        <p:spPr>
          <a:xfrm>
            <a:off x="3734633" y="6947416"/>
            <a:ext cx="2697837" cy="337185"/>
          </a:xfrm>
          <a:prstGeom prst="rect">
            <a:avLst/>
          </a:prstGeom>
          <a:noFill/>
          <a:ln/>
        </p:spPr>
        <p:txBody>
          <a:bodyPr wrap="none" lIns="0" tIns="0" rIns="0" bIns="0" rtlCol="0" anchor="t"/>
          <a:lstStyle/>
          <a:p>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ค้า Trade</a:t>
            </a:r>
            <a:endParaRPr lang="en-US" sz="2100" dirty="0"/>
          </a:p>
        </p:txBody>
      </p:sp>
      <p:pic>
        <p:nvPicPr>
          <p:cNvPr id="12" name="Image 4" descr="preencoded.png">    </p:cNvPr>
          <p:cNvPicPr>
            <a:picLocks noChangeAspect="1"/>
          </p:cNvPicPr>
          <p:nvPr/>
        </p:nvPicPr>
        <p:blipFill>
          <a:blip r:embed="rId5"/>
          <a:stretch>
            <a:fillRect/>
          </a:stretch>
        </p:blipFill>
        <p:spPr>
          <a:xfrm>
            <a:off x="8330565" y="5174575"/>
            <a:ext cx="2432209" cy="1503164"/>
          </a:xfrm>
          <a:prstGeom prst="rect">
            <a:avLst/>
          </a:prstGeom>
        </p:spPr>
      </p:pic>
      <p:sp>
        <p:nvSpPr>
          <p:cNvPr id="13" name="Text 6"/>
          <p:cNvSpPr/>
          <p:nvPr/>
        </p:nvSpPr>
        <p:spPr>
          <a:xfrm>
            <a:off x="8197810" y="6947416"/>
            <a:ext cx="2697837" cy="337185"/>
          </a:xfrm>
          <a:prstGeom prst="rect">
            <a:avLst/>
          </a:prstGeom>
          <a:noFill/>
          <a:ln/>
        </p:spPr>
        <p:txBody>
          <a:bodyPr wrap="none" lIns="0" tIns="0" rIns="0" bIns="0" rtlCol="0" anchor="t"/>
          <a:lstStyle/>
          <a:p>
            <a:pPr algn="ctr"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ขา Leg</a:t>
            </a:r>
            <a:endParaRPr lang="en-US" sz="2100" dirty="0"/>
          </a:p>
        </p:txBody>
      </p:sp>
      <p:sp>
        <p:nvSpPr>
          <p:cNvPr id="14" name="Text 7"/>
          <p:cNvSpPr/>
          <p:nvPr/>
        </p:nvSpPr>
        <p:spPr>
          <a:xfrm>
            <a:off x="755333" y="7527369"/>
            <a:ext cx="13119735" cy="276225"/>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Nikkei Asia, Freepik</a:t>
            </a:r>
            <a:endParaRPr lang="en-US" sz="1350" dirty="0"/>
          </a:p>
        </p:txBody>
      </p:sp>
      <p:pic>
        <p:nvPicPr>
          <p:cNvPr id="15" name="Image 5" descr="preencoded.png">    </p:cNvPr>
          <p:cNvPicPr>
            <a:picLocks noChangeAspect="1"/>
          </p:cNvPicPr>
          <p:nvPr/>
        </p:nvPicPr>
        <p:blipFill>
          <a:blip r:embed="rId6"/>
          <a:stretch>
            <a:fillRect/>
          </a:stretch>
        </p:blipFill>
        <p:spPr>
          <a:xfrm>
            <a:off x="13629561" y="228600"/>
            <a:ext cx="772239" cy="6018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685800"/>
            <a:ext cx="8967311"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Common Thai Words and Phrases</a:t>
            </a:r>
            <a:endParaRPr lang="en-US" sz="4450" dirty="0"/>
          </a:p>
        </p:txBody>
      </p:sp>
      <p:pic>
        <p:nvPicPr>
          <p:cNvPr id="3" name="Image 0" descr="preencoded.png">    </p:cNvPr>
          <p:cNvPicPr>
            <a:picLocks noChangeAspect="1"/>
          </p:cNvPicPr>
          <p:nvPr/>
        </p:nvPicPr>
        <p:blipFill>
          <a:blip r:embed="rId1"/>
          <a:stretch>
            <a:fillRect/>
          </a:stretch>
        </p:blipFill>
        <p:spPr>
          <a:xfrm>
            <a:off x="793790" y="1734741"/>
            <a:ext cx="566976" cy="566976"/>
          </a:xfrm>
          <a:prstGeom prst="rect">
            <a:avLst/>
          </a:prstGeom>
        </p:spPr>
      </p:pic>
      <p:sp>
        <p:nvSpPr>
          <p:cNvPr id="4" name="Text 1"/>
          <p:cNvSpPr/>
          <p:nvPr/>
        </p:nvSpPr>
        <p:spPr>
          <a:xfrm>
            <a:off x="793790" y="2528530"/>
            <a:ext cx="3048000" cy="708660"/>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สวัสดีครับ/ค่ะ   – </a:t>
            </a:r>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sawasdee krub/kha</a:t>
            </a:r>
            <a:endParaRPr lang="en-US" sz="2200" dirty="0"/>
          </a:p>
        </p:txBody>
      </p:sp>
      <p:sp>
        <p:nvSpPr>
          <p:cNvPr id="5" name="Text 2"/>
          <p:cNvSpPr/>
          <p:nvPr/>
        </p:nvSpPr>
        <p:spPr>
          <a:xfrm>
            <a:off x="793790" y="3373279"/>
            <a:ext cx="3048000"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Greeting</a:t>
            </a:r>
            <a:endParaRPr lang="en-US" sz="1750" dirty="0"/>
          </a:p>
        </p:txBody>
      </p:sp>
      <p:pic>
        <p:nvPicPr>
          <p:cNvPr id="6" name="Image 1" descr="preencoded.png">    </p:cNvPr>
          <p:cNvPicPr>
            <a:picLocks noChangeAspect="1"/>
          </p:cNvPicPr>
          <p:nvPr/>
        </p:nvPicPr>
        <p:blipFill>
          <a:blip r:embed="rId2"/>
          <a:stretch>
            <a:fillRect/>
          </a:stretch>
        </p:blipFill>
        <p:spPr>
          <a:xfrm>
            <a:off x="4125278" y="1734741"/>
            <a:ext cx="566976" cy="566976"/>
          </a:xfrm>
          <a:prstGeom prst="rect">
            <a:avLst/>
          </a:prstGeom>
        </p:spPr>
      </p:pic>
      <p:sp>
        <p:nvSpPr>
          <p:cNvPr id="7" name="Text 3"/>
          <p:cNvSpPr/>
          <p:nvPr/>
        </p:nvSpPr>
        <p:spPr>
          <a:xfrm>
            <a:off x="4125278" y="252853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ขอบคุณ – </a:t>
            </a:r>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khop khun</a:t>
            </a:r>
            <a:endParaRPr lang="en-US" sz="2200" dirty="0"/>
          </a:p>
        </p:txBody>
      </p:sp>
      <p:sp>
        <p:nvSpPr>
          <p:cNvPr id="8" name="Text 4"/>
          <p:cNvSpPr/>
          <p:nvPr/>
        </p:nvSpPr>
        <p:spPr>
          <a:xfrm>
            <a:off x="4125278" y="3018949"/>
            <a:ext cx="304811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Thank you</a:t>
            </a:r>
            <a:endParaRPr lang="en-US" sz="1750" dirty="0"/>
          </a:p>
        </p:txBody>
      </p:sp>
      <p:pic>
        <p:nvPicPr>
          <p:cNvPr id="9" name="Image 2" descr="preencoded.png">    </p:cNvPr>
          <p:cNvPicPr>
            <a:picLocks noChangeAspect="1"/>
          </p:cNvPicPr>
          <p:nvPr/>
        </p:nvPicPr>
        <p:blipFill>
          <a:blip r:embed="rId3"/>
          <a:stretch>
            <a:fillRect/>
          </a:stretch>
        </p:blipFill>
        <p:spPr>
          <a:xfrm>
            <a:off x="7456884" y="1734741"/>
            <a:ext cx="566976" cy="566976"/>
          </a:xfrm>
          <a:prstGeom prst="rect">
            <a:avLst/>
          </a:prstGeom>
        </p:spPr>
      </p:pic>
      <p:sp>
        <p:nvSpPr>
          <p:cNvPr id="10" name="Text 5"/>
          <p:cNvSpPr/>
          <p:nvPr/>
        </p:nvSpPr>
        <p:spPr>
          <a:xfrm>
            <a:off x="7456884" y="2528530"/>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ขอโทษ  – </a:t>
            </a:r>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kho thot</a:t>
            </a:r>
            <a:endParaRPr lang="en-US" sz="2200" dirty="0"/>
          </a:p>
        </p:txBody>
      </p:sp>
      <p:sp>
        <p:nvSpPr>
          <p:cNvPr id="11" name="Text 6"/>
          <p:cNvSpPr/>
          <p:nvPr/>
        </p:nvSpPr>
        <p:spPr>
          <a:xfrm>
            <a:off x="7456884" y="3018949"/>
            <a:ext cx="304811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Sorry</a:t>
            </a:r>
            <a:endParaRPr lang="en-US" sz="1750" dirty="0"/>
          </a:p>
        </p:txBody>
      </p:sp>
      <p:pic>
        <p:nvPicPr>
          <p:cNvPr id="12" name="Image 3" descr="preencoded.png">    </p:cNvPr>
          <p:cNvPicPr>
            <a:picLocks noChangeAspect="1"/>
          </p:cNvPicPr>
          <p:nvPr/>
        </p:nvPicPr>
        <p:blipFill>
          <a:blip r:embed="rId4"/>
          <a:stretch>
            <a:fillRect/>
          </a:stretch>
        </p:blipFill>
        <p:spPr>
          <a:xfrm>
            <a:off x="10788491" y="1734741"/>
            <a:ext cx="566976" cy="566976"/>
          </a:xfrm>
          <a:prstGeom prst="rect">
            <a:avLst/>
          </a:prstGeom>
        </p:spPr>
      </p:pic>
      <p:sp>
        <p:nvSpPr>
          <p:cNvPr id="13" name="Text 7"/>
          <p:cNvSpPr/>
          <p:nvPr/>
        </p:nvSpPr>
        <p:spPr>
          <a:xfrm>
            <a:off x="10788491" y="2528530"/>
            <a:ext cx="2956798"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ไว้เจอกัน – </a:t>
            </a:r>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wai choe kan</a:t>
            </a:r>
            <a:endParaRPr lang="en-US" sz="2200" dirty="0"/>
          </a:p>
        </p:txBody>
      </p:sp>
      <p:sp>
        <p:nvSpPr>
          <p:cNvPr id="14" name="Text 8"/>
          <p:cNvSpPr/>
          <p:nvPr/>
        </p:nvSpPr>
        <p:spPr>
          <a:xfrm>
            <a:off x="10788491" y="3018949"/>
            <a:ext cx="304811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See you later</a:t>
            </a:r>
            <a:endParaRPr lang="en-US" sz="1750" dirty="0"/>
          </a:p>
        </p:txBody>
      </p:sp>
      <p:pic>
        <p:nvPicPr>
          <p:cNvPr id="15" name="Image 4" descr="preencoded.png">    </p:cNvPr>
          <p:cNvPicPr>
            <a:picLocks noChangeAspect="1"/>
          </p:cNvPicPr>
          <p:nvPr/>
        </p:nvPicPr>
        <p:blipFill>
          <a:blip r:embed="rId5"/>
          <a:stretch>
            <a:fillRect/>
          </a:stretch>
        </p:blipFill>
        <p:spPr>
          <a:xfrm>
            <a:off x="793790" y="4189809"/>
            <a:ext cx="566976" cy="566976"/>
          </a:xfrm>
          <a:prstGeom prst="rect">
            <a:avLst/>
          </a:prstGeom>
        </p:spPr>
      </p:pic>
      <p:sp>
        <p:nvSpPr>
          <p:cNvPr id="16" name="Text 9"/>
          <p:cNvSpPr/>
          <p:nvPr/>
        </p:nvSpPr>
        <p:spPr>
          <a:xfrm>
            <a:off x="793790" y="498359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ครับ/ค่ะ – </a:t>
            </a:r>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krub/kha</a:t>
            </a:r>
            <a:endParaRPr lang="en-US" sz="2200" dirty="0"/>
          </a:p>
        </p:txBody>
      </p:sp>
      <p:sp>
        <p:nvSpPr>
          <p:cNvPr id="17" name="Text 10"/>
          <p:cNvSpPr/>
          <p:nvPr/>
        </p:nvSpPr>
        <p:spPr>
          <a:xfrm>
            <a:off x="793790" y="5474018"/>
            <a:ext cx="3048000"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Suffixes that indicate respect, politeness, or formality. They can also be used as affirmation.</a:t>
            </a:r>
            <a:endParaRPr lang="en-US" sz="1750" dirty="0"/>
          </a:p>
        </p:txBody>
      </p:sp>
      <p:pic>
        <p:nvPicPr>
          <p:cNvPr id="18" name="Image 5" descr="preencoded.png">    </p:cNvPr>
          <p:cNvPicPr>
            <a:picLocks noChangeAspect="1"/>
          </p:cNvPicPr>
          <p:nvPr/>
        </p:nvPicPr>
        <p:blipFill>
          <a:blip r:embed="rId6"/>
          <a:stretch>
            <a:fillRect/>
          </a:stretch>
        </p:blipFill>
        <p:spPr>
          <a:xfrm>
            <a:off x="4125278" y="4189809"/>
            <a:ext cx="566976" cy="566976"/>
          </a:xfrm>
          <a:prstGeom prst="rect">
            <a:avLst/>
          </a:prstGeom>
        </p:spPr>
      </p:pic>
      <p:sp>
        <p:nvSpPr>
          <p:cNvPr id="19" name="Text 11"/>
          <p:cNvSpPr/>
          <p:nvPr/>
        </p:nvSpPr>
        <p:spPr>
          <a:xfrm>
            <a:off x="4125278" y="498359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คุณ –</a:t>
            </a:r>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 khun</a:t>
            </a:r>
            <a:endParaRPr lang="en-US" sz="2200" dirty="0"/>
          </a:p>
        </p:txBody>
      </p:sp>
      <p:sp>
        <p:nvSpPr>
          <p:cNvPr id="20" name="Text 12"/>
          <p:cNvSpPr/>
          <p:nvPr/>
        </p:nvSpPr>
        <p:spPr>
          <a:xfrm>
            <a:off x="4125278" y="5474018"/>
            <a:ext cx="3048119"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 courtesy title used to address everyone regardless of genders</a:t>
            </a:r>
            <a:endParaRPr lang="en-US" sz="1750" dirty="0"/>
          </a:p>
        </p:txBody>
      </p:sp>
      <p:pic>
        <p:nvPicPr>
          <p:cNvPr id="21" name="Image 6" descr="preencoded.png">    </p:cNvPr>
          <p:cNvPicPr>
            <a:picLocks noChangeAspect="1"/>
          </p:cNvPicPr>
          <p:nvPr/>
        </p:nvPicPr>
        <p:blipFill>
          <a:blip r:embed="rId7"/>
          <a:stretch>
            <a:fillRect/>
          </a:stretch>
        </p:blipFill>
        <p:spPr>
          <a:xfrm>
            <a:off x="7456884" y="4189809"/>
            <a:ext cx="566976" cy="566976"/>
          </a:xfrm>
          <a:prstGeom prst="rect">
            <a:avLst/>
          </a:prstGeom>
        </p:spPr>
      </p:pic>
      <p:sp>
        <p:nvSpPr>
          <p:cNvPr id="22" name="Text 13"/>
          <p:cNvSpPr/>
          <p:nvPr/>
        </p:nvSpPr>
        <p:spPr>
          <a:xfrm>
            <a:off x="7456884" y="4983599"/>
            <a:ext cx="3048119" cy="708660"/>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อร่อยมากครับ/ค่ะ –  </a:t>
            </a:r>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aroi mak krub/kha</a:t>
            </a:r>
            <a:endParaRPr lang="en-US" sz="2200" dirty="0"/>
          </a:p>
        </p:txBody>
      </p:sp>
      <p:sp>
        <p:nvSpPr>
          <p:cNvPr id="23" name="Text 14"/>
          <p:cNvSpPr/>
          <p:nvPr/>
        </p:nvSpPr>
        <p:spPr>
          <a:xfrm>
            <a:off x="7456884" y="5828348"/>
            <a:ext cx="304811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Very tasty!</a:t>
            </a:r>
            <a:endParaRPr lang="en-US" sz="1750" dirty="0"/>
          </a:p>
        </p:txBody>
      </p:sp>
      <p:pic>
        <p:nvPicPr>
          <p:cNvPr id="24" name="Image 7" descr="preencoded.png">    </p:cNvPr>
          <p:cNvPicPr>
            <a:picLocks noChangeAspect="1"/>
          </p:cNvPicPr>
          <p:nvPr/>
        </p:nvPicPr>
        <p:blipFill>
          <a:blip r:embed="rId8"/>
          <a:stretch>
            <a:fillRect/>
          </a:stretch>
        </p:blipFill>
        <p:spPr>
          <a:xfrm>
            <a:off x="10788491" y="4189809"/>
            <a:ext cx="566976" cy="566976"/>
          </a:xfrm>
          <a:prstGeom prst="rect">
            <a:avLst/>
          </a:prstGeom>
        </p:spPr>
      </p:pic>
      <p:sp>
        <p:nvSpPr>
          <p:cNvPr id="25" name="Text 15"/>
          <p:cNvSpPr/>
          <p:nvPr/>
        </p:nvSpPr>
        <p:spPr>
          <a:xfrm>
            <a:off x="10788491" y="4983599"/>
            <a:ext cx="3048119" cy="708660"/>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ยินดีที่ได้รู้จัก – </a:t>
            </a:r>
            <a:pPr algn="l" indent="0" marL="0">
              <a:lnSpc>
                <a:spcPts val="2750"/>
              </a:lnSpc>
              <a:buNone/>
            </a:pPr>
            <a:r>
              <a:rPr lang="en-US" sz="2200" b="1" i="1" dirty="0">
                <a:solidFill>
                  <a:srgbClr val="000000"/>
                </a:solidFill>
                <a:latin typeface="Bitter Bold" pitchFamily="34" charset="0"/>
                <a:ea typeface="Bitter Bold" pitchFamily="34" charset="-122"/>
                <a:cs typeface="Bitter Bold" pitchFamily="34" charset="-120"/>
              </a:rPr>
              <a:t>yin dee tee dai ru jak</a:t>
            </a:r>
            <a:endParaRPr lang="en-US" sz="2200" dirty="0"/>
          </a:p>
        </p:txBody>
      </p:sp>
      <p:sp>
        <p:nvSpPr>
          <p:cNvPr id="26" name="Text 16"/>
          <p:cNvSpPr/>
          <p:nvPr/>
        </p:nvSpPr>
        <p:spPr>
          <a:xfrm>
            <a:off x="10788491" y="5828348"/>
            <a:ext cx="304811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Nice to meet you</a:t>
            </a:r>
            <a:endParaRPr lang="en-US" sz="1750" dirty="0"/>
          </a:p>
        </p:txBody>
      </p:sp>
      <p:sp>
        <p:nvSpPr>
          <p:cNvPr id="27" name="Text 17"/>
          <p:cNvSpPr/>
          <p:nvPr/>
        </p:nvSpPr>
        <p:spPr>
          <a:xfrm>
            <a:off x="793790" y="7180778"/>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pic>
        <p:nvPicPr>
          <p:cNvPr id="28" name="Image 8" descr="preencoded.png">    </p:cNvPr>
          <p:cNvPicPr>
            <a:picLocks noChangeAspect="1"/>
          </p:cNvPicPr>
          <p:nvPr/>
        </p:nvPicPr>
        <p:blipFill>
          <a:blip r:embed="rId9"/>
          <a:stretch>
            <a:fillRect/>
          </a:stretch>
        </p:blipFill>
        <p:spPr>
          <a:xfrm>
            <a:off x="13629561" y="228600"/>
            <a:ext cx="772239" cy="6018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30553"/>
          </a:xfrm>
          <a:prstGeom prst="rect">
            <a:avLst/>
          </a:prstGeom>
        </p:spPr>
      </p:pic>
      <p:sp>
        <p:nvSpPr>
          <p:cNvPr id="3" name="Text 0"/>
          <p:cNvSpPr/>
          <p:nvPr/>
        </p:nvSpPr>
        <p:spPr>
          <a:xfrm>
            <a:off x="791647" y="621983"/>
            <a:ext cx="5654873" cy="706874"/>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 Name</a:t>
            </a:r>
            <a:endParaRPr lang="en-US" sz="4450" dirty="0"/>
          </a:p>
        </p:txBody>
      </p:sp>
      <p:sp>
        <p:nvSpPr>
          <p:cNvPr id="4" name="Shape 1"/>
          <p:cNvSpPr/>
          <p:nvPr/>
        </p:nvSpPr>
        <p:spPr>
          <a:xfrm>
            <a:off x="791647" y="1668066"/>
            <a:ext cx="3667363" cy="2766179"/>
          </a:xfrm>
          <a:prstGeom prst="roundRect">
            <a:avLst>
              <a:gd name="adj" fmla="val 3434"/>
            </a:avLst>
          </a:prstGeom>
          <a:solidFill>
            <a:srgbClr val="FEEECD"/>
          </a:solidFill>
          <a:ln w="7620">
            <a:solidFill>
              <a:srgbClr val="E4D4B3"/>
            </a:solidFill>
            <a:prstDash val="solid"/>
          </a:ln>
        </p:spPr>
      </p:sp>
      <p:sp>
        <p:nvSpPr>
          <p:cNvPr id="5" name="Text 2"/>
          <p:cNvSpPr/>
          <p:nvPr/>
        </p:nvSpPr>
        <p:spPr>
          <a:xfrm>
            <a:off x="1025366" y="1901785"/>
            <a:ext cx="3199924" cy="706755"/>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First name, Last name, and Nickname</a:t>
            </a:r>
            <a:endParaRPr lang="en-US" sz="2200" dirty="0"/>
          </a:p>
        </p:txBody>
      </p:sp>
      <p:sp>
        <p:nvSpPr>
          <p:cNvPr id="6" name="Text 3"/>
          <p:cNvSpPr/>
          <p:nvPr/>
        </p:nvSpPr>
        <p:spPr>
          <a:xfrm>
            <a:off x="1025366" y="2744152"/>
            <a:ext cx="3199924" cy="1085850"/>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Most Thais have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three names</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A first name, a last name, and a nickname.</a:t>
            </a:r>
            <a:endParaRPr lang="en-US" sz="1750" dirty="0"/>
          </a:p>
        </p:txBody>
      </p:sp>
      <p:sp>
        <p:nvSpPr>
          <p:cNvPr id="7" name="Shape 4"/>
          <p:cNvSpPr/>
          <p:nvPr/>
        </p:nvSpPr>
        <p:spPr>
          <a:xfrm>
            <a:off x="4685109" y="1668066"/>
            <a:ext cx="3667363" cy="2766179"/>
          </a:xfrm>
          <a:prstGeom prst="roundRect">
            <a:avLst>
              <a:gd name="adj" fmla="val 3434"/>
            </a:avLst>
          </a:prstGeom>
          <a:solidFill>
            <a:srgbClr val="FEEECD"/>
          </a:solidFill>
          <a:ln w="7620">
            <a:solidFill>
              <a:srgbClr val="E4D4B3"/>
            </a:solidFill>
            <a:prstDash val="solid"/>
          </a:ln>
        </p:spPr>
      </p:sp>
      <p:sp>
        <p:nvSpPr>
          <p:cNvPr id="8" name="Text 5"/>
          <p:cNvSpPr/>
          <p:nvPr/>
        </p:nvSpPr>
        <p:spPr>
          <a:xfrm>
            <a:off x="4918829" y="1901785"/>
            <a:ext cx="2827377" cy="353378"/>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Nickname</a:t>
            </a:r>
            <a:endParaRPr lang="en-US" sz="2200" dirty="0"/>
          </a:p>
        </p:txBody>
      </p:sp>
      <p:sp>
        <p:nvSpPr>
          <p:cNvPr id="9" name="Text 6"/>
          <p:cNvSpPr/>
          <p:nvPr/>
        </p:nvSpPr>
        <p:spPr>
          <a:xfrm>
            <a:off x="4918829" y="2390775"/>
            <a:ext cx="3199924" cy="1809750"/>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Since Thai first name can be long and complicated,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most Thais are known by nicknames</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given to them by their families.</a:t>
            </a:r>
            <a:endParaRPr lang="en-US" sz="1750" dirty="0"/>
          </a:p>
        </p:txBody>
      </p:sp>
      <p:sp>
        <p:nvSpPr>
          <p:cNvPr id="10" name="Shape 7"/>
          <p:cNvSpPr/>
          <p:nvPr/>
        </p:nvSpPr>
        <p:spPr>
          <a:xfrm>
            <a:off x="791647" y="4660344"/>
            <a:ext cx="7560707" cy="2404229"/>
          </a:xfrm>
          <a:prstGeom prst="roundRect">
            <a:avLst>
              <a:gd name="adj" fmla="val 3952"/>
            </a:avLst>
          </a:prstGeom>
          <a:solidFill>
            <a:srgbClr val="FEEECD"/>
          </a:solidFill>
          <a:ln w="7620">
            <a:solidFill>
              <a:srgbClr val="E4D4B3"/>
            </a:solidFill>
            <a:prstDash val="solid"/>
          </a:ln>
        </p:spPr>
      </p:sp>
      <p:sp>
        <p:nvSpPr>
          <p:cNvPr id="11" name="Text 8"/>
          <p:cNvSpPr/>
          <p:nvPr/>
        </p:nvSpPr>
        <p:spPr>
          <a:xfrm>
            <a:off x="1025366" y="4894064"/>
            <a:ext cx="3469362" cy="353378"/>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First Name and Last name</a:t>
            </a:r>
            <a:endParaRPr lang="en-US" sz="2200" dirty="0"/>
          </a:p>
        </p:txBody>
      </p:sp>
      <p:sp>
        <p:nvSpPr>
          <p:cNvPr id="12" name="Text 9"/>
          <p:cNvSpPr/>
          <p:nvPr/>
        </p:nvSpPr>
        <p:spPr>
          <a:xfrm>
            <a:off x="1025366" y="5383054"/>
            <a:ext cx="7093268" cy="1447800"/>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Thai full names are often coined from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Pali and Sanskrit</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For example,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Lisa</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's full name is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Lalisa Manobal</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Lalisa means "acclaimed individual." Manobal mans "one who takes care of their heart."</a:t>
            </a:r>
            <a:endParaRPr lang="en-US" sz="1750" dirty="0"/>
          </a:p>
        </p:txBody>
      </p:sp>
      <p:sp>
        <p:nvSpPr>
          <p:cNvPr id="13" name="Text 10"/>
          <p:cNvSpPr/>
          <p:nvPr/>
        </p:nvSpPr>
        <p:spPr>
          <a:xfrm>
            <a:off x="791647" y="7319010"/>
            <a:ext cx="7560707" cy="289560"/>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International Business Times</a:t>
            </a:r>
            <a:endParaRPr 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706636"/>
            <a:ext cx="10587157"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 Nicknames: Inspiration Sources (1)</a:t>
            </a:r>
            <a:endParaRPr lang="en-US" sz="4450" dirty="0"/>
          </a:p>
        </p:txBody>
      </p:sp>
      <p:pic>
        <p:nvPicPr>
          <p:cNvPr id="3" name="Image 0" descr="preencoded.png">    </p:cNvPr>
          <p:cNvPicPr>
            <a:picLocks noChangeAspect="1"/>
          </p:cNvPicPr>
          <p:nvPr/>
        </p:nvPicPr>
        <p:blipFill>
          <a:blip r:embed="rId1"/>
          <a:stretch>
            <a:fillRect/>
          </a:stretch>
        </p:blipFill>
        <p:spPr>
          <a:xfrm>
            <a:off x="1376005" y="1755577"/>
            <a:ext cx="2994184" cy="2994184"/>
          </a:xfrm>
          <a:prstGeom prst="rect">
            <a:avLst/>
          </a:prstGeom>
        </p:spPr>
      </p:pic>
      <p:sp>
        <p:nvSpPr>
          <p:cNvPr id="4" name="Text 1"/>
          <p:cNvSpPr/>
          <p:nvPr/>
        </p:nvSpPr>
        <p:spPr>
          <a:xfrm>
            <a:off x="1455420" y="5033248"/>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Physical Feature</a:t>
            </a:r>
            <a:endParaRPr lang="en-US" sz="2200" dirty="0"/>
          </a:p>
        </p:txBody>
      </p:sp>
      <p:sp>
        <p:nvSpPr>
          <p:cNvPr id="5" name="Text 2"/>
          <p:cNvSpPr/>
          <p:nvPr/>
        </p:nvSpPr>
        <p:spPr>
          <a:xfrm>
            <a:off x="793790" y="5523667"/>
            <a:ext cx="4158615" cy="362903"/>
          </a:xfrm>
          <a:prstGeom prst="rect">
            <a:avLst/>
          </a:prstGeom>
          <a:noFill/>
          <a:ln/>
        </p:spPr>
        <p:txBody>
          <a:bodyPr wrap="none" lIns="0" tIns="0" rIns="0" bIns="0" rtlCol="0" anchor="t"/>
          <a:lstStyle/>
          <a:p>
            <a:pPr algn="ctr" indent="0" marL="0">
              <a:lnSpc>
                <a:spcPts val="2850"/>
              </a:lnSpc>
              <a:buNone/>
            </a:pPr>
            <a:r>
              <a:rPr lang="en-US" sz="1750" i="1" dirty="0">
                <a:solidFill>
                  <a:srgbClr val="000000"/>
                </a:solidFill>
                <a:latin typeface="Bitter" pitchFamily="34" charset="0"/>
                <a:ea typeface="Bitter" pitchFamily="34" charset="-122"/>
                <a:cs typeface="Bitter" pitchFamily="34" charset="-120"/>
              </a:rPr>
              <a:t>Lek</a:t>
            </a:r>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 - เล็ก (small)</a:t>
            </a:r>
            <a:endParaRPr lang="en-US" sz="1750" dirty="0"/>
          </a:p>
        </p:txBody>
      </p:sp>
      <p:pic>
        <p:nvPicPr>
          <p:cNvPr id="6" name="Image 1" descr="preencoded.png">    </p:cNvPr>
          <p:cNvPicPr>
            <a:picLocks noChangeAspect="1"/>
          </p:cNvPicPr>
          <p:nvPr/>
        </p:nvPicPr>
        <p:blipFill>
          <a:blip r:embed="rId2"/>
          <a:stretch>
            <a:fillRect/>
          </a:stretch>
        </p:blipFill>
        <p:spPr>
          <a:xfrm>
            <a:off x="5818108" y="1755577"/>
            <a:ext cx="2994184" cy="2994184"/>
          </a:xfrm>
          <a:prstGeom prst="rect">
            <a:avLst/>
          </a:prstGeom>
        </p:spPr>
      </p:pic>
      <p:sp>
        <p:nvSpPr>
          <p:cNvPr id="7" name="Text 3"/>
          <p:cNvSpPr/>
          <p:nvPr/>
        </p:nvSpPr>
        <p:spPr>
          <a:xfrm>
            <a:off x="5897523" y="5033248"/>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Color</a:t>
            </a:r>
            <a:endParaRPr lang="en-US" sz="2200" dirty="0"/>
          </a:p>
        </p:txBody>
      </p:sp>
      <p:sp>
        <p:nvSpPr>
          <p:cNvPr id="8" name="Text 4"/>
          <p:cNvSpPr/>
          <p:nvPr/>
        </p:nvSpPr>
        <p:spPr>
          <a:xfrm>
            <a:off x="5235893" y="5523667"/>
            <a:ext cx="4158615" cy="362903"/>
          </a:xfrm>
          <a:prstGeom prst="rect">
            <a:avLst/>
          </a:prstGeom>
          <a:noFill/>
          <a:ln/>
        </p:spPr>
        <p:txBody>
          <a:bodyPr wrap="none" lIns="0" tIns="0" rIns="0" bIns="0" rtlCol="0" anchor="t"/>
          <a:lstStyle/>
          <a:p>
            <a:pPr algn="ctr" indent="0" marL="0">
              <a:lnSpc>
                <a:spcPts val="2850"/>
              </a:lnSpc>
              <a:buNone/>
            </a:pPr>
            <a:r>
              <a:rPr lang="en-US" sz="1750" i="1" dirty="0">
                <a:solidFill>
                  <a:srgbClr val="000000"/>
                </a:solidFill>
                <a:latin typeface="Bitter" pitchFamily="34" charset="0"/>
                <a:ea typeface="Bitter" pitchFamily="34" charset="-122"/>
                <a:cs typeface="Bitter" pitchFamily="34" charset="-120"/>
              </a:rPr>
              <a:t>Daeng</a:t>
            </a:r>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 - แดง (red)</a:t>
            </a:r>
            <a:endParaRPr lang="en-US" sz="1750" dirty="0"/>
          </a:p>
        </p:txBody>
      </p:sp>
      <p:pic>
        <p:nvPicPr>
          <p:cNvPr id="9" name="Image 2" descr="preencoded.png">    </p:cNvPr>
          <p:cNvPicPr>
            <a:picLocks noChangeAspect="1"/>
          </p:cNvPicPr>
          <p:nvPr/>
        </p:nvPicPr>
        <p:blipFill>
          <a:blip r:embed="rId3"/>
          <a:stretch>
            <a:fillRect/>
          </a:stretch>
        </p:blipFill>
        <p:spPr>
          <a:xfrm>
            <a:off x="10260211" y="1755577"/>
            <a:ext cx="2994184" cy="2994184"/>
          </a:xfrm>
          <a:prstGeom prst="rect">
            <a:avLst/>
          </a:prstGeom>
        </p:spPr>
      </p:pic>
      <p:sp>
        <p:nvSpPr>
          <p:cNvPr id="10" name="Text 5"/>
          <p:cNvSpPr/>
          <p:nvPr/>
        </p:nvSpPr>
        <p:spPr>
          <a:xfrm>
            <a:off x="10339626" y="5033248"/>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Animal</a:t>
            </a:r>
            <a:endParaRPr lang="en-US" sz="2200" dirty="0"/>
          </a:p>
        </p:txBody>
      </p:sp>
      <p:sp>
        <p:nvSpPr>
          <p:cNvPr id="11" name="Text 6"/>
          <p:cNvSpPr/>
          <p:nvPr/>
        </p:nvSpPr>
        <p:spPr>
          <a:xfrm>
            <a:off x="9677995" y="5523667"/>
            <a:ext cx="4158615" cy="362903"/>
          </a:xfrm>
          <a:prstGeom prst="rect">
            <a:avLst/>
          </a:prstGeom>
          <a:noFill/>
          <a:ln/>
        </p:spPr>
        <p:txBody>
          <a:bodyPr wrap="none" lIns="0" tIns="0" rIns="0" bIns="0" rtlCol="0" anchor="t"/>
          <a:lstStyle/>
          <a:p>
            <a:pPr algn="ctr" indent="0" marL="0">
              <a:lnSpc>
                <a:spcPts val="2850"/>
              </a:lnSpc>
              <a:buNone/>
            </a:pPr>
            <a:r>
              <a:rPr lang="en-US" sz="1750" i="1" dirty="0">
                <a:solidFill>
                  <a:srgbClr val="000000"/>
                </a:solidFill>
                <a:latin typeface="Bitter" pitchFamily="34" charset="0"/>
                <a:ea typeface="Bitter" pitchFamily="34" charset="-122"/>
                <a:cs typeface="Bitter" pitchFamily="34" charset="-120"/>
              </a:rPr>
              <a:t>Nok </a:t>
            </a:r>
            <a:pPr algn="ctr" indent="0" marL="0">
              <a:lnSpc>
                <a:spcPts val="2850"/>
              </a:lnSpc>
              <a:buNone/>
            </a:pPr>
            <a:r>
              <a:rPr lang="en-US" sz="1750" dirty="0">
                <a:solidFill>
                  <a:srgbClr val="000000"/>
                </a:solidFill>
                <a:latin typeface="Bitter" pitchFamily="34" charset="0"/>
                <a:ea typeface="Bitter" pitchFamily="34" charset="-122"/>
                <a:cs typeface="Bitter" pitchFamily="34" charset="-120"/>
              </a:rPr>
              <a:t>- นก (bird) </a:t>
            </a:r>
            <a:endParaRPr lang="en-US" sz="1750" dirty="0"/>
          </a:p>
        </p:txBody>
      </p:sp>
      <p:sp>
        <p:nvSpPr>
          <p:cNvPr id="12" name="Text 7"/>
          <p:cNvSpPr/>
          <p:nvPr/>
        </p:nvSpPr>
        <p:spPr>
          <a:xfrm>
            <a:off x="793790" y="6141720"/>
            <a:ext cx="130428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13" name="Text 8"/>
          <p:cNvSpPr/>
          <p:nvPr/>
        </p:nvSpPr>
        <p:spPr>
          <a:xfrm>
            <a:off x="793790" y="6687145"/>
            <a:ext cx="130428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14" name="Text 9"/>
          <p:cNvSpPr/>
          <p:nvPr/>
        </p:nvSpPr>
        <p:spPr>
          <a:xfrm>
            <a:off x="793790" y="7232571"/>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Lai Wagtail</a:t>
            </a:r>
            <a:endParaRPr lang="en-US" sz="1400" dirty="0"/>
          </a:p>
        </p:txBody>
      </p:sp>
      <p:pic>
        <p:nvPicPr>
          <p:cNvPr id="15"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86527" y="618053"/>
            <a:ext cx="10562987" cy="702231"/>
          </a:xfrm>
          <a:prstGeom prst="rect">
            <a:avLst/>
          </a:prstGeom>
          <a:noFill/>
          <a:ln/>
        </p:spPr>
        <p:txBody>
          <a:bodyPr wrap="none" lIns="0" tIns="0" rIns="0" bIns="0" rtlCol="0" anchor="t"/>
          <a:lstStyle/>
          <a:p>
            <a:pPr algn="l" indent="0" marL="0">
              <a:lnSpc>
                <a:spcPts val="5500"/>
              </a:lnSpc>
              <a:buNone/>
            </a:pPr>
            <a:r>
              <a:rPr lang="en-US" sz="4400" b="1" dirty="0">
                <a:solidFill>
                  <a:srgbClr val="253A7E"/>
                </a:solidFill>
                <a:latin typeface="Bitter Bold" pitchFamily="34" charset="0"/>
                <a:ea typeface="Bitter Bold" pitchFamily="34" charset="-122"/>
                <a:cs typeface="Bitter Bold" pitchFamily="34" charset="-120"/>
              </a:rPr>
              <a:t>Thai Nicknames: Inspiration Sources (2)</a:t>
            </a:r>
            <a:endParaRPr lang="en-US" sz="4400" dirty="0"/>
          </a:p>
        </p:txBody>
      </p:sp>
      <p:pic>
        <p:nvPicPr>
          <p:cNvPr id="3" name="Image 0" descr="preencoded.png">    </p:cNvPr>
          <p:cNvPicPr>
            <a:picLocks noChangeAspect="1"/>
          </p:cNvPicPr>
          <p:nvPr/>
        </p:nvPicPr>
        <p:blipFill>
          <a:blip r:embed="rId1"/>
          <a:stretch>
            <a:fillRect/>
          </a:stretch>
        </p:blipFill>
        <p:spPr>
          <a:xfrm>
            <a:off x="1369695" y="1657350"/>
            <a:ext cx="2998827" cy="2998827"/>
          </a:xfrm>
          <a:prstGeom prst="rect">
            <a:avLst/>
          </a:prstGeom>
        </p:spPr>
      </p:pic>
      <p:sp>
        <p:nvSpPr>
          <p:cNvPr id="4" name="Text 1"/>
          <p:cNvSpPr/>
          <p:nvPr/>
        </p:nvSpPr>
        <p:spPr>
          <a:xfrm>
            <a:off x="1464469" y="4937046"/>
            <a:ext cx="2809280" cy="351234"/>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Precious Object</a:t>
            </a:r>
            <a:endParaRPr lang="en-US" sz="2200" dirty="0"/>
          </a:p>
        </p:txBody>
      </p:sp>
      <p:sp>
        <p:nvSpPr>
          <p:cNvPr id="5" name="Text 2"/>
          <p:cNvSpPr/>
          <p:nvPr/>
        </p:nvSpPr>
        <p:spPr>
          <a:xfrm>
            <a:off x="786527" y="5423059"/>
            <a:ext cx="4165163" cy="359569"/>
          </a:xfrm>
          <a:prstGeom prst="rect">
            <a:avLst/>
          </a:prstGeom>
          <a:noFill/>
          <a:ln/>
        </p:spPr>
        <p:txBody>
          <a:bodyPr wrap="none" lIns="0" tIns="0" rIns="0" bIns="0" rtlCol="0" anchor="t"/>
          <a:lstStyle/>
          <a:p>
            <a:pPr algn="ctr" indent="0" marL="0">
              <a:lnSpc>
                <a:spcPts val="2800"/>
              </a:lnSpc>
              <a:buNone/>
            </a:pPr>
            <a:r>
              <a:rPr lang="en-US" sz="1750" i="1" dirty="0">
                <a:solidFill>
                  <a:srgbClr val="000000"/>
                </a:solidFill>
                <a:latin typeface="Bitter" pitchFamily="34" charset="0"/>
                <a:ea typeface="Bitter" pitchFamily="34" charset="-122"/>
                <a:cs typeface="Bitter" pitchFamily="34" charset="-120"/>
              </a:rPr>
              <a:t>Phet</a:t>
            </a:r>
            <a:pPr algn="ctr" indent="0" marL="0">
              <a:lnSpc>
                <a:spcPts val="2800"/>
              </a:lnSpc>
              <a:buNone/>
            </a:pPr>
            <a:r>
              <a:rPr lang="en-US" sz="1750" dirty="0">
                <a:solidFill>
                  <a:srgbClr val="000000"/>
                </a:solidFill>
                <a:latin typeface="Bitter" pitchFamily="34" charset="0"/>
                <a:ea typeface="Bitter" pitchFamily="34" charset="-122"/>
                <a:cs typeface="Bitter" pitchFamily="34" charset="-120"/>
              </a:rPr>
              <a:t>- เพชร (diamond)</a:t>
            </a:r>
            <a:endParaRPr lang="en-US" sz="1750" dirty="0"/>
          </a:p>
        </p:txBody>
      </p:sp>
      <p:pic>
        <p:nvPicPr>
          <p:cNvPr id="6" name="Image 1" descr="preencoded.png">    </p:cNvPr>
          <p:cNvPicPr>
            <a:picLocks noChangeAspect="1"/>
          </p:cNvPicPr>
          <p:nvPr/>
        </p:nvPicPr>
        <p:blipFill>
          <a:blip r:embed="rId2"/>
          <a:stretch>
            <a:fillRect/>
          </a:stretch>
        </p:blipFill>
        <p:spPr>
          <a:xfrm>
            <a:off x="5815727" y="1657350"/>
            <a:ext cx="2998827" cy="2998827"/>
          </a:xfrm>
          <a:prstGeom prst="rect">
            <a:avLst/>
          </a:prstGeom>
        </p:spPr>
      </p:pic>
      <p:sp>
        <p:nvSpPr>
          <p:cNvPr id="7" name="Text 3"/>
          <p:cNvSpPr/>
          <p:nvPr/>
        </p:nvSpPr>
        <p:spPr>
          <a:xfrm>
            <a:off x="5910501" y="4937046"/>
            <a:ext cx="2809280" cy="351234"/>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Natural Elements</a:t>
            </a:r>
            <a:endParaRPr lang="en-US" sz="2200" dirty="0"/>
          </a:p>
        </p:txBody>
      </p:sp>
      <p:sp>
        <p:nvSpPr>
          <p:cNvPr id="8" name="Text 4"/>
          <p:cNvSpPr/>
          <p:nvPr/>
        </p:nvSpPr>
        <p:spPr>
          <a:xfrm>
            <a:off x="5232559" y="5423059"/>
            <a:ext cx="4165163" cy="359569"/>
          </a:xfrm>
          <a:prstGeom prst="rect">
            <a:avLst/>
          </a:prstGeom>
          <a:noFill/>
          <a:ln/>
        </p:spPr>
        <p:txBody>
          <a:bodyPr wrap="none" lIns="0" tIns="0" rIns="0" bIns="0" rtlCol="0" anchor="t"/>
          <a:lstStyle/>
          <a:p>
            <a:pPr algn="ctr" indent="0" marL="0">
              <a:lnSpc>
                <a:spcPts val="2800"/>
              </a:lnSpc>
              <a:buNone/>
            </a:pPr>
            <a:r>
              <a:rPr lang="en-US" sz="1750" i="1" dirty="0">
                <a:solidFill>
                  <a:srgbClr val="000000"/>
                </a:solidFill>
                <a:latin typeface="Bitter" pitchFamily="34" charset="0"/>
                <a:ea typeface="Bitter" pitchFamily="34" charset="-122"/>
                <a:cs typeface="Bitter" pitchFamily="34" charset="-120"/>
              </a:rPr>
              <a:t>Fa</a:t>
            </a:r>
            <a:pPr algn="ctr" indent="0" marL="0">
              <a:lnSpc>
                <a:spcPts val="2800"/>
              </a:lnSpc>
              <a:buNone/>
            </a:pPr>
            <a:r>
              <a:rPr lang="en-US" sz="1750" dirty="0">
                <a:solidFill>
                  <a:srgbClr val="000000"/>
                </a:solidFill>
                <a:latin typeface="Bitter" pitchFamily="34" charset="0"/>
                <a:ea typeface="Bitter" pitchFamily="34" charset="-122"/>
                <a:cs typeface="Bitter" pitchFamily="34" charset="-120"/>
              </a:rPr>
              <a:t> - ฟ้า (sky)</a:t>
            </a:r>
            <a:endParaRPr lang="en-US" sz="1750" dirty="0"/>
          </a:p>
        </p:txBody>
      </p:sp>
      <p:pic>
        <p:nvPicPr>
          <p:cNvPr id="9" name="Image 2" descr="preencoded.png">    </p:cNvPr>
          <p:cNvPicPr>
            <a:picLocks noChangeAspect="1"/>
          </p:cNvPicPr>
          <p:nvPr/>
        </p:nvPicPr>
        <p:blipFill>
          <a:blip r:embed="rId3"/>
          <a:stretch>
            <a:fillRect/>
          </a:stretch>
        </p:blipFill>
        <p:spPr>
          <a:xfrm>
            <a:off x="10261759" y="1657350"/>
            <a:ext cx="2998827" cy="2998827"/>
          </a:xfrm>
          <a:prstGeom prst="rect">
            <a:avLst/>
          </a:prstGeom>
        </p:spPr>
      </p:pic>
      <p:sp>
        <p:nvSpPr>
          <p:cNvPr id="10" name="Text 5"/>
          <p:cNvSpPr/>
          <p:nvPr/>
        </p:nvSpPr>
        <p:spPr>
          <a:xfrm>
            <a:off x="9720858" y="4937046"/>
            <a:ext cx="4080510" cy="351234"/>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Shortened form of a first name</a:t>
            </a:r>
            <a:endParaRPr lang="en-US" sz="2200" dirty="0"/>
          </a:p>
        </p:txBody>
      </p:sp>
      <p:sp>
        <p:nvSpPr>
          <p:cNvPr id="11" name="Text 6"/>
          <p:cNvSpPr/>
          <p:nvPr/>
        </p:nvSpPr>
        <p:spPr>
          <a:xfrm>
            <a:off x="9678591" y="5423059"/>
            <a:ext cx="4165163" cy="719138"/>
          </a:xfrm>
          <a:prstGeom prst="rect">
            <a:avLst/>
          </a:prstGeom>
          <a:noFill/>
          <a:ln/>
        </p:spPr>
        <p:txBody>
          <a:bodyPr wrap="square" lIns="0" tIns="0" rIns="0" bIns="0" rtlCol="0" anchor="t"/>
          <a:lstStyle/>
          <a:p>
            <a:pPr algn="ctr" indent="0" marL="0">
              <a:lnSpc>
                <a:spcPts val="2800"/>
              </a:lnSpc>
              <a:buNone/>
            </a:pPr>
            <a:r>
              <a:rPr lang="en-US" sz="1750" dirty="0">
                <a:solidFill>
                  <a:srgbClr val="000000"/>
                </a:solidFill>
                <a:latin typeface="Bitter" pitchFamily="34" charset="0"/>
                <a:ea typeface="Bitter" pitchFamily="34" charset="-122"/>
                <a:cs typeface="Bitter" pitchFamily="34" charset="-120"/>
              </a:rPr>
              <a:t>Someone whose real name is Nichkhun can have Khun as a nickname. </a:t>
            </a:r>
            <a:endParaRPr lang="en-US" sz="1750" dirty="0"/>
          </a:p>
        </p:txBody>
      </p:sp>
      <p:sp>
        <p:nvSpPr>
          <p:cNvPr id="12" name="Text 7"/>
          <p:cNvSpPr/>
          <p:nvPr/>
        </p:nvSpPr>
        <p:spPr>
          <a:xfrm>
            <a:off x="9678591" y="6276975"/>
            <a:ext cx="4165163" cy="287655"/>
          </a:xfrm>
          <a:prstGeom prst="rect">
            <a:avLst/>
          </a:prstGeom>
          <a:noFill/>
          <a:ln/>
        </p:spPr>
        <p:txBody>
          <a:bodyPr wrap="none" lIns="0" tIns="0" rIns="0" bIns="0" rtlCol="0" anchor="t"/>
          <a:lstStyle/>
          <a:p>
            <a:pPr algn="l" indent="0" marL="0">
              <a:lnSpc>
                <a:spcPts val="2250"/>
              </a:lnSpc>
              <a:buNone/>
            </a:pPr>
            <a:endParaRPr lang="en-US" sz="1400" dirty="0"/>
          </a:p>
        </p:txBody>
      </p:sp>
      <p:sp>
        <p:nvSpPr>
          <p:cNvPr id="13" name="Text 8"/>
          <p:cNvSpPr/>
          <p:nvPr/>
        </p:nvSpPr>
        <p:spPr>
          <a:xfrm>
            <a:off x="786527" y="6817400"/>
            <a:ext cx="13057346" cy="287655"/>
          </a:xfrm>
          <a:prstGeom prst="rect">
            <a:avLst/>
          </a:prstGeom>
          <a:noFill/>
          <a:ln/>
        </p:spPr>
        <p:txBody>
          <a:bodyPr wrap="none" lIns="0" tIns="0" rIns="0" bIns="0" rtlCol="0" anchor="t"/>
          <a:lstStyle/>
          <a:p>
            <a:pPr algn="l" indent="0" marL="0">
              <a:lnSpc>
                <a:spcPts val="2250"/>
              </a:lnSpc>
              <a:buNone/>
            </a:pPr>
            <a:endParaRPr lang="en-US" sz="1400" dirty="0"/>
          </a:p>
        </p:txBody>
      </p:sp>
      <p:sp>
        <p:nvSpPr>
          <p:cNvPr id="14" name="Text 9"/>
          <p:cNvSpPr/>
          <p:nvPr/>
        </p:nvSpPr>
        <p:spPr>
          <a:xfrm>
            <a:off x="786527" y="7357824"/>
            <a:ext cx="13057346" cy="287655"/>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TrueID Music</a:t>
            </a:r>
            <a:endParaRPr lang="en-US" sz="1400" dirty="0"/>
          </a:p>
        </p:txBody>
      </p:sp>
      <p:pic>
        <p:nvPicPr>
          <p:cNvPr id="15"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778788"/>
            <a:ext cx="8391287"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Contemporary Thai Nicknames</a:t>
            </a:r>
            <a:endParaRPr lang="en-US" sz="4450" dirty="0"/>
          </a:p>
        </p:txBody>
      </p:sp>
      <p:sp>
        <p:nvSpPr>
          <p:cNvPr id="3" name="Text 1"/>
          <p:cNvSpPr/>
          <p:nvPr/>
        </p:nvSpPr>
        <p:spPr>
          <a:xfrm>
            <a:off x="793790" y="1941195"/>
            <a:ext cx="13042821" cy="907018"/>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Contemporary nicknames are often borrowed from English words with examples include Guy (กาย), Ken (เคน), among others.</a:t>
            </a:r>
            <a:endParaRPr lang="en-US" sz="2200" dirty="0"/>
          </a:p>
        </p:txBody>
      </p:sp>
      <p:pic>
        <p:nvPicPr>
          <p:cNvPr id="4" name="Image 0" descr="preencoded.png">    </p:cNvPr>
          <p:cNvPicPr>
            <a:picLocks noChangeAspect="1"/>
          </p:cNvPicPr>
          <p:nvPr/>
        </p:nvPicPr>
        <p:blipFill>
          <a:blip r:embed="rId1"/>
          <a:stretch>
            <a:fillRect/>
          </a:stretch>
        </p:blipFill>
        <p:spPr>
          <a:xfrm>
            <a:off x="793790" y="3103364"/>
            <a:ext cx="3048000" cy="1883807"/>
          </a:xfrm>
          <a:prstGeom prst="rect">
            <a:avLst/>
          </a:prstGeom>
        </p:spPr>
      </p:pic>
      <p:sp>
        <p:nvSpPr>
          <p:cNvPr id="5" name="Text 2"/>
          <p:cNvSpPr/>
          <p:nvPr/>
        </p:nvSpPr>
        <p:spPr>
          <a:xfrm>
            <a:off x="793790" y="527065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 Benz - เบนซ์</a:t>
            </a:r>
            <a:endParaRPr lang="en-US" sz="2200" dirty="0"/>
          </a:p>
        </p:txBody>
      </p:sp>
      <p:pic>
        <p:nvPicPr>
          <p:cNvPr id="6" name="Image 1" descr="preencoded.png">    </p:cNvPr>
          <p:cNvPicPr>
            <a:picLocks noChangeAspect="1"/>
          </p:cNvPicPr>
          <p:nvPr/>
        </p:nvPicPr>
        <p:blipFill>
          <a:blip r:embed="rId2"/>
          <a:stretch>
            <a:fillRect/>
          </a:stretch>
        </p:blipFill>
        <p:spPr>
          <a:xfrm>
            <a:off x="4125278" y="3103364"/>
            <a:ext cx="3048119" cy="1883807"/>
          </a:xfrm>
          <a:prstGeom prst="rect">
            <a:avLst/>
          </a:prstGeom>
        </p:spPr>
      </p:pic>
      <p:sp>
        <p:nvSpPr>
          <p:cNvPr id="7" name="Text 3"/>
          <p:cNvSpPr/>
          <p:nvPr/>
        </p:nvSpPr>
        <p:spPr>
          <a:xfrm>
            <a:off x="4125278" y="527065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Mint - มิ้น</a:t>
            </a:r>
            <a:endParaRPr lang="en-US" sz="2200" dirty="0"/>
          </a:p>
        </p:txBody>
      </p:sp>
      <p:pic>
        <p:nvPicPr>
          <p:cNvPr id="8" name="Image 2" descr="preencoded.png">    </p:cNvPr>
          <p:cNvPicPr>
            <a:picLocks noChangeAspect="1"/>
          </p:cNvPicPr>
          <p:nvPr/>
        </p:nvPicPr>
        <p:blipFill>
          <a:blip r:embed="rId3"/>
          <a:stretch>
            <a:fillRect/>
          </a:stretch>
        </p:blipFill>
        <p:spPr>
          <a:xfrm>
            <a:off x="7456884" y="3103364"/>
            <a:ext cx="3048119" cy="1883807"/>
          </a:xfrm>
          <a:prstGeom prst="rect">
            <a:avLst/>
          </a:prstGeom>
        </p:spPr>
      </p:pic>
      <p:sp>
        <p:nvSpPr>
          <p:cNvPr id="9" name="Text 4"/>
          <p:cNvSpPr/>
          <p:nvPr/>
        </p:nvSpPr>
        <p:spPr>
          <a:xfrm>
            <a:off x="7456884" y="527065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Atom - อะตอม</a:t>
            </a:r>
            <a:endParaRPr lang="en-US" sz="2200" dirty="0"/>
          </a:p>
        </p:txBody>
      </p:sp>
      <p:pic>
        <p:nvPicPr>
          <p:cNvPr id="10" name="Image 3" descr="preencoded.png">    </p:cNvPr>
          <p:cNvPicPr>
            <a:picLocks noChangeAspect="1"/>
          </p:cNvPicPr>
          <p:nvPr/>
        </p:nvPicPr>
        <p:blipFill>
          <a:blip r:embed="rId4"/>
          <a:stretch>
            <a:fillRect/>
          </a:stretch>
        </p:blipFill>
        <p:spPr>
          <a:xfrm>
            <a:off x="10788491" y="3103364"/>
            <a:ext cx="3048119" cy="1883807"/>
          </a:xfrm>
          <a:prstGeom prst="rect">
            <a:avLst/>
          </a:prstGeom>
        </p:spPr>
      </p:pic>
      <p:sp>
        <p:nvSpPr>
          <p:cNvPr id="11" name="Text 5"/>
          <p:cNvSpPr/>
          <p:nvPr/>
        </p:nvSpPr>
        <p:spPr>
          <a:xfrm>
            <a:off x="10788491" y="527065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Pond - ปอนด์ </a:t>
            </a:r>
            <a:endParaRPr lang="en-US" sz="2200" dirty="0"/>
          </a:p>
        </p:txBody>
      </p:sp>
      <p:sp>
        <p:nvSpPr>
          <p:cNvPr id="12" name="Text 6"/>
          <p:cNvSpPr/>
          <p:nvPr/>
        </p:nvSpPr>
        <p:spPr>
          <a:xfrm>
            <a:off x="10788491" y="5761077"/>
            <a:ext cx="3048119"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(from pound)</a:t>
            </a:r>
            <a:endParaRPr lang="en-US" sz="1750" dirty="0"/>
          </a:p>
        </p:txBody>
      </p:sp>
      <p:sp>
        <p:nvSpPr>
          <p:cNvPr id="13" name="Text 7"/>
          <p:cNvSpPr/>
          <p:nvPr/>
        </p:nvSpPr>
        <p:spPr>
          <a:xfrm>
            <a:off x="793790" y="6379131"/>
            <a:ext cx="13042821"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Today, people are starting to address each other first with nicknames instead of first names.</a:t>
            </a:r>
            <a:endParaRPr lang="en-US" sz="2200" dirty="0"/>
          </a:p>
        </p:txBody>
      </p:sp>
      <p:sp>
        <p:nvSpPr>
          <p:cNvPr id="14" name="Text 8"/>
          <p:cNvSpPr/>
          <p:nvPr/>
        </p:nvSpPr>
        <p:spPr>
          <a:xfrm>
            <a:off x="793790" y="7087791"/>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pic>
        <p:nvPicPr>
          <p:cNvPr id="15"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6436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 in Brief</a:t>
            </a:r>
            <a:endParaRPr lang="en-US" sz="4450" dirty="0"/>
          </a:p>
        </p:txBody>
      </p:sp>
      <p:sp>
        <p:nvSpPr>
          <p:cNvPr id="3" name="Text 1"/>
          <p:cNvSpPr/>
          <p:nvPr/>
        </p:nvSpPr>
        <p:spPr>
          <a:xfrm>
            <a:off x="793790" y="1826776"/>
            <a:ext cx="13042821" cy="1088708"/>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has been prepared by the Thailand Foundation to support students, scholars, and the general public who wish to give presentations about Thailand to their audiences—for example, exchange program students and international participants.</a:t>
            </a:r>
            <a:endParaRPr lang="en-US" sz="1750" dirty="0"/>
          </a:p>
        </p:txBody>
      </p:sp>
      <p:sp>
        <p:nvSpPr>
          <p:cNvPr id="4" name="Text 2"/>
          <p:cNvSpPr/>
          <p:nvPr/>
        </p:nvSpPr>
        <p:spPr>
          <a:xfrm>
            <a:off x="793790" y="317063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work presents some basic information about Thailand in 11 areas: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1) Geography,  2) History,  3) Politics and Government, 4) Economics,  5) Demographics,  6) Culture,  7) Values,  8) Thai People and Other Popularity That You May Know,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9) Misconceptions about Thailand,  10) Thailand's Role on the Global Stage, and  11) Rankings Related to Thailand.</a:t>
            </a:r>
            <a:endParaRPr lang="en-US" sz="1750" dirty="0"/>
          </a:p>
        </p:txBody>
      </p:sp>
      <p:sp>
        <p:nvSpPr>
          <p:cNvPr id="5" name="Text 3"/>
          <p:cNvSpPr/>
          <p:nvPr/>
        </p:nvSpPr>
        <p:spPr>
          <a:xfrm>
            <a:off x="793790" y="4514493"/>
            <a:ext cx="13042821" cy="1451610"/>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produced in both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PDF file (.pdf)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and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Powerpoint Presentation (.pptx)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formats, consisting of xx slides. Users may download and select the topics they wish to present, and may rearrange the sequence of the slides as appropriate. However, the content of this document cannot be edited. Reproduction or use for commercial purposes without permission from the Thailand Foundation is not allowed.</a:t>
            </a:r>
            <a:endParaRPr lang="en-US" sz="1750" dirty="0"/>
          </a:p>
        </p:txBody>
      </p:sp>
      <p:sp>
        <p:nvSpPr>
          <p:cNvPr id="6" name="Text 4"/>
          <p:cNvSpPr/>
          <p:nvPr/>
        </p:nvSpPr>
        <p:spPr>
          <a:xfrm>
            <a:off x="793790" y="6221254"/>
            <a:ext cx="130428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will be updated every third quarter each year. For inquiries or further suggestions, please contact the Thailand Foundation at </a:t>
            </a:r>
            <a:pPr algn="l" indent="0" marL="0">
              <a:lnSpc>
                <a:spcPts val="2850"/>
              </a:lnSpc>
              <a:buNone/>
            </a:pPr>
            <a:r>
              <a:rPr lang="en-US" sz="175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t>
            </a:r>
            <a:endParaRPr lang="en-US" sz="1750" dirty="0"/>
          </a:p>
        </p:txBody>
      </p:sp>
      <p:sp>
        <p:nvSpPr>
          <p:cNvPr id="7" name="Text 5"/>
          <p:cNvSpPr/>
          <p:nvPr/>
        </p:nvSpPr>
        <p:spPr>
          <a:xfrm>
            <a:off x="793790" y="7202210"/>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27 May 2025</a:t>
            </a:r>
            <a:endParaRPr lang="en-US" sz="175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67596" y="778669"/>
            <a:ext cx="5482828" cy="685324"/>
          </a:xfrm>
          <a:prstGeom prst="rect">
            <a:avLst/>
          </a:prstGeom>
          <a:noFill/>
          <a:ln/>
        </p:spPr>
        <p:txBody>
          <a:bodyPr wrap="none" lIns="0" tIns="0" rIns="0" bIns="0" rtlCol="0" anchor="t"/>
          <a:lstStyle/>
          <a:p>
            <a:pPr algn="l" indent="0" marL="0">
              <a:lnSpc>
                <a:spcPts val="5350"/>
              </a:lnSpc>
              <a:buNone/>
            </a:pPr>
            <a:r>
              <a:rPr lang="en-US" sz="4300" b="1" dirty="0">
                <a:solidFill>
                  <a:srgbClr val="253A7E"/>
                </a:solidFill>
                <a:latin typeface="Bitter Bold" pitchFamily="34" charset="0"/>
                <a:ea typeface="Bitter Bold" pitchFamily="34" charset="-122"/>
                <a:cs typeface="Bitter Bold" pitchFamily="34" charset="-120"/>
              </a:rPr>
              <a:t>Thailand in Brief</a:t>
            </a:r>
            <a:endParaRPr lang="en-US" sz="4300" dirty="0"/>
          </a:p>
        </p:txBody>
      </p:sp>
      <p:sp>
        <p:nvSpPr>
          <p:cNvPr id="3" name="Text 1"/>
          <p:cNvSpPr/>
          <p:nvPr/>
        </p:nvSpPr>
        <p:spPr>
          <a:xfrm>
            <a:off x="767596" y="1902619"/>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จัดทำขึ้นโดยมูลนิธิไทย (Thailand Foundation) เพื่ออำนวยความสะดวกแก่ นักเรียน นักศึกษา และผู้สนใจทั่วไป นำไปใช้ประโยชน์ อาทิ ในการบรรยาย หรือให้ความรู้เกี่ยวกับประเทศไทยในด้านต่าง ๆ แก่ชาวต่างประเทศ เช่น กรณีนักศึกษาแลกเปลี่ยนที่ไปเรียนในต่างประเทศที่ต้องนำเสนอเรื่องราวเกี่ยวกับประเทศไทยในสถาบันที่ไปศึกษาอยู่ เป็นต้น</a:t>
            </a:r>
            <a:endParaRPr lang="en-US" sz="1700" dirty="0"/>
          </a:p>
        </p:txBody>
      </p:sp>
      <p:sp>
        <p:nvSpPr>
          <p:cNvPr id="4" name="Text 2"/>
          <p:cNvSpPr/>
          <p:nvPr/>
        </p:nvSpPr>
        <p:spPr>
          <a:xfrm>
            <a:off x="767596" y="3201948"/>
            <a:ext cx="13095208" cy="1403509"/>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งานชิ้นนี้เสนอข้อมูลเกี่ยวกับประเทศไทยโดยสังเขป 11 ด้าน ได้แก่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 ภูมิศาสตร์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(Geography)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2) ประวัติศาสตร์</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(History)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3) การเมืองการปกครอง</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(Politics and Government)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4) เศรษฐกิจ</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(Economics)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5) ประชากร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(Demographics)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6) วัฒนธรรม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(Culture)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7) ค่านิยม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(Values)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8) คนไทยและสื่อที่คุณอาจรู้จัก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 people and other popularity that you may know)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9) ความเข้าใจผิดเกี่ยวกับประเทศไทย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(Misconceptions)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10) บทบาทของไทยในเวทีโลก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(Thailand’s role on the Global Stage) และ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11) การจัดอันดับที่เกี่ยวกับประเทศไทย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(Rankings related to Thailand)</a:t>
            </a:r>
            <a:endParaRPr lang="en-US" sz="1700" dirty="0"/>
          </a:p>
        </p:txBody>
      </p:sp>
      <p:sp>
        <p:nvSpPr>
          <p:cNvPr id="5" name="Text 3"/>
          <p:cNvSpPr/>
          <p:nvPr/>
        </p:nvSpPr>
        <p:spPr>
          <a:xfrm>
            <a:off x="767596" y="4852154"/>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นี้จัดทำเป็นสไลด์ จำนวน xx สไลด์ ในรูปแบบ .pdf และ .pptx สามารถดาวน์โหลดและเลือกใช้หัวข้อที่นำเสนอ และสลับลำดับการนำเสนอได้ตามความเหมาะสม อย่างไรก็ดี ผู้ใช้งานไม่สามารถดัดแปลงเนื้อหาในเอกสารได้ และห้ามผลิตซ้ำ หรือนำไปใช้เพื่อผลประโยชน์เชิงพาณิชย์โดยไม่ได้รับอนุญาตจากมูลนิธิไทย</a:t>
            </a:r>
            <a:endParaRPr lang="en-US" sz="1700" dirty="0"/>
          </a:p>
        </p:txBody>
      </p:sp>
      <p:sp>
        <p:nvSpPr>
          <p:cNvPr id="6" name="Text 4"/>
          <p:cNvSpPr/>
          <p:nvPr/>
        </p:nvSpPr>
        <p:spPr>
          <a:xfrm>
            <a:off x="767596" y="6151483"/>
            <a:ext cx="13095208" cy="701754"/>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จะได้รับการปรับปรุงให้ทันสมัยในทุกไตรมาสที่ 3 ของปี หากมีข้อสงสัยและข้อเสนอแนะเพิ่มเติม กรุณาติดต่อมูลนิธิไทย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อีเมล </a:t>
            </a:r>
            <a:pPr algn="l" indent="0" marL="0">
              <a:lnSpc>
                <a:spcPts val="2750"/>
              </a:lnSpc>
              <a:buNone/>
            </a:pPr>
            <a:r>
              <a:rPr lang="en-US" sz="170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endParaRPr lang="en-US" sz="1700" dirty="0"/>
          </a:p>
        </p:txBody>
      </p:sp>
      <p:sp>
        <p:nvSpPr>
          <p:cNvPr id="7" name="Text 5"/>
          <p:cNvSpPr/>
          <p:nvPr/>
        </p:nvSpPr>
        <p:spPr>
          <a:xfrm>
            <a:off x="767596" y="7099935"/>
            <a:ext cx="13095208" cy="350877"/>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27 พฤษภาคม 2568</a:t>
            </a:r>
            <a:endParaRPr lang="en-US" sz="170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057203" y="283488"/>
            <a:ext cx="4505801" cy="7662624"/>
          </a:xfrm>
          <a:prstGeom prst="rect">
            <a:avLst/>
          </a:prstGeom>
        </p:spPr>
      </p:pic>
      <p:sp>
        <p:nvSpPr>
          <p:cNvPr id="3" name="Text 0"/>
          <p:cNvSpPr/>
          <p:nvPr/>
        </p:nvSpPr>
        <p:spPr>
          <a:xfrm>
            <a:off x="793790" y="1242060"/>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Population Overview</a:t>
            </a:r>
            <a:endParaRPr lang="en-US" sz="4450" dirty="0"/>
          </a:p>
        </p:txBody>
      </p:sp>
      <p:sp>
        <p:nvSpPr>
          <p:cNvPr id="4" name="Text 1"/>
          <p:cNvSpPr/>
          <p:nvPr/>
        </p:nvSpPr>
        <p:spPr>
          <a:xfrm>
            <a:off x="793790" y="2404348"/>
            <a:ext cx="5727621"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66.2M</a:t>
            </a:r>
            <a:endParaRPr lang="en-US" sz="5850" dirty="0"/>
          </a:p>
        </p:txBody>
      </p:sp>
      <p:sp>
        <p:nvSpPr>
          <p:cNvPr id="5" name="Text 2"/>
          <p:cNvSpPr/>
          <p:nvPr/>
        </p:nvSpPr>
        <p:spPr>
          <a:xfrm>
            <a:off x="2239923" y="3436144"/>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Total Population</a:t>
            </a:r>
            <a:endParaRPr lang="en-US" sz="2200" dirty="0"/>
          </a:p>
        </p:txBody>
      </p:sp>
      <p:sp>
        <p:nvSpPr>
          <p:cNvPr id="6" name="Text 3"/>
          <p:cNvSpPr/>
          <p:nvPr/>
        </p:nvSpPr>
        <p:spPr>
          <a:xfrm>
            <a:off x="793790" y="4130635"/>
            <a:ext cx="5727621" cy="1062990"/>
          </a:xfrm>
          <a:prstGeom prst="rect">
            <a:avLst/>
          </a:prstGeom>
          <a:noFill/>
          <a:ln/>
        </p:spPr>
        <p:txBody>
          <a:bodyPr wrap="squar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The most populated area is Central Thailand followed by the Northeast, </a:t>
            </a:r>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
</a:t>
            </a:r>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the North, and the South.</a:t>
            </a:r>
            <a:endParaRPr lang="en-US" sz="2200" dirty="0"/>
          </a:p>
        </p:txBody>
      </p:sp>
      <p:sp>
        <p:nvSpPr>
          <p:cNvPr id="7" name="Text 4"/>
          <p:cNvSpPr/>
          <p:nvPr/>
        </p:nvSpPr>
        <p:spPr>
          <a:xfrm>
            <a:off x="793790" y="5533787"/>
            <a:ext cx="57276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8" name="Text 5"/>
          <p:cNvSpPr/>
          <p:nvPr/>
        </p:nvSpPr>
        <p:spPr>
          <a:xfrm>
            <a:off x="793790" y="6151840"/>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*This info-graphic covers registered residents in each cities only*</a:t>
            </a:r>
            <a:endParaRPr lang="en-US" sz="1400" dirty="0"/>
          </a:p>
        </p:txBody>
      </p:sp>
      <p:sp>
        <p:nvSpPr>
          <p:cNvPr id="9" name="Text 6"/>
          <p:cNvSpPr/>
          <p:nvPr/>
        </p:nvSpPr>
        <p:spPr>
          <a:xfrm>
            <a:off x="793790" y="6697266"/>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Sawasdee Thailand</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0218" y="620792"/>
            <a:ext cx="8452961" cy="705564"/>
          </a:xfrm>
          <a:prstGeom prst="rect">
            <a:avLst/>
          </a:prstGeom>
          <a:noFill/>
          <a:ln/>
        </p:spPr>
        <p:txBody>
          <a:bodyPr wrap="none" lIns="0" tIns="0" rIns="0" bIns="0" rtlCol="0" anchor="t"/>
          <a:lstStyle/>
          <a:p>
            <a:pPr algn="l" indent="0" marL="0">
              <a:lnSpc>
                <a:spcPts val="5550"/>
              </a:lnSpc>
              <a:buNone/>
            </a:pPr>
            <a:r>
              <a:rPr lang="en-US" sz="4400" b="1" dirty="0">
                <a:solidFill>
                  <a:srgbClr val="253A7E"/>
                </a:solidFill>
                <a:latin typeface="Bitter Bold" pitchFamily="34" charset="0"/>
                <a:ea typeface="Bitter Bold" pitchFamily="34" charset="-122"/>
                <a:cs typeface="Bitter Bold" pitchFamily="34" charset="-120"/>
              </a:rPr>
              <a:t>Population Pyramid of Thailand</a:t>
            </a:r>
            <a:endParaRPr lang="en-US" sz="4400" dirty="0"/>
          </a:p>
        </p:txBody>
      </p:sp>
      <p:pic>
        <p:nvPicPr>
          <p:cNvPr id="3" name="Image 0" descr="preencoded.png">    </p:cNvPr>
          <p:cNvPicPr>
            <a:picLocks noChangeAspect="1"/>
          </p:cNvPicPr>
          <p:nvPr/>
        </p:nvPicPr>
        <p:blipFill>
          <a:blip r:embed="rId1"/>
          <a:stretch>
            <a:fillRect/>
          </a:stretch>
        </p:blipFill>
        <p:spPr>
          <a:xfrm>
            <a:off x="2893576" y="1777841"/>
            <a:ext cx="8843129" cy="5288161"/>
          </a:xfrm>
          <a:prstGeom prst="rect">
            <a:avLst/>
          </a:prstGeom>
        </p:spPr>
      </p:pic>
      <p:sp>
        <p:nvSpPr>
          <p:cNvPr id="4" name="Text 1"/>
          <p:cNvSpPr/>
          <p:nvPr/>
        </p:nvSpPr>
        <p:spPr>
          <a:xfrm>
            <a:off x="790218" y="7319963"/>
            <a:ext cx="13049964" cy="288965"/>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The Board of Investment of Thailand</a:t>
            </a:r>
            <a:endParaRPr lang="en-US" sz="1400" dirty="0"/>
          </a:p>
        </p:txBody>
      </p:sp>
      <p:pic>
        <p:nvPicPr>
          <p:cNvPr id="5"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496973"/>
            <a:ext cx="5103376"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Generational Structure </a:t>
            </a:r>
            <a:endParaRPr lang="en-US" sz="3550" dirty="0"/>
          </a:p>
        </p:txBody>
      </p:sp>
      <p:sp>
        <p:nvSpPr>
          <p:cNvPr id="3" name="Shape 1"/>
          <p:cNvSpPr/>
          <p:nvPr/>
        </p:nvSpPr>
        <p:spPr>
          <a:xfrm>
            <a:off x="793790" y="2517577"/>
            <a:ext cx="4196358" cy="2047994"/>
          </a:xfrm>
          <a:prstGeom prst="roundRect">
            <a:avLst>
              <a:gd name="adj" fmla="val 4652"/>
            </a:avLst>
          </a:prstGeom>
          <a:solidFill>
            <a:srgbClr val="FEEECD"/>
          </a:solidFill>
          <a:ln w="7620">
            <a:solidFill>
              <a:srgbClr val="E4D4B3"/>
            </a:solidFill>
            <a:prstDash val="solid"/>
          </a:ln>
        </p:spPr>
      </p:sp>
      <p:sp>
        <p:nvSpPr>
          <p:cNvPr id="4" name="Text 2"/>
          <p:cNvSpPr/>
          <p:nvPr/>
        </p:nvSpPr>
        <p:spPr>
          <a:xfrm>
            <a:off x="1028224" y="2752011"/>
            <a:ext cx="3073241"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Gen X (44-59 years old)</a:t>
            </a:r>
            <a:endParaRPr lang="en-US" sz="2200" dirty="0"/>
          </a:p>
        </p:txBody>
      </p:sp>
      <p:sp>
        <p:nvSpPr>
          <p:cNvPr id="5" name="Text 3"/>
          <p:cNvSpPr/>
          <p:nvPr/>
        </p:nvSpPr>
        <p:spPr>
          <a:xfrm>
            <a:off x="1028224" y="3242429"/>
            <a:ext cx="3727490"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biggest age group in Thailand, making up for</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25%</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of the population</a:t>
            </a:r>
            <a:endParaRPr lang="en-US" sz="1750" dirty="0"/>
          </a:p>
        </p:txBody>
      </p:sp>
      <p:sp>
        <p:nvSpPr>
          <p:cNvPr id="6" name="Shape 4"/>
          <p:cNvSpPr/>
          <p:nvPr/>
        </p:nvSpPr>
        <p:spPr>
          <a:xfrm>
            <a:off x="5216962" y="2517577"/>
            <a:ext cx="4196358" cy="2047994"/>
          </a:xfrm>
          <a:prstGeom prst="roundRect">
            <a:avLst>
              <a:gd name="adj" fmla="val 4652"/>
            </a:avLst>
          </a:prstGeom>
          <a:solidFill>
            <a:srgbClr val="FEEECD"/>
          </a:solidFill>
          <a:ln w="7620">
            <a:solidFill>
              <a:srgbClr val="E4D4B3"/>
            </a:solidFill>
            <a:prstDash val="solid"/>
          </a:ln>
        </p:spPr>
      </p:sp>
      <p:sp>
        <p:nvSpPr>
          <p:cNvPr id="7" name="Text 5"/>
          <p:cNvSpPr/>
          <p:nvPr/>
        </p:nvSpPr>
        <p:spPr>
          <a:xfrm>
            <a:off x="5451396" y="2752011"/>
            <a:ext cx="3061811"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Gen Y (28-43 years old)</a:t>
            </a:r>
            <a:endParaRPr lang="en-US" sz="2200" dirty="0"/>
          </a:p>
        </p:txBody>
      </p:sp>
      <p:sp>
        <p:nvSpPr>
          <p:cNvPr id="8" name="Text 6"/>
          <p:cNvSpPr/>
          <p:nvPr/>
        </p:nvSpPr>
        <p:spPr>
          <a:xfrm>
            <a:off x="5451396" y="3242429"/>
            <a:ext cx="3727490"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makes up for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23%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of the population</a:t>
            </a:r>
            <a:endParaRPr lang="en-US" sz="1750" dirty="0"/>
          </a:p>
        </p:txBody>
      </p:sp>
      <p:sp>
        <p:nvSpPr>
          <p:cNvPr id="9" name="Shape 7"/>
          <p:cNvSpPr/>
          <p:nvPr/>
        </p:nvSpPr>
        <p:spPr>
          <a:xfrm>
            <a:off x="9640133" y="2517577"/>
            <a:ext cx="4196358" cy="2047994"/>
          </a:xfrm>
          <a:prstGeom prst="roundRect">
            <a:avLst>
              <a:gd name="adj" fmla="val 4652"/>
            </a:avLst>
          </a:prstGeom>
          <a:solidFill>
            <a:srgbClr val="FEEECD"/>
          </a:solidFill>
          <a:ln w="7620">
            <a:solidFill>
              <a:srgbClr val="E4D4B3"/>
            </a:solidFill>
            <a:prstDash val="solid"/>
          </a:ln>
        </p:spPr>
      </p:sp>
      <p:sp>
        <p:nvSpPr>
          <p:cNvPr id="10" name="Text 8"/>
          <p:cNvSpPr/>
          <p:nvPr/>
        </p:nvSpPr>
        <p:spPr>
          <a:xfrm>
            <a:off x="9874568" y="2752011"/>
            <a:ext cx="3727490" cy="708660"/>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Baby Boomers (60-78 years old)</a:t>
            </a:r>
            <a:endParaRPr lang="en-US" sz="2200" dirty="0"/>
          </a:p>
        </p:txBody>
      </p:sp>
      <p:sp>
        <p:nvSpPr>
          <p:cNvPr id="11" name="Text 9"/>
          <p:cNvSpPr/>
          <p:nvPr/>
        </p:nvSpPr>
        <p:spPr>
          <a:xfrm>
            <a:off x="9874568" y="3596759"/>
            <a:ext cx="3727490"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makes up for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19%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of the population</a:t>
            </a:r>
            <a:endParaRPr lang="en-US" sz="1750" dirty="0"/>
          </a:p>
        </p:txBody>
      </p:sp>
      <p:sp>
        <p:nvSpPr>
          <p:cNvPr id="12" name="Shape 10"/>
          <p:cNvSpPr/>
          <p:nvPr/>
        </p:nvSpPr>
        <p:spPr>
          <a:xfrm>
            <a:off x="793790" y="4792385"/>
            <a:ext cx="6408063" cy="1322189"/>
          </a:xfrm>
          <a:prstGeom prst="roundRect">
            <a:avLst>
              <a:gd name="adj" fmla="val 7205"/>
            </a:avLst>
          </a:prstGeom>
          <a:solidFill>
            <a:srgbClr val="FEEECD"/>
          </a:solidFill>
          <a:ln w="7620">
            <a:solidFill>
              <a:srgbClr val="E4D4B3"/>
            </a:solidFill>
            <a:prstDash val="solid"/>
          </a:ln>
        </p:spPr>
      </p:sp>
      <p:sp>
        <p:nvSpPr>
          <p:cNvPr id="13" name="Text 11"/>
          <p:cNvSpPr/>
          <p:nvPr/>
        </p:nvSpPr>
        <p:spPr>
          <a:xfrm>
            <a:off x="1028224" y="5026819"/>
            <a:ext cx="2977158"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Gen Z (12-27 years old)</a:t>
            </a:r>
            <a:endParaRPr lang="en-US" sz="2200" dirty="0"/>
          </a:p>
        </p:txBody>
      </p:sp>
      <p:sp>
        <p:nvSpPr>
          <p:cNvPr id="14" name="Text 12"/>
          <p:cNvSpPr/>
          <p:nvPr/>
        </p:nvSpPr>
        <p:spPr>
          <a:xfrm>
            <a:off x="1028224" y="5517237"/>
            <a:ext cx="5939195"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makes up for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16%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of the population</a:t>
            </a:r>
            <a:endParaRPr lang="en-US" sz="1750" dirty="0"/>
          </a:p>
        </p:txBody>
      </p:sp>
      <p:sp>
        <p:nvSpPr>
          <p:cNvPr id="15" name="Shape 13"/>
          <p:cNvSpPr/>
          <p:nvPr/>
        </p:nvSpPr>
        <p:spPr>
          <a:xfrm>
            <a:off x="7428667" y="4792385"/>
            <a:ext cx="6408063" cy="1322189"/>
          </a:xfrm>
          <a:prstGeom prst="roundRect">
            <a:avLst>
              <a:gd name="adj" fmla="val 7205"/>
            </a:avLst>
          </a:prstGeom>
          <a:solidFill>
            <a:srgbClr val="FEEECD"/>
          </a:solidFill>
          <a:ln w="7620">
            <a:solidFill>
              <a:srgbClr val="E4D4B3"/>
            </a:solidFill>
            <a:prstDash val="solid"/>
          </a:ln>
        </p:spPr>
      </p:sp>
      <p:sp>
        <p:nvSpPr>
          <p:cNvPr id="16" name="Text 14"/>
          <p:cNvSpPr/>
          <p:nvPr/>
        </p:nvSpPr>
        <p:spPr>
          <a:xfrm>
            <a:off x="7663101" y="5026819"/>
            <a:ext cx="3364230"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Gen Alpha (1-11 years old)</a:t>
            </a:r>
            <a:endParaRPr lang="en-US" sz="2200" dirty="0"/>
          </a:p>
        </p:txBody>
      </p:sp>
      <p:sp>
        <p:nvSpPr>
          <p:cNvPr id="17" name="Text 15"/>
          <p:cNvSpPr/>
          <p:nvPr/>
        </p:nvSpPr>
        <p:spPr>
          <a:xfrm>
            <a:off x="7663101" y="5517237"/>
            <a:ext cx="5939195"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makes up for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11%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of the population</a:t>
            </a:r>
            <a:endParaRPr lang="en-US" sz="1750" dirty="0"/>
          </a:p>
        </p:txBody>
      </p:sp>
      <p:sp>
        <p:nvSpPr>
          <p:cNvPr id="18" name="Text 16"/>
          <p:cNvSpPr/>
          <p:nvPr/>
        </p:nvSpPr>
        <p:spPr>
          <a:xfrm>
            <a:off x="793790" y="6369725"/>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Source: The Board of Investment of Thailand</a:t>
            </a:r>
            <a:endParaRPr lang="en-US" sz="1750" dirty="0"/>
          </a:p>
        </p:txBody>
      </p:sp>
      <p:pic>
        <p:nvPicPr>
          <p:cNvPr id="19" name="Image 0" descr="preencoded.png">    </p:cNvPr>
          <p:cNvPicPr>
            <a:picLocks noChangeAspect="1"/>
          </p:cNvPicPr>
          <p:nvPr/>
        </p:nvPicPr>
        <p:blipFill>
          <a:blip r:embed="rId1"/>
          <a:stretch>
            <a:fillRect/>
          </a:stretch>
        </p:blipFill>
        <p:spPr>
          <a:xfrm>
            <a:off x="13629561" y="228600"/>
            <a:ext cx="772239" cy="6018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7241" y="618530"/>
            <a:ext cx="5623798" cy="702826"/>
          </a:xfrm>
          <a:prstGeom prst="rect">
            <a:avLst/>
          </a:prstGeom>
          <a:noFill/>
          <a:ln/>
        </p:spPr>
        <p:txBody>
          <a:bodyPr wrap="none" lIns="0" tIns="0" rIns="0" bIns="0" rtlCol="0" anchor="t"/>
          <a:lstStyle/>
          <a:p>
            <a:pPr algn="l" indent="0" marL="0">
              <a:lnSpc>
                <a:spcPts val="5500"/>
              </a:lnSpc>
              <a:buNone/>
            </a:pPr>
            <a:r>
              <a:rPr lang="en-US" sz="4400" b="1" dirty="0">
                <a:solidFill>
                  <a:srgbClr val="253A7E"/>
                </a:solidFill>
                <a:latin typeface="Bitter Bold" pitchFamily="34" charset="0"/>
                <a:ea typeface="Bitter Bold" pitchFamily="34" charset="-122"/>
                <a:cs typeface="Bitter Bold" pitchFamily="34" charset="-120"/>
              </a:rPr>
              <a:t>Sex Ratio in Thailand</a:t>
            </a:r>
            <a:endParaRPr lang="en-US" sz="4400" dirty="0"/>
          </a:p>
        </p:txBody>
      </p:sp>
      <p:sp>
        <p:nvSpPr>
          <p:cNvPr id="3" name="Text 1"/>
          <p:cNvSpPr/>
          <p:nvPr/>
        </p:nvSpPr>
        <p:spPr>
          <a:xfrm>
            <a:off x="787241" y="1883569"/>
            <a:ext cx="6359247" cy="742236"/>
          </a:xfrm>
          <a:prstGeom prst="rect">
            <a:avLst/>
          </a:prstGeom>
          <a:noFill/>
          <a:ln/>
        </p:spPr>
        <p:txBody>
          <a:bodyPr wrap="none" lIns="0" tIns="0" rIns="0" bIns="0" rtlCol="0" anchor="t"/>
          <a:lstStyle/>
          <a:p>
            <a:pPr algn="ctr" indent="0" marL="0">
              <a:lnSpc>
                <a:spcPts val="5800"/>
              </a:lnSpc>
              <a:buNone/>
            </a:pPr>
            <a:r>
              <a:rPr lang="en-US" sz="5800" b="1" dirty="0">
                <a:solidFill>
                  <a:srgbClr val="000000"/>
                </a:solidFill>
                <a:latin typeface="Bitter Bold" pitchFamily="34" charset="0"/>
                <a:ea typeface="Bitter Bold" pitchFamily="34" charset="-122"/>
                <a:cs typeface="Bitter Bold" pitchFamily="34" charset="-120"/>
              </a:rPr>
              <a:t>32.1M</a:t>
            </a:r>
            <a:endParaRPr lang="en-US" sz="5800" dirty="0"/>
          </a:p>
        </p:txBody>
      </p:sp>
      <p:sp>
        <p:nvSpPr>
          <p:cNvPr id="4" name="Text 2"/>
          <p:cNvSpPr/>
          <p:nvPr/>
        </p:nvSpPr>
        <p:spPr>
          <a:xfrm>
            <a:off x="2560915" y="2906911"/>
            <a:ext cx="2811899" cy="351472"/>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Males</a:t>
            </a:r>
            <a:endParaRPr lang="en-US" sz="2200" dirty="0"/>
          </a:p>
        </p:txBody>
      </p:sp>
      <p:sp>
        <p:nvSpPr>
          <p:cNvPr id="5" name="Text 3"/>
          <p:cNvSpPr/>
          <p:nvPr/>
        </p:nvSpPr>
        <p:spPr>
          <a:xfrm>
            <a:off x="7483912" y="1883569"/>
            <a:ext cx="6359247" cy="742236"/>
          </a:xfrm>
          <a:prstGeom prst="rect">
            <a:avLst/>
          </a:prstGeom>
          <a:noFill/>
          <a:ln/>
        </p:spPr>
        <p:txBody>
          <a:bodyPr wrap="none" lIns="0" tIns="0" rIns="0" bIns="0" rtlCol="0" anchor="t"/>
          <a:lstStyle/>
          <a:p>
            <a:pPr algn="ctr" indent="0" marL="0">
              <a:lnSpc>
                <a:spcPts val="5800"/>
              </a:lnSpc>
              <a:buNone/>
            </a:pPr>
            <a:r>
              <a:rPr lang="en-US" sz="5800" b="1" dirty="0">
                <a:solidFill>
                  <a:srgbClr val="000000"/>
                </a:solidFill>
                <a:latin typeface="Bitter Bold" pitchFamily="34" charset="0"/>
                <a:ea typeface="Bitter Bold" pitchFamily="34" charset="-122"/>
                <a:cs typeface="Bitter Bold" pitchFamily="34" charset="-120"/>
              </a:rPr>
              <a:t>33.8M</a:t>
            </a:r>
            <a:endParaRPr lang="en-US" sz="5800" dirty="0"/>
          </a:p>
        </p:txBody>
      </p:sp>
      <p:sp>
        <p:nvSpPr>
          <p:cNvPr id="6" name="Text 4"/>
          <p:cNvSpPr/>
          <p:nvPr/>
        </p:nvSpPr>
        <p:spPr>
          <a:xfrm>
            <a:off x="9257586" y="2906911"/>
            <a:ext cx="2811899" cy="351472"/>
          </a:xfrm>
          <a:prstGeom prst="rect">
            <a:avLst/>
          </a:prstGeom>
          <a:noFill/>
          <a:ln/>
        </p:spPr>
        <p:txBody>
          <a:bodyPr wrap="none" lIns="0" tIns="0" rIns="0" bIns="0" rtlCol="0" anchor="t"/>
          <a:lstStyle/>
          <a:p>
            <a:pPr algn="ctr"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Females</a:t>
            </a:r>
            <a:endParaRPr lang="en-US" sz="2200" dirty="0"/>
          </a:p>
        </p:txBody>
      </p:sp>
      <p:sp>
        <p:nvSpPr>
          <p:cNvPr id="7" name="Text 5"/>
          <p:cNvSpPr/>
          <p:nvPr/>
        </p:nvSpPr>
        <p:spPr>
          <a:xfrm>
            <a:off x="787241" y="3595807"/>
            <a:ext cx="7615833" cy="351472"/>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In 2024, the ratio of males to females in Thailand is </a:t>
            </a:r>
            <a:pPr algn="l" indent="0" marL="0">
              <a:lnSpc>
                <a:spcPts val="2750"/>
              </a:lnSpc>
              <a:buNone/>
            </a:pPr>
            <a:r>
              <a:rPr lang="en-US" sz="2200" b="1" u="sng" dirty="0">
                <a:solidFill>
                  <a:srgbClr val="253A7E"/>
                </a:solidFill>
                <a:latin typeface="Bitter Bold" pitchFamily="34" charset="0"/>
                <a:ea typeface="Bitter Bold" pitchFamily="34" charset="-122"/>
                <a:cs typeface="Bitter Bold" pitchFamily="34" charset="-120"/>
              </a:rPr>
              <a:t>95:100</a:t>
            </a:r>
            <a:endParaRPr lang="en-US" sz="2200" dirty="0"/>
          </a:p>
        </p:txBody>
      </p:sp>
      <p:pic>
        <p:nvPicPr>
          <p:cNvPr id="8" name="Image 0" descr="preencoded.png">    </p:cNvPr>
          <p:cNvPicPr>
            <a:picLocks noChangeAspect="1"/>
          </p:cNvPicPr>
          <p:nvPr/>
        </p:nvPicPr>
        <p:blipFill>
          <a:blip r:embed="rId1"/>
          <a:stretch>
            <a:fillRect/>
          </a:stretch>
        </p:blipFill>
        <p:spPr>
          <a:xfrm>
            <a:off x="4984432" y="4284702"/>
            <a:ext cx="4661416" cy="2787491"/>
          </a:xfrm>
          <a:prstGeom prst="rect">
            <a:avLst/>
          </a:prstGeom>
        </p:spPr>
      </p:pic>
      <p:sp>
        <p:nvSpPr>
          <p:cNvPr id="9" name="Text 6"/>
          <p:cNvSpPr/>
          <p:nvPr/>
        </p:nvSpPr>
        <p:spPr>
          <a:xfrm>
            <a:off x="787241" y="7325201"/>
            <a:ext cx="13055918" cy="2877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The Board of Investment of Thailand</a:t>
            </a:r>
            <a:endParaRPr lang="en-US" sz="1400" dirty="0"/>
          </a:p>
        </p:txBody>
      </p:sp>
      <p:pic>
        <p:nvPicPr>
          <p:cNvPr id="10"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405104" y="762000"/>
            <a:ext cx="3810000" cy="6705600"/>
          </a:xfrm>
          <a:prstGeom prst="rect">
            <a:avLst/>
          </a:prstGeom>
        </p:spPr>
      </p:pic>
      <p:sp>
        <p:nvSpPr>
          <p:cNvPr id="3" name="Text 0"/>
          <p:cNvSpPr/>
          <p:nvPr/>
        </p:nvSpPr>
        <p:spPr>
          <a:xfrm>
            <a:off x="793790" y="728662"/>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Ethnicities</a:t>
            </a:r>
            <a:endParaRPr lang="en-US" sz="4450" dirty="0"/>
          </a:p>
        </p:txBody>
      </p:sp>
      <p:sp>
        <p:nvSpPr>
          <p:cNvPr id="4" name="Text 1"/>
          <p:cNvSpPr/>
          <p:nvPr/>
        </p:nvSpPr>
        <p:spPr>
          <a:xfrm>
            <a:off x="793790" y="1777603"/>
            <a:ext cx="5727621" cy="708660"/>
          </a:xfrm>
          <a:prstGeom prst="rect">
            <a:avLst/>
          </a:prstGeom>
          <a:noFill/>
          <a:ln/>
        </p:spPr>
        <p:txBody>
          <a:bodyPr wrap="squar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Ethnic groups in Thailand are highly diverse.</a:t>
            </a:r>
            <a:endParaRPr lang="en-US" sz="2200" dirty="0"/>
          </a:p>
        </p:txBody>
      </p:sp>
      <p:sp>
        <p:nvSpPr>
          <p:cNvPr id="5" name="Text 2"/>
          <p:cNvSpPr/>
          <p:nvPr/>
        </p:nvSpPr>
        <p:spPr>
          <a:xfrm>
            <a:off x="793790" y="2826425"/>
            <a:ext cx="5727621"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Major ethnic groups include </a:t>
            </a:r>
            <a:endParaRPr lang="en-US" sz="2200" dirty="0"/>
          </a:p>
        </p:txBody>
      </p:sp>
      <p:sp>
        <p:nvSpPr>
          <p:cNvPr id="6" name="Text 3"/>
          <p:cNvSpPr/>
          <p:nvPr/>
        </p:nvSpPr>
        <p:spPr>
          <a:xfrm>
            <a:off x="793790" y="3535085"/>
            <a:ext cx="5727621" cy="453509"/>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Tai peoples</a:t>
            </a:r>
            <a:endParaRPr lang="en-US" sz="1750" dirty="0"/>
          </a:p>
        </p:txBody>
      </p:sp>
      <p:sp>
        <p:nvSpPr>
          <p:cNvPr id="7" name="Text 4"/>
          <p:cNvSpPr/>
          <p:nvPr/>
        </p:nvSpPr>
        <p:spPr>
          <a:xfrm>
            <a:off x="793790" y="4067889"/>
            <a:ext cx="5727621" cy="453509"/>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Thai-Chinese</a:t>
            </a:r>
            <a:endParaRPr lang="en-US" sz="1750" dirty="0"/>
          </a:p>
        </p:txBody>
      </p:sp>
      <p:sp>
        <p:nvSpPr>
          <p:cNvPr id="8" name="Text 5"/>
          <p:cNvSpPr/>
          <p:nvPr/>
        </p:nvSpPr>
        <p:spPr>
          <a:xfrm>
            <a:off x="793790" y="4600694"/>
            <a:ext cx="5727621" cy="453509"/>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Hill Tribes</a:t>
            </a:r>
            <a:endParaRPr lang="en-US" sz="1750" dirty="0"/>
          </a:p>
        </p:txBody>
      </p:sp>
      <p:sp>
        <p:nvSpPr>
          <p:cNvPr id="9" name="Text 6"/>
          <p:cNvSpPr/>
          <p:nvPr/>
        </p:nvSpPr>
        <p:spPr>
          <a:xfrm>
            <a:off x="793790" y="5133499"/>
            <a:ext cx="5727621" cy="453509"/>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Malays</a:t>
            </a:r>
            <a:endParaRPr lang="en-US" sz="1750" dirty="0"/>
          </a:p>
        </p:txBody>
      </p:sp>
      <p:sp>
        <p:nvSpPr>
          <p:cNvPr id="10" name="Text 7"/>
          <p:cNvSpPr/>
          <p:nvPr/>
        </p:nvSpPr>
        <p:spPr>
          <a:xfrm>
            <a:off x="793790" y="5666303"/>
            <a:ext cx="5727621" cy="453509"/>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etc.</a:t>
            </a:r>
            <a:endParaRPr lang="en-US" sz="1750" dirty="0"/>
          </a:p>
        </p:txBody>
      </p:sp>
      <p:sp>
        <p:nvSpPr>
          <p:cNvPr id="11" name="Text 8"/>
          <p:cNvSpPr/>
          <p:nvPr/>
        </p:nvSpPr>
        <p:spPr>
          <a:xfrm>
            <a:off x="793790" y="6374963"/>
            <a:ext cx="57276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12" name="Text 9"/>
          <p:cNvSpPr/>
          <p:nvPr/>
        </p:nvSpPr>
        <p:spPr>
          <a:xfrm>
            <a:off x="793790" y="6920389"/>
            <a:ext cx="5727621"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Source: Princess Maha Chakri Sirindhorn Anthropology Centre (SAC)</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ArnoldPlaton</a:t>
            </a:r>
            <a:pPr algn="l" indent="0" marL="0">
              <a:lnSpc>
                <a:spcPts val="2250"/>
              </a:lnSpc>
              <a:buNone/>
            </a:pPr>
            <a:r>
              <a:rPr lang="en-US" sz="1400" u="sng" dirty="0">
                <a:solidFill>
                  <a:srgbClr val="966703"/>
                </a:solidFill>
                <a:latin typeface="Bitter" pitchFamily="34" charset="0"/>
                <a:ea typeface="Bitter" pitchFamily="34" charset="-122"/>
                <a:cs typeface="Bitter" pitchFamily="34" charset="-120"/>
                <a:hlinkClick r:id="rId2" invalidUrl="" action="" tgtFrame="" tooltip="" history="1" highlightClick="0" endSnd="0">
                  <a:extLst>
                    <a:ext uri="{A12FA001-AC4F-418D-AE19-62706E023703}">
                      <ahyp:hlinkClr xmlns:ahyp="http://schemas.microsoft.com/office/drawing/2018/hyperlinkcolor" val="tx"/>
                    </a:ext>
                  </a:extLst>
                </a:hlinkClick>
              </a:rPr>
              <a:t>​</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65453" y="601385"/>
            <a:ext cx="4374475" cy="546735"/>
          </a:xfrm>
          <a:prstGeom prst="rect">
            <a:avLst/>
          </a:prstGeom>
          <a:noFill/>
          <a:ln/>
        </p:spPr>
        <p:txBody>
          <a:bodyPr wrap="none" lIns="0" tIns="0" rIns="0" bIns="0" rtlCol="0" anchor="t"/>
          <a:lstStyle/>
          <a:p>
            <a:pPr algn="l" indent="0" marL="0">
              <a:lnSpc>
                <a:spcPts val="4300"/>
              </a:lnSpc>
              <a:buNone/>
            </a:pPr>
            <a:r>
              <a:rPr lang="en-US" sz="3400" b="1" dirty="0">
                <a:solidFill>
                  <a:srgbClr val="253A7E"/>
                </a:solidFill>
                <a:latin typeface="Bitter Bold" pitchFamily="34" charset="0"/>
                <a:ea typeface="Bitter Bold" pitchFamily="34" charset="-122"/>
                <a:cs typeface="Bitter Bold" pitchFamily="34" charset="-120"/>
              </a:rPr>
              <a:t>Tai Peoples</a:t>
            </a:r>
            <a:endParaRPr lang="en-US" sz="3400" dirty="0"/>
          </a:p>
        </p:txBody>
      </p:sp>
      <p:pic>
        <p:nvPicPr>
          <p:cNvPr id="3" name="Image 0" descr="preencoded.png">    </p:cNvPr>
          <p:cNvPicPr>
            <a:picLocks noChangeAspect="1"/>
          </p:cNvPicPr>
          <p:nvPr/>
        </p:nvPicPr>
        <p:blipFill>
          <a:blip r:embed="rId1"/>
          <a:stretch>
            <a:fillRect/>
          </a:stretch>
        </p:blipFill>
        <p:spPr>
          <a:xfrm>
            <a:off x="1351240" y="1585555"/>
            <a:ext cx="3012519" cy="1861780"/>
          </a:xfrm>
          <a:prstGeom prst="rect">
            <a:avLst/>
          </a:prstGeom>
        </p:spPr>
      </p:pic>
      <p:sp>
        <p:nvSpPr>
          <p:cNvPr id="4" name="Text 1"/>
          <p:cNvSpPr/>
          <p:nvPr/>
        </p:nvSpPr>
        <p:spPr>
          <a:xfrm>
            <a:off x="1490543" y="3720703"/>
            <a:ext cx="2734032" cy="341709"/>
          </a:xfrm>
          <a:prstGeom prst="rect">
            <a:avLst/>
          </a:prstGeom>
          <a:noFill/>
          <a:ln/>
        </p:spPr>
        <p:txBody>
          <a:bodyPr wrap="none" lIns="0" tIns="0" rIns="0" bIns="0" rtlCol="0" anchor="t"/>
          <a:lstStyle/>
          <a:p>
            <a:pPr algn="ctr" indent="0" marL="0">
              <a:lnSpc>
                <a:spcPts val="2650"/>
              </a:lnSpc>
              <a:buNone/>
            </a:pPr>
            <a:r>
              <a:rPr lang="en-US" sz="2150" b="1" dirty="0">
                <a:solidFill>
                  <a:srgbClr val="000000"/>
                </a:solidFill>
                <a:latin typeface="Bitter Bold" pitchFamily="34" charset="0"/>
                <a:ea typeface="Bitter Bold" pitchFamily="34" charset="-122"/>
                <a:cs typeface="Bitter Bold" pitchFamily="34" charset="-120"/>
              </a:rPr>
              <a:t>Central Thai</a:t>
            </a:r>
            <a:endParaRPr lang="en-US" sz="2150" dirty="0"/>
          </a:p>
        </p:txBody>
      </p:sp>
      <p:pic>
        <p:nvPicPr>
          <p:cNvPr id="5" name="Image 1" descr="preencoded.png">    </p:cNvPr>
          <p:cNvPicPr>
            <a:picLocks noChangeAspect="1"/>
          </p:cNvPicPr>
          <p:nvPr/>
        </p:nvPicPr>
        <p:blipFill>
          <a:blip r:embed="rId2"/>
          <a:stretch>
            <a:fillRect/>
          </a:stretch>
        </p:blipFill>
        <p:spPr>
          <a:xfrm>
            <a:off x="5808821" y="1585555"/>
            <a:ext cx="3012519" cy="1861780"/>
          </a:xfrm>
          <a:prstGeom prst="rect">
            <a:avLst/>
          </a:prstGeom>
        </p:spPr>
      </p:pic>
      <p:sp>
        <p:nvSpPr>
          <p:cNvPr id="6" name="Text 2"/>
          <p:cNvSpPr/>
          <p:nvPr/>
        </p:nvSpPr>
        <p:spPr>
          <a:xfrm>
            <a:off x="5725954" y="3720703"/>
            <a:ext cx="3178254" cy="341709"/>
          </a:xfrm>
          <a:prstGeom prst="rect">
            <a:avLst/>
          </a:prstGeom>
          <a:noFill/>
          <a:ln/>
        </p:spPr>
        <p:txBody>
          <a:bodyPr wrap="none" lIns="0" tIns="0" rIns="0" bIns="0" rtlCol="0" anchor="t"/>
          <a:lstStyle/>
          <a:p>
            <a:pPr algn="ctr" indent="0" marL="0">
              <a:lnSpc>
                <a:spcPts val="2650"/>
              </a:lnSpc>
              <a:buNone/>
            </a:pPr>
            <a:r>
              <a:rPr lang="en-US" sz="2150" b="1" dirty="0">
                <a:solidFill>
                  <a:srgbClr val="000000"/>
                </a:solidFill>
                <a:latin typeface="Bitter Bold" pitchFamily="34" charset="0"/>
                <a:ea typeface="Bitter Bold" pitchFamily="34" charset="-122"/>
                <a:cs typeface="Bitter Bold" pitchFamily="34" charset="-120"/>
              </a:rPr>
              <a:t>Isan (Northeastern Thai)</a:t>
            </a:r>
            <a:endParaRPr lang="en-US" sz="2150" dirty="0"/>
          </a:p>
        </p:txBody>
      </p:sp>
      <p:pic>
        <p:nvPicPr>
          <p:cNvPr id="7" name="Image 2" descr="preencoded.png">    </p:cNvPr>
          <p:cNvPicPr>
            <a:picLocks noChangeAspect="1"/>
          </p:cNvPicPr>
          <p:nvPr/>
        </p:nvPicPr>
        <p:blipFill>
          <a:blip r:embed="rId3"/>
          <a:stretch>
            <a:fillRect/>
          </a:stretch>
        </p:blipFill>
        <p:spPr>
          <a:xfrm>
            <a:off x="10266402" y="1585555"/>
            <a:ext cx="3012638" cy="1861899"/>
          </a:xfrm>
          <a:prstGeom prst="rect">
            <a:avLst/>
          </a:prstGeom>
        </p:spPr>
      </p:pic>
      <p:sp>
        <p:nvSpPr>
          <p:cNvPr id="8" name="Text 3"/>
          <p:cNvSpPr/>
          <p:nvPr/>
        </p:nvSpPr>
        <p:spPr>
          <a:xfrm>
            <a:off x="10061138" y="3720822"/>
            <a:ext cx="3423166" cy="341709"/>
          </a:xfrm>
          <a:prstGeom prst="rect">
            <a:avLst/>
          </a:prstGeom>
          <a:noFill/>
          <a:ln/>
        </p:spPr>
        <p:txBody>
          <a:bodyPr wrap="none" lIns="0" tIns="0" rIns="0" bIns="0" rtlCol="0" anchor="t"/>
          <a:lstStyle/>
          <a:p>
            <a:pPr algn="ctr" indent="0" marL="0">
              <a:lnSpc>
                <a:spcPts val="2650"/>
              </a:lnSpc>
              <a:buNone/>
            </a:pPr>
            <a:r>
              <a:rPr lang="en-US" sz="2150" b="1" dirty="0">
                <a:solidFill>
                  <a:srgbClr val="000000"/>
                </a:solidFill>
                <a:latin typeface="Bitter Bold" pitchFamily="34" charset="0"/>
                <a:ea typeface="Bitter Bold" pitchFamily="34" charset="-122"/>
                <a:cs typeface="Bitter Bold" pitchFamily="34" charset="-120"/>
              </a:rPr>
              <a:t>Thai Yuan (Northern Thai) </a:t>
            </a:r>
            <a:endParaRPr lang="en-US" sz="2150" dirty="0"/>
          </a:p>
        </p:txBody>
      </p:sp>
      <p:pic>
        <p:nvPicPr>
          <p:cNvPr id="9" name="Image 3" descr="preencoded.png">    </p:cNvPr>
          <p:cNvPicPr>
            <a:picLocks noChangeAspect="1"/>
          </p:cNvPicPr>
          <p:nvPr/>
        </p:nvPicPr>
        <p:blipFill>
          <a:blip r:embed="rId4"/>
          <a:stretch>
            <a:fillRect/>
          </a:stretch>
        </p:blipFill>
        <p:spPr>
          <a:xfrm>
            <a:off x="1351240" y="4499967"/>
            <a:ext cx="3012519" cy="1861780"/>
          </a:xfrm>
          <a:prstGeom prst="rect">
            <a:avLst/>
          </a:prstGeom>
        </p:spPr>
      </p:pic>
      <p:sp>
        <p:nvSpPr>
          <p:cNvPr id="10" name="Text 4"/>
          <p:cNvSpPr/>
          <p:nvPr/>
        </p:nvSpPr>
        <p:spPr>
          <a:xfrm>
            <a:off x="1490543" y="6635115"/>
            <a:ext cx="2734032" cy="341709"/>
          </a:xfrm>
          <a:prstGeom prst="rect">
            <a:avLst/>
          </a:prstGeom>
          <a:noFill/>
          <a:ln/>
        </p:spPr>
        <p:txBody>
          <a:bodyPr wrap="none" lIns="0" tIns="0" rIns="0" bIns="0" rtlCol="0" anchor="t"/>
          <a:lstStyle/>
          <a:p>
            <a:pPr algn="ctr" indent="0" marL="0">
              <a:lnSpc>
                <a:spcPts val="2650"/>
              </a:lnSpc>
              <a:buNone/>
            </a:pPr>
            <a:r>
              <a:rPr lang="en-US" sz="2150" b="1" dirty="0">
                <a:solidFill>
                  <a:srgbClr val="000000"/>
                </a:solidFill>
                <a:latin typeface="Bitter Bold" pitchFamily="34" charset="0"/>
                <a:ea typeface="Bitter Bold" pitchFamily="34" charset="-122"/>
                <a:cs typeface="Bitter Bold" pitchFamily="34" charset="-120"/>
              </a:rPr>
              <a:t>Southern Thai</a:t>
            </a:r>
            <a:endParaRPr lang="en-US" sz="2150" dirty="0"/>
          </a:p>
        </p:txBody>
      </p:sp>
      <p:pic>
        <p:nvPicPr>
          <p:cNvPr id="11" name="Image 4" descr="preencoded.png">    </p:cNvPr>
          <p:cNvPicPr>
            <a:picLocks noChangeAspect="1"/>
          </p:cNvPicPr>
          <p:nvPr/>
        </p:nvPicPr>
        <p:blipFill>
          <a:blip r:embed="rId5"/>
          <a:stretch>
            <a:fillRect/>
          </a:stretch>
        </p:blipFill>
        <p:spPr>
          <a:xfrm>
            <a:off x="5808821" y="4499967"/>
            <a:ext cx="3012519" cy="1861780"/>
          </a:xfrm>
          <a:prstGeom prst="rect">
            <a:avLst/>
          </a:prstGeom>
        </p:spPr>
      </p:pic>
      <p:sp>
        <p:nvSpPr>
          <p:cNvPr id="12" name="Text 5"/>
          <p:cNvSpPr/>
          <p:nvPr/>
        </p:nvSpPr>
        <p:spPr>
          <a:xfrm>
            <a:off x="5948124" y="6635115"/>
            <a:ext cx="2734032" cy="341709"/>
          </a:xfrm>
          <a:prstGeom prst="rect">
            <a:avLst/>
          </a:prstGeom>
          <a:noFill/>
          <a:ln/>
        </p:spPr>
        <p:txBody>
          <a:bodyPr wrap="none" lIns="0" tIns="0" rIns="0" bIns="0" rtlCol="0" anchor="t"/>
          <a:lstStyle/>
          <a:p>
            <a:pPr algn="ctr" indent="0" marL="0">
              <a:lnSpc>
                <a:spcPts val="2650"/>
              </a:lnSpc>
              <a:buNone/>
            </a:pPr>
            <a:r>
              <a:rPr lang="en-US" sz="2150" b="1" dirty="0">
                <a:solidFill>
                  <a:srgbClr val="000000"/>
                </a:solidFill>
                <a:latin typeface="Bitter Bold" pitchFamily="34" charset="0"/>
                <a:ea typeface="Bitter Bold" pitchFamily="34" charset="-122"/>
                <a:cs typeface="Bitter Bold" pitchFamily="34" charset="-120"/>
              </a:rPr>
              <a:t>Tai Lue</a:t>
            </a:r>
            <a:endParaRPr lang="en-US" sz="2150" dirty="0"/>
          </a:p>
        </p:txBody>
      </p:sp>
      <p:pic>
        <p:nvPicPr>
          <p:cNvPr id="13" name="Image 5" descr="preencoded.png">    </p:cNvPr>
          <p:cNvPicPr>
            <a:picLocks noChangeAspect="1"/>
          </p:cNvPicPr>
          <p:nvPr/>
        </p:nvPicPr>
        <p:blipFill>
          <a:blip r:embed="rId6"/>
          <a:stretch>
            <a:fillRect/>
          </a:stretch>
        </p:blipFill>
        <p:spPr>
          <a:xfrm>
            <a:off x="10266402" y="4499967"/>
            <a:ext cx="3012638" cy="1861899"/>
          </a:xfrm>
          <a:prstGeom prst="rect">
            <a:avLst/>
          </a:prstGeom>
        </p:spPr>
      </p:pic>
      <p:sp>
        <p:nvSpPr>
          <p:cNvPr id="14" name="Text 6"/>
          <p:cNvSpPr/>
          <p:nvPr/>
        </p:nvSpPr>
        <p:spPr>
          <a:xfrm>
            <a:off x="10405705" y="6635234"/>
            <a:ext cx="2734032" cy="341709"/>
          </a:xfrm>
          <a:prstGeom prst="rect">
            <a:avLst/>
          </a:prstGeom>
          <a:noFill/>
          <a:ln/>
        </p:spPr>
        <p:txBody>
          <a:bodyPr wrap="none" lIns="0" tIns="0" rIns="0" bIns="0" rtlCol="0" anchor="t"/>
          <a:lstStyle/>
          <a:p>
            <a:pPr algn="ctr" indent="0" marL="0">
              <a:lnSpc>
                <a:spcPts val="2650"/>
              </a:lnSpc>
              <a:buNone/>
            </a:pPr>
            <a:r>
              <a:rPr lang="en-US" sz="2150" b="1" dirty="0">
                <a:solidFill>
                  <a:srgbClr val="000000"/>
                </a:solidFill>
                <a:latin typeface="Bitter Bold" pitchFamily="34" charset="0"/>
                <a:ea typeface="Bitter Bold" pitchFamily="34" charset="-122"/>
                <a:cs typeface="Bitter Bold" pitchFamily="34" charset="-120"/>
              </a:rPr>
              <a:t>Tai Yai</a:t>
            </a:r>
            <a:endParaRPr lang="en-US" sz="2150" dirty="0"/>
          </a:p>
        </p:txBody>
      </p:sp>
      <p:sp>
        <p:nvSpPr>
          <p:cNvPr id="15" name="Text 7"/>
          <p:cNvSpPr/>
          <p:nvPr/>
        </p:nvSpPr>
        <p:spPr>
          <a:xfrm>
            <a:off x="765453" y="7222927"/>
            <a:ext cx="13099494" cy="560070"/>
          </a:xfrm>
          <a:prstGeom prst="rect">
            <a:avLst/>
          </a:prstGeom>
          <a:noFill/>
          <a:ln/>
        </p:spPr>
        <p:txBody>
          <a:bodyPr wrap="square" lIns="0" tIns="0" rIns="0" bIns="0" rtlCol="0" anchor="t"/>
          <a:lstStyle/>
          <a:p>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Source: Princess Maha Chakri Sirindhorn Anthropology Centre</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
</a:t>
            </a:r>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Photo credit: Thailand Smile, Chalermwut Poklang, Faculty of Medicine, Chiang Mai University,  The Potential, SAC</a:t>
            </a:r>
            <a:pPr algn="l" indent="0" marL="0">
              <a:lnSpc>
                <a:spcPts val="2200"/>
              </a:lnSpc>
              <a:buNone/>
            </a:pPr>
            <a:r>
              <a:rPr lang="en-US" sz="1350" u="sng" dirty="0">
                <a:solidFill>
                  <a:srgbClr val="966703"/>
                </a:solidFill>
                <a:latin typeface="Bitter" pitchFamily="34" charset="0"/>
                <a:ea typeface="Bitter" pitchFamily="34" charset="-122"/>
                <a:cs typeface="Bitter" pitchFamily="34" charset="-120"/>
                <a:hlinkClick r:id="rId7" invalidUrl="" action="" tgtFrame="" tooltip="" history="1" highlightClick="0" endSnd="0">
                  <a:extLst>
                    <a:ext uri="{A12FA001-AC4F-418D-AE19-62706E023703}">
                      <ahyp:hlinkClr xmlns:ahyp="http://schemas.microsoft.com/office/drawing/2018/hyperlinkcolor" val="tx"/>
                    </a:ext>
                  </a:extLst>
                </a:hlinkClick>
              </a:rPr>
              <a:t>​​</a:t>
            </a:r>
            <a:endParaRPr lang="en-US" sz="1350" dirty="0"/>
          </a:p>
        </p:txBody>
      </p:sp>
      <p:pic>
        <p:nvPicPr>
          <p:cNvPr id="16" name="Image 6" descr="preencoded.png">    </p:cNvPr>
          <p:cNvPicPr>
            <a:picLocks noChangeAspect="1"/>
          </p:cNvPicPr>
          <p:nvPr/>
        </p:nvPicPr>
        <p:blipFill>
          <a:blip r:embed="rId8"/>
          <a:stretch>
            <a:fillRect/>
          </a:stretch>
        </p:blipFill>
        <p:spPr>
          <a:xfrm>
            <a:off x="13629561" y="228600"/>
            <a:ext cx="772239" cy="6018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2025-05-27T07:24:26Z</dcterms:created>
  <dcterms:modified xsi:type="dcterms:W3CDTF">2025-05-27T07:24:26Z</dcterms:modified>
</cp:coreProperties>
</file>