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Bitter Bold" charset="1" panose="02000000000000000000"/>
      <p:regular r:id="rId28"/>
    </p:embeddedFont>
    <p:embeddedFont>
      <p:font typeface="Bitter" charset="1" panose="02000000000000000000"/>
      <p:regular r:id="rId29"/>
    </p:embeddedFont>
    <p:embeddedFont>
      <p:font typeface="Bitter Italics" charset="1" panose="02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notesMasters/notesMaster1.xml" Type="http://schemas.openxmlformats.org/officeDocument/2006/relationships/notesMaster"/><Relationship Id="rId26" Target="theme/theme2.xml" Type="http://schemas.openxmlformats.org/officeDocument/2006/relationships/theme"/><Relationship Id="rId27" Target="notesSlides/notesSlide1.xml" Type="http://schemas.openxmlformats.org/officeDocument/2006/relationships/note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notesSlides/notesSlide2.xml" Type="http://schemas.openxmlformats.org/officeDocument/2006/relationships/notesSlide"/><Relationship Id="rId31" Target="fonts/font31.fntdata" Type="http://schemas.openxmlformats.org/officeDocument/2006/relationships/font"/><Relationship Id="rId32" Target="notesSlides/notesSlide3.xml" Type="http://schemas.openxmlformats.org/officeDocument/2006/relationships/notesSlide"/><Relationship Id="rId33" Target="notesSlides/notesSlide4.xml" Type="http://schemas.openxmlformats.org/officeDocument/2006/relationships/notesSlide"/><Relationship Id="rId34" Target="notesSlides/notesSlide5.xml" Type="http://schemas.openxmlformats.org/officeDocument/2006/relationships/notesSlide"/><Relationship Id="rId35" Target="notesSlides/notesSlide6.xml" Type="http://schemas.openxmlformats.org/officeDocument/2006/relationships/notesSlide"/><Relationship Id="rId36" Target="notesSlides/notesSlide7.xml" Type="http://schemas.openxmlformats.org/officeDocument/2006/relationships/notesSlide"/><Relationship Id="rId37" Target="notesSlides/notesSlide8.xml" Type="http://schemas.openxmlformats.org/officeDocument/2006/relationships/notesSlide"/><Relationship Id="rId38" Target="notesSlides/notesSlide9.xml" Type="http://schemas.openxmlformats.org/officeDocument/2006/relationships/notesSlide"/><Relationship Id="rId39" Target="notesSlides/notesSlide10.xml" Type="http://schemas.openxmlformats.org/officeDocument/2006/relationships/notesSlide"/><Relationship Id="rId4" Target="theme/theme1.xml" Type="http://schemas.openxmlformats.org/officeDocument/2006/relationships/theme"/><Relationship Id="rId40" Target="notesSlides/notesSlide11.xml" Type="http://schemas.openxmlformats.org/officeDocument/2006/relationships/notesSlide"/><Relationship Id="rId41" Target="notesSlides/notesSlide12.xml" Type="http://schemas.openxmlformats.org/officeDocument/2006/relationships/notesSlide"/><Relationship Id="rId42" Target="notesSlides/notesSlide13.xml" Type="http://schemas.openxmlformats.org/officeDocument/2006/relationships/notesSlide"/><Relationship Id="rId43" Target="notesSlides/notesSlide14.xml" Type="http://schemas.openxmlformats.org/officeDocument/2006/relationships/notesSlide"/><Relationship Id="rId44" Target="notesSlides/notesSlide15.xml" Type="http://schemas.openxmlformats.org/officeDocument/2006/relationships/notesSlide"/><Relationship Id="rId45" Target="notesSlides/notesSlide16.xml" Type="http://schemas.openxmlformats.org/officeDocument/2006/relationships/notesSlide"/><Relationship Id="rId46" Target="notesSlides/notesSlide17.xml" Type="http://schemas.openxmlformats.org/officeDocument/2006/relationships/notesSlide"/><Relationship Id="rId47" Target="notesSlides/notesSlide18.xml" Type="http://schemas.openxmlformats.org/officeDocument/2006/relationships/notesSlide"/><Relationship Id="rId48" Target="notesSlides/notesSlide19.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3.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7.png" Type="http://schemas.openxmlformats.org/officeDocument/2006/relationships/image"/><Relationship Id="rId4" Target="../media/image18.jpeg" Type="http://schemas.openxmlformats.org/officeDocument/2006/relationships/image"/><Relationship Id="rId5" Target="../media/image19.png" Type="http://schemas.openxmlformats.org/officeDocument/2006/relationships/image"/><Relationship Id="rId6"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media/image28.png" Type="http://schemas.openxmlformats.org/officeDocument/2006/relationships/image"/><Relationship Id="rId8"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2.png" Type="http://schemas.openxmlformats.org/officeDocument/2006/relationships/image"/><Relationship Id="rId12" Target="../media/image37.png" Type="http://schemas.openxmlformats.org/officeDocument/2006/relationships/image"/><Relationship Id="rId2" Target="../notesSlides/notesSlide15.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33.png" Type="http://schemas.openxmlformats.org/officeDocument/2006/relationships/image"/><Relationship Id="rId8" Target="../media/image34.png" Type="http://schemas.openxmlformats.org/officeDocument/2006/relationships/image"/><Relationship Id="rId9" Target="../media/image3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9.png" Type="http://schemas.openxmlformats.org/officeDocument/2006/relationships/image"/><Relationship Id="rId4" Target="../media/image40.jpeg" Type="http://schemas.openxmlformats.org/officeDocument/2006/relationships/image"/><Relationship Id="rId5"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41.png" Type="http://schemas.openxmlformats.org/officeDocument/2006/relationships/image"/><Relationship Id="rId4" Target="../media/image42.png" Type="http://schemas.openxmlformats.org/officeDocument/2006/relationships/image"/><Relationship Id="rId5" Target="../media/image43.png" Type="http://schemas.openxmlformats.org/officeDocument/2006/relationships/image"/><Relationship Id="rId6"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44.png" Type="http://schemas.openxmlformats.org/officeDocument/2006/relationships/image"/><Relationship Id="rId4" Target="../media/image45.png" Type="http://schemas.openxmlformats.org/officeDocument/2006/relationships/image"/><Relationship Id="rId5" Target="../media/image46.png" Type="http://schemas.openxmlformats.org/officeDocument/2006/relationships/image"/><Relationship Id="rId6" Target="../media/image47.png" Type="http://schemas.openxmlformats.org/officeDocument/2006/relationships/image"/><Relationship Id="rId7"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jpe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4.png" Type="http://schemas.openxmlformats.org/officeDocument/2006/relationships/image"/><Relationship Id="rId5" Target="https://ipsr.mahidol.ac.th/ipsrbeta/FileUpload/PDF/Report-File-314.pdf"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 Id="rId4"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https://en.wikipedia.org/wiki/Demographics_of_Thailand"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https://th.wikipedia.org/wiki/%E0%B9%84%E0%B8%97%E0%B8%A2%E0%B9%80%E0%B8%8A%E0%B8%B7%E0%B9%89%E0%B8%AD%E0%B8%AA%E0%B8%B2%E0%B8%A2%E0%B8%AD%E0%B8%B4%E0%B8%99%E0%B9%80%E0%B8%94%E0%B8%B5%E0%B8%A2" TargetMode="External" Type="http://schemas.openxmlformats.org/officeDocument/2006/relationships/hyperlink"/><Relationship Id="rId2" Target="../notesSlides/notesSlide9.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 Id="rId5" Target="../media/image9.jpeg" Type="http://schemas.openxmlformats.org/officeDocument/2006/relationships/image"/><Relationship Id="rId6" Target="../media/image10.jpeg" Type="http://schemas.openxmlformats.org/officeDocument/2006/relationships/image"/><Relationship Id="rId7" Target="../media/image11.png" Type="http://schemas.openxmlformats.org/officeDocument/2006/relationships/image"/><Relationship Id="rId8" Target="../media/image12.png" Type="http://schemas.openxmlformats.org/officeDocument/2006/relationships/image"/><Relationship Id="rId9"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991316"/>
            <a:ext cx="7159523"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Demographics of Thailand</a:t>
            </a:r>
          </a:p>
        </p:txBody>
      </p:sp>
      <p:sp>
        <p:nvSpPr>
          <p:cNvPr name="TextBox 9" id="9"/>
          <p:cNvSpPr txBox="true"/>
          <p:nvPr/>
        </p:nvSpPr>
        <p:spPr>
          <a:xfrm rot="0">
            <a:off x="992238" y="4093216"/>
            <a:ext cx="7159523" cy="2948730"/>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This presentation explores the diverse demographics of Thailand, covering population statistics, generational structure, sex ratio, ethnicity, and language characteristics. </a:t>
            </a:r>
          </a:p>
        </p:txBody>
      </p:sp>
      <p:sp>
        <p:nvSpPr>
          <p:cNvPr name="TextBox 10" id="10"/>
          <p:cNvSpPr txBox="true"/>
          <p:nvPr/>
        </p:nvSpPr>
        <p:spPr>
          <a:xfrm rot="0">
            <a:off x="992238" y="8839352"/>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Positioning Magazine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432902"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82713" y="1734140"/>
            <a:ext cx="4337968"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Thai-Chinese</a:t>
            </a:r>
          </a:p>
        </p:txBody>
      </p:sp>
      <p:grpSp>
        <p:nvGrpSpPr>
          <p:cNvPr name="Group 9" id="9"/>
          <p:cNvGrpSpPr/>
          <p:nvPr/>
        </p:nvGrpSpPr>
        <p:grpSpPr>
          <a:xfrm rot="0">
            <a:off x="982713" y="4468480"/>
            <a:ext cx="3447602" cy="773924"/>
            <a:chOff x="0" y="0"/>
            <a:chExt cx="4596803" cy="1031898"/>
          </a:xfrm>
        </p:grpSpPr>
        <p:sp>
          <p:nvSpPr>
            <p:cNvPr name="Freeform 10" id="10"/>
            <p:cNvSpPr/>
            <p:nvPr/>
          </p:nvSpPr>
          <p:spPr>
            <a:xfrm flipH="false" flipV="false" rot="0">
              <a:off x="0" y="0"/>
              <a:ext cx="4596765" cy="1031889"/>
            </a:xfrm>
            <a:custGeom>
              <a:avLst/>
              <a:gdLst/>
              <a:ahLst/>
              <a:cxnLst/>
              <a:rect r="r" b="b" t="t" l="l"/>
              <a:pathLst>
                <a:path h="1031889" w="4596765">
                  <a:moveTo>
                    <a:pt x="0" y="119439"/>
                  </a:moveTo>
                  <a:cubicBezTo>
                    <a:pt x="0" y="53473"/>
                    <a:pt x="71755" y="0"/>
                    <a:pt x="160274" y="0"/>
                  </a:cubicBezTo>
                  <a:lnTo>
                    <a:pt x="4436491" y="0"/>
                  </a:lnTo>
                  <a:cubicBezTo>
                    <a:pt x="4525010" y="0"/>
                    <a:pt x="4596765" y="53473"/>
                    <a:pt x="4596765" y="119439"/>
                  </a:cubicBezTo>
                  <a:lnTo>
                    <a:pt x="4596765" y="912450"/>
                  </a:lnTo>
                  <a:cubicBezTo>
                    <a:pt x="4596765" y="978416"/>
                    <a:pt x="4525010" y="1031889"/>
                    <a:pt x="4436491" y="1031889"/>
                  </a:cubicBezTo>
                  <a:lnTo>
                    <a:pt x="160274" y="1031889"/>
                  </a:lnTo>
                  <a:cubicBezTo>
                    <a:pt x="71755" y="1031889"/>
                    <a:pt x="0" y="978416"/>
                    <a:pt x="0" y="912450"/>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280522" y="4617968"/>
            <a:ext cx="1548408"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Teochew </a:t>
            </a:r>
          </a:p>
        </p:txBody>
      </p:sp>
      <p:grpSp>
        <p:nvGrpSpPr>
          <p:cNvPr name="Group 12" id="12"/>
          <p:cNvGrpSpPr/>
          <p:nvPr/>
        </p:nvGrpSpPr>
        <p:grpSpPr>
          <a:xfrm rot="0">
            <a:off x="4704312" y="4468480"/>
            <a:ext cx="3447602" cy="773924"/>
            <a:chOff x="0" y="0"/>
            <a:chExt cx="4596803" cy="1031898"/>
          </a:xfrm>
        </p:grpSpPr>
        <p:sp>
          <p:nvSpPr>
            <p:cNvPr name="Freeform 13" id="13"/>
            <p:cNvSpPr/>
            <p:nvPr/>
          </p:nvSpPr>
          <p:spPr>
            <a:xfrm flipH="false" flipV="false" rot="0">
              <a:off x="0" y="0"/>
              <a:ext cx="4596765" cy="1031889"/>
            </a:xfrm>
            <a:custGeom>
              <a:avLst/>
              <a:gdLst/>
              <a:ahLst/>
              <a:cxnLst/>
              <a:rect r="r" b="b" t="t" l="l"/>
              <a:pathLst>
                <a:path h="1031889" w="4596765">
                  <a:moveTo>
                    <a:pt x="0" y="119439"/>
                  </a:moveTo>
                  <a:cubicBezTo>
                    <a:pt x="0" y="53473"/>
                    <a:pt x="71755" y="0"/>
                    <a:pt x="160274" y="0"/>
                  </a:cubicBezTo>
                  <a:lnTo>
                    <a:pt x="4436491" y="0"/>
                  </a:lnTo>
                  <a:cubicBezTo>
                    <a:pt x="4525010" y="0"/>
                    <a:pt x="4596765" y="53473"/>
                    <a:pt x="4596765" y="119439"/>
                  </a:cubicBezTo>
                  <a:lnTo>
                    <a:pt x="4596765" y="912450"/>
                  </a:lnTo>
                  <a:cubicBezTo>
                    <a:pt x="4596765" y="978416"/>
                    <a:pt x="4525010" y="1031889"/>
                    <a:pt x="4436491" y="1031889"/>
                  </a:cubicBezTo>
                  <a:lnTo>
                    <a:pt x="160274" y="1031889"/>
                  </a:lnTo>
                  <a:cubicBezTo>
                    <a:pt x="71755" y="1031889"/>
                    <a:pt x="0" y="978416"/>
                    <a:pt x="0" y="912450"/>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5002111" y="4617968"/>
            <a:ext cx="1507331"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Hokkien </a:t>
            </a:r>
          </a:p>
        </p:txBody>
      </p:sp>
      <p:grpSp>
        <p:nvGrpSpPr>
          <p:cNvPr name="Group 15" id="15"/>
          <p:cNvGrpSpPr/>
          <p:nvPr/>
        </p:nvGrpSpPr>
        <p:grpSpPr>
          <a:xfrm rot="0">
            <a:off x="992238" y="5522000"/>
            <a:ext cx="3447602" cy="751874"/>
            <a:chOff x="0" y="0"/>
            <a:chExt cx="4596803" cy="1002499"/>
          </a:xfrm>
        </p:grpSpPr>
        <p:sp>
          <p:nvSpPr>
            <p:cNvPr name="Freeform 16" id="16"/>
            <p:cNvSpPr/>
            <p:nvPr/>
          </p:nvSpPr>
          <p:spPr>
            <a:xfrm flipH="false" flipV="false" rot="0">
              <a:off x="0" y="0"/>
              <a:ext cx="4596765" cy="1002489"/>
            </a:xfrm>
            <a:custGeom>
              <a:avLst/>
              <a:gdLst/>
              <a:ahLst/>
              <a:cxnLst/>
              <a:rect r="r" b="b" t="t" l="l"/>
              <a:pathLst>
                <a:path h="1002489" w="4596765">
                  <a:moveTo>
                    <a:pt x="0" y="116036"/>
                  </a:moveTo>
                  <a:cubicBezTo>
                    <a:pt x="0" y="51950"/>
                    <a:pt x="71755" y="0"/>
                    <a:pt x="160274" y="0"/>
                  </a:cubicBezTo>
                  <a:lnTo>
                    <a:pt x="4436491" y="0"/>
                  </a:lnTo>
                  <a:cubicBezTo>
                    <a:pt x="4525010" y="0"/>
                    <a:pt x="4596765" y="51950"/>
                    <a:pt x="4596765" y="116036"/>
                  </a:cubicBezTo>
                  <a:lnTo>
                    <a:pt x="4596765" y="886453"/>
                  </a:lnTo>
                  <a:cubicBezTo>
                    <a:pt x="4596765" y="950540"/>
                    <a:pt x="4525010" y="1002489"/>
                    <a:pt x="4436491" y="1002489"/>
                  </a:cubicBezTo>
                  <a:lnTo>
                    <a:pt x="160274" y="1002489"/>
                  </a:lnTo>
                  <a:cubicBezTo>
                    <a:pt x="71755" y="1002489"/>
                    <a:pt x="0" y="950540"/>
                    <a:pt x="0" y="886453"/>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290047" y="5672988"/>
            <a:ext cx="1171501"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Hakka </a:t>
            </a:r>
          </a:p>
        </p:txBody>
      </p:sp>
      <p:grpSp>
        <p:nvGrpSpPr>
          <p:cNvPr name="Group 18" id="18"/>
          <p:cNvGrpSpPr/>
          <p:nvPr/>
        </p:nvGrpSpPr>
        <p:grpSpPr>
          <a:xfrm rot="0">
            <a:off x="4713837" y="5522000"/>
            <a:ext cx="3447602" cy="751874"/>
            <a:chOff x="0" y="0"/>
            <a:chExt cx="4596803" cy="1002499"/>
          </a:xfrm>
        </p:grpSpPr>
        <p:sp>
          <p:nvSpPr>
            <p:cNvPr name="Freeform 19" id="19"/>
            <p:cNvSpPr/>
            <p:nvPr/>
          </p:nvSpPr>
          <p:spPr>
            <a:xfrm flipH="false" flipV="false" rot="0">
              <a:off x="0" y="0"/>
              <a:ext cx="4596765" cy="1002489"/>
            </a:xfrm>
            <a:custGeom>
              <a:avLst/>
              <a:gdLst/>
              <a:ahLst/>
              <a:cxnLst/>
              <a:rect r="r" b="b" t="t" l="l"/>
              <a:pathLst>
                <a:path h="1002489" w="4596765">
                  <a:moveTo>
                    <a:pt x="0" y="116036"/>
                  </a:moveTo>
                  <a:cubicBezTo>
                    <a:pt x="0" y="51950"/>
                    <a:pt x="71755" y="0"/>
                    <a:pt x="160274" y="0"/>
                  </a:cubicBezTo>
                  <a:lnTo>
                    <a:pt x="4436491" y="0"/>
                  </a:lnTo>
                  <a:cubicBezTo>
                    <a:pt x="4525010" y="0"/>
                    <a:pt x="4596765" y="51950"/>
                    <a:pt x="4596765" y="116036"/>
                  </a:cubicBezTo>
                  <a:lnTo>
                    <a:pt x="4596765" y="886453"/>
                  </a:lnTo>
                  <a:cubicBezTo>
                    <a:pt x="4596765" y="950540"/>
                    <a:pt x="4525010" y="1002489"/>
                    <a:pt x="4436491" y="1002489"/>
                  </a:cubicBezTo>
                  <a:lnTo>
                    <a:pt x="160274" y="1002489"/>
                  </a:lnTo>
                  <a:cubicBezTo>
                    <a:pt x="71755" y="1002489"/>
                    <a:pt x="0" y="950540"/>
                    <a:pt x="0" y="886453"/>
                  </a:cubicBezTo>
                  <a:close/>
                </a:path>
              </a:pathLst>
            </a:custGeom>
            <a:solidFill>
              <a:srgbClr val="FEEECD"/>
            </a:solidFill>
            <a:ln w="9525" cap="sq">
              <a:solidFill>
                <a:srgbClr val="E4D4B3"/>
              </a:solidFill>
              <a:prstDash val="solid"/>
              <a:miter/>
            </a:ln>
          </p:spPr>
        </p:sp>
      </p:grpSp>
      <p:sp>
        <p:nvSpPr>
          <p:cNvPr name="TextBox 20" id="20"/>
          <p:cNvSpPr txBox="true"/>
          <p:nvPr/>
        </p:nvSpPr>
        <p:spPr>
          <a:xfrm rot="0">
            <a:off x="5011636" y="5672988"/>
            <a:ext cx="1779910"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Hainanese</a:t>
            </a:r>
          </a:p>
        </p:txBody>
      </p:sp>
      <p:grpSp>
        <p:nvGrpSpPr>
          <p:cNvPr name="Group 21" id="21"/>
          <p:cNvGrpSpPr/>
          <p:nvPr/>
        </p:nvGrpSpPr>
        <p:grpSpPr>
          <a:xfrm rot="0">
            <a:off x="992238" y="6540573"/>
            <a:ext cx="3447602" cy="733720"/>
            <a:chOff x="0" y="0"/>
            <a:chExt cx="4596803" cy="978294"/>
          </a:xfrm>
        </p:grpSpPr>
        <p:sp>
          <p:nvSpPr>
            <p:cNvPr name="Freeform 22" id="22"/>
            <p:cNvSpPr/>
            <p:nvPr/>
          </p:nvSpPr>
          <p:spPr>
            <a:xfrm flipH="false" flipV="false" rot="0">
              <a:off x="0" y="0"/>
              <a:ext cx="4596765" cy="978285"/>
            </a:xfrm>
            <a:custGeom>
              <a:avLst/>
              <a:gdLst/>
              <a:ahLst/>
              <a:cxnLst/>
              <a:rect r="r" b="b" t="t" l="l"/>
              <a:pathLst>
                <a:path h="978285" w="4596765">
                  <a:moveTo>
                    <a:pt x="0" y="113234"/>
                  </a:moveTo>
                  <a:cubicBezTo>
                    <a:pt x="0" y="50695"/>
                    <a:pt x="71755" y="0"/>
                    <a:pt x="160274" y="0"/>
                  </a:cubicBezTo>
                  <a:lnTo>
                    <a:pt x="4436491" y="0"/>
                  </a:lnTo>
                  <a:cubicBezTo>
                    <a:pt x="4525010" y="0"/>
                    <a:pt x="4596765" y="50695"/>
                    <a:pt x="4596765" y="113234"/>
                  </a:cubicBezTo>
                  <a:lnTo>
                    <a:pt x="4596765" y="865050"/>
                  </a:lnTo>
                  <a:cubicBezTo>
                    <a:pt x="4596765" y="927590"/>
                    <a:pt x="4525010" y="978285"/>
                    <a:pt x="4436491" y="978285"/>
                  </a:cubicBezTo>
                  <a:lnTo>
                    <a:pt x="160274" y="978285"/>
                  </a:lnTo>
                  <a:cubicBezTo>
                    <a:pt x="71755" y="978285"/>
                    <a:pt x="0" y="927589"/>
                    <a:pt x="0" y="865050"/>
                  </a:cubicBezTo>
                  <a:close/>
                </a:path>
              </a:pathLst>
            </a:custGeom>
            <a:solidFill>
              <a:srgbClr val="FEEECD"/>
            </a:solidFill>
            <a:ln w="9525" cap="sq">
              <a:solidFill>
                <a:srgbClr val="E4D4B3"/>
              </a:solidFill>
              <a:prstDash val="solid"/>
              <a:miter/>
            </a:ln>
          </p:spPr>
        </p:sp>
      </p:grpSp>
      <p:sp>
        <p:nvSpPr>
          <p:cNvPr name="TextBox 23" id="23"/>
          <p:cNvSpPr txBox="true"/>
          <p:nvPr/>
        </p:nvSpPr>
        <p:spPr>
          <a:xfrm rot="0">
            <a:off x="1290047" y="6650717"/>
            <a:ext cx="1759372"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Cantonese</a:t>
            </a:r>
          </a:p>
        </p:txBody>
      </p:sp>
      <p:grpSp>
        <p:nvGrpSpPr>
          <p:cNvPr name="Group 24" id="24"/>
          <p:cNvGrpSpPr/>
          <p:nvPr/>
        </p:nvGrpSpPr>
        <p:grpSpPr>
          <a:xfrm rot="0">
            <a:off x="4713837" y="6540573"/>
            <a:ext cx="3447602" cy="733720"/>
            <a:chOff x="0" y="0"/>
            <a:chExt cx="4596803" cy="978294"/>
          </a:xfrm>
        </p:grpSpPr>
        <p:sp>
          <p:nvSpPr>
            <p:cNvPr name="Freeform 25" id="25"/>
            <p:cNvSpPr/>
            <p:nvPr/>
          </p:nvSpPr>
          <p:spPr>
            <a:xfrm flipH="false" flipV="false" rot="0">
              <a:off x="0" y="0"/>
              <a:ext cx="4596765" cy="978285"/>
            </a:xfrm>
            <a:custGeom>
              <a:avLst/>
              <a:gdLst/>
              <a:ahLst/>
              <a:cxnLst/>
              <a:rect r="r" b="b" t="t" l="l"/>
              <a:pathLst>
                <a:path h="978285" w="4596765">
                  <a:moveTo>
                    <a:pt x="0" y="113234"/>
                  </a:moveTo>
                  <a:cubicBezTo>
                    <a:pt x="0" y="50695"/>
                    <a:pt x="71755" y="0"/>
                    <a:pt x="160274" y="0"/>
                  </a:cubicBezTo>
                  <a:lnTo>
                    <a:pt x="4436491" y="0"/>
                  </a:lnTo>
                  <a:cubicBezTo>
                    <a:pt x="4525010" y="0"/>
                    <a:pt x="4596765" y="50695"/>
                    <a:pt x="4596765" y="113234"/>
                  </a:cubicBezTo>
                  <a:lnTo>
                    <a:pt x="4596765" y="865050"/>
                  </a:lnTo>
                  <a:cubicBezTo>
                    <a:pt x="4596765" y="927590"/>
                    <a:pt x="4525010" y="978285"/>
                    <a:pt x="4436491" y="978285"/>
                  </a:cubicBezTo>
                  <a:lnTo>
                    <a:pt x="160274" y="978285"/>
                  </a:lnTo>
                  <a:cubicBezTo>
                    <a:pt x="71755" y="978285"/>
                    <a:pt x="0" y="927589"/>
                    <a:pt x="0" y="865050"/>
                  </a:cubicBezTo>
                  <a:close/>
                </a:path>
              </a:pathLst>
            </a:custGeom>
            <a:solidFill>
              <a:srgbClr val="FEEECD"/>
            </a:solidFill>
            <a:ln w="9525" cap="sq">
              <a:solidFill>
                <a:srgbClr val="E4D4B3"/>
              </a:solidFill>
              <a:prstDash val="solid"/>
              <a:miter/>
            </a:ln>
          </p:spPr>
        </p:sp>
      </p:grpSp>
      <p:sp>
        <p:nvSpPr>
          <p:cNvPr name="TextBox 26" id="26"/>
          <p:cNvSpPr txBox="true"/>
          <p:nvPr/>
        </p:nvSpPr>
        <p:spPr>
          <a:xfrm rot="0">
            <a:off x="5011636" y="6650717"/>
            <a:ext cx="1909093"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Peranakan </a:t>
            </a:r>
          </a:p>
        </p:txBody>
      </p:sp>
      <p:grpSp>
        <p:nvGrpSpPr>
          <p:cNvPr name="Group 27" id="27"/>
          <p:cNvGrpSpPr/>
          <p:nvPr/>
        </p:nvGrpSpPr>
        <p:grpSpPr>
          <a:xfrm rot="0">
            <a:off x="992238" y="7538765"/>
            <a:ext cx="7169048" cy="741016"/>
            <a:chOff x="0" y="0"/>
            <a:chExt cx="9558731" cy="988022"/>
          </a:xfrm>
        </p:grpSpPr>
        <p:sp>
          <p:nvSpPr>
            <p:cNvPr name="Freeform 28" id="28"/>
            <p:cNvSpPr/>
            <p:nvPr/>
          </p:nvSpPr>
          <p:spPr>
            <a:xfrm flipH="false" flipV="false" rot="0">
              <a:off x="0" y="0"/>
              <a:ext cx="9558782" cy="988013"/>
            </a:xfrm>
            <a:custGeom>
              <a:avLst/>
              <a:gdLst/>
              <a:ahLst/>
              <a:cxnLst/>
              <a:rect r="r" b="b" t="t" l="l"/>
              <a:pathLst>
                <a:path h="988013" w="9558782">
                  <a:moveTo>
                    <a:pt x="0" y="114360"/>
                  </a:moveTo>
                  <a:cubicBezTo>
                    <a:pt x="0" y="51199"/>
                    <a:pt x="71755" y="0"/>
                    <a:pt x="160274" y="0"/>
                  </a:cubicBezTo>
                  <a:lnTo>
                    <a:pt x="9398508" y="0"/>
                  </a:lnTo>
                  <a:cubicBezTo>
                    <a:pt x="9487026" y="0"/>
                    <a:pt x="9558782" y="51199"/>
                    <a:pt x="9558782" y="114360"/>
                  </a:cubicBezTo>
                  <a:lnTo>
                    <a:pt x="9558782" y="873652"/>
                  </a:lnTo>
                  <a:cubicBezTo>
                    <a:pt x="9558782" y="936813"/>
                    <a:pt x="9487026" y="988013"/>
                    <a:pt x="9398508" y="988013"/>
                  </a:cubicBezTo>
                  <a:lnTo>
                    <a:pt x="160274" y="988013"/>
                  </a:lnTo>
                  <a:cubicBezTo>
                    <a:pt x="71755" y="988013"/>
                    <a:pt x="0" y="936813"/>
                    <a:pt x="0" y="873652"/>
                  </a:cubicBezTo>
                  <a:close/>
                </a:path>
              </a:pathLst>
            </a:custGeom>
            <a:solidFill>
              <a:srgbClr val="FEEECD"/>
            </a:solidFill>
            <a:ln w="9525" cap="sq">
              <a:solidFill>
                <a:srgbClr val="E4D4B3"/>
              </a:solidFill>
              <a:prstDash val="solid"/>
              <a:miter/>
            </a:ln>
          </p:spPr>
        </p:sp>
      </p:grpSp>
      <p:sp>
        <p:nvSpPr>
          <p:cNvPr name="TextBox 29" id="29"/>
          <p:cNvSpPr txBox="true"/>
          <p:nvPr/>
        </p:nvSpPr>
        <p:spPr>
          <a:xfrm rot="0">
            <a:off x="1290047" y="7653065"/>
            <a:ext cx="2592884"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among others…</a:t>
            </a:r>
          </a:p>
        </p:txBody>
      </p:sp>
      <p:sp>
        <p:nvSpPr>
          <p:cNvPr name="TextBox 30" id="30"/>
          <p:cNvSpPr txBox="true"/>
          <p:nvPr/>
        </p:nvSpPr>
        <p:spPr>
          <a:xfrm rot="0">
            <a:off x="1001763" y="8884444"/>
            <a:ext cx="7159523"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Wikipedia, “Thai Chinese”; SAC. Figure is an estimate.</a:t>
            </a:r>
          </a:p>
          <a:p>
            <a:pPr algn="l">
              <a:lnSpc>
                <a:spcPts val="2812"/>
              </a:lnSpc>
            </a:pPr>
            <a:r>
              <a:rPr lang="en-US" sz="1750">
                <a:solidFill>
                  <a:srgbClr val="000000"/>
                </a:solidFill>
                <a:latin typeface="Bitter"/>
                <a:ea typeface="Bitter"/>
                <a:cs typeface="Bitter"/>
                <a:sym typeface="Bitter"/>
              </a:rPr>
              <a:t>Photo credit: Thairath </a:t>
            </a:r>
          </a:p>
        </p:txBody>
      </p:sp>
      <p:sp>
        <p:nvSpPr>
          <p:cNvPr name="TextBox 31" id="31"/>
          <p:cNvSpPr txBox="true"/>
          <p:nvPr/>
        </p:nvSpPr>
        <p:spPr>
          <a:xfrm rot="0">
            <a:off x="992238" y="2998958"/>
            <a:ext cx="7622519" cy="1226820"/>
          </a:xfrm>
          <a:prstGeom prst="rect">
            <a:avLst/>
          </a:prstGeom>
        </p:spPr>
        <p:txBody>
          <a:bodyPr anchor="t" rtlCol="false" tIns="0" lIns="0" bIns="0" rIns="0">
            <a:spAutoFit/>
          </a:bodyPr>
          <a:lstStyle/>
          <a:p>
            <a:pPr algn="l">
              <a:lnSpc>
                <a:spcPts val="3187"/>
              </a:lnSpc>
            </a:pPr>
            <a:r>
              <a:rPr lang="en-US" sz="2550">
                <a:solidFill>
                  <a:srgbClr val="000000"/>
                </a:solidFill>
                <a:latin typeface="Bitter"/>
                <a:ea typeface="Bitter"/>
                <a:cs typeface="Bitter"/>
                <a:sym typeface="Bitter"/>
              </a:rPr>
              <a:t>Thai-Chinese communities are estimated at around </a:t>
            </a:r>
            <a:r>
              <a:rPr lang="en-US" sz="2550" b="true">
                <a:solidFill>
                  <a:srgbClr val="000000"/>
                </a:solidFill>
                <a:latin typeface="Bitter Bold"/>
                <a:ea typeface="Bitter Bold"/>
                <a:cs typeface="Bitter Bold"/>
                <a:sym typeface="Bitter Bold"/>
              </a:rPr>
              <a:t>11–14%</a:t>
            </a:r>
            <a:r>
              <a:rPr lang="en-US" sz="2550">
                <a:solidFill>
                  <a:srgbClr val="000000"/>
                </a:solidFill>
                <a:latin typeface="Bitter"/>
                <a:ea typeface="Bitter"/>
                <a:cs typeface="Bitter"/>
                <a:sym typeface="Bitter"/>
              </a:rPr>
              <a:t> of Thailand’s population.</a:t>
            </a:r>
          </a:p>
          <a:p>
            <a:pPr algn="l">
              <a:lnSpc>
                <a:spcPts val="3187"/>
              </a:lnSpc>
            </a:pPr>
            <a:r>
              <a:rPr lang="en-US" sz="2550">
                <a:solidFill>
                  <a:srgbClr val="000000"/>
                </a:solidFill>
                <a:latin typeface="Bitter"/>
                <a:ea typeface="Bitter"/>
                <a:cs typeface="Bitter"/>
                <a:sym typeface="Bitter"/>
              </a:rPr>
              <a:t>Major communities include:</a:t>
            </a:r>
          </a:p>
        </p:txBody>
      </p:sp>
      <p:grpSp>
        <p:nvGrpSpPr>
          <p:cNvPr name="Group 32" id="32"/>
          <p:cNvGrpSpPr/>
          <p:nvPr/>
        </p:nvGrpSpPr>
        <p:grpSpPr>
          <a:xfrm rot="0">
            <a:off x="357188" y="334118"/>
            <a:ext cx="965302" cy="752323"/>
            <a:chOff x="0" y="0"/>
            <a:chExt cx="1287069" cy="1003097"/>
          </a:xfrm>
        </p:grpSpPr>
        <p:sp>
          <p:nvSpPr>
            <p:cNvPr name="Freeform 33" id="3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0452" y="1000125"/>
            <a:ext cx="3428702"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Hill Tribes</a:t>
            </a:r>
          </a:p>
        </p:txBody>
      </p:sp>
      <p:grpSp>
        <p:nvGrpSpPr>
          <p:cNvPr name="Group 7" id="7"/>
          <p:cNvGrpSpPr/>
          <p:nvPr/>
        </p:nvGrpSpPr>
        <p:grpSpPr>
          <a:xfrm rot="0">
            <a:off x="990452" y="2508538"/>
            <a:ext cx="5199907" cy="3213649"/>
            <a:chOff x="0" y="0"/>
            <a:chExt cx="6933209" cy="4284866"/>
          </a:xfrm>
        </p:grpSpPr>
        <p:sp>
          <p:nvSpPr>
            <p:cNvPr name="Freeform 8" id="8"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3"/>
              <a:stretch>
                <a:fillRect l="-65" t="0" r="-65" b="0"/>
              </a:stretch>
            </a:blipFill>
          </p:spPr>
        </p:sp>
      </p:grpSp>
      <p:sp>
        <p:nvSpPr>
          <p:cNvPr name="TextBox 9" id="9"/>
          <p:cNvSpPr txBox="true"/>
          <p:nvPr/>
        </p:nvSpPr>
        <p:spPr>
          <a:xfrm rot="0">
            <a:off x="2961203" y="6056744"/>
            <a:ext cx="1258416"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Karen</a:t>
            </a:r>
          </a:p>
          <a:p>
            <a:pPr algn="ctr">
              <a:lnSpc>
                <a:spcPts val="3687"/>
              </a:lnSpc>
            </a:pPr>
            <a:r>
              <a:rPr lang="en-US" sz="2949" b="true">
                <a:solidFill>
                  <a:srgbClr val="253A7E"/>
                </a:solidFill>
                <a:latin typeface="Bitter Bold"/>
                <a:ea typeface="Bitter Bold"/>
                <a:cs typeface="Bitter Bold"/>
                <a:sym typeface="Bitter Bold"/>
              </a:rPr>
              <a:t>0.6%</a:t>
            </a:r>
          </a:p>
        </p:txBody>
      </p:sp>
      <p:grpSp>
        <p:nvGrpSpPr>
          <p:cNvPr name="Group 10" id="10"/>
          <p:cNvGrpSpPr/>
          <p:nvPr/>
        </p:nvGrpSpPr>
        <p:grpSpPr>
          <a:xfrm rot="0">
            <a:off x="6543975" y="2508538"/>
            <a:ext cx="5199907" cy="3213649"/>
            <a:chOff x="0" y="0"/>
            <a:chExt cx="6933209" cy="4284866"/>
          </a:xfrm>
        </p:grpSpPr>
        <p:sp>
          <p:nvSpPr>
            <p:cNvPr name="Freeform 11" id="11"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4"/>
              <a:stretch>
                <a:fillRect l="-65" t="0" r="-65" b="0"/>
              </a:stretch>
            </a:blipFill>
          </p:spPr>
        </p:sp>
      </p:grpSp>
      <p:sp>
        <p:nvSpPr>
          <p:cNvPr name="TextBox 12" id="12"/>
          <p:cNvSpPr txBox="true"/>
          <p:nvPr/>
        </p:nvSpPr>
        <p:spPr>
          <a:xfrm rot="0">
            <a:off x="8389449" y="6056744"/>
            <a:ext cx="1508968"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Hmong</a:t>
            </a:r>
          </a:p>
          <a:p>
            <a:pPr algn="ctr">
              <a:lnSpc>
                <a:spcPts val="3687"/>
              </a:lnSpc>
            </a:pPr>
            <a:r>
              <a:rPr lang="en-US" sz="2949" b="true">
                <a:solidFill>
                  <a:srgbClr val="253A7E"/>
                </a:solidFill>
                <a:latin typeface="Bitter Bold"/>
                <a:ea typeface="Bitter Bold"/>
                <a:cs typeface="Bitter Bold"/>
                <a:sym typeface="Bitter Bold"/>
              </a:rPr>
              <a:t>N/A</a:t>
            </a:r>
          </a:p>
        </p:txBody>
      </p:sp>
      <p:grpSp>
        <p:nvGrpSpPr>
          <p:cNvPr name="Group 13" id="13"/>
          <p:cNvGrpSpPr/>
          <p:nvPr/>
        </p:nvGrpSpPr>
        <p:grpSpPr>
          <a:xfrm rot="0">
            <a:off x="12097498" y="2508538"/>
            <a:ext cx="5199907" cy="3213649"/>
            <a:chOff x="0" y="0"/>
            <a:chExt cx="6933209" cy="4284866"/>
          </a:xfrm>
        </p:grpSpPr>
        <p:sp>
          <p:nvSpPr>
            <p:cNvPr name="Freeform 14" id="14"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5"/>
              <a:stretch>
                <a:fillRect l="-65" t="0" r="-65" b="0"/>
              </a:stretch>
            </a:blipFill>
          </p:spPr>
        </p:sp>
      </p:grpSp>
      <p:sp>
        <p:nvSpPr>
          <p:cNvPr name="TextBox 15" id="15"/>
          <p:cNvSpPr txBox="true"/>
          <p:nvPr/>
        </p:nvSpPr>
        <p:spPr>
          <a:xfrm rot="0">
            <a:off x="14149359" y="6056744"/>
            <a:ext cx="1096194"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Akha</a:t>
            </a:r>
          </a:p>
          <a:p>
            <a:pPr algn="ctr">
              <a:lnSpc>
                <a:spcPts val="3687"/>
              </a:lnSpc>
            </a:pPr>
            <a:r>
              <a:rPr lang="en-US" sz="2949" b="true">
                <a:solidFill>
                  <a:srgbClr val="253A7E"/>
                </a:solidFill>
                <a:latin typeface="Bitter Bold"/>
                <a:ea typeface="Bitter Bold"/>
                <a:cs typeface="Bitter Bold"/>
                <a:sym typeface="Bitter Bold"/>
              </a:rPr>
              <a:t>N/A</a:t>
            </a:r>
          </a:p>
        </p:txBody>
      </p:sp>
      <p:sp>
        <p:nvSpPr>
          <p:cNvPr name="TextBox 16" id="16"/>
          <p:cNvSpPr txBox="true"/>
          <p:nvPr/>
        </p:nvSpPr>
        <p:spPr>
          <a:xfrm rot="0">
            <a:off x="990452" y="7379131"/>
            <a:ext cx="16307095" cy="680295"/>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and others.</a:t>
            </a:r>
          </a:p>
        </p:txBody>
      </p:sp>
      <p:sp>
        <p:nvSpPr>
          <p:cNvPr name="TextBox 17" id="17"/>
          <p:cNvSpPr txBox="true"/>
          <p:nvPr/>
        </p:nvSpPr>
        <p:spPr>
          <a:xfrm rot="0">
            <a:off x="952205" y="8577247"/>
            <a:ext cx="16307095" cy="68105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Wikipedia, “Thailand,” Ethnic groups section; figure based on Mahidol University Ethnolinguistic Maps of Thailand data. Figure is approximate.</a:t>
            </a:r>
          </a:p>
          <a:p>
            <a:pPr algn="l">
              <a:lnSpc>
                <a:spcPts val="2812"/>
              </a:lnSpc>
            </a:pPr>
            <a:r>
              <a:rPr lang="en-US" sz="1750">
                <a:solidFill>
                  <a:srgbClr val="000000"/>
                </a:solidFill>
                <a:latin typeface="Bitter"/>
                <a:ea typeface="Bitter"/>
                <a:cs typeface="Bitter"/>
                <a:sym typeface="Bitter"/>
              </a:rPr>
              <a:t>Photo credit: Click2go, SAC</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165917"/>
            <a:ext cx="6777410"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Other Ethnic Groups</a:t>
            </a:r>
          </a:p>
        </p:txBody>
      </p:sp>
      <p:grpSp>
        <p:nvGrpSpPr>
          <p:cNvPr name="Group 7" id="7"/>
          <p:cNvGrpSpPr/>
          <p:nvPr/>
        </p:nvGrpSpPr>
        <p:grpSpPr>
          <a:xfrm rot="0">
            <a:off x="992238" y="2565502"/>
            <a:ext cx="5198269" cy="3212754"/>
            <a:chOff x="0" y="0"/>
            <a:chExt cx="6931025" cy="4283672"/>
          </a:xfrm>
        </p:grpSpPr>
        <p:sp>
          <p:nvSpPr>
            <p:cNvPr name="Freeform 8" id="8" descr="preencoded.png"/>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3"/>
              <a:stretch>
                <a:fillRect l="-66" t="0" r="-67" b="0"/>
              </a:stretch>
            </a:blipFill>
          </p:spPr>
        </p:sp>
      </p:grpSp>
      <p:sp>
        <p:nvSpPr>
          <p:cNvPr name="TextBox 9" id="9"/>
          <p:cNvSpPr txBox="true"/>
          <p:nvPr/>
        </p:nvSpPr>
        <p:spPr>
          <a:xfrm rot="0">
            <a:off x="3148830" y="6113564"/>
            <a:ext cx="884932"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Mon</a:t>
            </a:r>
          </a:p>
          <a:p>
            <a:pPr algn="ctr">
              <a:lnSpc>
                <a:spcPts val="3687"/>
              </a:lnSpc>
            </a:pPr>
            <a:r>
              <a:rPr lang="en-US" sz="2949" b="true">
                <a:solidFill>
                  <a:srgbClr val="253A7E"/>
                </a:solidFill>
                <a:latin typeface="Bitter Bold"/>
                <a:ea typeface="Bitter Bold"/>
                <a:cs typeface="Bitter Bold"/>
                <a:sym typeface="Bitter Bold"/>
              </a:rPr>
              <a:t>N/A</a:t>
            </a:r>
          </a:p>
        </p:txBody>
      </p:sp>
      <p:grpSp>
        <p:nvGrpSpPr>
          <p:cNvPr name="Group 10" id="10"/>
          <p:cNvGrpSpPr/>
          <p:nvPr/>
        </p:nvGrpSpPr>
        <p:grpSpPr>
          <a:xfrm rot="0">
            <a:off x="6544866" y="2565502"/>
            <a:ext cx="5198269" cy="3212754"/>
            <a:chOff x="0" y="0"/>
            <a:chExt cx="6931025" cy="4283672"/>
          </a:xfrm>
        </p:grpSpPr>
        <p:sp>
          <p:nvSpPr>
            <p:cNvPr name="Freeform 11" id="11"/>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4"/>
              <a:stretch>
                <a:fillRect l="0" t="-3835" r="0" b="-3835"/>
              </a:stretch>
            </a:blipFill>
          </p:spPr>
        </p:sp>
      </p:grpSp>
      <p:sp>
        <p:nvSpPr>
          <p:cNvPr name="TextBox 12" id="12"/>
          <p:cNvSpPr txBox="true"/>
          <p:nvPr/>
        </p:nvSpPr>
        <p:spPr>
          <a:xfrm rot="0">
            <a:off x="8518622" y="6113564"/>
            <a:ext cx="1250603"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Malay</a:t>
            </a:r>
          </a:p>
          <a:p>
            <a:pPr algn="ctr">
              <a:lnSpc>
                <a:spcPts val="3687"/>
              </a:lnSpc>
            </a:pPr>
            <a:r>
              <a:rPr lang="en-US" sz="2949" b="true">
                <a:solidFill>
                  <a:srgbClr val="253A7E"/>
                </a:solidFill>
                <a:latin typeface="Bitter Bold"/>
                <a:ea typeface="Bitter Bold"/>
                <a:cs typeface="Bitter Bold"/>
                <a:sym typeface="Bitter Bold"/>
              </a:rPr>
              <a:t>1.5%</a:t>
            </a:r>
          </a:p>
        </p:txBody>
      </p:sp>
      <p:grpSp>
        <p:nvGrpSpPr>
          <p:cNvPr name="Group 13" id="13"/>
          <p:cNvGrpSpPr/>
          <p:nvPr/>
        </p:nvGrpSpPr>
        <p:grpSpPr>
          <a:xfrm rot="0">
            <a:off x="12097493" y="2565502"/>
            <a:ext cx="5198269" cy="3212754"/>
            <a:chOff x="0" y="0"/>
            <a:chExt cx="6931025" cy="4283672"/>
          </a:xfrm>
        </p:grpSpPr>
        <p:sp>
          <p:nvSpPr>
            <p:cNvPr name="Freeform 14" id="14" descr="preencoded.png"/>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5"/>
              <a:stretch>
                <a:fillRect l="-66" t="0" r="-67" b="0"/>
              </a:stretch>
            </a:blipFill>
          </p:spPr>
        </p:sp>
      </p:grpSp>
      <p:sp>
        <p:nvSpPr>
          <p:cNvPr name="TextBox 15" id="15"/>
          <p:cNvSpPr txBox="true"/>
          <p:nvPr/>
        </p:nvSpPr>
        <p:spPr>
          <a:xfrm rot="0">
            <a:off x="13408220" y="6113564"/>
            <a:ext cx="2576661"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Thai Indians</a:t>
            </a:r>
          </a:p>
          <a:p>
            <a:pPr algn="ctr">
              <a:lnSpc>
                <a:spcPts val="3687"/>
              </a:lnSpc>
            </a:pPr>
            <a:r>
              <a:rPr lang="en-US" sz="2949" b="true">
                <a:solidFill>
                  <a:srgbClr val="253A7E"/>
                </a:solidFill>
                <a:latin typeface="Bitter Bold"/>
                <a:ea typeface="Bitter Bold"/>
                <a:cs typeface="Bitter Bold"/>
                <a:sym typeface="Bitter Bold"/>
              </a:rPr>
              <a:t>N/A</a:t>
            </a:r>
          </a:p>
        </p:txBody>
      </p:sp>
      <p:sp>
        <p:nvSpPr>
          <p:cNvPr name="TextBox 16" id="16"/>
          <p:cNvSpPr txBox="true"/>
          <p:nvPr/>
        </p:nvSpPr>
        <p:spPr>
          <a:xfrm rot="0">
            <a:off x="1028700" y="7439127"/>
            <a:ext cx="16303523" cy="681190"/>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and others.</a:t>
            </a:r>
          </a:p>
        </p:txBody>
      </p:sp>
      <p:sp>
        <p:nvSpPr>
          <p:cNvPr name="TextBox 17" id="17"/>
          <p:cNvSpPr txBox="true"/>
          <p:nvPr/>
        </p:nvSpPr>
        <p:spPr>
          <a:xfrm rot="0">
            <a:off x="955777" y="8601960"/>
            <a:ext cx="16303523" cy="656340"/>
          </a:xfrm>
          <a:prstGeom prst="rect">
            <a:avLst/>
          </a:prstGeom>
        </p:spPr>
        <p:txBody>
          <a:bodyPr anchor="t" rtlCol="false" tIns="0" lIns="0" bIns="0" rIns="0">
            <a:spAutoFit/>
          </a:bodyPr>
          <a:lstStyle/>
          <a:p>
            <a:pPr algn="l">
              <a:lnSpc>
                <a:spcPts val="2732"/>
              </a:lnSpc>
            </a:pPr>
            <a:r>
              <a:rPr lang="en-US" sz="1700">
                <a:solidFill>
                  <a:srgbClr val="000000"/>
                </a:solidFill>
                <a:latin typeface="Bitter"/>
                <a:ea typeface="Bitter"/>
                <a:cs typeface="Bitter"/>
                <a:sym typeface="Bitter"/>
              </a:rPr>
              <a:t>Source: Wikipedia, “Thailand,” Ethnic groups section; figure based on Mahidol University Ethnolinguistic Maps of Thailand data; SAC. Figure is approximate.</a:t>
            </a:r>
          </a:p>
          <a:p>
            <a:pPr algn="l">
              <a:lnSpc>
                <a:spcPts val="2651"/>
              </a:lnSpc>
            </a:pPr>
            <a:r>
              <a:rPr lang="en-US" sz="1650">
                <a:solidFill>
                  <a:srgbClr val="000000"/>
                </a:solidFill>
                <a:latin typeface="Bitter"/>
                <a:ea typeface="Bitter"/>
                <a:cs typeface="Bitter"/>
                <a:sym typeface="Bitter"/>
              </a:rPr>
              <a:t>Photo credit: Nitithep Kingcha from X, Bangkokbiznews, Chainwit</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341921" y="2612974"/>
            <a:ext cx="7591577" cy="5061052"/>
            <a:chOff x="0" y="0"/>
            <a:chExt cx="10122103" cy="6748069"/>
          </a:xfrm>
        </p:grpSpPr>
        <p:sp>
          <p:nvSpPr>
            <p:cNvPr name="Freeform 9" id="9" descr="preencoded.png"/>
            <p:cNvSpPr/>
            <p:nvPr/>
          </p:nvSpPr>
          <p:spPr>
            <a:xfrm flipH="false" flipV="false" rot="0">
              <a:off x="0" y="0"/>
              <a:ext cx="10122154" cy="6748018"/>
            </a:xfrm>
            <a:custGeom>
              <a:avLst/>
              <a:gdLst/>
              <a:ahLst/>
              <a:cxnLst/>
              <a:rect r="r" b="b" t="t" l="l"/>
              <a:pathLst>
                <a:path h="6748018" w="10122154">
                  <a:moveTo>
                    <a:pt x="0" y="0"/>
                  </a:moveTo>
                  <a:lnTo>
                    <a:pt x="10122154" y="0"/>
                  </a:lnTo>
                  <a:lnTo>
                    <a:pt x="10122154" y="6748018"/>
                  </a:lnTo>
                  <a:lnTo>
                    <a:pt x="0" y="6748018"/>
                  </a:lnTo>
                  <a:lnTo>
                    <a:pt x="0" y="0"/>
                  </a:lnTo>
                  <a:close/>
                </a:path>
              </a:pathLst>
            </a:custGeom>
            <a:blipFill>
              <a:blip r:embed="rId4"/>
              <a:stretch>
                <a:fillRect l="0" t="0" r="0" b="0"/>
              </a:stretch>
            </a:blipFill>
          </p:spPr>
        </p:sp>
      </p:grpSp>
      <p:sp>
        <p:nvSpPr>
          <p:cNvPr name="TextBox 10" id="10"/>
          <p:cNvSpPr txBox="true"/>
          <p:nvPr/>
        </p:nvSpPr>
        <p:spPr>
          <a:xfrm rot="0">
            <a:off x="992238" y="991048"/>
            <a:ext cx="6175772"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The Thai Language</a:t>
            </a:r>
          </a:p>
        </p:txBody>
      </p:sp>
      <p:grpSp>
        <p:nvGrpSpPr>
          <p:cNvPr name="Group 11" id="11"/>
          <p:cNvGrpSpPr/>
          <p:nvPr/>
        </p:nvGrpSpPr>
        <p:grpSpPr>
          <a:xfrm rot="0">
            <a:off x="1339642" y="2347465"/>
            <a:ext cx="708717" cy="708717"/>
            <a:chOff x="0" y="0"/>
            <a:chExt cx="944956" cy="944956"/>
          </a:xfrm>
        </p:grpSpPr>
        <p:sp>
          <p:nvSpPr>
            <p:cNvPr name="Freeform 12" id="12"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3" id="13"/>
          <p:cNvSpPr txBox="true"/>
          <p:nvPr/>
        </p:nvSpPr>
        <p:spPr>
          <a:xfrm rot="0">
            <a:off x="1339642" y="3320653"/>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Official Language</a:t>
            </a:r>
          </a:p>
        </p:txBody>
      </p:sp>
      <p:sp>
        <p:nvSpPr>
          <p:cNvPr name="TextBox 14" id="14"/>
          <p:cNvSpPr txBox="true"/>
          <p:nvPr/>
        </p:nvSpPr>
        <p:spPr>
          <a:xfrm rot="0">
            <a:off x="1339642" y="3857473"/>
            <a:ext cx="7159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official language of the country is Thai or</a:t>
            </a:r>
            <a:r>
              <a:rPr lang="en-US" sz="2187" i="true">
                <a:solidFill>
                  <a:srgbClr val="000000"/>
                </a:solidFill>
                <a:latin typeface="Bitter Italics"/>
                <a:ea typeface="Bitter Italics"/>
                <a:cs typeface="Bitter Italics"/>
                <a:sym typeface="Bitter Italics"/>
              </a:rPr>
              <a:t> Phasa Thai</a:t>
            </a:r>
            <a:r>
              <a:rPr lang="en-US" sz="2187">
                <a:solidFill>
                  <a:srgbClr val="000000"/>
                </a:solidFill>
                <a:latin typeface="Bitter"/>
                <a:ea typeface="Bitter"/>
                <a:cs typeface="Bitter"/>
                <a:sym typeface="Bitter"/>
              </a:rPr>
              <a:t> (ภาษาไทย).</a:t>
            </a:r>
          </a:p>
        </p:txBody>
      </p:sp>
      <p:grpSp>
        <p:nvGrpSpPr>
          <p:cNvPr name="Group 15" id="15"/>
          <p:cNvGrpSpPr/>
          <p:nvPr/>
        </p:nvGrpSpPr>
        <p:grpSpPr>
          <a:xfrm rot="0">
            <a:off x="1339642" y="5427021"/>
            <a:ext cx="708717" cy="708717"/>
            <a:chOff x="0" y="0"/>
            <a:chExt cx="944956" cy="944956"/>
          </a:xfrm>
        </p:grpSpPr>
        <p:sp>
          <p:nvSpPr>
            <p:cNvPr name="Freeform 16" id="16"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sp>
        <p:nvSpPr>
          <p:cNvPr name="TextBox 17" id="17"/>
          <p:cNvSpPr txBox="true"/>
          <p:nvPr/>
        </p:nvSpPr>
        <p:spPr>
          <a:xfrm rot="0">
            <a:off x="1339642" y="640020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Alphabets and Tones</a:t>
            </a:r>
          </a:p>
        </p:txBody>
      </p:sp>
      <p:sp>
        <p:nvSpPr>
          <p:cNvPr name="TextBox 18" id="18"/>
          <p:cNvSpPr txBox="true"/>
          <p:nvPr/>
        </p:nvSpPr>
        <p:spPr>
          <a:xfrm rot="0">
            <a:off x="1339642" y="6937029"/>
            <a:ext cx="7159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Thai language has </a:t>
            </a:r>
            <a:r>
              <a:rPr lang="en-US" sz="2187" b="true">
                <a:solidFill>
                  <a:srgbClr val="000000"/>
                </a:solidFill>
                <a:latin typeface="Bitter Bold"/>
                <a:ea typeface="Bitter Bold"/>
                <a:cs typeface="Bitter Bold"/>
                <a:sym typeface="Bitter Bold"/>
              </a:rPr>
              <a:t>44 alphabets</a:t>
            </a:r>
            <a:r>
              <a:rPr lang="en-US" sz="2187">
                <a:solidFill>
                  <a:srgbClr val="000000"/>
                </a:solidFill>
                <a:latin typeface="Bitter"/>
                <a:ea typeface="Bitter"/>
                <a:cs typeface="Bitter"/>
                <a:sym typeface="Bitter"/>
              </a:rPr>
              <a:t> and is a tonal language with </a:t>
            </a:r>
            <a:r>
              <a:rPr lang="en-US" sz="2187" b="true">
                <a:solidFill>
                  <a:srgbClr val="000000"/>
                </a:solidFill>
                <a:latin typeface="Bitter Bold"/>
                <a:ea typeface="Bitter Bold"/>
                <a:cs typeface="Bitter Bold"/>
                <a:sym typeface="Bitter Bold"/>
              </a:rPr>
              <a:t>5 tones.</a:t>
            </a:r>
          </a:p>
        </p:txBody>
      </p:sp>
      <p:sp>
        <p:nvSpPr>
          <p:cNvPr name="TextBox 19" id="19"/>
          <p:cNvSpPr txBox="true"/>
          <p:nvPr/>
        </p:nvSpPr>
        <p:spPr>
          <a:xfrm rot="0">
            <a:off x="992238" y="8847382"/>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Dreamstime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44166" y="713337"/>
            <a:ext cx="6066160" cy="868756"/>
          </a:xfrm>
          <a:prstGeom prst="rect">
            <a:avLst/>
          </a:prstGeom>
        </p:spPr>
        <p:txBody>
          <a:bodyPr anchor="t" rtlCol="false" tIns="0" lIns="0" bIns="0" rIns="0">
            <a:spAutoFit/>
          </a:bodyPr>
          <a:lstStyle/>
          <a:p>
            <a:pPr algn="l">
              <a:lnSpc>
                <a:spcPts val="6561"/>
              </a:lnSpc>
            </a:pPr>
            <a:r>
              <a:rPr lang="en-US" sz="5199" b="true">
                <a:solidFill>
                  <a:srgbClr val="253A7E"/>
                </a:solidFill>
                <a:latin typeface="Bitter Bold"/>
                <a:ea typeface="Bitter Bold"/>
                <a:cs typeface="Bitter Bold"/>
                <a:sym typeface="Bitter Bold"/>
              </a:rPr>
              <a:t>Thai Tonal System</a:t>
            </a:r>
          </a:p>
        </p:txBody>
      </p:sp>
      <p:sp>
        <p:nvSpPr>
          <p:cNvPr name="TextBox 7" id="7"/>
          <p:cNvSpPr txBox="true"/>
          <p:nvPr/>
        </p:nvSpPr>
        <p:spPr>
          <a:xfrm rot="0">
            <a:off x="944166" y="1774664"/>
            <a:ext cx="16399669" cy="892493"/>
          </a:xfrm>
          <a:prstGeom prst="rect">
            <a:avLst/>
          </a:prstGeom>
        </p:spPr>
        <p:txBody>
          <a:bodyPr anchor="t" rtlCol="false" tIns="0" lIns="0" bIns="0" rIns="0">
            <a:spAutoFit/>
          </a:bodyPr>
          <a:lstStyle/>
          <a:p>
            <a:pPr algn="l">
              <a:lnSpc>
                <a:spcPts val="3599"/>
              </a:lnSpc>
            </a:pPr>
            <a:r>
              <a:rPr lang="en-US" sz="2199">
                <a:solidFill>
                  <a:srgbClr val="000000"/>
                </a:solidFill>
                <a:latin typeface="Bitter"/>
                <a:ea typeface="Bitter"/>
                <a:cs typeface="Bitter"/>
                <a:sym typeface="Bitter"/>
              </a:rPr>
              <a:t>The tonal system (five tones) in Thai significantly affects the meanings of words. As shown in the examples, the same pronunciation </a:t>
            </a:r>
            <a:r>
              <a:rPr lang="en-US" sz="2199" i="true">
                <a:solidFill>
                  <a:srgbClr val="000000"/>
                </a:solidFill>
                <a:latin typeface="Bitter Italics"/>
                <a:ea typeface="Bitter Italics"/>
                <a:cs typeface="Bitter Italics"/>
                <a:sym typeface="Bitter Italics"/>
              </a:rPr>
              <a:t>"kha"</a:t>
            </a:r>
            <a:r>
              <a:rPr lang="en-US" sz="2199">
                <a:solidFill>
                  <a:srgbClr val="000000"/>
                </a:solidFill>
                <a:latin typeface="Bitter"/>
                <a:ea typeface="Bitter"/>
                <a:cs typeface="Bitter"/>
                <a:sym typeface="Bitter"/>
              </a:rPr>
              <a:t> can have different meanings based on the tone used.</a:t>
            </a:r>
          </a:p>
        </p:txBody>
      </p:sp>
      <p:grpSp>
        <p:nvGrpSpPr>
          <p:cNvPr name="Group 8" id="8"/>
          <p:cNvGrpSpPr/>
          <p:nvPr/>
        </p:nvGrpSpPr>
        <p:grpSpPr>
          <a:xfrm rot="0">
            <a:off x="2044903" y="3036574"/>
            <a:ext cx="3040113" cy="1878806"/>
            <a:chOff x="0" y="0"/>
            <a:chExt cx="4053484" cy="2505075"/>
          </a:xfrm>
        </p:grpSpPr>
        <p:sp>
          <p:nvSpPr>
            <p:cNvPr name="Freeform 9" id="9" descr="preencoded.png"/>
            <p:cNvSpPr/>
            <p:nvPr/>
          </p:nvSpPr>
          <p:spPr>
            <a:xfrm flipH="false" flipV="false" rot="0">
              <a:off x="0" y="0"/>
              <a:ext cx="4053459" cy="2505075"/>
            </a:xfrm>
            <a:custGeom>
              <a:avLst/>
              <a:gdLst/>
              <a:ahLst/>
              <a:cxnLst/>
              <a:rect r="r" b="b" t="t" l="l"/>
              <a:pathLst>
                <a:path h="2505075" w="4053459">
                  <a:moveTo>
                    <a:pt x="0" y="0"/>
                  </a:moveTo>
                  <a:lnTo>
                    <a:pt x="4053459" y="0"/>
                  </a:lnTo>
                  <a:lnTo>
                    <a:pt x="4053459" y="2505075"/>
                  </a:lnTo>
                  <a:lnTo>
                    <a:pt x="0" y="2505075"/>
                  </a:lnTo>
                  <a:lnTo>
                    <a:pt x="0" y="0"/>
                  </a:lnTo>
                  <a:close/>
                </a:path>
              </a:pathLst>
            </a:custGeom>
            <a:blipFill>
              <a:blip r:embed="rId3"/>
              <a:stretch>
                <a:fillRect l="-36" t="0" r="-37" b="0"/>
              </a:stretch>
            </a:blipFill>
          </p:spPr>
        </p:sp>
      </p:grpSp>
      <p:sp>
        <p:nvSpPr>
          <p:cNvPr name="TextBox 10" id="10"/>
          <p:cNvSpPr txBox="true"/>
          <p:nvPr/>
        </p:nvSpPr>
        <p:spPr>
          <a:xfrm rot="0">
            <a:off x="2319561" y="5140570"/>
            <a:ext cx="2490788" cy="800224"/>
          </a:xfrm>
          <a:prstGeom prst="rect">
            <a:avLst/>
          </a:prstGeom>
        </p:spPr>
        <p:txBody>
          <a:bodyPr anchor="t" rtlCol="false" tIns="0" lIns="0" bIns="0" rIns="0">
            <a:spAutoFit/>
          </a:bodyPr>
          <a:lstStyle/>
          <a:p>
            <a:pPr algn="ctr">
              <a:lnSpc>
                <a:spcPts val="3060"/>
              </a:lnSpc>
            </a:pPr>
            <a:r>
              <a:rPr lang="en-US" sz="2425" b="true">
                <a:solidFill>
                  <a:srgbClr val="000000"/>
                </a:solidFill>
                <a:latin typeface="Bitter Bold"/>
                <a:ea typeface="Bitter Bold"/>
                <a:cs typeface="Bitter Bold"/>
                <a:sym typeface="Bitter Bold"/>
              </a:rPr>
              <a:t>คา Stuck</a:t>
            </a:r>
          </a:p>
          <a:p>
            <a:pPr algn="ctr">
              <a:lnSpc>
                <a:spcPts val="3057"/>
              </a:lnSpc>
            </a:pPr>
            <a:r>
              <a:rPr lang="en-US" sz="2425" i="true">
                <a:solidFill>
                  <a:srgbClr val="000000"/>
                </a:solidFill>
                <a:latin typeface="Bitter Italics"/>
                <a:ea typeface="Bitter Italics"/>
                <a:cs typeface="Bitter Italics"/>
                <a:sym typeface="Bitter Italics"/>
              </a:rPr>
              <a:t>khaa</a:t>
            </a:r>
            <a:r>
              <a:rPr lang="en-US" sz="2425" b="true">
                <a:solidFill>
                  <a:srgbClr val="000000"/>
                </a:solidFill>
                <a:latin typeface="Bitter Bold"/>
                <a:ea typeface="Bitter Bold"/>
                <a:cs typeface="Bitter Bold"/>
                <a:sym typeface="Bitter Bold"/>
              </a:rPr>
              <a:t> </a:t>
            </a:r>
            <a:r>
              <a:rPr lang="en-US" sz="2425">
                <a:solidFill>
                  <a:srgbClr val="000000"/>
                </a:solidFill>
                <a:latin typeface="Bitter"/>
                <a:ea typeface="Bitter"/>
                <a:cs typeface="Bitter"/>
                <a:sym typeface="Bitter"/>
              </a:rPr>
              <a:t>— mid tone</a:t>
            </a:r>
          </a:p>
        </p:txBody>
      </p:sp>
      <p:grpSp>
        <p:nvGrpSpPr>
          <p:cNvPr name="Group 11" id="11"/>
          <p:cNvGrpSpPr/>
          <p:nvPr/>
        </p:nvGrpSpPr>
        <p:grpSpPr>
          <a:xfrm rot="0">
            <a:off x="7623724" y="3036574"/>
            <a:ext cx="3040266" cy="1878959"/>
            <a:chOff x="0" y="0"/>
            <a:chExt cx="4053688" cy="2505278"/>
          </a:xfrm>
        </p:grpSpPr>
        <p:sp>
          <p:nvSpPr>
            <p:cNvPr name="Freeform 12" id="12"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4"/>
              <a:stretch>
                <a:fillRect l="-37" t="0" r="-37" b="2"/>
              </a:stretch>
            </a:blipFill>
          </p:spPr>
        </p:sp>
      </p:grpSp>
      <p:sp>
        <p:nvSpPr>
          <p:cNvPr name="TextBox 13" id="13"/>
          <p:cNvSpPr txBox="true"/>
          <p:nvPr/>
        </p:nvSpPr>
        <p:spPr>
          <a:xfrm rot="0">
            <a:off x="7932133" y="5140723"/>
            <a:ext cx="2423592"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ข่า Galangal</a:t>
            </a:r>
          </a:p>
          <a:p>
            <a:pPr algn="ctr">
              <a:lnSpc>
                <a:spcPts val="3060"/>
              </a:lnSpc>
            </a:pPr>
            <a:r>
              <a:rPr lang="en-US" sz="2425" i="true">
                <a:solidFill>
                  <a:srgbClr val="000000"/>
                </a:solidFill>
                <a:latin typeface="Bitter Italics"/>
                <a:ea typeface="Bitter Italics"/>
                <a:cs typeface="Bitter Italics"/>
                <a:sym typeface="Bitter Italics"/>
              </a:rPr>
              <a:t>khàa</a:t>
            </a:r>
            <a:r>
              <a:rPr lang="en-US" sz="2425">
                <a:solidFill>
                  <a:srgbClr val="000000"/>
                </a:solidFill>
                <a:latin typeface="Bitter"/>
                <a:ea typeface="Bitter"/>
                <a:cs typeface="Bitter"/>
                <a:sym typeface="Bitter"/>
              </a:rPr>
              <a:t> — low tone</a:t>
            </a:r>
          </a:p>
        </p:txBody>
      </p:sp>
      <p:grpSp>
        <p:nvGrpSpPr>
          <p:cNvPr name="Group 14" id="14"/>
          <p:cNvGrpSpPr/>
          <p:nvPr/>
        </p:nvGrpSpPr>
        <p:grpSpPr>
          <a:xfrm rot="0">
            <a:off x="13202688" y="3036574"/>
            <a:ext cx="3040113" cy="1878806"/>
            <a:chOff x="0" y="0"/>
            <a:chExt cx="4053484" cy="2505075"/>
          </a:xfrm>
        </p:grpSpPr>
        <p:sp>
          <p:nvSpPr>
            <p:cNvPr name="Freeform 15" id="15" descr="preencoded.png"/>
            <p:cNvSpPr/>
            <p:nvPr/>
          </p:nvSpPr>
          <p:spPr>
            <a:xfrm flipH="false" flipV="false" rot="0">
              <a:off x="0" y="0"/>
              <a:ext cx="4053459" cy="2505075"/>
            </a:xfrm>
            <a:custGeom>
              <a:avLst/>
              <a:gdLst/>
              <a:ahLst/>
              <a:cxnLst/>
              <a:rect r="r" b="b" t="t" l="l"/>
              <a:pathLst>
                <a:path h="2505075" w="4053459">
                  <a:moveTo>
                    <a:pt x="0" y="0"/>
                  </a:moveTo>
                  <a:lnTo>
                    <a:pt x="4053459" y="0"/>
                  </a:lnTo>
                  <a:lnTo>
                    <a:pt x="4053459" y="2505075"/>
                  </a:lnTo>
                  <a:lnTo>
                    <a:pt x="0" y="2505075"/>
                  </a:lnTo>
                  <a:lnTo>
                    <a:pt x="0" y="0"/>
                  </a:lnTo>
                  <a:close/>
                </a:path>
              </a:pathLst>
            </a:custGeom>
            <a:blipFill>
              <a:blip r:embed="rId5"/>
              <a:stretch>
                <a:fillRect l="-36" t="0" r="-37" b="0"/>
              </a:stretch>
            </a:blipFill>
          </p:spPr>
        </p:sp>
      </p:grpSp>
      <p:sp>
        <p:nvSpPr>
          <p:cNvPr name="TextBox 16" id="16"/>
          <p:cNvSpPr txBox="true"/>
          <p:nvPr/>
        </p:nvSpPr>
        <p:spPr>
          <a:xfrm rot="0">
            <a:off x="13278931" y="5140570"/>
            <a:ext cx="2887638"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ค่า Value</a:t>
            </a:r>
          </a:p>
          <a:p>
            <a:pPr algn="ctr">
              <a:lnSpc>
                <a:spcPts val="3060"/>
              </a:lnSpc>
            </a:pPr>
            <a:r>
              <a:rPr lang="en-US" sz="2425" i="true">
                <a:solidFill>
                  <a:srgbClr val="000000"/>
                </a:solidFill>
                <a:latin typeface="Bitter Italics"/>
                <a:ea typeface="Bitter Italics"/>
                <a:cs typeface="Bitter Italics"/>
                <a:sym typeface="Bitter Italics"/>
              </a:rPr>
              <a:t>khâa</a:t>
            </a:r>
            <a:r>
              <a:rPr lang="en-US" sz="2425">
                <a:solidFill>
                  <a:srgbClr val="000000"/>
                </a:solidFill>
                <a:latin typeface="Bitter"/>
                <a:ea typeface="Bitter"/>
                <a:cs typeface="Bitter"/>
                <a:sym typeface="Bitter"/>
              </a:rPr>
              <a:t> — falling tone</a:t>
            </a:r>
          </a:p>
        </p:txBody>
      </p:sp>
      <p:grpSp>
        <p:nvGrpSpPr>
          <p:cNvPr name="Group 17" id="17"/>
          <p:cNvGrpSpPr/>
          <p:nvPr/>
        </p:nvGrpSpPr>
        <p:grpSpPr>
          <a:xfrm rot="0">
            <a:off x="4834233" y="6213609"/>
            <a:ext cx="3040266" cy="1878959"/>
            <a:chOff x="0" y="0"/>
            <a:chExt cx="4053688" cy="2505278"/>
          </a:xfrm>
        </p:grpSpPr>
        <p:sp>
          <p:nvSpPr>
            <p:cNvPr name="Freeform 18" id="18"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6"/>
              <a:stretch>
                <a:fillRect l="-37" t="0" r="-37" b="2"/>
              </a:stretch>
            </a:blipFill>
          </p:spPr>
        </p:sp>
      </p:grpSp>
      <p:sp>
        <p:nvSpPr>
          <p:cNvPr name="TextBox 19" id="19"/>
          <p:cNvSpPr txBox="true"/>
          <p:nvPr/>
        </p:nvSpPr>
        <p:spPr>
          <a:xfrm rot="0">
            <a:off x="5065213" y="8321168"/>
            <a:ext cx="2578447"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ค้า Trade</a:t>
            </a:r>
          </a:p>
          <a:p>
            <a:pPr algn="ctr">
              <a:lnSpc>
                <a:spcPts val="3060"/>
              </a:lnSpc>
            </a:pPr>
            <a:r>
              <a:rPr lang="en-US" sz="2425" i="true">
                <a:solidFill>
                  <a:srgbClr val="000000"/>
                </a:solidFill>
                <a:latin typeface="Bitter Italics"/>
                <a:ea typeface="Bitter Italics"/>
                <a:cs typeface="Bitter Italics"/>
                <a:sym typeface="Bitter Italics"/>
              </a:rPr>
              <a:t>kháa</a:t>
            </a:r>
            <a:r>
              <a:rPr lang="en-US" sz="2425">
                <a:solidFill>
                  <a:srgbClr val="000000"/>
                </a:solidFill>
                <a:latin typeface="Bitter"/>
                <a:ea typeface="Bitter"/>
                <a:cs typeface="Bitter"/>
                <a:sym typeface="Bitter"/>
              </a:rPr>
              <a:t> — high tone</a:t>
            </a:r>
          </a:p>
        </p:txBody>
      </p:sp>
      <p:grpSp>
        <p:nvGrpSpPr>
          <p:cNvPr name="Group 20" id="20"/>
          <p:cNvGrpSpPr/>
          <p:nvPr/>
        </p:nvGrpSpPr>
        <p:grpSpPr>
          <a:xfrm rot="0">
            <a:off x="10413206" y="6213609"/>
            <a:ext cx="3040266" cy="1878959"/>
            <a:chOff x="0" y="0"/>
            <a:chExt cx="4053688" cy="2505278"/>
          </a:xfrm>
        </p:grpSpPr>
        <p:sp>
          <p:nvSpPr>
            <p:cNvPr name="Freeform 21" id="21"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7"/>
              <a:stretch>
                <a:fillRect l="-37" t="0" r="-37" b="2"/>
              </a:stretch>
            </a:blipFill>
          </p:spPr>
        </p:sp>
      </p:grpSp>
      <p:sp>
        <p:nvSpPr>
          <p:cNvPr name="TextBox 22" id="22"/>
          <p:cNvSpPr txBox="true"/>
          <p:nvPr/>
        </p:nvSpPr>
        <p:spPr>
          <a:xfrm rot="0">
            <a:off x="10245179" y="8321168"/>
            <a:ext cx="3376320"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ขา Leg</a:t>
            </a:r>
          </a:p>
          <a:p>
            <a:pPr algn="ctr">
              <a:lnSpc>
                <a:spcPts val="3060"/>
              </a:lnSpc>
            </a:pPr>
            <a:r>
              <a:rPr lang="en-US" sz="2425" i="true">
                <a:solidFill>
                  <a:srgbClr val="000000"/>
                </a:solidFill>
                <a:latin typeface="Bitter Italics"/>
                <a:ea typeface="Bitter Italics"/>
                <a:cs typeface="Bitter Italics"/>
                <a:sym typeface="Bitter Italics"/>
              </a:rPr>
              <a:t>khǎa</a:t>
            </a:r>
            <a:r>
              <a:rPr lang="en-US" sz="2425">
                <a:solidFill>
                  <a:srgbClr val="000000"/>
                </a:solidFill>
                <a:latin typeface="Bitter"/>
                <a:ea typeface="Bitter"/>
                <a:cs typeface="Bitter"/>
                <a:sym typeface="Bitter"/>
              </a:rPr>
              <a:t> — rising tone</a:t>
            </a:r>
          </a:p>
        </p:txBody>
      </p:sp>
      <p:sp>
        <p:nvSpPr>
          <p:cNvPr name="TextBox 23" id="23"/>
          <p:cNvSpPr txBox="true"/>
          <p:nvPr/>
        </p:nvSpPr>
        <p:spPr>
          <a:xfrm rot="0">
            <a:off x="944166" y="9352064"/>
            <a:ext cx="16399669" cy="402431"/>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Nikkei Asia, Freepik</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8"/>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187416" y="2361010"/>
            <a:ext cx="674042" cy="674042"/>
            <a:chOff x="0" y="0"/>
            <a:chExt cx="944956" cy="944956"/>
          </a:xfrm>
        </p:grpSpPr>
        <p:sp>
          <p:nvSpPr>
            <p:cNvPr name="Freeform 7" id="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3"/>
              <a:stretch>
                <a:fillRect l="0" t="0" r="5" b="5"/>
              </a:stretch>
            </a:blipFill>
          </p:spPr>
        </p:sp>
      </p:grpSp>
      <p:grpSp>
        <p:nvGrpSpPr>
          <p:cNvPr name="Group 8" id="8"/>
          <p:cNvGrpSpPr/>
          <p:nvPr/>
        </p:nvGrpSpPr>
        <p:grpSpPr>
          <a:xfrm rot="0">
            <a:off x="5224226" y="2342811"/>
            <a:ext cx="674042" cy="674042"/>
            <a:chOff x="0" y="0"/>
            <a:chExt cx="944956" cy="944956"/>
          </a:xfrm>
        </p:grpSpPr>
        <p:sp>
          <p:nvSpPr>
            <p:cNvPr name="Freeform 9" id="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grpSp>
        <p:nvGrpSpPr>
          <p:cNvPr name="Group 10" id="10"/>
          <p:cNvGrpSpPr/>
          <p:nvPr/>
        </p:nvGrpSpPr>
        <p:grpSpPr>
          <a:xfrm rot="0">
            <a:off x="9257535" y="2361010"/>
            <a:ext cx="674042" cy="674042"/>
            <a:chOff x="0" y="0"/>
            <a:chExt cx="944956" cy="944956"/>
          </a:xfrm>
        </p:grpSpPr>
        <p:sp>
          <p:nvSpPr>
            <p:cNvPr name="Freeform 11" id="1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grpSp>
        <p:nvGrpSpPr>
          <p:cNvPr name="Group 12" id="12"/>
          <p:cNvGrpSpPr/>
          <p:nvPr/>
        </p:nvGrpSpPr>
        <p:grpSpPr>
          <a:xfrm rot="0">
            <a:off x="13309043" y="2361010"/>
            <a:ext cx="674042" cy="674042"/>
            <a:chOff x="0" y="0"/>
            <a:chExt cx="944956" cy="944956"/>
          </a:xfrm>
        </p:grpSpPr>
        <p:sp>
          <p:nvSpPr>
            <p:cNvPr name="Freeform 13" id="13"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grpSp>
        <p:nvGrpSpPr>
          <p:cNvPr name="Group 14" id="14"/>
          <p:cNvGrpSpPr/>
          <p:nvPr/>
        </p:nvGrpSpPr>
        <p:grpSpPr>
          <a:xfrm rot="0">
            <a:off x="1187416" y="5293010"/>
            <a:ext cx="674042" cy="674042"/>
            <a:chOff x="0" y="0"/>
            <a:chExt cx="944956" cy="944956"/>
          </a:xfrm>
        </p:grpSpPr>
        <p:sp>
          <p:nvSpPr>
            <p:cNvPr name="Freeform 15" id="15"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7"/>
              <a:stretch>
                <a:fillRect l="0" t="0" r="5" b="5"/>
              </a:stretch>
            </a:blipFill>
          </p:spPr>
        </p:sp>
      </p:grpSp>
      <p:grpSp>
        <p:nvGrpSpPr>
          <p:cNvPr name="Group 16" id="16"/>
          <p:cNvGrpSpPr/>
          <p:nvPr/>
        </p:nvGrpSpPr>
        <p:grpSpPr>
          <a:xfrm rot="0">
            <a:off x="5242425" y="5262997"/>
            <a:ext cx="674042" cy="674042"/>
            <a:chOff x="0" y="0"/>
            <a:chExt cx="944956" cy="944956"/>
          </a:xfrm>
        </p:grpSpPr>
        <p:sp>
          <p:nvSpPr>
            <p:cNvPr name="Freeform 17" id="1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8"/>
              <a:stretch>
                <a:fillRect l="0" t="0" r="5" b="5"/>
              </a:stretch>
            </a:blipFill>
          </p:spPr>
        </p:sp>
      </p:grpSp>
      <p:grpSp>
        <p:nvGrpSpPr>
          <p:cNvPr name="Group 18" id="18"/>
          <p:cNvGrpSpPr/>
          <p:nvPr/>
        </p:nvGrpSpPr>
        <p:grpSpPr>
          <a:xfrm rot="0">
            <a:off x="9380763" y="5293010"/>
            <a:ext cx="674042" cy="674042"/>
            <a:chOff x="0" y="0"/>
            <a:chExt cx="944956" cy="944956"/>
          </a:xfrm>
        </p:grpSpPr>
        <p:sp>
          <p:nvSpPr>
            <p:cNvPr name="Freeform 19" id="1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9"/>
              <a:stretch>
                <a:fillRect l="0" t="0" r="5" b="5"/>
              </a:stretch>
            </a:blipFill>
          </p:spPr>
        </p:sp>
      </p:grpSp>
      <p:grpSp>
        <p:nvGrpSpPr>
          <p:cNvPr name="Group 20" id="20"/>
          <p:cNvGrpSpPr/>
          <p:nvPr/>
        </p:nvGrpSpPr>
        <p:grpSpPr>
          <a:xfrm rot="0">
            <a:off x="13327241" y="5262997"/>
            <a:ext cx="785947" cy="785947"/>
            <a:chOff x="0" y="0"/>
            <a:chExt cx="944956" cy="944956"/>
          </a:xfrm>
        </p:grpSpPr>
        <p:sp>
          <p:nvSpPr>
            <p:cNvPr name="Freeform 21" id="2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10"/>
              <a:stretch>
                <a:fillRect l="0" t="0" r="5" b="5"/>
              </a:stretch>
            </a:blipFill>
          </p:spPr>
        </p:sp>
      </p:gr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11"/>
              <a:stretch>
                <a:fillRect l="0" t="-179" r="-3" b="-186"/>
              </a:stretch>
            </a:blipFill>
          </p:spPr>
        </p:sp>
      </p:grpSp>
      <p:sp>
        <p:nvSpPr>
          <p:cNvPr name="Freeform 24" id="24"/>
          <p:cNvSpPr/>
          <p:nvPr/>
        </p:nvSpPr>
        <p:spPr>
          <a:xfrm flipH="false" flipV="false" rot="0">
            <a:off x="10209840" y="8337430"/>
            <a:ext cx="1361781" cy="1361781"/>
          </a:xfrm>
          <a:custGeom>
            <a:avLst/>
            <a:gdLst/>
            <a:ahLst/>
            <a:cxnLst/>
            <a:rect r="r" b="b" t="t" l="l"/>
            <a:pathLst>
              <a:path h="1361781" w="1361781">
                <a:moveTo>
                  <a:pt x="0" y="0"/>
                </a:moveTo>
                <a:lnTo>
                  <a:pt x="1361781" y="0"/>
                </a:lnTo>
                <a:lnTo>
                  <a:pt x="1361781" y="1361781"/>
                </a:lnTo>
                <a:lnTo>
                  <a:pt x="0" y="1361781"/>
                </a:lnTo>
                <a:lnTo>
                  <a:pt x="0" y="0"/>
                </a:lnTo>
                <a:close/>
              </a:path>
            </a:pathLst>
          </a:custGeom>
          <a:blipFill>
            <a:blip r:embed="rId12"/>
            <a:stretch>
              <a:fillRect l="0" t="0" r="0" b="0"/>
            </a:stretch>
          </a:blipFill>
        </p:spPr>
      </p:sp>
      <p:sp>
        <p:nvSpPr>
          <p:cNvPr name="TextBox 25" id="25"/>
          <p:cNvSpPr txBox="true"/>
          <p:nvPr/>
        </p:nvSpPr>
        <p:spPr>
          <a:xfrm rot="0">
            <a:off x="1304981" y="961534"/>
            <a:ext cx="11011644"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Common Thai Words and Phrases</a:t>
            </a:r>
          </a:p>
        </p:txBody>
      </p:sp>
      <p:sp>
        <p:nvSpPr>
          <p:cNvPr name="TextBox 26" id="26"/>
          <p:cNvSpPr txBox="true"/>
          <p:nvPr/>
        </p:nvSpPr>
        <p:spPr>
          <a:xfrm rot="0">
            <a:off x="1187416" y="3295176"/>
            <a:ext cx="3623589"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สวัสดีครับ/ค่ะ</a:t>
            </a:r>
          </a:p>
          <a:p>
            <a:pPr algn="l">
              <a:lnSpc>
                <a:spcPts val="3269"/>
              </a:lnSpc>
            </a:pPr>
            <a:r>
              <a:rPr lang="en-US" sz="2615" b="true">
                <a:solidFill>
                  <a:srgbClr val="000000"/>
                </a:solidFill>
                <a:latin typeface="Bitter Bold"/>
                <a:ea typeface="Bitter Bold"/>
                <a:cs typeface="Bitter Bold"/>
                <a:sym typeface="Bitter Bold"/>
              </a:rPr>
              <a:t> – </a:t>
            </a:r>
            <a:r>
              <a:rPr lang="en-US" sz="2615" i="true">
                <a:solidFill>
                  <a:srgbClr val="000000"/>
                </a:solidFill>
                <a:latin typeface="Bitter Italics"/>
                <a:ea typeface="Bitter Italics"/>
                <a:cs typeface="Bitter Italics"/>
                <a:sym typeface="Bitter Italics"/>
              </a:rPr>
              <a:t>sawasdee krub/kha</a:t>
            </a:r>
          </a:p>
        </p:txBody>
      </p:sp>
      <p:sp>
        <p:nvSpPr>
          <p:cNvPr name="TextBox 27" id="27"/>
          <p:cNvSpPr txBox="true"/>
          <p:nvPr/>
        </p:nvSpPr>
        <p:spPr>
          <a:xfrm rot="0">
            <a:off x="1187416" y="4311008"/>
            <a:ext cx="3623589"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Greeting</a:t>
            </a:r>
          </a:p>
        </p:txBody>
      </p:sp>
      <p:sp>
        <p:nvSpPr>
          <p:cNvPr name="TextBox 28" id="28"/>
          <p:cNvSpPr txBox="true"/>
          <p:nvPr/>
        </p:nvSpPr>
        <p:spPr>
          <a:xfrm rot="0">
            <a:off x="5242425" y="3295176"/>
            <a:ext cx="1925173"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ขอบคุณ</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khop khun</a:t>
            </a:r>
          </a:p>
        </p:txBody>
      </p:sp>
      <p:sp>
        <p:nvSpPr>
          <p:cNvPr name="TextBox 29" id="29"/>
          <p:cNvSpPr txBox="true"/>
          <p:nvPr/>
        </p:nvSpPr>
        <p:spPr>
          <a:xfrm rot="0">
            <a:off x="5224226"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Thank you</a:t>
            </a:r>
          </a:p>
        </p:txBody>
      </p:sp>
      <p:sp>
        <p:nvSpPr>
          <p:cNvPr name="TextBox 30" id="30"/>
          <p:cNvSpPr txBox="true"/>
          <p:nvPr/>
        </p:nvSpPr>
        <p:spPr>
          <a:xfrm rot="0">
            <a:off x="9275734" y="3295176"/>
            <a:ext cx="1558143"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ขอโทษ</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kho thot</a:t>
            </a:r>
          </a:p>
        </p:txBody>
      </p:sp>
      <p:sp>
        <p:nvSpPr>
          <p:cNvPr name="TextBox 31" id="31"/>
          <p:cNvSpPr txBox="true"/>
          <p:nvPr/>
        </p:nvSpPr>
        <p:spPr>
          <a:xfrm rot="0">
            <a:off x="9257535"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Sorry</a:t>
            </a:r>
          </a:p>
        </p:txBody>
      </p:sp>
      <p:sp>
        <p:nvSpPr>
          <p:cNvPr name="TextBox 32" id="32"/>
          <p:cNvSpPr txBox="true"/>
          <p:nvPr/>
        </p:nvSpPr>
        <p:spPr>
          <a:xfrm rot="0">
            <a:off x="13327241" y="3295176"/>
            <a:ext cx="2311807"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ไว้เจอกัน</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wai choe kan</a:t>
            </a:r>
          </a:p>
        </p:txBody>
      </p:sp>
      <p:sp>
        <p:nvSpPr>
          <p:cNvPr name="TextBox 33" id="33"/>
          <p:cNvSpPr txBox="true"/>
          <p:nvPr/>
        </p:nvSpPr>
        <p:spPr>
          <a:xfrm rot="0">
            <a:off x="13309043"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See you later</a:t>
            </a:r>
          </a:p>
        </p:txBody>
      </p:sp>
      <p:sp>
        <p:nvSpPr>
          <p:cNvPr name="TextBox 34" id="34"/>
          <p:cNvSpPr txBox="true"/>
          <p:nvPr/>
        </p:nvSpPr>
        <p:spPr>
          <a:xfrm rot="0">
            <a:off x="1187416" y="6286340"/>
            <a:ext cx="1697708"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ครับ/ค่ะ</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krub/kha</a:t>
            </a:r>
          </a:p>
        </p:txBody>
      </p:sp>
      <p:sp>
        <p:nvSpPr>
          <p:cNvPr name="TextBox 35" id="35"/>
          <p:cNvSpPr txBox="true"/>
          <p:nvPr/>
        </p:nvSpPr>
        <p:spPr>
          <a:xfrm rot="0">
            <a:off x="1187416" y="7325904"/>
            <a:ext cx="3623589" cy="1675575"/>
          </a:xfrm>
          <a:prstGeom prst="rect">
            <a:avLst/>
          </a:prstGeom>
        </p:spPr>
        <p:txBody>
          <a:bodyPr anchor="t" rtlCol="false" tIns="0" lIns="0" bIns="0" rIns="0">
            <a:spAutoFit/>
          </a:bodyPr>
          <a:lstStyle/>
          <a:p>
            <a:pPr algn="l">
              <a:lnSpc>
                <a:spcPts val="3387"/>
              </a:lnSpc>
            </a:pPr>
            <a:r>
              <a:rPr lang="en-US" sz="2080">
                <a:solidFill>
                  <a:srgbClr val="000000"/>
                </a:solidFill>
                <a:latin typeface="Bitter"/>
                <a:ea typeface="Bitter"/>
                <a:cs typeface="Bitter"/>
                <a:sym typeface="Bitter"/>
              </a:rPr>
              <a:t>Suffixes that indicate respect, politeness, or formality. They can also</a:t>
            </a:r>
          </a:p>
          <a:p>
            <a:pPr algn="l">
              <a:lnSpc>
                <a:spcPts val="3388"/>
              </a:lnSpc>
            </a:pPr>
            <a:r>
              <a:rPr lang="en-US" sz="2080">
                <a:solidFill>
                  <a:srgbClr val="000000"/>
                </a:solidFill>
                <a:latin typeface="Bitter"/>
                <a:ea typeface="Bitter"/>
                <a:cs typeface="Bitter"/>
                <a:sym typeface="Bitter"/>
              </a:rPr>
              <a:t>be used as affirmation.</a:t>
            </a:r>
          </a:p>
        </p:txBody>
      </p:sp>
      <p:sp>
        <p:nvSpPr>
          <p:cNvPr name="TextBox 36" id="36"/>
          <p:cNvSpPr txBox="true"/>
          <p:nvPr/>
        </p:nvSpPr>
        <p:spPr>
          <a:xfrm rot="0">
            <a:off x="5284809" y="6286340"/>
            <a:ext cx="107122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คุณ</a:t>
            </a:r>
          </a:p>
          <a:p>
            <a:pPr algn="l">
              <a:lnSpc>
                <a:spcPts val="3269"/>
              </a:lnSpc>
            </a:pPr>
            <a:r>
              <a:rPr lang="en-US" sz="2615" b="true">
                <a:solidFill>
                  <a:srgbClr val="000000"/>
                </a:solidFill>
                <a:latin typeface="Bitter Bold"/>
                <a:ea typeface="Bitter Bold"/>
                <a:cs typeface="Bitter Bold"/>
                <a:sym typeface="Bitter Bold"/>
              </a:rPr>
              <a:t>–</a:t>
            </a:r>
            <a:r>
              <a:rPr lang="en-US" sz="2615" i="true">
                <a:solidFill>
                  <a:srgbClr val="000000"/>
                </a:solidFill>
                <a:latin typeface="Bitter Italics"/>
                <a:ea typeface="Bitter Italics"/>
                <a:cs typeface="Bitter Italics"/>
                <a:sym typeface="Bitter Italics"/>
              </a:rPr>
              <a:t> khun</a:t>
            </a:r>
          </a:p>
        </p:txBody>
      </p:sp>
      <p:sp>
        <p:nvSpPr>
          <p:cNvPr name="TextBox 37" id="37"/>
          <p:cNvSpPr txBox="true"/>
          <p:nvPr/>
        </p:nvSpPr>
        <p:spPr>
          <a:xfrm rot="0">
            <a:off x="5224226" y="7344022"/>
            <a:ext cx="3370644" cy="1249803"/>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A</a:t>
            </a:r>
            <a:r>
              <a:rPr lang="en-US" sz="2080">
                <a:solidFill>
                  <a:srgbClr val="000000"/>
                </a:solidFill>
                <a:latin typeface="Bitter"/>
                <a:ea typeface="Bitter"/>
                <a:cs typeface="Bitter"/>
                <a:sym typeface="Bitter"/>
              </a:rPr>
              <a:t> courtesy title used to address everyone regardless of genders</a:t>
            </a:r>
          </a:p>
        </p:txBody>
      </p:sp>
      <p:sp>
        <p:nvSpPr>
          <p:cNvPr name="TextBox 38" id="38"/>
          <p:cNvSpPr txBox="true"/>
          <p:nvPr/>
        </p:nvSpPr>
        <p:spPr>
          <a:xfrm rot="0">
            <a:off x="9275734" y="6286340"/>
            <a:ext cx="362373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อร่อยมากครับ/ค่ะ</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aroi mak krub/kha</a:t>
            </a:r>
          </a:p>
        </p:txBody>
      </p:sp>
      <p:sp>
        <p:nvSpPr>
          <p:cNvPr name="TextBox 39" id="39"/>
          <p:cNvSpPr txBox="true"/>
          <p:nvPr/>
        </p:nvSpPr>
        <p:spPr>
          <a:xfrm rot="0">
            <a:off x="9257535" y="7344022"/>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Very tasty!</a:t>
            </a:r>
          </a:p>
        </p:txBody>
      </p:sp>
      <p:sp>
        <p:nvSpPr>
          <p:cNvPr name="TextBox 40" id="40"/>
          <p:cNvSpPr txBox="true"/>
          <p:nvPr/>
        </p:nvSpPr>
        <p:spPr>
          <a:xfrm rot="0">
            <a:off x="13327241" y="6286340"/>
            <a:ext cx="362373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ยินดีที่ได้รู้จัก</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yin dee tee dai ru jak</a:t>
            </a:r>
          </a:p>
        </p:txBody>
      </p:sp>
      <p:sp>
        <p:nvSpPr>
          <p:cNvPr name="TextBox 41" id="41"/>
          <p:cNvSpPr txBox="true"/>
          <p:nvPr/>
        </p:nvSpPr>
        <p:spPr>
          <a:xfrm rot="0">
            <a:off x="13327241" y="7344022"/>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Nice to meet you</a:t>
            </a:r>
          </a:p>
        </p:txBody>
      </p:sp>
      <p:sp>
        <p:nvSpPr>
          <p:cNvPr name="TextBox 42" id="42"/>
          <p:cNvSpPr txBox="true"/>
          <p:nvPr/>
        </p:nvSpPr>
        <p:spPr>
          <a:xfrm rot="0">
            <a:off x="11690808" y="8158929"/>
            <a:ext cx="5943091" cy="1485606"/>
          </a:xfrm>
          <a:prstGeom prst="rect">
            <a:avLst/>
          </a:prstGeom>
        </p:spPr>
        <p:txBody>
          <a:bodyPr anchor="t" rtlCol="false" tIns="0" lIns="0" bIns="0" rIns="0">
            <a:spAutoFit/>
          </a:bodyPr>
          <a:lstStyle/>
          <a:p>
            <a:pPr algn="l">
              <a:lnSpc>
                <a:spcPts val="3278"/>
              </a:lnSpc>
            </a:pPr>
            <a:r>
              <a:rPr lang="en-US" sz="2013" b="true">
                <a:solidFill>
                  <a:srgbClr val="253A7E"/>
                </a:solidFill>
                <a:latin typeface="Bitter Bold"/>
                <a:ea typeface="Bitter Bold"/>
                <a:cs typeface="Bitter Bold"/>
                <a:sym typeface="Bitter Bold"/>
              </a:rPr>
              <a:t>Learn Tha</a:t>
            </a:r>
            <a:r>
              <a:rPr lang="en-US" sz="2013" b="true">
                <a:solidFill>
                  <a:srgbClr val="253A7E"/>
                </a:solidFill>
                <a:latin typeface="Bitter Bold"/>
                <a:ea typeface="Bitter Bold"/>
                <a:cs typeface="Bitter Bold"/>
                <a:sym typeface="Bitter Bold"/>
              </a:rPr>
              <a:t>i online for free</a:t>
            </a:r>
          </a:p>
          <a:p>
            <a:pPr algn="l">
              <a:lnSpc>
                <a:spcPts val="1006"/>
              </a:lnSpc>
            </a:pPr>
          </a:p>
          <a:p>
            <a:pPr algn="l">
              <a:lnSpc>
                <a:spcPts val="2399"/>
              </a:lnSpc>
            </a:pPr>
            <a:r>
              <a:rPr lang="en-US" sz="1713">
                <a:solidFill>
                  <a:srgbClr val="000000"/>
                </a:solidFill>
                <a:latin typeface="Bitter"/>
                <a:ea typeface="Bitter"/>
                <a:cs typeface="Bitter"/>
                <a:sym typeface="Bitter"/>
              </a:rPr>
              <a:t>Scan the QR code for </a:t>
            </a:r>
            <a:r>
              <a:rPr lang="en-US" sz="1713" b="true">
                <a:solidFill>
                  <a:srgbClr val="000000"/>
                </a:solidFill>
                <a:latin typeface="Bitter Bold"/>
                <a:ea typeface="Bitter Bold"/>
                <a:cs typeface="Bitter Bold"/>
                <a:sym typeface="Bitter Bold"/>
              </a:rPr>
              <a:t>Thailand Foundation Academy</a:t>
            </a:r>
            <a:r>
              <a:rPr lang="en-US" sz="1713">
                <a:solidFill>
                  <a:srgbClr val="000000"/>
                </a:solidFill>
                <a:latin typeface="Bitter"/>
                <a:ea typeface="Bitter"/>
                <a:cs typeface="Bitter"/>
                <a:sym typeface="Bitter"/>
              </a:rPr>
              <a:t>, offering </a:t>
            </a:r>
            <a:r>
              <a:rPr lang="en-US" sz="1713" b="true">
                <a:solidFill>
                  <a:srgbClr val="000000"/>
                </a:solidFill>
                <a:latin typeface="Bitter Bold"/>
                <a:ea typeface="Bitter Bold"/>
                <a:cs typeface="Bitter Bold"/>
                <a:sym typeface="Bitter Bold"/>
              </a:rPr>
              <a:t>Thai language courses</a:t>
            </a:r>
            <a:r>
              <a:rPr lang="en-US" sz="1713">
                <a:solidFill>
                  <a:srgbClr val="000000"/>
                </a:solidFill>
                <a:latin typeface="Bitter"/>
                <a:ea typeface="Bitter"/>
                <a:cs typeface="Bitter"/>
                <a:sym typeface="Bitter"/>
              </a:rPr>
              <a:t> taught in major world languages, with certificates available.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4799" y="2080317"/>
            <a:ext cx="4593727" cy="3467252"/>
            <a:chOff x="0" y="0"/>
            <a:chExt cx="6124969" cy="4623003"/>
          </a:xfrm>
        </p:grpSpPr>
        <p:sp>
          <p:nvSpPr>
            <p:cNvPr name="Freeform 7" id="7"/>
            <p:cNvSpPr/>
            <p:nvPr/>
          </p:nvSpPr>
          <p:spPr>
            <a:xfrm flipH="false" flipV="false" rot="0">
              <a:off x="0" y="0"/>
              <a:ext cx="6124956" cy="4623054"/>
            </a:xfrm>
            <a:custGeom>
              <a:avLst/>
              <a:gdLst/>
              <a:ahLst/>
              <a:cxnLst/>
              <a:rect r="r" b="b" t="t" l="l"/>
              <a:pathLst>
                <a:path h="4623054" w="6124956">
                  <a:moveTo>
                    <a:pt x="0" y="158750"/>
                  </a:moveTo>
                  <a:cubicBezTo>
                    <a:pt x="0" y="71120"/>
                    <a:pt x="71120" y="0"/>
                    <a:pt x="158750" y="0"/>
                  </a:cubicBezTo>
                  <a:lnTo>
                    <a:pt x="5966206" y="0"/>
                  </a:lnTo>
                  <a:cubicBezTo>
                    <a:pt x="6053836" y="0"/>
                    <a:pt x="6124956" y="71120"/>
                    <a:pt x="6124956" y="158750"/>
                  </a:cubicBezTo>
                  <a:lnTo>
                    <a:pt x="6124956" y="4464304"/>
                  </a:lnTo>
                  <a:cubicBezTo>
                    <a:pt x="6124956" y="4551934"/>
                    <a:pt x="6053836" y="4623054"/>
                    <a:pt x="5966206" y="4623054"/>
                  </a:cubicBezTo>
                  <a:lnTo>
                    <a:pt x="158750" y="4623054"/>
                  </a:lnTo>
                  <a:cubicBezTo>
                    <a:pt x="71120" y="4623054"/>
                    <a:pt x="0" y="4551934"/>
                    <a:pt x="0" y="4464304"/>
                  </a:cubicBezTo>
                  <a:close/>
                </a:path>
              </a:pathLst>
            </a:custGeom>
            <a:solidFill>
              <a:srgbClr val="FEEECD"/>
            </a:solidFill>
            <a:ln w="9525" cap="sq">
              <a:solidFill>
                <a:srgbClr val="E4D4B3"/>
              </a:solidFill>
              <a:prstDash val="solid"/>
              <a:miter/>
            </a:ln>
          </p:spPr>
        </p:sp>
      </p:grpSp>
      <p:grpSp>
        <p:nvGrpSpPr>
          <p:cNvPr name="Group 8" id="8"/>
          <p:cNvGrpSpPr/>
          <p:nvPr/>
        </p:nvGrpSpPr>
        <p:grpSpPr>
          <a:xfrm rot="0">
            <a:off x="5851627" y="2080317"/>
            <a:ext cx="4593727" cy="3467252"/>
            <a:chOff x="0" y="0"/>
            <a:chExt cx="6124969" cy="4623003"/>
          </a:xfrm>
        </p:grpSpPr>
        <p:sp>
          <p:nvSpPr>
            <p:cNvPr name="Freeform 9" id="9"/>
            <p:cNvSpPr/>
            <p:nvPr/>
          </p:nvSpPr>
          <p:spPr>
            <a:xfrm flipH="false" flipV="false" rot="0">
              <a:off x="0" y="0"/>
              <a:ext cx="6124956" cy="4623054"/>
            </a:xfrm>
            <a:custGeom>
              <a:avLst/>
              <a:gdLst/>
              <a:ahLst/>
              <a:cxnLst/>
              <a:rect r="r" b="b" t="t" l="l"/>
              <a:pathLst>
                <a:path h="4623054" w="6124956">
                  <a:moveTo>
                    <a:pt x="0" y="158750"/>
                  </a:moveTo>
                  <a:cubicBezTo>
                    <a:pt x="0" y="71120"/>
                    <a:pt x="71120" y="0"/>
                    <a:pt x="158750" y="0"/>
                  </a:cubicBezTo>
                  <a:lnTo>
                    <a:pt x="5966206" y="0"/>
                  </a:lnTo>
                  <a:cubicBezTo>
                    <a:pt x="6053836" y="0"/>
                    <a:pt x="6124956" y="71120"/>
                    <a:pt x="6124956" y="158750"/>
                  </a:cubicBezTo>
                  <a:lnTo>
                    <a:pt x="6124956" y="4464304"/>
                  </a:lnTo>
                  <a:cubicBezTo>
                    <a:pt x="6124956" y="4551934"/>
                    <a:pt x="6053836" y="4623054"/>
                    <a:pt x="5966206" y="4623054"/>
                  </a:cubicBezTo>
                  <a:lnTo>
                    <a:pt x="158750" y="4623054"/>
                  </a:lnTo>
                  <a:cubicBezTo>
                    <a:pt x="71120" y="4623054"/>
                    <a:pt x="0" y="4551934"/>
                    <a:pt x="0" y="4464304"/>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984799" y="5820670"/>
            <a:ext cx="9460411" cy="3014815"/>
            <a:chOff x="0" y="0"/>
            <a:chExt cx="12613881" cy="4019753"/>
          </a:xfrm>
        </p:grpSpPr>
        <p:sp>
          <p:nvSpPr>
            <p:cNvPr name="Freeform 11" id="11"/>
            <p:cNvSpPr/>
            <p:nvPr/>
          </p:nvSpPr>
          <p:spPr>
            <a:xfrm flipH="false" flipV="false" rot="0">
              <a:off x="0" y="0"/>
              <a:ext cx="12613894" cy="4019804"/>
            </a:xfrm>
            <a:custGeom>
              <a:avLst/>
              <a:gdLst/>
              <a:ahLst/>
              <a:cxnLst/>
              <a:rect r="r" b="b" t="t" l="l"/>
              <a:pathLst>
                <a:path h="4019804" w="12613894">
                  <a:moveTo>
                    <a:pt x="0" y="158877"/>
                  </a:moveTo>
                  <a:cubicBezTo>
                    <a:pt x="0" y="71120"/>
                    <a:pt x="71120" y="0"/>
                    <a:pt x="158877" y="0"/>
                  </a:cubicBezTo>
                  <a:lnTo>
                    <a:pt x="12455017" y="0"/>
                  </a:lnTo>
                  <a:cubicBezTo>
                    <a:pt x="12542774" y="0"/>
                    <a:pt x="12613894" y="71120"/>
                    <a:pt x="12613894" y="158877"/>
                  </a:cubicBezTo>
                  <a:lnTo>
                    <a:pt x="12613894" y="3860927"/>
                  </a:lnTo>
                  <a:cubicBezTo>
                    <a:pt x="12613894" y="3948684"/>
                    <a:pt x="12542774" y="4019804"/>
                    <a:pt x="12455017" y="4019804"/>
                  </a:cubicBezTo>
                  <a:lnTo>
                    <a:pt x="158877" y="4019804"/>
                  </a:lnTo>
                  <a:cubicBezTo>
                    <a:pt x="71120" y="4019804"/>
                    <a:pt x="0" y="3948684"/>
                    <a:pt x="0" y="3860927"/>
                  </a:cubicBezTo>
                  <a:close/>
                </a:path>
              </a:pathLst>
            </a:custGeom>
            <a:solidFill>
              <a:srgbClr val="FEEECD"/>
            </a:solidFill>
            <a:ln w="9525" cap="sq">
              <a:solidFill>
                <a:srgbClr val="E4D4B3"/>
              </a:solidFill>
              <a:prstDash val="solid"/>
              <a:miter/>
            </a:ln>
          </p:spPr>
        </p:sp>
      </p:grpSp>
      <p:sp>
        <p:nvSpPr>
          <p:cNvPr name="Freeform 12" id="12"/>
          <p:cNvSpPr/>
          <p:nvPr/>
        </p:nvSpPr>
        <p:spPr>
          <a:xfrm flipH="false" flipV="false" rot="0">
            <a:off x="10721578" y="0"/>
            <a:ext cx="8229600" cy="10287000"/>
          </a:xfrm>
          <a:custGeom>
            <a:avLst/>
            <a:gdLst/>
            <a:ahLst/>
            <a:cxnLst/>
            <a:rect r="r" b="b" t="t" l="l"/>
            <a:pathLst>
              <a:path h="10287000" w="8229600">
                <a:moveTo>
                  <a:pt x="0" y="0"/>
                </a:moveTo>
                <a:lnTo>
                  <a:pt x="8229600" y="0"/>
                </a:lnTo>
                <a:lnTo>
                  <a:pt x="8229600" y="10287000"/>
                </a:lnTo>
                <a:lnTo>
                  <a:pt x="0" y="10287000"/>
                </a:lnTo>
                <a:lnTo>
                  <a:pt x="0" y="0"/>
                </a:lnTo>
                <a:close/>
              </a:path>
            </a:pathLst>
          </a:custGeom>
          <a:blipFill>
            <a:blip r:embed="rId3"/>
            <a:stretch>
              <a:fillRect l="0" t="0" r="0" b="0"/>
            </a:stretch>
          </a:blipFill>
        </p:spPr>
      </p:sp>
      <p:sp>
        <p:nvSpPr>
          <p:cNvPr name="TextBox 13" id="13"/>
          <p:cNvSpPr txBox="true"/>
          <p:nvPr/>
        </p:nvSpPr>
        <p:spPr>
          <a:xfrm rot="0">
            <a:off x="989562" y="863203"/>
            <a:ext cx="354486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Thai Name</a:t>
            </a:r>
          </a:p>
        </p:txBody>
      </p:sp>
      <p:sp>
        <p:nvSpPr>
          <p:cNvPr name="TextBox 14" id="14"/>
          <p:cNvSpPr txBox="true"/>
          <p:nvPr/>
        </p:nvSpPr>
        <p:spPr>
          <a:xfrm rot="0">
            <a:off x="1281703" y="2358180"/>
            <a:ext cx="3999909" cy="902494"/>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First name, Last name, and Nickname</a:t>
            </a:r>
          </a:p>
        </p:txBody>
      </p:sp>
      <p:sp>
        <p:nvSpPr>
          <p:cNvPr name="TextBox 15" id="15"/>
          <p:cNvSpPr txBox="true"/>
          <p:nvPr/>
        </p:nvSpPr>
        <p:spPr>
          <a:xfrm rot="0">
            <a:off x="1281703" y="3334941"/>
            <a:ext cx="3999909" cy="145256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Most Thais have </a:t>
            </a:r>
            <a:r>
              <a:rPr lang="en-US" sz="2187" b="true">
                <a:solidFill>
                  <a:srgbClr val="000000"/>
                </a:solidFill>
                <a:latin typeface="Bitter Bold"/>
                <a:ea typeface="Bitter Bold"/>
                <a:cs typeface="Bitter Bold"/>
                <a:sym typeface="Bitter Bold"/>
              </a:rPr>
              <a:t>three names</a:t>
            </a:r>
            <a:r>
              <a:rPr lang="en-US" sz="2187">
                <a:solidFill>
                  <a:srgbClr val="000000"/>
                </a:solidFill>
                <a:latin typeface="Bitter"/>
                <a:ea typeface="Bitter"/>
                <a:cs typeface="Bitter"/>
                <a:sym typeface="Bitter"/>
              </a:rPr>
              <a:t>: A first name, a last name, and a nickname.</a:t>
            </a:r>
          </a:p>
        </p:txBody>
      </p:sp>
      <p:sp>
        <p:nvSpPr>
          <p:cNvPr name="TextBox 16" id="16"/>
          <p:cNvSpPr txBox="true"/>
          <p:nvPr/>
        </p:nvSpPr>
        <p:spPr>
          <a:xfrm rot="0">
            <a:off x="6148540" y="2358180"/>
            <a:ext cx="3534223" cy="46077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Nickname</a:t>
            </a:r>
          </a:p>
        </p:txBody>
      </p:sp>
      <p:sp>
        <p:nvSpPr>
          <p:cNvPr name="TextBox 17" id="17"/>
          <p:cNvSpPr txBox="true"/>
          <p:nvPr/>
        </p:nvSpPr>
        <p:spPr>
          <a:xfrm rot="0">
            <a:off x="6148540" y="2893219"/>
            <a:ext cx="3999909" cy="235743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Since Thai first name can be long and complicated, </a:t>
            </a:r>
            <a:r>
              <a:rPr lang="en-US" sz="2187" b="true">
                <a:solidFill>
                  <a:srgbClr val="000000"/>
                </a:solidFill>
                <a:latin typeface="Bitter Bold"/>
                <a:ea typeface="Bitter Bold"/>
                <a:cs typeface="Bitter Bold"/>
                <a:sym typeface="Bitter Bold"/>
              </a:rPr>
              <a:t>most Thais are known by nicknames</a:t>
            </a:r>
            <a:r>
              <a:rPr lang="en-US" sz="2187">
                <a:solidFill>
                  <a:srgbClr val="000000"/>
                </a:solidFill>
                <a:latin typeface="Bitter"/>
                <a:ea typeface="Bitter"/>
                <a:cs typeface="Bitter"/>
                <a:sym typeface="Bitter"/>
              </a:rPr>
              <a:t> given to them by their families.</a:t>
            </a:r>
          </a:p>
        </p:txBody>
      </p:sp>
      <p:sp>
        <p:nvSpPr>
          <p:cNvPr name="TextBox 18" id="18"/>
          <p:cNvSpPr txBox="true"/>
          <p:nvPr/>
        </p:nvSpPr>
        <p:spPr>
          <a:xfrm rot="0">
            <a:off x="1281703" y="6098534"/>
            <a:ext cx="4336704" cy="46077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First Name and Last name</a:t>
            </a:r>
          </a:p>
        </p:txBody>
      </p:sp>
      <p:sp>
        <p:nvSpPr>
          <p:cNvPr name="TextBox 19" id="19"/>
          <p:cNvSpPr txBox="true"/>
          <p:nvPr/>
        </p:nvSpPr>
        <p:spPr>
          <a:xfrm rot="0">
            <a:off x="1281703" y="6633572"/>
            <a:ext cx="8866584" cy="190500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full names are often coined from </a:t>
            </a:r>
            <a:r>
              <a:rPr lang="en-US" sz="2187" b="true">
                <a:solidFill>
                  <a:srgbClr val="000000"/>
                </a:solidFill>
                <a:latin typeface="Bitter Bold"/>
                <a:ea typeface="Bitter Bold"/>
                <a:cs typeface="Bitter Bold"/>
                <a:sym typeface="Bitter Bold"/>
              </a:rPr>
              <a:t>Pali and Sanskrit</a:t>
            </a:r>
            <a:r>
              <a:rPr lang="en-US" sz="2187">
                <a:solidFill>
                  <a:srgbClr val="000000"/>
                </a:solidFill>
                <a:latin typeface="Bitter"/>
                <a:ea typeface="Bitter"/>
                <a:cs typeface="Bitter"/>
                <a:sym typeface="Bitter"/>
              </a:rPr>
              <a:t>. For example, </a:t>
            </a:r>
            <a:r>
              <a:rPr lang="en-US" sz="2187" b="true">
                <a:solidFill>
                  <a:srgbClr val="000000"/>
                </a:solidFill>
                <a:latin typeface="Bitter Bold"/>
                <a:ea typeface="Bitter Bold"/>
                <a:cs typeface="Bitter Bold"/>
                <a:sym typeface="Bitter Bold"/>
              </a:rPr>
              <a:t>Lisa</a:t>
            </a:r>
            <a:r>
              <a:rPr lang="en-US" sz="2187">
                <a:solidFill>
                  <a:srgbClr val="000000"/>
                </a:solidFill>
                <a:latin typeface="Bitter"/>
                <a:ea typeface="Bitter"/>
                <a:cs typeface="Bitter"/>
                <a:sym typeface="Bitter"/>
              </a:rPr>
              <a:t>'s full name is </a:t>
            </a:r>
            <a:r>
              <a:rPr lang="en-US" sz="2187" b="true">
                <a:solidFill>
                  <a:srgbClr val="000000"/>
                </a:solidFill>
                <a:latin typeface="Bitter Bold"/>
                <a:ea typeface="Bitter Bold"/>
                <a:cs typeface="Bitter Bold"/>
                <a:sym typeface="Bitter Bold"/>
              </a:rPr>
              <a:t>Lalisa Manobal</a:t>
            </a:r>
            <a:r>
              <a:rPr lang="en-US" sz="2187">
                <a:solidFill>
                  <a:srgbClr val="000000"/>
                </a:solidFill>
                <a:latin typeface="Bitter"/>
                <a:ea typeface="Bitter"/>
                <a:cs typeface="Bitter"/>
                <a:sym typeface="Bitter"/>
              </a:rPr>
              <a:t>. Lalisa means "acclaimed individual." Manobal mans "one who takes care of their heart."</a:t>
            </a:r>
          </a:p>
        </p:txBody>
      </p:sp>
      <p:sp>
        <p:nvSpPr>
          <p:cNvPr name="TextBox 20" id="20"/>
          <p:cNvSpPr txBox="true"/>
          <p:nvPr/>
        </p:nvSpPr>
        <p:spPr>
          <a:xfrm rot="0">
            <a:off x="989562" y="9082087"/>
            <a:ext cx="9450886"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lalalalisa_m on Instagram</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940441"/>
            <a:ext cx="13121580"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Thai Nicknames: Inspiration Sources (1)</a:t>
            </a:r>
          </a:p>
        </p:txBody>
      </p:sp>
      <p:grpSp>
        <p:nvGrpSpPr>
          <p:cNvPr name="Group 7" id="7"/>
          <p:cNvGrpSpPr/>
          <p:nvPr/>
        </p:nvGrpSpPr>
        <p:grpSpPr>
          <a:xfrm rot="0">
            <a:off x="1720005" y="2586704"/>
            <a:ext cx="3742734" cy="3742734"/>
            <a:chOff x="0" y="0"/>
            <a:chExt cx="4990313" cy="4990313"/>
          </a:xfrm>
        </p:grpSpPr>
        <p:sp>
          <p:nvSpPr>
            <p:cNvPr name="Freeform 8" id="8" descr="preencoded.png"/>
            <p:cNvSpPr/>
            <p:nvPr/>
          </p:nvSpPr>
          <p:spPr>
            <a:xfrm flipH="false" flipV="false" rot="0">
              <a:off x="0" y="0"/>
              <a:ext cx="4990338" cy="4990338"/>
            </a:xfrm>
            <a:custGeom>
              <a:avLst/>
              <a:gdLst/>
              <a:ahLst/>
              <a:cxnLst/>
              <a:rect r="r" b="b" t="t" l="l"/>
              <a:pathLst>
                <a:path h="4990338" w="4990338">
                  <a:moveTo>
                    <a:pt x="0" y="0"/>
                  </a:moveTo>
                  <a:lnTo>
                    <a:pt x="4990338" y="0"/>
                  </a:lnTo>
                  <a:lnTo>
                    <a:pt x="4990338" y="4990338"/>
                  </a:lnTo>
                  <a:lnTo>
                    <a:pt x="0" y="4990338"/>
                  </a:lnTo>
                  <a:lnTo>
                    <a:pt x="0" y="0"/>
                  </a:lnTo>
                  <a:close/>
                </a:path>
              </a:pathLst>
            </a:custGeom>
            <a:blipFill>
              <a:blip r:embed="rId3"/>
              <a:stretch>
                <a:fillRect l="0" t="0" r="0" b="0"/>
              </a:stretch>
            </a:blipFill>
          </p:spPr>
        </p:sp>
      </p:grpSp>
      <p:sp>
        <p:nvSpPr>
          <p:cNvPr name="TextBox 9" id="9"/>
          <p:cNvSpPr txBox="true"/>
          <p:nvPr/>
        </p:nvSpPr>
        <p:spPr>
          <a:xfrm rot="0">
            <a:off x="2137581" y="6664738"/>
            <a:ext cx="2907432"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Physical Feature</a:t>
            </a:r>
          </a:p>
        </p:txBody>
      </p:sp>
      <p:sp>
        <p:nvSpPr>
          <p:cNvPr name="TextBox 10" id="10"/>
          <p:cNvSpPr txBox="true"/>
          <p:nvPr/>
        </p:nvSpPr>
        <p:spPr>
          <a:xfrm rot="0">
            <a:off x="992238"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Lek </a:t>
            </a:r>
            <a:r>
              <a:rPr lang="en-US" sz="2187" i="true">
                <a:solidFill>
                  <a:srgbClr val="000000"/>
                </a:solidFill>
                <a:latin typeface="Bitter Italics"/>
                <a:ea typeface="Bitter Italics"/>
                <a:cs typeface="Bitter Italics"/>
                <a:sym typeface="Bitter Italics"/>
              </a:rPr>
              <a:t>– เล็ก (small)</a:t>
            </a:r>
          </a:p>
        </p:txBody>
      </p:sp>
      <p:grpSp>
        <p:nvGrpSpPr>
          <p:cNvPr name="Group 11" id="11"/>
          <p:cNvGrpSpPr/>
          <p:nvPr/>
        </p:nvGrpSpPr>
        <p:grpSpPr>
          <a:xfrm rot="0">
            <a:off x="7272633" y="2586704"/>
            <a:ext cx="3742734" cy="3742734"/>
            <a:chOff x="0" y="0"/>
            <a:chExt cx="4990313" cy="4990313"/>
          </a:xfrm>
        </p:grpSpPr>
        <p:sp>
          <p:nvSpPr>
            <p:cNvPr name="Freeform 12" id="12" descr="preencoded.png"/>
            <p:cNvSpPr/>
            <p:nvPr/>
          </p:nvSpPr>
          <p:spPr>
            <a:xfrm flipH="false" flipV="false" rot="0">
              <a:off x="0" y="0"/>
              <a:ext cx="4990338" cy="4990338"/>
            </a:xfrm>
            <a:custGeom>
              <a:avLst/>
              <a:gdLst/>
              <a:ahLst/>
              <a:cxnLst/>
              <a:rect r="r" b="b" t="t" l="l"/>
              <a:pathLst>
                <a:path h="4990338" w="4990338">
                  <a:moveTo>
                    <a:pt x="215900" y="0"/>
                  </a:moveTo>
                  <a:lnTo>
                    <a:pt x="4774438" y="0"/>
                  </a:lnTo>
                  <a:cubicBezTo>
                    <a:pt x="4893676" y="0"/>
                    <a:pt x="4990338" y="96662"/>
                    <a:pt x="4990338" y="215900"/>
                  </a:cubicBezTo>
                  <a:lnTo>
                    <a:pt x="4990338" y="4774438"/>
                  </a:lnTo>
                  <a:cubicBezTo>
                    <a:pt x="4990338" y="4831698"/>
                    <a:pt x="4967591" y="4886613"/>
                    <a:pt x="4927102" y="4927102"/>
                  </a:cubicBezTo>
                  <a:cubicBezTo>
                    <a:pt x="4886613" y="4967591"/>
                    <a:pt x="4831698" y="4990338"/>
                    <a:pt x="4774438" y="4990338"/>
                  </a:cubicBezTo>
                  <a:lnTo>
                    <a:pt x="215900" y="4990338"/>
                  </a:lnTo>
                  <a:cubicBezTo>
                    <a:pt x="158640" y="4990338"/>
                    <a:pt x="103725" y="4967591"/>
                    <a:pt x="63236" y="4927102"/>
                  </a:cubicBezTo>
                  <a:cubicBezTo>
                    <a:pt x="22747" y="4886613"/>
                    <a:pt x="0" y="4831698"/>
                    <a:pt x="0" y="4774438"/>
                  </a:cubicBezTo>
                  <a:lnTo>
                    <a:pt x="0" y="215900"/>
                  </a:lnTo>
                  <a:cubicBezTo>
                    <a:pt x="0" y="96662"/>
                    <a:pt x="96662" y="0"/>
                    <a:pt x="215900" y="0"/>
                  </a:cubicBezTo>
                  <a:close/>
                </a:path>
              </a:pathLst>
            </a:custGeom>
            <a:solidFill>
              <a:srgbClr val="004AAD"/>
            </a:solidFill>
          </p:spPr>
        </p:sp>
      </p:grpSp>
      <p:sp>
        <p:nvSpPr>
          <p:cNvPr name="TextBox 13" id="13"/>
          <p:cNvSpPr txBox="true"/>
          <p:nvPr/>
        </p:nvSpPr>
        <p:spPr>
          <a:xfrm rot="0">
            <a:off x="7371902" y="666473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Color</a:t>
            </a:r>
          </a:p>
        </p:txBody>
      </p:sp>
      <p:sp>
        <p:nvSpPr>
          <p:cNvPr name="TextBox 14" id="14"/>
          <p:cNvSpPr txBox="true"/>
          <p:nvPr/>
        </p:nvSpPr>
        <p:spPr>
          <a:xfrm rot="0">
            <a:off x="6544866"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Blu</a:t>
            </a:r>
            <a:r>
              <a:rPr lang="en-US" sz="2187" i="true">
                <a:solidFill>
                  <a:srgbClr val="000000"/>
                </a:solidFill>
                <a:latin typeface="Bitter Italics"/>
                <a:ea typeface="Bitter Italics"/>
                <a:cs typeface="Bitter Italics"/>
                <a:sym typeface="Bitter Italics"/>
              </a:rPr>
              <a:t>e – บลู (blue)</a:t>
            </a:r>
          </a:p>
        </p:txBody>
      </p:sp>
      <p:grpSp>
        <p:nvGrpSpPr>
          <p:cNvPr name="Group 15" id="15"/>
          <p:cNvGrpSpPr/>
          <p:nvPr/>
        </p:nvGrpSpPr>
        <p:grpSpPr>
          <a:xfrm rot="0">
            <a:off x="12825260" y="2586704"/>
            <a:ext cx="3742734" cy="3742734"/>
            <a:chOff x="0" y="0"/>
            <a:chExt cx="4990313" cy="4990313"/>
          </a:xfrm>
        </p:grpSpPr>
        <p:sp>
          <p:nvSpPr>
            <p:cNvPr name="Freeform 16" id="16"/>
            <p:cNvSpPr/>
            <p:nvPr/>
          </p:nvSpPr>
          <p:spPr>
            <a:xfrm flipH="false" flipV="false" rot="0">
              <a:off x="0" y="0"/>
              <a:ext cx="4990338" cy="4990338"/>
            </a:xfrm>
            <a:custGeom>
              <a:avLst/>
              <a:gdLst/>
              <a:ahLst/>
              <a:cxnLst/>
              <a:rect r="r" b="b" t="t" l="l"/>
              <a:pathLst>
                <a:path h="4990338" w="4990338">
                  <a:moveTo>
                    <a:pt x="228600" y="0"/>
                  </a:moveTo>
                  <a:lnTo>
                    <a:pt x="4761738" y="0"/>
                  </a:lnTo>
                  <a:cubicBezTo>
                    <a:pt x="4887990" y="0"/>
                    <a:pt x="4990338" y="102348"/>
                    <a:pt x="4990338" y="228600"/>
                  </a:cubicBezTo>
                  <a:lnTo>
                    <a:pt x="4990338" y="4761738"/>
                  </a:lnTo>
                  <a:cubicBezTo>
                    <a:pt x="4990338" y="4887990"/>
                    <a:pt x="4887990" y="4990338"/>
                    <a:pt x="4761738" y="4990338"/>
                  </a:cubicBezTo>
                  <a:lnTo>
                    <a:pt x="228600" y="4990338"/>
                  </a:lnTo>
                  <a:cubicBezTo>
                    <a:pt x="167972" y="4990338"/>
                    <a:pt x="109826" y="4966253"/>
                    <a:pt x="66955" y="4923383"/>
                  </a:cubicBezTo>
                  <a:cubicBezTo>
                    <a:pt x="24085" y="4880512"/>
                    <a:pt x="0" y="4822367"/>
                    <a:pt x="0" y="4761738"/>
                  </a:cubicBezTo>
                  <a:lnTo>
                    <a:pt x="0" y="228600"/>
                  </a:lnTo>
                  <a:cubicBezTo>
                    <a:pt x="0" y="102348"/>
                    <a:pt x="102348" y="0"/>
                    <a:pt x="228600" y="0"/>
                  </a:cubicBezTo>
                  <a:close/>
                </a:path>
              </a:pathLst>
            </a:custGeom>
            <a:blipFill>
              <a:blip r:embed="rId4"/>
              <a:stretch>
                <a:fillRect l="-39612" t="-9282" r="-18132" b="-9170"/>
              </a:stretch>
            </a:blipFill>
          </p:spPr>
        </p:sp>
      </p:grpSp>
      <p:sp>
        <p:nvSpPr>
          <p:cNvPr name="TextBox 17" id="17"/>
          <p:cNvSpPr txBox="true"/>
          <p:nvPr/>
        </p:nvSpPr>
        <p:spPr>
          <a:xfrm rot="0">
            <a:off x="12924530" y="666473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Animal</a:t>
            </a:r>
          </a:p>
        </p:txBody>
      </p:sp>
      <p:sp>
        <p:nvSpPr>
          <p:cNvPr name="TextBox 18" id="18"/>
          <p:cNvSpPr txBox="true"/>
          <p:nvPr/>
        </p:nvSpPr>
        <p:spPr>
          <a:xfrm rot="0">
            <a:off x="12097493"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Nok </a:t>
            </a:r>
            <a:r>
              <a:rPr lang="en-US" sz="2187" i="true">
                <a:solidFill>
                  <a:srgbClr val="000000"/>
                </a:solidFill>
                <a:latin typeface="Bitter Italics"/>
                <a:ea typeface="Bitter Italics"/>
                <a:cs typeface="Bitter Italics"/>
                <a:sym typeface="Bitter Italics"/>
              </a:rPr>
              <a:t>– นก (bird)</a:t>
            </a:r>
          </a:p>
        </p:txBody>
      </p:sp>
      <p:sp>
        <p:nvSpPr>
          <p:cNvPr name="TextBox 19" id="19"/>
          <p:cNvSpPr txBox="true"/>
          <p:nvPr/>
        </p:nvSpPr>
        <p:spPr>
          <a:xfrm rot="0">
            <a:off x="992238" y="8974036"/>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Lai Wagtail</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83161" y="905913"/>
            <a:ext cx="13167122"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Thai Nicknames: Inspiration Sources (2)</a:t>
            </a:r>
          </a:p>
        </p:txBody>
      </p:sp>
      <p:grpSp>
        <p:nvGrpSpPr>
          <p:cNvPr name="Group 7" id="7"/>
          <p:cNvGrpSpPr/>
          <p:nvPr/>
        </p:nvGrpSpPr>
        <p:grpSpPr>
          <a:xfrm rot="0">
            <a:off x="1712119" y="2558175"/>
            <a:ext cx="3748535" cy="3748535"/>
            <a:chOff x="0" y="0"/>
            <a:chExt cx="4998047" cy="4998047"/>
          </a:xfrm>
        </p:grpSpPr>
        <p:sp>
          <p:nvSpPr>
            <p:cNvPr name="Freeform 8" id="8"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3"/>
              <a:stretch>
                <a:fillRect l="0" t="0" r="0" b="0"/>
              </a:stretch>
            </a:blipFill>
          </p:spPr>
        </p:sp>
      </p:grpSp>
      <p:sp>
        <p:nvSpPr>
          <p:cNvPr name="TextBox 9" id="9"/>
          <p:cNvSpPr txBox="true"/>
          <p:nvPr/>
        </p:nvSpPr>
        <p:spPr>
          <a:xfrm rot="0">
            <a:off x="1830591" y="6638742"/>
            <a:ext cx="3511601" cy="45809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Precious Object</a:t>
            </a:r>
          </a:p>
        </p:txBody>
      </p:sp>
      <p:sp>
        <p:nvSpPr>
          <p:cNvPr name="TextBox 10" id="10"/>
          <p:cNvSpPr txBox="true"/>
          <p:nvPr/>
        </p:nvSpPr>
        <p:spPr>
          <a:xfrm rot="0">
            <a:off x="983161" y="7170066"/>
            <a:ext cx="5206451" cy="441325"/>
          </a:xfrm>
          <a:prstGeom prst="rect">
            <a:avLst/>
          </a:prstGeom>
        </p:spPr>
        <p:txBody>
          <a:bodyPr anchor="t" rtlCol="false" tIns="0" lIns="0" bIns="0" rIns="0">
            <a:spAutoFit/>
          </a:bodyPr>
          <a:lstStyle/>
          <a:p>
            <a:pPr algn="ctr">
              <a:lnSpc>
                <a:spcPts val="3500"/>
              </a:lnSpc>
            </a:pPr>
            <a:r>
              <a:rPr lang="en-US" sz="2187" i="true">
                <a:solidFill>
                  <a:srgbClr val="000000"/>
                </a:solidFill>
                <a:latin typeface="Bitter Italics"/>
                <a:ea typeface="Bitter Italics"/>
                <a:cs typeface="Bitter Italics"/>
                <a:sym typeface="Bitter Italics"/>
              </a:rPr>
              <a:t>Phet –</a:t>
            </a:r>
            <a:r>
              <a:rPr lang="en-US" sz="2187">
                <a:solidFill>
                  <a:srgbClr val="000000"/>
                </a:solidFill>
                <a:latin typeface="Bitter"/>
                <a:ea typeface="Bitter"/>
                <a:cs typeface="Bitter"/>
                <a:sym typeface="Bitter"/>
              </a:rPr>
              <a:t> เพชร (diamond)</a:t>
            </a:r>
          </a:p>
        </p:txBody>
      </p:sp>
      <p:grpSp>
        <p:nvGrpSpPr>
          <p:cNvPr name="Group 11" id="11"/>
          <p:cNvGrpSpPr/>
          <p:nvPr/>
        </p:nvGrpSpPr>
        <p:grpSpPr>
          <a:xfrm rot="0">
            <a:off x="7269661" y="2558175"/>
            <a:ext cx="3748535" cy="3748535"/>
            <a:chOff x="0" y="0"/>
            <a:chExt cx="4998047" cy="4998047"/>
          </a:xfrm>
        </p:grpSpPr>
        <p:sp>
          <p:nvSpPr>
            <p:cNvPr name="Freeform 12" id="12"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4"/>
              <a:stretch>
                <a:fillRect l="0" t="0" r="0" b="0"/>
              </a:stretch>
            </a:blipFill>
          </p:spPr>
        </p:sp>
      </p:grpSp>
      <p:sp>
        <p:nvSpPr>
          <p:cNvPr name="TextBox 13" id="13"/>
          <p:cNvSpPr txBox="true"/>
          <p:nvPr/>
        </p:nvSpPr>
        <p:spPr>
          <a:xfrm rot="0">
            <a:off x="7388123" y="6638742"/>
            <a:ext cx="3511601" cy="45809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Natural Elements</a:t>
            </a:r>
          </a:p>
        </p:txBody>
      </p:sp>
      <p:sp>
        <p:nvSpPr>
          <p:cNvPr name="TextBox 14" id="14"/>
          <p:cNvSpPr txBox="true"/>
          <p:nvPr/>
        </p:nvSpPr>
        <p:spPr>
          <a:xfrm rot="0">
            <a:off x="6540703" y="7170066"/>
            <a:ext cx="5206451" cy="441325"/>
          </a:xfrm>
          <a:prstGeom prst="rect">
            <a:avLst/>
          </a:prstGeom>
        </p:spPr>
        <p:txBody>
          <a:bodyPr anchor="t" rtlCol="false" tIns="0" lIns="0" bIns="0" rIns="0">
            <a:spAutoFit/>
          </a:bodyPr>
          <a:lstStyle/>
          <a:p>
            <a:pPr algn="ctr">
              <a:lnSpc>
                <a:spcPts val="3500"/>
              </a:lnSpc>
            </a:pPr>
            <a:r>
              <a:rPr lang="en-US" sz="2187" i="true">
                <a:solidFill>
                  <a:srgbClr val="000000"/>
                </a:solidFill>
                <a:latin typeface="Bitter Italics"/>
                <a:ea typeface="Bitter Italics"/>
                <a:cs typeface="Bitter Italics"/>
                <a:sym typeface="Bitter Italics"/>
              </a:rPr>
              <a:t>Fa</a:t>
            </a:r>
            <a:r>
              <a:rPr lang="en-US" sz="2187">
                <a:solidFill>
                  <a:srgbClr val="000000"/>
                </a:solidFill>
                <a:latin typeface="Bitter"/>
                <a:ea typeface="Bitter"/>
                <a:cs typeface="Bitter"/>
                <a:sym typeface="Bitter"/>
              </a:rPr>
              <a:t> – ฟ้า (sky)</a:t>
            </a:r>
          </a:p>
        </p:txBody>
      </p:sp>
      <p:grpSp>
        <p:nvGrpSpPr>
          <p:cNvPr name="Group 15" id="15"/>
          <p:cNvGrpSpPr/>
          <p:nvPr/>
        </p:nvGrpSpPr>
        <p:grpSpPr>
          <a:xfrm rot="0">
            <a:off x="12827203" y="2558175"/>
            <a:ext cx="3748535" cy="3748535"/>
            <a:chOff x="0" y="0"/>
            <a:chExt cx="4998047" cy="4998047"/>
          </a:xfrm>
        </p:grpSpPr>
        <p:sp>
          <p:nvSpPr>
            <p:cNvPr name="Freeform 16" id="16"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5"/>
              <a:stretch>
                <a:fillRect l="0" t="0" r="0" b="0"/>
              </a:stretch>
            </a:blipFill>
          </p:spPr>
        </p:sp>
      </p:grpSp>
      <p:sp>
        <p:nvSpPr>
          <p:cNvPr name="TextBox 17" id="17"/>
          <p:cNvSpPr txBox="true"/>
          <p:nvPr/>
        </p:nvSpPr>
        <p:spPr>
          <a:xfrm rot="0">
            <a:off x="13310033" y="6638742"/>
            <a:ext cx="2782714" cy="9064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Shortened form</a:t>
            </a:r>
          </a:p>
          <a:p>
            <a:pPr algn="ctr">
              <a:lnSpc>
                <a:spcPts val="3437"/>
              </a:lnSpc>
            </a:pPr>
            <a:r>
              <a:rPr lang="en-US" sz="2750" b="true">
                <a:solidFill>
                  <a:srgbClr val="000000"/>
                </a:solidFill>
                <a:latin typeface="Bitter Bold"/>
                <a:ea typeface="Bitter Bold"/>
                <a:cs typeface="Bitter Bold"/>
                <a:sym typeface="Bitter Bold"/>
              </a:rPr>
              <a:t>of a first name</a:t>
            </a:r>
          </a:p>
        </p:txBody>
      </p:sp>
      <p:sp>
        <p:nvSpPr>
          <p:cNvPr name="TextBox 18" id="18"/>
          <p:cNvSpPr txBox="true"/>
          <p:nvPr/>
        </p:nvSpPr>
        <p:spPr>
          <a:xfrm rot="0">
            <a:off x="12099579" y="7619532"/>
            <a:ext cx="5206451"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Someone whose real name is Nichkhun can have Khun</a:t>
            </a:r>
          </a:p>
          <a:p>
            <a:pPr algn="ctr">
              <a:lnSpc>
                <a:spcPts val="3500"/>
              </a:lnSpc>
            </a:pPr>
            <a:r>
              <a:rPr lang="en-US" sz="2187">
                <a:solidFill>
                  <a:srgbClr val="000000"/>
                </a:solidFill>
                <a:latin typeface="Bitter"/>
                <a:ea typeface="Bitter"/>
                <a:cs typeface="Bitter"/>
                <a:sym typeface="Bitter"/>
              </a:rPr>
              <a:t>as a nickname. </a:t>
            </a:r>
          </a:p>
        </p:txBody>
      </p:sp>
      <p:sp>
        <p:nvSpPr>
          <p:cNvPr name="TextBox 19" id="19"/>
          <p:cNvSpPr txBox="true"/>
          <p:nvPr/>
        </p:nvSpPr>
        <p:spPr>
          <a:xfrm rot="0">
            <a:off x="983161" y="9130608"/>
            <a:ext cx="16321678" cy="426244"/>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TrueID Music</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09650"/>
            <a:ext cx="10286628"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Contemporary Thai Nicknames</a:t>
            </a:r>
          </a:p>
        </p:txBody>
      </p:sp>
      <p:sp>
        <p:nvSpPr>
          <p:cNvPr name="TextBox 7" id="7"/>
          <p:cNvSpPr txBox="true"/>
          <p:nvPr/>
        </p:nvSpPr>
        <p:spPr>
          <a:xfrm rot="0">
            <a:off x="992238" y="2331244"/>
            <a:ext cx="16303523" cy="973571"/>
          </a:xfrm>
          <a:prstGeom prst="rect">
            <a:avLst/>
          </a:prstGeom>
        </p:spPr>
        <p:txBody>
          <a:bodyPr anchor="t" rtlCol="false" tIns="0" lIns="0" bIns="0" rIns="0">
            <a:spAutoFit/>
          </a:bodyPr>
          <a:lstStyle/>
          <a:p>
            <a:pPr algn="l">
              <a:lnSpc>
                <a:spcPts val="4034"/>
              </a:lnSpc>
            </a:pPr>
            <a:r>
              <a:rPr lang="en-US" sz="2499">
                <a:solidFill>
                  <a:srgbClr val="000000"/>
                </a:solidFill>
                <a:latin typeface="Bitter"/>
                <a:ea typeface="Bitter"/>
                <a:cs typeface="Bitter"/>
                <a:sym typeface="Bitter"/>
              </a:rPr>
              <a:t>Some c</a:t>
            </a:r>
            <a:r>
              <a:rPr lang="en-US" sz="2499">
                <a:solidFill>
                  <a:srgbClr val="000000"/>
                </a:solidFill>
                <a:latin typeface="Bitter"/>
                <a:ea typeface="Bitter"/>
                <a:cs typeface="Bitter"/>
                <a:sym typeface="Bitter"/>
              </a:rPr>
              <a:t>ontemporary nicknames are often borrowed from English words with examples include Guy (กาย), Ken (เคน), among others.</a:t>
            </a:r>
          </a:p>
        </p:txBody>
      </p:sp>
      <p:grpSp>
        <p:nvGrpSpPr>
          <p:cNvPr name="Group 8" id="8"/>
          <p:cNvGrpSpPr/>
          <p:nvPr/>
        </p:nvGrpSpPr>
        <p:grpSpPr>
          <a:xfrm rot="0">
            <a:off x="1708646" y="3949121"/>
            <a:ext cx="3427309" cy="2354761"/>
            <a:chOff x="0" y="0"/>
            <a:chExt cx="4569745" cy="3139681"/>
          </a:xfrm>
        </p:grpSpPr>
        <p:sp>
          <p:nvSpPr>
            <p:cNvPr name="Freeform 9" id="9" descr="preencoded.png"/>
            <p:cNvSpPr/>
            <p:nvPr/>
          </p:nvSpPr>
          <p:spPr>
            <a:xfrm flipH="false" flipV="false" rot="0">
              <a:off x="0" y="0"/>
              <a:ext cx="4569745" cy="3139694"/>
            </a:xfrm>
            <a:custGeom>
              <a:avLst/>
              <a:gdLst/>
              <a:ahLst/>
              <a:cxnLst/>
              <a:rect r="r" b="b" t="t" l="l"/>
              <a:pathLst>
                <a:path h="3139694" w="4569745">
                  <a:moveTo>
                    <a:pt x="211771" y="0"/>
                  </a:moveTo>
                  <a:lnTo>
                    <a:pt x="4357974" y="0"/>
                  </a:lnTo>
                  <a:cubicBezTo>
                    <a:pt x="4474932" y="0"/>
                    <a:pt x="4569745" y="94813"/>
                    <a:pt x="4569745" y="211771"/>
                  </a:cubicBezTo>
                  <a:lnTo>
                    <a:pt x="4569745" y="2927923"/>
                  </a:lnTo>
                  <a:cubicBezTo>
                    <a:pt x="4569745" y="3044881"/>
                    <a:pt x="4474932" y="3139694"/>
                    <a:pt x="4357974" y="3139694"/>
                  </a:cubicBezTo>
                  <a:lnTo>
                    <a:pt x="211771" y="3139694"/>
                  </a:lnTo>
                  <a:cubicBezTo>
                    <a:pt x="94813" y="3139694"/>
                    <a:pt x="0" y="3044881"/>
                    <a:pt x="0" y="2927923"/>
                  </a:cubicBezTo>
                  <a:lnTo>
                    <a:pt x="0" y="211771"/>
                  </a:lnTo>
                  <a:cubicBezTo>
                    <a:pt x="0" y="94813"/>
                    <a:pt x="94813" y="0"/>
                    <a:pt x="211771" y="0"/>
                  </a:cubicBezTo>
                  <a:close/>
                </a:path>
              </a:pathLst>
            </a:custGeom>
            <a:blipFill>
              <a:blip r:embed="rId3"/>
              <a:stretch>
                <a:fillRect l="-9032" t="0" r="-2233" b="0"/>
              </a:stretch>
            </a:blipFill>
          </p:spPr>
        </p:sp>
      </p:grpSp>
      <p:sp>
        <p:nvSpPr>
          <p:cNvPr name="TextBox 10" id="10"/>
          <p:cNvSpPr txBox="true"/>
          <p:nvPr/>
        </p:nvSpPr>
        <p:spPr>
          <a:xfrm rot="0">
            <a:off x="2403386" y="6639191"/>
            <a:ext cx="2037829"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 Benz – เบนซ์</a:t>
            </a:r>
          </a:p>
        </p:txBody>
      </p:sp>
      <p:grpSp>
        <p:nvGrpSpPr>
          <p:cNvPr name="Group 11" id="11"/>
          <p:cNvGrpSpPr/>
          <p:nvPr/>
        </p:nvGrpSpPr>
        <p:grpSpPr>
          <a:xfrm rot="0">
            <a:off x="5923857" y="3973529"/>
            <a:ext cx="3810152" cy="2354761"/>
            <a:chOff x="0" y="0"/>
            <a:chExt cx="5080203" cy="3139681"/>
          </a:xfrm>
        </p:grpSpPr>
        <p:sp>
          <p:nvSpPr>
            <p:cNvPr name="Freeform 12" id="12" descr="preencoded.png"/>
            <p:cNvSpPr/>
            <p:nvPr/>
          </p:nvSpPr>
          <p:spPr>
            <a:xfrm flipH="false" flipV="false" rot="0">
              <a:off x="0" y="0"/>
              <a:ext cx="5080254" cy="3139694"/>
            </a:xfrm>
            <a:custGeom>
              <a:avLst/>
              <a:gdLst/>
              <a:ahLst/>
              <a:cxnLst/>
              <a:rect r="r" b="b" t="t" l="l"/>
              <a:pathLst>
                <a:path h="3139694" w="5080254">
                  <a:moveTo>
                    <a:pt x="0" y="0"/>
                  </a:moveTo>
                  <a:lnTo>
                    <a:pt x="5080254" y="0"/>
                  </a:lnTo>
                  <a:lnTo>
                    <a:pt x="5080254" y="3139694"/>
                  </a:lnTo>
                  <a:lnTo>
                    <a:pt x="0" y="3139694"/>
                  </a:lnTo>
                  <a:lnTo>
                    <a:pt x="0" y="0"/>
                  </a:lnTo>
                  <a:close/>
                </a:path>
              </a:pathLst>
            </a:custGeom>
            <a:blipFill>
              <a:blip r:embed="rId4"/>
              <a:stretch>
                <a:fillRect l="-42" t="0" r="-41" b="0"/>
              </a:stretch>
            </a:blipFill>
          </p:spPr>
        </p:sp>
      </p:grpSp>
      <p:sp>
        <p:nvSpPr>
          <p:cNvPr name="TextBox 13" id="13"/>
          <p:cNvSpPr txBox="true"/>
          <p:nvPr/>
        </p:nvSpPr>
        <p:spPr>
          <a:xfrm rot="0">
            <a:off x="6909919" y="6710292"/>
            <a:ext cx="1838027"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Mint – มินต์</a:t>
            </a:r>
          </a:p>
        </p:txBody>
      </p:sp>
      <p:grpSp>
        <p:nvGrpSpPr>
          <p:cNvPr name="Group 14" id="14"/>
          <p:cNvGrpSpPr/>
          <p:nvPr/>
        </p:nvGrpSpPr>
        <p:grpSpPr>
          <a:xfrm rot="0">
            <a:off x="9960978" y="3922480"/>
            <a:ext cx="3810152" cy="2354761"/>
            <a:chOff x="0" y="0"/>
            <a:chExt cx="5080203" cy="3139681"/>
          </a:xfrm>
        </p:grpSpPr>
        <p:sp>
          <p:nvSpPr>
            <p:cNvPr name="Freeform 15" id="15" descr="preencoded.png"/>
            <p:cNvSpPr/>
            <p:nvPr/>
          </p:nvSpPr>
          <p:spPr>
            <a:xfrm flipH="false" flipV="false" rot="0">
              <a:off x="0" y="0"/>
              <a:ext cx="5080254" cy="3139694"/>
            </a:xfrm>
            <a:custGeom>
              <a:avLst/>
              <a:gdLst/>
              <a:ahLst/>
              <a:cxnLst/>
              <a:rect r="r" b="b" t="t" l="l"/>
              <a:pathLst>
                <a:path h="3139694" w="5080254">
                  <a:moveTo>
                    <a:pt x="0" y="0"/>
                  </a:moveTo>
                  <a:lnTo>
                    <a:pt x="5080254" y="0"/>
                  </a:lnTo>
                  <a:lnTo>
                    <a:pt x="5080254" y="3139694"/>
                  </a:lnTo>
                  <a:lnTo>
                    <a:pt x="0" y="3139694"/>
                  </a:lnTo>
                  <a:lnTo>
                    <a:pt x="0" y="0"/>
                  </a:lnTo>
                  <a:close/>
                </a:path>
              </a:pathLst>
            </a:custGeom>
            <a:blipFill>
              <a:blip r:embed="rId5"/>
              <a:stretch>
                <a:fillRect l="-42" t="0" r="-41" b="0"/>
              </a:stretch>
            </a:blipFill>
          </p:spPr>
        </p:sp>
      </p:grpSp>
      <p:sp>
        <p:nvSpPr>
          <p:cNvPr name="TextBox 16" id="16"/>
          <p:cNvSpPr txBox="true"/>
          <p:nvPr/>
        </p:nvSpPr>
        <p:spPr>
          <a:xfrm rot="0">
            <a:off x="10715836" y="6710292"/>
            <a:ext cx="2300436"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Atom – อะตอม</a:t>
            </a:r>
          </a:p>
        </p:txBody>
      </p:sp>
      <p:grpSp>
        <p:nvGrpSpPr>
          <p:cNvPr name="Group 17" id="17"/>
          <p:cNvGrpSpPr/>
          <p:nvPr/>
        </p:nvGrpSpPr>
        <p:grpSpPr>
          <a:xfrm rot="0">
            <a:off x="13185799" y="3773361"/>
            <a:ext cx="3851150" cy="2503879"/>
            <a:chOff x="0" y="0"/>
            <a:chExt cx="4467897" cy="2904866"/>
          </a:xfrm>
        </p:grpSpPr>
        <p:sp>
          <p:nvSpPr>
            <p:cNvPr name="Freeform 18" id="18" descr="preencoded.png"/>
            <p:cNvSpPr/>
            <p:nvPr/>
          </p:nvSpPr>
          <p:spPr>
            <a:xfrm flipH="false" flipV="false" rot="0">
              <a:off x="0" y="0"/>
              <a:ext cx="4467948" cy="2904879"/>
            </a:xfrm>
            <a:custGeom>
              <a:avLst/>
              <a:gdLst/>
              <a:ahLst/>
              <a:cxnLst/>
              <a:rect r="r" b="b" t="t" l="l"/>
              <a:pathLst>
                <a:path h="2904879" w="4467948">
                  <a:moveTo>
                    <a:pt x="0" y="0"/>
                  </a:moveTo>
                  <a:lnTo>
                    <a:pt x="4467948" y="0"/>
                  </a:lnTo>
                  <a:lnTo>
                    <a:pt x="4467948" y="2904879"/>
                  </a:lnTo>
                  <a:lnTo>
                    <a:pt x="0" y="2904879"/>
                  </a:lnTo>
                  <a:lnTo>
                    <a:pt x="0" y="0"/>
                  </a:lnTo>
                  <a:close/>
                </a:path>
              </a:pathLst>
            </a:custGeom>
            <a:blipFill>
              <a:blip r:embed="rId6"/>
              <a:stretch>
                <a:fillRect l="-11748" t="-4585" r="-10138" b="-11178"/>
              </a:stretch>
            </a:blipFill>
          </p:spPr>
        </p:sp>
      </p:grpSp>
      <p:sp>
        <p:nvSpPr>
          <p:cNvPr name="TextBox 19" id="19"/>
          <p:cNvSpPr txBox="true"/>
          <p:nvPr/>
        </p:nvSpPr>
        <p:spPr>
          <a:xfrm rot="0">
            <a:off x="14043120" y="6726503"/>
            <a:ext cx="2177504"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Pond – ปอนด์ </a:t>
            </a:r>
          </a:p>
        </p:txBody>
      </p:sp>
      <p:sp>
        <p:nvSpPr>
          <p:cNvPr name="TextBox 20" id="20"/>
          <p:cNvSpPr txBox="true"/>
          <p:nvPr/>
        </p:nvSpPr>
        <p:spPr>
          <a:xfrm rot="0">
            <a:off x="13226796" y="7121119"/>
            <a:ext cx="3810152"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(from pound)</a:t>
            </a:r>
          </a:p>
        </p:txBody>
      </p:sp>
      <p:sp>
        <p:nvSpPr>
          <p:cNvPr name="TextBox 21" id="21"/>
          <p:cNvSpPr txBox="true"/>
          <p:nvPr/>
        </p:nvSpPr>
        <p:spPr>
          <a:xfrm rot="0">
            <a:off x="992238" y="8235880"/>
            <a:ext cx="16303523" cy="468746"/>
          </a:xfrm>
          <a:prstGeom prst="rect">
            <a:avLst/>
          </a:prstGeom>
        </p:spPr>
        <p:txBody>
          <a:bodyPr anchor="t" rtlCol="false" tIns="0" lIns="0" bIns="0" rIns="0">
            <a:spAutoFit/>
          </a:bodyPr>
          <a:lstStyle/>
          <a:p>
            <a:pPr algn="l">
              <a:lnSpc>
                <a:spcPts val="4034"/>
              </a:lnSpc>
            </a:pPr>
            <a:r>
              <a:rPr lang="en-US" sz="2499">
                <a:solidFill>
                  <a:srgbClr val="000000"/>
                </a:solidFill>
                <a:latin typeface="Bitter"/>
                <a:ea typeface="Bitter"/>
                <a:cs typeface="Bitter"/>
                <a:sym typeface="Bitter"/>
              </a:rPr>
              <a:t>Today, people are starting to address each other first with nicknames instead of first names.</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97741"/>
            <a:ext cx="16303523" cy="1281793"/>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29945"/>
            <a:ext cx="16303523" cy="1329418"/>
          </a:xfrm>
          <a:prstGeom prst="rect">
            <a:avLst/>
          </a:prstGeom>
        </p:spPr>
        <p:txBody>
          <a:bodyPr anchor="t" rtlCol="false" tIns="0" lIns="0" bIns="0" rIns="0">
            <a:spAutoFit/>
          </a:bodyPr>
          <a:lstStyle/>
          <a:p>
            <a:pPr algn="l">
              <a:lnSpc>
                <a:spcPts val="3399"/>
              </a:lnSpc>
            </a:pPr>
            <a:r>
              <a:rPr lang="en-US" sz="2087">
                <a:solidFill>
                  <a:srgbClr val="000000"/>
                </a:solidFill>
                <a:latin typeface="Bitter"/>
                <a:ea typeface="Bitter"/>
                <a:cs typeface="Bitter"/>
                <a:sym typeface="Bitter"/>
              </a:rPr>
              <a:t>The work presents some basic information about Thailand in 11 areas: </a:t>
            </a:r>
            <a:r>
              <a:rPr lang="en-US" sz="20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87988"/>
            <a:ext cx="16303523" cy="1710418"/>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true">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true">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 399</a:t>
            </a:r>
            <a:r>
              <a:rPr lang="en-US" sz="2087">
                <a:solidFill>
                  <a:srgbClr val="FF3131"/>
                </a:solidFill>
                <a:latin typeface="Bitter"/>
                <a:ea typeface="Bitter"/>
                <a:cs typeface="Bitter"/>
                <a:sym typeface="Bitter"/>
              </a:rPr>
              <a:t> </a:t>
            </a:r>
            <a:r>
              <a:rPr lang="en-US" sz="2087">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90847"/>
            <a:ext cx="16303523" cy="853168"/>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3087"/>
            <a:ext cx="16369008" cy="219233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true">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true">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true">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true">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true">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true">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true">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223549"/>
            <a:ext cx="16369008" cy="1277937"/>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        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       ไม่ได้รับอนุญาตจากมูลนิธิไทย</a:t>
            </a:r>
          </a:p>
        </p:txBody>
      </p:sp>
      <p:sp>
        <p:nvSpPr>
          <p:cNvPr name="TextBox 10" id="10"/>
          <p:cNvSpPr txBox="true"/>
          <p:nvPr/>
        </p:nvSpPr>
        <p:spPr>
          <a:xfrm rot="0">
            <a:off x="959491" y="7725670"/>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กรกฎาคม</a:t>
            </a:r>
            <a:r>
              <a:rPr lang="en-US" sz="2125">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33525"/>
            <a:ext cx="696493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Population Overview</a:t>
            </a:r>
          </a:p>
        </p:txBody>
      </p:sp>
      <p:sp>
        <p:nvSpPr>
          <p:cNvPr name="TextBox 7" id="7"/>
          <p:cNvSpPr txBox="true"/>
          <p:nvPr/>
        </p:nvSpPr>
        <p:spPr>
          <a:xfrm rot="0">
            <a:off x="3191954" y="3138783"/>
            <a:ext cx="2760092" cy="1047750"/>
          </a:xfrm>
          <a:prstGeom prst="rect">
            <a:avLst/>
          </a:prstGeom>
        </p:spPr>
        <p:txBody>
          <a:bodyPr anchor="t" rtlCol="false" tIns="0" lIns="0" bIns="0" rIns="0">
            <a:spAutoFit/>
          </a:bodyPr>
          <a:lstStyle/>
          <a:p>
            <a:pPr algn="ctr">
              <a:lnSpc>
                <a:spcPts val="7312"/>
              </a:lnSpc>
            </a:pPr>
            <a:r>
              <a:rPr lang="en-US" b="true" sz="7312">
                <a:solidFill>
                  <a:srgbClr val="000000"/>
                </a:solidFill>
                <a:latin typeface="Bitter Bold"/>
                <a:ea typeface="Bitter Bold"/>
                <a:cs typeface="Bitter Bold"/>
                <a:sym typeface="Bitter Bold"/>
              </a:rPr>
              <a:t>65.8M</a:t>
            </a:r>
          </a:p>
        </p:txBody>
      </p:sp>
      <p:sp>
        <p:nvSpPr>
          <p:cNvPr name="TextBox 8" id="8"/>
          <p:cNvSpPr txBox="true"/>
          <p:nvPr/>
        </p:nvSpPr>
        <p:spPr>
          <a:xfrm rot="0">
            <a:off x="2629977" y="4276134"/>
            <a:ext cx="3883893" cy="454025"/>
          </a:xfrm>
          <a:prstGeom prst="rect">
            <a:avLst/>
          </a:prstGeom>
        </p:spPr>
        <p:txBody>
          <a:bodyPr anchor="t" rtlCol="false" tIns="0" lIns="0" bIns="0" rIns="0">
            <a:spAutoFit/>
          </a:bodyPr>
          <a:lstStyle/>
          <a:p>
            <a:pPr algn="ctr">
              <a:lnSpc>
                <a:spcPts val="3437"/>
              </a:lnSpc>
            </a:pPr>
            <a:r>
              <a:rPr lang="en-US" b="true" sz="2750">
                <a:solidFill>
                  <a:srgbClr val="000000"/>
                </a:solidFill>
                <a:latin typeface="Bitter Bold"/>
                <a:ea typeface="Bitter Bold"/>
                <a:cs typeface="Bitter Bold"/>
                <a:sym typeface="Bitter Bold"/>
              </a:rPr>
              <a:t>Registered </a:t>
            </a:r>
            <a:r>
              <a:rPr lang="en-US" b="true" sz="2750">
                <a:solidFill>
                  <a:srgbClr val="000000"/>
                </a:solidFill>
                <a:latin typeface="Bitter Bold"/>
                <a:ea typeface="Bitter Bold"/>
                <a:cs typeface="Bitter Bold"/>
                <a:sym typeface="Bitter Bold"/>
              </a:rPr>
              <a:t>Population</a:t>
            </a:r>
          </a:p>
        </p:txBody>
      </p:sp>
      <p:sp>
        <p:nvSpPr>
          <p:cNvPr name="TextBox 9" id="9"/>
          <p:cNvSpPr txBox="true"/>
          <p:nvPr/>
        </p:nvSpPr>
        <p:spPr>
          <a:xfrm rot="0">
            <a:off x="1297011" y="5143500"/>
            <a:ext cx="7379887" cy="1937385"/>
          </a:xfrm>
          <a:prstGeom prst="rect">
            <a:avLst/>
          </a:prstGeom>
        </p:spPr>
        <p:txBody>
          <a:bodyPr anchor="t" rtlCol="false" tIns="0" lIns="0" bIns="0" rIns="0">
            <a:spAutoFit/>
          </a:bodyPr>
          <a:lstStyle/>
          <a:p>
            <a:pPr algn="l" marL="518158" indent="-259079" lvl="1">
              <a:lnSpc>
                <a:spcPts val="2999"/>
              </a:lnSpc>
              <a:buFont typeface="Arial"/>
              <a:buChar char="•"/>
            </a:pPr>
            <a:r>
              <a:rPr lang="en-US" b="true" sz="2399">
                <a:solidFill>
                  <a:srgbClr val="253A7E"/>
                </a:solidFill>
                <a:latin typeface="Bitter Bold"/>
                <a:ea typeface="Bitter Bold"/>
                <a:cs typeface="Bitter Bold"/>
                <a:sym typeface="Bitter Bold"/>
              </a:rPr>
              <a:t>Thailand's registered population stood at 65,809,011 people as of 31 December 2025.</a:t>
            </a:r>
          </a:p>
          <a:p>
            <a:pPr algn="l">
              <a:lnSpc>
                <a:spcPts val="2999"/>
              </a:lnSpc>
            </a:pPr>
          </a:p>
          <a:p>
            <a:pPr algn="l" marL="518158" indent="-259079" lvl="1">
              <a:lnSpc>
                <a:spcPts val="2999"/>
              </a:lnSpc>
              <a:buFont typeface="Arial"/>
              <a:buChar char="•"/>
            </a:pPr>
            <a:r>
              <a:rPr lang="en-US" b="true" sz="2399">
                <a:solidFill>
                  <a:srgbClr val="253A7E"/>
                </a:solidFill>
                <a:latin typeface="Bitter Bold"/>
                <a:ea typeface="Bitter Bold"/>
                <a:cs typeface="Bitter Bold"/>
                <a:sym typeface="Bitter Bold"/>
              </a:rPr>
              <a:t>Bangkok had the largest registered population, with 5.42 million residents.</a:t>
            </a:r>
          </a:p>
        </p:txBody>
      </p:sp>
      <p:sp>
        <p:nvSpPr>
          <p:cNvPr name="TextBox 10" id="10"/>
          <p:cNvSpPr txBox="true"/>
          <p:nvPr/>
        </p:nvSpPr>
        <p:spPr>
          <a:xfrm rot="0">
            <a:off x="992238" y="8723002"/>
            <a:ext cx="7159523"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Khaosod English</a:t>
            </a:r>
          </a:p>
        </p:txBody>
      </p:sp>
      <p:sp>
        <p:nvSpPr>
          <p:cNvPr name="Freeform 11" id="11"/>
          <p:cNvSpPr/>
          <p:nvPr/>
        </p:nvSpPr>
        <p:spPr>
          <a:xfrm flipH="false" flipV="false" rot="0">
            <a:off x="11023169" y="1497323"/>
            <a:ext cx="5517107" cy="7292354"/>
          </a:xfrm>
          <a:custGeom>
            <a:avLst/>
            <a:gdLst/>
            <a:ahLst/>
            <a:cxnLst/>
            <a:rect r="r" b="b" t="t" l="l"/>
            <a:pathLst>
              <a:path h="7292354" w="5517107">
                <a:moveTo>
                  <a:pt x="0" y="0"/>
                </a:moveTo>
                <a:lnTo>
                  <a:pt x="5517107" y="0"/>
                </a:lnTo>
                <a:lnTo>
                  <a:pt x="5517107" y="7292354"/>
                </a:lnTo>
                <a:lnTo>
                  <a:pt x="0" y="7292354"/>
                </a:lnTo>
                <a:lnTo>
                  <a:pt x="0" y="0"/>
                </a:lnTo>
                <a:close/>
              </a:path>
            </a:pathLst>
          </a:custGeom>
          <a:blipFill>
            <a:blip r:embed="rId3"/>
            <a:stretch>
              <a:fillRect l="-23729" t="-1617" r="-120391" b="0"/>
            </a:stretch>
          </a:blipFill>
        </p:spPr>
      </p:sp>
      <p:sp>
        <p:nvSpPr>
          <p:cNvPr name="TextBox 12" id="12"/>
          <p:cNvSpPr txBox="true"/>
          <p:nvPr/>
        </p:nvSpPr>
        <p:spPr>
          <a:xfrm rot="0">
            <a:off x="992238" y="8346211"/>
            <a:ext cx="7989432" cy="283527"/>
          </a:xfrm>
          <a:prstGeom prst="rect">
            <a:avLst/>
          </a:prstGeom>
        </p:spPr>
        <p:txBody>
          <a:bodyPr anchor="t" rtlCol="false" tIns="0" lIns="0" bIns="0" rIns="0">
            <a:spAutoFit/>
          </a:bodyPr>
          <a:lstStyle/>
          <a:p>
            <a:pPr algn="l">
              <a:lnSpc>
                <a:spcPts val="2312"/>
              </a:lnSpc>
            </a:pPr>
            <a:r>
              <a:rPr lang="en-US" sz="1850">
                <a:solidFill>
                  <a:srgbClr val="000000"/>
                </a:solidFill>
                <a:latin typeface="Bitter"/>
                <a:ea typeface="Bitter"/>
                <a:cs typeface="Bitter"/>
                <a:sym typeface="Bitter"/>
              </a:rPr>
              <a:t>Source: Department of Provincial Administration (DOPA), 2026</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2581807" y="2410803"/>
            <a:ext cx="6890296" cy="5986297"/>
          </a:xfrm>
          <a:custGeom>
            <a:avLst/>
            <a:gdLst/>
            <a:ahLst/>
            <a:cxnLst/>
            <a:rect r="r" b="b" t="t" l="l"/>
            <a:pathLst>
              <a:path h="5986297" w="6890296">
                <a:moveTo>
                  <a:pt x="0" y="0"/>
                </a:moveTo>
                <a:lnTo>
                  <a:pt x="6890296" y="0"/>
                </a:lnTo>
                <a:lnTo>
                  <a:pt x="6890296" y="5986297"/>
                </a:lnTo>
                <a:lnTo>
                  <a:pt x="0" y="5986297"/>
                </a:lnTo>
                <a:lnTo>
                  <a:pt x="0" y="0"/>
                </a:lnTo>
                <a:close/>
              </a:path>
            </a:pathLst>
          </a:custGeom>
          <a:blipFill>
            <a:blip r:embed="rId4"/>
            <a:stretch>
              <a:fillRect l="-93856" t="-13368" r="-9227" b="-20829"/>
            </a:stretch>
          </a:blipFill>
        </p:spPr>
      </p:sp>
      <p:sp>
        <p:nvSpPr>
          <p:cNvPr name="TextBox 9" id="9"/>
          <p:cNvSpPr txBox="true"/>
          <p:nvPr/>
        </p:nvSpPr>
        <p:spPr>
          <a:xfrm rot="0">
            <a:off x="987771" y="1191322"/>
            <a:ext cx="10589716" cy="869113"/>
          </a:xfrm>
          <a:prstGeom prst="rect">
            <a:avLst/>
          </a:prstGeom>
        </p:spPr>
        <p:txBody>
          <a:bodyPr anchor="t" rtlCol="false" tIns="0" lIns="0" bIns="0" rIns="0">
            <a:spAutoFit/>
          </a:bodyPr>
          <a:lstStyle/>
          <a:p>
            <a:pPr algn="l">
              <a:lnSpc>
                <a:spcPts val="6559"/>
              </a:lnSpc>
            </a:pPr>
            <a:r>
              <a:rPr lang="en-US" b="true" sz="5199">
                <a:solidFill>
                  <a:srgbClr val="253A7E"/>
                </a:solidFill>
                <a:latin typeface="Bitter Bold"/>
                <a:ea typeface="Bitter Bold"/>
                <a:cs typeface="Bitter Bold"/>
                <a:sym typeface="Bitter Bold"/>
              </a:rPr>
              <a:t>Population Pyramid of Thailand</a:t>
            </a:r>
          </a:p>
        </p:txBody>
      </p:sp>
      <p:sp>
        <p:nvSpPr>
          <p:cNvPr name="TextBox 10" id="10"/>
          <p:cNvSpPr txBox="true"/>
          <p:nvPr/>
        </p:nvSpPr>
        <p:spPr>
          <a:xfrm rot="0">
            <a:off x="987771" y="8830418"/>
            <a:ext cx="16312458"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Mahidol University</a:t>
            </a:r>
          </a:p>
        </p:txBody>
      </p:sp>
      <p:sp>
        <p:nvSpPr>
          <p:cNvPr name="TextBox 11" id="11"/>
          <p:cNvSpPr txBox="true"/>
          <p:nvPr/>
        </p:nvSpPr>
        <p:spPr>
          <a:xfrm rot="0">
            <a:off x="10148751" y="3411958"/>
            <a:ext cx="6676040" cy="5157130"/>
          </a:xfrm>
          <a:prstGeom prst="rect">
            <a:avLst/>
          </a:prstGeom>
        </p:spPr>
        <p:txBody>
          <a:bodyPr anchor="t" rtlCol="false" tIns="0" lIns="0" bIns="0" rIns="0">
            <a:spAutoFit/>
          </a:bodyPr>
          <a:lstStyle/>
          <a:p>
            <a:pPr algn="l">
              <a:lnSpc>
                <a:spcPts val="4017"/>
              </a:lnSpc>
            </a:pPr>
            <a:r>
              <a:rPr lang="en-US" sz="2499" b="true">
                <a:solidFill>
                  <a:srgbClr val="253A7E"/>
                </a:solidFill>
                <a:latin typeface="Bitter Bold"/>
                <a:ea typeface="Bitter Bold"/>
                <a:cs typeface="Bitter Bold"/>
                <a:sym typeface="Bitter Bold"/>
              </a:rPr>
              <a:t>Thailand's population pyramid reflects a narrowing younger population and a growing proportion of older persons.</a:t>
            </a:r>
          </a:p>
          <a:p>
            <a:pPr algn="l">
              <a:lnSpc>
                <a:spcPts val="4017"/>
              </a:lnSpc>
            </a:pPr>
          </a:p>
          <a:p>
            <a:pPr algn="l">
              <a:lnSpc>
                <a:spcPts val="4017"/>
              </a:lnSpc>
            </a:pPr>
            <a:r>
              <a:rPr lang="en-US" sz="2499" b="true">
                <a:solidFill>
                  <a:srgbClr val="253A7E"/>
                </a:solidFill>
                <a:latin typeface="Bitter Bold"/>
                <a:ea typeface="Bitter Bold"/>
                <a:cs typeface="Bitter Bold"/>
                <a:sym typeface="Bitter Bold"/>
              </a:rPr>
              <a:t>In 2025, Thailand recorded 416,514 births and 559,684 deaths, indicating negative natural population growth.</a:t>
            </a:r>
          </a:p>
          <a:p>
            <a:pPr algn="l">
              <a:lnSpc>
                <a:spcPts val="4017"/>
              </a:lnSpc>
            </a:pPr>
          </a:p>
          <a:p>
            <a:pPr algn="l">
              <a:lnSpc>
                <a:spcPts val="4017"/>
              </a:lnSpc>
            </a:pPr>
            <a:r>
              <a:rPr lang="en-US" sz="2499">
                <a:solidFill>
                  <a:srgbClr val="000000"/>
                </a:solidFill>
                <a:latin typeface="Bitter"/>
                <a:ea typeface="Bitter"/>
                <a:cs typeface="Bitter"/>
                <a:sym typeface="Bitter"/>
              </a:rPr>
              <a:t>Source: </a:t>
            </a:r>
            <a:r>
              <a:rPr lang="en-US" sz="2499" u="sng">
                <a:solidFill>
                  <a:srgbClr val="000000"/>
                </a:solidFill>
                <a:latin typeface="Bitter"/>
                <a:ea typeface="Bitter"/>
                <a:cs typeface="Bitter"/>
                <a:sym typeface="Bitter"/>
                <a:hlinkClick r:id="rId5" tooltip="https://ipsr.mahidol.ac.th/ipsrbeta/FileUpload/PDF/Report-File-314.pdf"/>
              </a:rPr>
              <a:t>Mahidol University</a:t>
            </a:r>
          </a:p>
          <a:p>
            <a:pPr algn="l">
              <a:lnSpc>
                <a:spcPts val="4017"/>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217872" y="2373786"/>
            <a:ext cx="5836236" cy="2853742"/>
            <a:chOff x="0" y="0"/>
            <a:chExt cx="7006628" cy="3426028"/>
          </a:xfrm>
        </p:grpSpPr>
        <p:sp>
          <p:nvSpPr>
            <p:cNvPr name="Freeform 7" id="7"/>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sp>
        <p:nvSpPr>
          <p:cNvPr name="TextBox 8" id="8"/>
          <p:cNvSpPr txBox="true"/>
          <p:nvPr/>
        </p:nvSpPr>
        <p:spPr>
          <a:xfrm rot="0">
            <a:off x="5022677" y="3787289"/>
            <a:ext cx="5174746" cy="1075536"/>
          </a:xfrm>
          <a:prstGeom prst="rect">
            <a:avLst/>
          </a:prstGeom>
        </p:spPr>
        <p:txBody>
          <a:bodyPr anchor="t" rtlCol="false" tIns="0" lIns="0" bIns="0" rIns="0">
            <a:spAutoFit/>
          </a:bodyPr>
          <a:lstStyle/>
          <a:p>
            <a:pPr algn="l">
              <a:lnSpc>
                <a:spcPts val="4316"/>
              </a:lnSpc>
            </a:pPr>
            <a:r>
              <a:rPr lang="en-US" sz="2651">
                <a:solidFill>
                  <a:srgbClr val="000000"/>
                </a:solidFill>
                <a:latin typeface="Bitter"/>
                <a:ea typeface="Bitter"/>
                <a:cs typeface="Bitter"/>
                <a:sym typeface="Bitter"/>
              </a:rPr>
              <a:t>around </a:t>
            </a:r>
            <a:r>
              <a:rPr lang="en-US" sz="2651" b="true">
                <a:solidFill>
                  <a:srgbClr val="D35B41"/>
                </a:solidFill>
                <a:latin typeface="Bitter Bold"/>
                <a:ea typeface="Bitter Bold"/>
                <a:cs typeface="Bitter Bold"/>
                <a:sym typeface="Bitter Bold"/>
              </a:rPr>
              <a:t>15%</a:t>
            </a:r>
          </a:p>
          <a:p>
            <a:pPr algn="l">
              <a:lnSpc>
                <a:spcPts val="4318"/>
              </a:lnSpc>
            </a:pPr>
            <a:r>
              <a:rPr lang="en-US" sz="2651">
                <a:solidFill>
                  <a:srgbClr val="000000"/>
                </a:solidFill>
                <a:latin typeface="Bitter"/>
                <a:ea typeface="Bitter"/>
                <a:cs typeface="Bitter"/>
                <a:sym typeface="Bitter"/>
              </a:rPr>
              <a:t>of the population</a:t>
            </a:r>
          </a:p>
        </p:txBody>
      </p:sp>
      <p:grpSp>
        <p:nvGrpSpPr>
          <p:cNvPr name="Group 9" id="9"/>
          <p:cNvGrpSpPr/>
          <p:nvPr/>
        </p:nvGrpSpPr>
        <p:grpSpPr>
          <a:xfrm rot="0">
            <a:off x="9358411" y="2373786"/>
            <a:ext cx="5836236" cy="2853742"/>
            <a:chOff x="0" y="0"/>
            <a:chExt cx="7006628" cy="3426028"/>
          </a:xfrm>
        </p:grpSpPr>
        <p:sp>
          <p:nvSpPr>
            <p:cNvPr name="Freeform 10" id="10"/>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0878980" y="3916978"/>
            <a:ext cx="5174746" cy="978650"/>
          </a:xfrm>
          <a:prstGeom prst="rect">
            <a:avLst/>
          </a:prstGeom>
        </p:spPr>
        <p:txBody>
          <a:bodyPr anchor="t" rtlCol="false" tIns="0" lIns="0" bIns="0" rIns="0">
            <a:spAutoFit/>
          </a:bodyPr>
          <a:lstStyle/>
          <a:p>
            <a:pPr algn="l">
              <a:lnSpc>
                <a:spcPts val="3955"/>
              </a:lnSpc>
            </a:pPr>
            <a:r>
              <a:rPr lang="en-US" sz="2429">
                <a:solidFill>
                  <a:srgbClr val="000000"/>
                </a:solidFill>
                <a:latin typeface="Bitter"/>
                <a:ea typeface="Bitter"/>
                <a:cs typeface="Bitter"/>
                <a:sym typeface="Bitter"/>
              </a:rPr>
              <a:t>around </a:t>
            </a:r>
            <a:r>
              <a:rPr lang="en-US" sz="2429" b="true">
                <a:solidFill>
                  <a:srgbClr val="D35B41"/>
                </a:solidFill>
                <a:latin typeface="Bitter Bold"/>
                <a:ea typeface="Bitter Bold"/>
                <a:cs typeface="Bitter Bold"/>
                <a:sym typeface="Bitter Bold"/>
              </a:rPr>
              <a:t>71%</a:t>
            </a:r>
          </a:p>
          <a:p>
            <a:pPr algn="l">
              <a:lnSpc>
                <a:spcPts val="3956"/>
              </a:lnSpc>
            </a:pPr>
            <a:r>
              <a:rPr lang="en-US" sz="2429">
                <a:solidFill>
                  <a:srgbClr val="000000"/>
                </a:solidFill>
                <a:latin typeface="Bitter"/>
                <a:ea typeface="Bitter"/>
                <a:cs typeface="Bitter"/>
                <a:sym typeface="Bitter"/>
              </a:rPr>
              <a:t>of the population</a:t>
            </a:r>
          </a:p>
        </p:txBody>
      </p:sp>
      <p:grpSp>
        <p:nvGrpSpPr>
          <p:cNvPr name="Group 12" id="12"/>
          <p:cNvGrpSpPr/>
          <p:nvPr/>
        </p:nvGrpSpPr>
        <p:grpSpPr>
          <a:xfrm rot="0">
            <a:off x="6349460" y="5598901"/>
            <a:ext cx="5836236" cy="2853742"/>
            <a:chOff x="0" y="0"/>
            <a:chExt cx="7006628" cy="3426028"/>
          </a:xfrm>
        </p:grpSpPr>
        <p:sp>
          <p:nvSpPr>
            <p:cNvPr name="Freeform 13" id="13"/>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AutoShape 16" id="16"/>
          <p:cNvSpPr/>
          <p:nvPr/>
        </p:nvSpPr>
        <p:spPr>
          <a:xfrm>
            <a:off x="4919823" y="3573653"/>
            <a:ext cx="3782174" cy="0"/>
          </a:xfrm>
          <a:prstGeom prst="line">
            <a:avLst/>
          </a:prstGeom>
          <a:ln cap="flat" w="19050">
            <a:solidFill>
              <a:srgbClr val="B4B1AE"/>
            </a:solidFill>
            <a:prstDash val="solid"/>
            <a:headEnd type="none" len="sm" w="sm"/>
            <a:tailEnd type="none" len="sm" w="sm"/>
          </a:ln>
        </p:spPr>
      </p:sp>
      <p:sp>
        <p:nvSpPr>
          <p:cNvPr name="AutoShape 17" id="17"/>
          <p:cNvSpPr/>
          <p:nvPr/>
        </p:nvSpPr>
        <p:spPr>
          <a:xfrm>
            <a:off x="10878980" y="3800657"/>
            <a:ext cx="3984917" cy="0"/>
          </a:xfrm>
          <a:prstGeom prst="line">
            <a:avLst/>
          </a:prstGeom>
          <a:ln cap="flat" w="19050">
            <a:solidFill>
              <a:srgbClr val="B4B1AE"/>
            </a:solidFill>
            <a:prstDash val="solid"/>
            <a:headEnd type="none" len="sm" w="sm"/>
            <a:tailEnd type="none" len="sm" w="sm"/>
          </a:ln>
        </p:spPr>
      </p:sp>
      <p:sp>
        <p:nvSpPr>
          <p:cNvPr name="AutoShape 18" id="18"/>
          <p:cNvSpPr/>
          <p:nvPr/>
        </p:nvSpPr>
        <p:spPr>
          <a:xfrm>
            <a:off x="7959989" y="7015194"/>
            <a:ext cx="3782174" cy="0"/>
          </a:xfrm>
          <a:prstGeom prst="line">
            <a:avLst/>
          </a:prstGeom>
          <a:ln cap="flat" w="19050">
            <a:solidFill>
              <a:srgbClr val="B4B1AE"/>
            </a:solidFill>
            <a:prstDash val="solid"/>
            <a:headEnd type="none" len="sm" w="sm"/>
            <a:tailEnd type="none" len="sm" w="sm"/>
          </a:ln>
        </p:spPr>
      </p:sp>
      <p:sp>
        <p:nvSpPr>
          <p:cNvPr name="Freeform 19" id="19"/>
          <p:cNvSpPr/>
          <p:nvPr/>
        </p:nvSpPr>
        <p:spPr>
          <a:xfrm flipH="false" flipV="false" rot="0">
            <a:off x="2925848" y="2235141"/>
            <a:ext cx="2096828" cy="1712610"/>
          </a:xfrm>
          <a:custGeom>
            <a:avLst/>
            <a:gdLst/>
            <a:ahLst/>
            <a:cxnLst/>
            <a:rect r="r" b="b" t="t" l="l"/>
            <a:pathLst>
              <a:path h="1712610" w="2096828">
                <a:moveTo>
                  <a:pt x="0" y="0"/>
                </a:moveTo>
                <a:lnTo>
                  <a:pt x="2096829" y="0"/>
                </a:lnTo>
                <a:lnTo>
                  <a:pt x="2096829" y="1712609"/>
                </a:lnTo>
                <a:lnTo>
                  <a:pt x="0" y="1712609"/>
                </a:lnTo>
                <a:lnTo>
                  <a:pt x="0" y="0"/>
                </a:lnTo>
                <a:close/>
              </a:path>
            </a:pathLst>
          </a:custGeom>
          <a:blipFill>
            <a:blip r:embed="rId4"/>
            <a:stretch>
              <a:fillRect l="0" t="0" r="-184690" b="-132373"/>
            </a:stretch>
          </a:blipFill>
        </p:spPr>
      </p:sp>
      <p:sp>
        <p:nvSpPr>
          <p:cNvPr name="Freeform 20" id="20"/>
          <p:cNvSpPr/>
          <p:nvPr/>
        </p:nvSpPr>
        <p:spPr>
          <a:xfrm flipH="false" flipV="false" rot="0">
            <a:off x="9358411" y="2235141"/>
            <a:ext cx="1808692" cy="1986125"/>
          </a:xfrm>
          <a:custGeom>
            <a:avLst/>
            <a:gdLst/>
            <a:ahLst/>
            <a:cxnLst/>
            <a:rect r="r" b="b" t="t" l="l"/>
            <a:pathLst>
              <a:path h="1986125" w="1808692">
                <a:moveTo>
                  <a:pt x="0" y="0"/>
                </a:moveTo>
                <a:lnTo>
                  <a:pt x="1808692" y="0"/>
                </a:lnTo>
                <a:lnTo>
                  <a:pt x="1808692" y="1986125"/>
                </a:lnTo>
                <a:lnTo>
                  <a:pt x="0" y="1986125"/>
                </a:lnTo>
                <a:lnTo>
                  <a:pt x="0" y="0"/>
                </a:lnTo>
                <a:close/>
              </a:path>
            </a:pathLst>
          </a:custGeom>
          <a:blipFill>
            <a:blip r:embed="rId4"/>
            <a:stretch>
              <a:fillRect l="-120758" t="0" r="-108671" b="-100000"/>
            </a:stretch>
          </a:blipFill>
        </p:spPr>
      </p:sp>
      <p:sp>
        <p:nvSpPr>
          <p:cNvPr name="Freeform 21" id="21"/>
          <p:cNvSpPr/>
          <p:nvPr/>
        </p:nvSpPr>
        <p:spPr>
          <a:xfrm flipH="false" flipV="false" rot="0">
            <a:off x="6281734" y="5460256"/>
            <a:ext cx="1534763" cy="1986125"/>
          </a:xfrm>
          <a:custGeom>
            <a:avLst/>
            <a:gdLst/>
            <a:ahLst/>
            <a:cxnLst/>
            <a:rect r="r" b="b" t="t" l="l"/>
            <a:pathLst>
              <a:path h="1986125" w="1534763">
                <a:moveTo>
                  <a:pt x="0" y="0"/>
                </a:moveTo>
                <a:lnTo>
                  <a:pt x="1534763" y="0"/>
                </a:lnTo>
                <a:lnTo>
                  <a:pt x="1534763" y="1986125"/>
                </a:lnTo>
                <a:lnTo>
                  <a:pt x="0" y="1986125"/>
                </a:lnTo>
                <a:lnTo>
                  <a:pt x="0" y="0"/>
                </a:lnTo>
                <a:close/>
              </a:path>
            </a:pathLst>
          </a:custGeom>
          <a:blipFill>
            <a:blip r:embed="rId4"/>
            <a:stretch>
              <a:fillRect l="-254851" t="0" r="-41614" b="-104243"/>
            </a:stretch>
          </a:blipFill>
        </p:spPr>
      </p:sp>
      <p:sp>
        <p:nvSpPr>
          <p:cNvPr name="TextBox 22" id="22"/>
          <p:cNvSpPr txBox="true"/>
          <p:nvPr/>
        </p:nvSpPr>
        <p:spPr>
          <a:xfrm rot="0">
            <a:off x="1028700" y="1000125"/>
            <a:ext cx="4628555"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Ag</a:t>
            </a:r>
            <a:r>
              <a:rPr lang="en-US" b="true" sz="5199">
                <a:solidFill>
                  <a:srgbClr val="253A7E"/>
                </a:solidFill>
                <a:latin typeface="Bitter Bold"/>
                <a:ea typeface="Bitter Bold"/>
                <a:cs typeface="Bitter Bold"/>
                <a:sym typeface="Bitter Bold"/>
              </a:rPr>
              <a:t>e Structure</a:t>
            </a:r>
          </a:p>
        </p:txBody>
      </p:sp>
      <p:sp>
        <p:nvSpPr>
          <p:cNvPr name="TextBox 23" id="23"/>
          <p:cNvSpPr txBox="true"/>
          <p:nvPr/>
        </p:nvSpPr>
        <p:spPr>
          <a:xfrm rot="0">
            <a:off x="4981772" y="2840376"/>
            <a:ext cx="3663826" cy="492614"/>
          </a:xfrm>
          <a:prstGeom prst="rect">
            <a:avLst/>
          </a:prstGeom>
        </p:spPr>
        <p:txBody>
          <a:bodyPr anchor="t" rtlCol="false" tIns="0" lIns="0" bIns="0" rIns="0">
            <a:spAutoFit/>
          </a:bodyPr>
          <a:lstStyle/>
          <a:p>
            <a:pPr algn="l">
              <a:lnSpc>
                <a:spcPts val="3817"/>
              </a:lnSpc>
            </a:pPr>
            <a:r>
              <a:rPr lang="en-US" b="true" sz="3054">
                <a:solidFill>
                  <a:srgbClr val="253A7E"/>
                </a:solidFill>
                <a:latin typeface="Bitter Bold"/>
                <a:ea typeface="Bitter Bold"/>
                <a:cs typeface="Bitter Bold"/>
                <a:sym typeface="Bitter Bold"/>
              </a:rPr>
              <a:t>Childr</a:t>
            </a:r>
            <a:r>
              <a:rPr lang="en-US" b="true" sz="3054">
                <a:solidFill>
                  <a:srgbClr val="253A7E"/>
                </a:solidFill>
                <a:latin typeface="Bitter Bold"/>
                <a:ea typeface="Bitter Bold"/>
                <a:cs typeface="Bitter Bold"/>
                <a:sym typeface="Bitter Bold"/>
              </a:rPr>
              <a:t>en aged 0-14</a:t>
            </a:r>
          </a:p>
        </p:txBody>
      </p:sp>
      <p:sp>
        <p:nvSpPr>
          <p:cNvPr name="TextBox 24" id="24"/>
          <p:cNvSpPr txBox="true"/>
          <p:nvPr/>
        </p:nvSpPr>
        <p:spPr>
          <a:xfrm rot="0">
            <a:off x="10878980" y="2653739"/>
            <a:ext cx="4511511" cy="935346"/>
          </a:xfrm>
          <a:prstGeom prst="rect">
            <a:avLst/>
          </a:prstGeom>
        </p:spPr>
        <p:txBody>
          <a:bodyPr anchor="t" rtlCol="false" tIns="0" lIns="0" bIns="0" rIns="0">
            <a:spAutoFit/>
          </a:bodyPr>
          <a:lstStyle/>
          <a:p>
            <a:pPr algn="l">
              <a:lnSpc>
                <a:spcPts val="3549"/>
              </a:lnSpc>
            </a:pPr>
            <a:r>
              <a:rPr lang="en-US" sz="2839" b="true">
                <a:solidFill>
                  <a:srgbClr val="253A7E"/>
                </a:solidFill>
                <a:latin typeface="Bitter Bold"/>
                <a:ea typeface="Bitter Bold"/>
                <a:cs typeface="Bitter Bold"/>
                <a:sym typeface="Bitter Bold"/>
              </a:rPr>
              <a:t>Worki</a:t>
            </a:r>
            <a:r>
              <a:rPr lang="en-US" sz="2839" b="true">
                <a:solidFill>
                  <a:srgbClr val="253A7E"/>
                </a:solidFill>
                <a:latin typeface="Bitter Bold"/>
                <a:ea typeface="Bitter Bold"/>
                <a:cs typeface="Bitter Bold"/>
                <a:sym typeface="Bitter Bold"/>
              </a:rPr>
              <a:t>ng-age </a:t>
            </a:r>
          </a:p>
          <a:p>
            <a:pPr algn="l">
              <a:lnSpc>
                <a:spcPts val="3549"/>
              </a:lnSpc>
            </a:pPr>
            <a:r>
              <a:rPr lang="en-US" sz="2839" b="true">
                <a:solidFill>
                  <a:srgbClr val="253A7E"/>
                </a:solidFill>
                <a:latin typeface="Bitter Bold"/>
                <a:ea typeface="Bitter Bold"/>
                <a:cs typeface="Bitter Bold"/>
                <a:sym typeface="Bitter Bold"/>
              </a:rPr>
              <a:t>population aged 15-64</a:t>
            </a:r>
          </a:p>
        </p:txBody>
      </p:sp>
      <p:sp>
        <p:nvSpPr>
          <p:cNvPr name="TextBox 25" id="25"/>
          <p:cNvSpPr txBox="true"/>
          <p:nvPr/>
        </p:nvSpPr>
        <p:spPr>
          <a:xfrm rot="0">
            <a:off x="7959989" y="5814251"/>
            <a:ext cx="5174746" cy="995096"/>
          </a:xfrm>
          <a:prstGeom prst="rect">
            <a:avLst/>
          </a:prstGeom>
        </p:spPr>
        <p:txBody>
          <a:bodyPr anchor="t" rtlCol="false" tIns="0" lIns="0" bIns="0" rIns="0">
            <a:spAutoFit/>
          </a:bodyPr>
          <a:lstStyle/>
          <a:p>
            <a:pPr algn="l">
              <a:lnSpc>
                <a:spcPts val="3817"/>
              </a:lnSpc>
            </a:pPr>
            <a:r>
              <a:rPr lang="en-US" b="true" sz="3054">
                <a:solidFill>
                  <a:srgbClr val="253A7E"/>
                </a:solidFill>
                <a:latin typeface="Bitter Bold"/>
                <a:ea typeface="Bitter Bold"/>
                <a:cs typeface="Bitter Bold"/>
                <a:sym typeface="Bitter Bold"/>
              </a:rPr>
              <a:t>Old</a:t>
            </a:r>
            <a:r>
              <a:rPr lang="en-US" b="true" sz="3054">
                <a:solidFill>
                  <a:srgbClr val="253A7E"/>
                </a:solidFill>
                <a:latin typeface="Bitter Bold"/>
                <a:ea typeface="Bitter Bold"/>
                <a:cs typeface="Bitter Bold"/>
                <a:sym typeface="Bitter Bold"/>
              </a:rPr>
              <a:t>er persons</a:t>
            </a:r>
          </a:p>
          <a:p>
            <a:pPr algn="l">
              <a:lnSpc>
                <a:spcPts val="3817"/>
              </a:lnSpc>
            </a:pPr>
            <a:r>
              <a:rPr lang="en-US" b="true" sz="3054">
                <a:solidFill>
                  <a:srgbClr val="253A7E"/>
                </a:solidFill>
                <a:latin typeface="Bitter Bold"/>
                <a:ea typeface="Bitter Bold"/>
                <a:cs typeface="Bitter Bold"/>
                <a:sym typeface="Bitter Bold"/>
              </a:rPr>
              <a:t>aged 65+</a:t>
            </a:r>
          </a:p>
        </p:txBody>
      </p:sp>
      <p:sp>
        <p:nvSpPr>
          <p:cNvPr name="TextBox 26" id="26"/>
          <p:cNvSpPr txBox="true"/>
          <p:nvPr/>
        </p:nvSpPr>
        <p:spPr>
          <a:xfrm rot="0">
            <a:off x="7959989" y="7120937"/>
            <a:ext cx="5174746" cy="978650"/>
          </a:xfrm>
          <a:prstGeom prst="rect">
            <a:avLst/>
          </a:prstGeom>
        </p:spPr>
        <p:txBody>
          <a:bodyPr anchor="t" rtlCol="false" tIns="0" lIns="0" bIns="0" rIns="0">
            <a:spAutoFit/>
          </a:bodyPr>
          <a:lstStyle/>
          <a:p>
            <a:pPr algn="l">
              <a:lnSpc>
                <a:spcPts val="3955"/>
              </a:lnSpc>
            </a:pPr>
            <a:r>
              <a:rPr lang="en-US" sz="2429">
                <a:solidFill>
                  <a:srgbClr val="000000"/>
                </a:solidFill>
                <a:latin typeface="Bitter"/>
                <a:ea typeface="Bitter"/>
                <a:cs typeface="Bitter"/>
                <a:sym typeface="Bitter"/>
              </a:rPr>
              <a:t>around </a:t>
            </a:r>
            <a:r>
              <a:rPr lang="en-US" sz="2429" b="true">
                <a:solidFill>
                  <a:srgbClr val="D35B41"/>
                </a:solidFill>
                <a:latin typeface="Bitter Bold"/>
                <a:ea typeface="Bitter Bold"/>
                <a:cs typeface="Bitter Bold"/>
                <a:sym typeface="Bitter Bold"/>
              </a:rPr>
              <a:t>14%</a:t>
            </a:r>
          </a:p>
          <a:p>
            <a:pPr algn="l">
              <a:lnSpc>
                <a:spcPts val="3956"/>
              </a:lnSpc>
            </a:pPr>
            <a:r>
              <a:rPr lang="en-US" sz="2429">
                <a:solidFill>
                  <a:srgbClr val="000000"/>
                </a:solidFill>
                <a:latin typeface="Bitter"/>
                <a:ea typeface="Bitter"/>
                <a:cs typeface="Bitter"/>
                <a:sym typeface="Bitter"/>
              </a:rPr>
              <a:t>of the population</a:t>
            </a:r>
          </a:p>
        </p:txBody>
      </p:sp>
      <p:sp>
        <p:nvSpPr>
          <p:cNvPr name="TextBox 27" id="27"/>
          <p:cNvSpPr txBox="true"/>
          <p:nvPr/>
        </p:nvSpPr>
        <p:spPr>
          <a:xfrm rot="0">
            <a:off x="992238" y="8986736"/>
            <a:ext cx="16303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Source: Department of Provincial Administration (DOPA); Board of Investment of Thailand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8" id="8"/>
          <p:cNvSpPr txBox="true"/>
          <p:nvPr/>
        </p:nvSpPr>
        <p:spPr>
          <a:xfrm rot="0">
            <a:off x="1148504" y="1019023"/>
            <a:ext cx="7011144"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Sex Ratio in Thailand</a:t>
            </a:r>
          </a:p>
        </p:txBody>
      </p:sp>
      <p:sp>
        <p:nvSpPr>
          <p:cNvPr name="TextBox 9" id="9"/>
          <p:cNvSpPr txBox="true"/>
          <p:nvPr/>
        </p:nvSpPr>
        <p:spPr>
          <a:xfrm rot="0">
            <a:off x="3557628" y="3284860"/>
            <a:ext cx="2211486" cy="1186186"/>
          </a:xfrm>
          <a:prstGeom prst="rect">
            <a:avLst/>
          </a:prstGeom>
        </p:spPr>
        <p:txBody>
          <a:bodyPr anchor="t" rtlCol="false" tIns="0" lIns="0" bIns="0" rIns="0">
            <a:spAutoFit/>
          </a:bodyPr>
          <a:lstStyle/>
          <a:p>
            <a:pPr algn="ctr">
              <a:lnSpc>
                <a:spcPts val="8387"/>
              </a:lnSpc>
            </a:pPr>
            <a:r>
              <a:rPr lang="en-US" b="true" sz="8387">
                <a:solidFill>
                  <a:srgbClr val="000000"/>
                </a:solidFill>
                <a:latin typeface="Bitter Bold"/>
                <a:ea typeface="Bitter Bold"/>
                <a:cs typeface="Bitter Bold"/>
                <a:sym typeface="Bitter Bold"/>
              </a:rPr>
              <a:t>32M</a:t>
            </a:r>
          </a:p>
        </p:txBody>
      </p:sp>
      <p:sp>
        <p:nvSpPr>
          <p:cNvPr name="TextBox 10" id="10"/>
          <p:cNvSpPr txBox="true"/>
          <p:nvPr/>
        </p:nvSpPr>
        <p:spPr>
          <a:xfrm rot="0">
            <a:off x="2630102" y="4583824"/>
            <a:ext cx="4066549" cy="527347"/>
          </a:xfrm>
          <a:prstGeom prst="rect">
            <a:avLst/>
          </a:prstGeom>
        </p:spPr>
        <p:txBody>
          <a:bodyPr anchor="t" rtlCol="false" tIns="0" lIns="0" bIns="0" rIns="0">
            <a:spAutoFit/>
          </a:bodyPr>
          <a:lstStyle/>
          <a:p>
            <a:pPr algn="ctr">
              <a:lnSpc>
                <a:spcPts val="3977"/>
              </a:lnSpc>
            </a:pPr>
            <a:r>
              <a:rPr lang="en-US" sz="3181" b="true">
                <a:solidFill>
                  <a:srgbClr val="000000"/>
                </a:solidFill>
                <a:latin typeface="Bitter Bold"/>
                <a:ea typeface="Bitter Bold"/>
                <a:cs typeface="Bitter Bold"/>
                <a:sym typeface="Bitter Bold"/>
              </a:rPr>
              <a:t>Males</a:t>
            </a:r>
          </a:p>
        </p:txBody>
      </p:sp>
      <p:sp>
        <p:nvSpPr>
          <p:cNvPr name="TextBox 11" id="11"/>
          <p:cNvSpPr txBox="true"/>
          <p:nvPr/>
        </p:nvSpPr>
        <p:spPr>
          <a:xfrm rot="0">
            <a:off x="9091310" y="3205565"/>
            <a:ext cx="9196690" cy="911487"/>
          </a:xfrm>
          <a:prstGeom prst="rect">
            <a:avLst/>
          </a:prstGeom>
        </p:spPr>
        <p:txBody>
          <a:bodyPr anchor="t" rtlCol="false" tIns="0" lIns="0" bIns="0" rIns="0">
            <a:spAutoFit/>
          </a:bodyPr>
          <a:lstStyle/>
          <a:p>
            <a:pPr algn="ctr">
              <a:lnSpc>
                <a:spcPts val="8387"/>
              </a:lnSpc>
            </a:pPr>
            <a:r>
              <a:rPr lang="en-US" sz="8387" b="true">
                <a:solidFill>
                  <a:srgbClr val="000000"/>
                </a:solidFill>
                <a:latin typeface="Bitter Bold"/>
                <a:ea typeface="Bitter Bold"/>
                <a:cs typeface="Bitter Bold"/>
                <a:sym typeface="Bitter Bold"/>
              </a:rPr>
              <a:t>33.8M</a:t>
            </a:r>
          </a:p>
        </p:txBody>
      </p:sp>
      <p:sp>
        <p:nvSpPr>
          <p:cNvPr name="TextBox 12" id="12"/>
          <p:cNvSpPr txBox="true"/>
          <p:nvPr/>
        </p:nvSpPr>
        <p:spPr>
          <a:xfrm rot="0">
            <a:off x="11656375" y="4504529"/>
            <a:ext cx="4066549" cy="527347"/>
          </a:xfrm>
          <a:prstGeom prst="rect">
            <a:avLst/>
          </a:prstGeom>
        </p:spPr>
        <p:txBody>
          <a:bodyPr anchor="t" rtlCol="false" tIns="0" lIns="0" bIns="0" rIns="0">
            <a:spAutoFit/>
          </a:bodyPr>
          <a:lstStyle/>
          <a:p>
            <a:pPr algn="ctr">
              <a:lnSpc>
                <a:spcPts val="3977"/>
              </a:lnSpc>
            </a:pPr>
            <a:r>
              <a:rPr lang="en-US" sz="3181" b="true">
                <a:solidFill>
                  <a:srgbClr val="000000"/>
                </a:solidFill>
                <a:latin typeface="Bitter Bold"/>
                <a:ea typeface="Bitter Bold"/>
                <a:cs typeface="Bitter Bold"/>
                <a:sym typeface="Bitter Bold"/>
              </a:rPr>
              <a:t>Females</a:t>
            </a:r>
          </a:p>
        </p:txBody>
      </p:sp>
      <p:sp>
        <p:nvSpPr>
          <p:cNvPr name="TextBox 13" id="13"/>
          <p:cNvSpPr txBox="true"/>
          <p:nvPr/>
        </p:nvSpPr>
        <p:spPr>
          <a:xfrm rot="0">
            <a:off x="1783990" y="5761146"/>
            <a:ext cx="14720021" cy="2159318"/>
          </a:xfrm>
          <a:prstGeom prst="rect">
            <a:avLst/>
          </a:prstGeom>
        </p:spPr>
        <p:txBody>
          <a:bodyPr anchor="t" rtlCol="false" tIns="0" lIns="0" bIns="0" rIns="0">
            <a:spAutoFit/>
          </a:bodyPr>
          <a:lstStyle/>
          <a:p>
            <a:pPr algn="l">
              <a:lnSpc>
                <a:spcPts val="3374"/>
              </a:lnSpc>
            </a:pPr>
            <a:r>
              <a:rPr lang="en-US" sz="2699" b="true">
                <a:solidFill>
                  <a:srgbClr val="000000"/>
                </a:solidFill>
                <a:latin typeface="Bitter Bold"/>
                <a:ea typeface="Bitter Bold"/>
                <a:cs typeface="Bitter Bold"/>
                <a:sym typeface="Bitter Bold"/>
              </a:rPr>
              <a:t>Thailand’s registered population consisted of approximately 32 million males and 33.8 million females.</a:t>
            </a:r>
          </a:p>
          <a:p>
            <a:pPr algn="l">
              <a:lnSpc>
                <a:spcPts val="3374"/>
              </a:lnSpc>
            </a:pPr>
          </a:p>
          <a:p>
            <a:pPr algn="l">
              <a:lnSpc>
                <a:spcPts val="3374"/>
              </a:lnSpc>
            </a:pPr>
            <a:r>
              <a:rPr lang="en-US" b="true" sz="2699" u="sng">
                <a:solidFill>
                  <a:srgbClr val="000000"/>
                </a:solidFill>
                <a:latin typeface="Bitter Bold"/>
                <a:ea typeface="Bitter Bold"/>
                <a:cs typeface="Bitter Bold"/>
                <a:sym typeface="Bitter Bold"/>
              </a:rPr>
              <a:t>This equals around 95 males per 100 females.</a:t>
            </a:r>
          </a:p>
          <a:p>
            <a:pPr algn="l">
              <a:lnSpc>
                <a:spcPts val="3374"/>
              </a:lnSpc>
            </a:pPr>
          </a:p>
        </p:txBody>
      </p:sp>
      <p:sp>
        <p:nvSpPr>
          <p:cNvPr name="TextBox 14" id="14"/>
          <p:cNvSpPr txBox="true"/>
          <p:nvPr/>
        </p:nvSpPr>
        <p:spPr>
          <a:xfrm rot="0">
            <a:off x="939403" y="9028135"/>
            <a:ext cx="16319897" cy="321673"/>
          </a:xfrm>
          <a:prstGeom prst="rect">
            <a:avLst/>
          </a:prstGeom>
        </p:spPr>
        <p:txBody>
          <a:bodyPr anchor="t" rtlCol="false" tIns="0" lIns="0" bIns="0" rIns="0">
            <a:spAutoFit/>
          </a:bodyPr>
          <a:lstStyle/>
          <a:p>
            <a:pPr algn="l">
              <a:lnSpc>
                <a:spcPts val="2732"/>
              </a:lnSpc>
            </a:pPr>
            <a:r>
              <a:rPr lang="en-US" sz="1700">
                <a:solidFill>
                  <a:srgbClr val="000000"/>
                </a:solidFill>
                <a:latin typeface="Bitter"/>
                <a:ea typeface="Bitter"/>
                <a:cs typeface="Bitter"/>
                <a:sym typeface="Bitter"/>
              </a:rPr>
              <a:t>Source: Department of Provincial Administration (DOPA)</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1756384" y="952500"/>
            <a:ext cx="4762500" cy="8382000"/>
            <a:chOff x="0" y="0"/>
            <a:chExt cx="6350000" cy="11176000"/>
          </a:xfrm>
        </p:grpSpPr>
        <p:sp>
          <p:nvSpPr>
            <p:cNvPr name="Freeform 7" id="7" descr="preencoded.png"/>
            <p:cNvSpPr/>
            <p:nvPr/>
          </p:nvSpPr>
          <p:spPr>
            <a:xfrm flipH="false" flipV="false" rot="0">
              <a:off x="0" y="0"/>
              <a:ext cx="6350000" cy="11176000"/>
            </a:xfrm>
            <a:custGeom>
              <a:avLst/>
              <a:gdLst/>
              <a:ahLst/>
              <a:cxnLst/>
              <a:rect r="r" b="b" t="t" l="l"/>
              <a:pathLst>
                <a:path h="11176000" w="6350000">
                  <a:moveTo>
                    <a:pt x="190500" y="0"/>
                  </a:moveTo>
                  <a:lnTo>
                    <a:pt x="6159500" y="0"/>
                  </a:lnTo>
                  <a:cubicBezTo>
                    <a:pt x="6264710" y="0"/>
                    <a:pt x="6350000" y="85290"/>
                    <a:pt x="6350000" y="190500"/>
                  </a:cubicBezTo>
                  <a:lnTo>
                    <a:pt x="6350000" y="10985500"/>
                  </a:lnTo>
                  <a:cubicBezTo>
                    <a:pt x="6350000" y="11090711"/>
                    <a:pt x="6264710" y="11176000"/>
                    <a:pt x="6159500" y="11176000"/>
                  </a:cubicBezTo>
                  <a:lnTo>
                    <a:pt x="190500" y="11176000"/>
                  </a:lnTo>
                  <a:cubicBezTo>
                    <a:pt x="85290" y="11176000"/>
                    <a:pt x="0" y="11090711"/>
                    <a:pt x="0" y="10985500"/>
                  </a:cubicBezTo>
                  <a:lnTo>
                    <a:pt x="0" y="190500"/>
                  </a:lnTo>
                  <a:cubicBezTo>
                    <a:pt x="0" y="85290"/>
                    <a:pt x="85290" y="0"/>
                    <a:pt x="190500" y="0"/>
                  </a:cubicBezTo>
                  <a:close/>
                </a:path>
              </a:pathLst>
            </a:custGeom>
            <a:blipFill>
              <a:blip r:embed="rId3"/>
              <a:stretch>
                <a:fillRect l="0" t="0" r="0" b="0"/>
              </a:stretch>
            </a:blipFill>
          </p:spPr>
        </p:sp>
      </p:grpSp>
      <p:sp>
        <p:nvSpPr>
          <p:cNvPr name="TextBox 8" id="8"/>
          <p:cNvSpPr txBox="true"/>
          <p:nvPr/>
        </p:nvSpPr>
        <p:spPr>
          <a:xfrm rot="0">
            <a:off x="992238" y="891778"/>
            <a:ext cx="3618830"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Ethnicities</a:t>
            </a:r>
          </a:p>
        </p:txBody>
      </p:sp>
      <p:sp>
        <p:nvSpPr>
          <p:cNvPr name="TextBox 9" id="9"/>
          <p:cNvSpPr txBox="true"/>
          <p:nvPr/>
        </p:nvSpPr>
        <p:spPr>
          <a:xfrm rot="0">
            <a:off x="1028700" y="2358881"/>
            <a:ext cx="7862717" cy="1046987"/>
          </a:xfrm>
          <a:prstGeom prst="rect">
            <a:avLst/>
          </a:prstGeom>
        </p:spPr>
        <p:txBody>
          <a:bodyPr anchor="t" rtlCol="false" tIns="0" lIns="0" bIns="0" rIns="0">
            <a:spAutoFit/>
          </a:bodyPr>
          <a:lstStyle/>
          <a:p>
            <a:pPr algn="l">
              <a:lnSpc>
                <a:spcPts val="3900"/>
              </a:lnSpc>
            </a:pPr>
            <a:r>
              <a:rPr lang="en-US" sz="3120" b="true">
                <a:solidFill>
                  <a:srgbClr val="253A7E"/>
                </a:solidFill>
                <a:latin typeface="Bitter Bold"/>
                <a:ea typeface="Bitter Bold"/>
                <a:cs typeface="Bitter Bold"/>
                <a:sym typeface="Bitter Bold"/>
              </a:rPr>
              <a:t>Ethnic groups in Thailand are highly diverse.</a:t>
            </a:r>
          </a:p>
        </p:txBody>
      </p:sp>
      <p:sp>
        <p:nvSpPr>
          <p:cNvPr name="TextBox 10" id="10"/>
          <p:cNvSpPr txBox="true"/>
          <p:nvPr/>
        </p:nvSpPr>
        <p:spPr>
          <a:xfrm rot="0">
            <a:off x="1028700" y="3703429"/>
            <a:ext cx="7862717" cy="537655"/>
          </a:xfrm>
          <a:prstGeom prst="rect">
            <a:avLst/>
          </a:prstGeom>
        </p:spPr>
        <p:txBody>
          <a:bodyPr anchor="t" rtlCol="false" tIns="0" lIns="0" bIns="0" rIns="0">
            <a:spAutoFit/>
          </a:bodyPr>
          <a:lstStyle/>
          <a:p>
            <a:pPr algn="l">
              <a:lnSpc>
                <a:spcPts val="4550"/>
              </a:lnSpc>
            </a:pPr>
            <a:r>
              <a:rPr lang="en-US" sz="2820">
                <a:solidFill>
                  <a:srgbClr val="000000"/>
                </a:solidFill>
                <a:latin typeface="Bitter"/>
                <a:ea typeface="Bitter"/>
                <a:cs typeface="Bitter"/>
                <a:sym typeface="Bitter"/>
              </a:rPr>
              <a:t>Major ethnic groups include </a:t>
            </a:r>
          </a:p>
        </p:txBody>
      </p:sp>
      <p:sp>
        <p:nvSpPr>
          <p:cNvPr name="TextBox 11" id="11"/>
          <p:cNvSpPr txBox="true"/>
          <p:nvPr/>
        </p:nvSpPr>
        <p:spPr>
          <a:xfrm rot="0">
            <a:off x="1028700" y="4676257"/>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Tai peoples</a:t>
            </a:r>
          </a:p>
        </p:txBody>
      </p:sp>
      <p:sp>
        <p:nvSpPr>
          <p:cNvPr name="TextBox 12" id="12"/>
          <p:cNvSpPr txBox="true"/>
          <p:nvPr/>
        </p:nvSpPr>
        <p:spPr>
          <a:xfrm rot="0">
            <a:off x="1028700" y="5407678"/>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Thai-Chinese</a:t>
            </a:r>
          </a:p>
        </p:txBody>
      </p:sp>
      <p:sp>
        <p:nvSpPr>
          <p:cNvPr name="TextBox 13" id="13"/>
          <p:cNvSpPr txBox="true"/>
          <p:nvPr/>
        </p:nvSpPr>
        <p:spPr>
          <a:xfrm rot="0">
            <a:off x="1028700" y="6139099"/>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Hill Tribes</a:t>
            </a:r>
          </a:p>
        </p:txBody>
      </p:sp>
      <p:sp>
        <p:nvSpPr>
          <p:cNvPr name="TextBox 14" id="14"/>
          <p:cNvSpPr txBox="true"/>
          <p:nvPr/>
        </p:nvSpPr>
        <p:spPr>
          <a:xfrm rot="0">
            <a:off x="1028700" y="6870520"/>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Malays</a:t>
            </a:r>
          </a:p>
        </p:txBody>
      </p:sp>
      <p:sp>
        <p:nvSpPr>
          <p:cNvPr name="TextBox 15" id="15"/>
          <p:cNvSpPr txBox="true"/>
          <p:nvPr/>
        </p:nvSpPr>
        <p:spPr>
          <a:xfrm rot="0">
            <a:off x="1028700" y="7601930"/>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etc.</a:t>
            </a:r>
          </a:p>
        </p:txBody>
      </p:sp>
      <p:sp>
        <p:nvSpPr>
          <p:cNvPr name="TextBox 16" id="16"/>
          <p:cNvSpPr txBox="true"/>
          <p:nvPr/>
        </p:nvSpPr>
        <p:spPr>
          <a:xfrm rot="0">
            <a:off x="992238" y="8583816"/>
            <a:ext cx="8151762"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Princess Maha Chakri Sirindhorn Anthropology Centre (SAC)</a:t>
            </a:r>
          </a:p>
          <a:p>
            <a:pPr algn="l">
              <a:lnSpc>
                <a:spcPts val="2812"/>
              </a:lnSpc>
            </a:pPr>
            <a:r>
              <a:rPr lang="en-US" sz="1750">
                <a:solidFill>
                  <a:srgbClr val="000000"/>
                </a:solidFill>
                <a:latin typeface="Bitter"/>
                <a:ea typeface="Bitter"/>
                <a:cs typeface="Bitter"/>
                <a:sym typeface="Bitter"/>
              </a:rPr>
              <a:t>Photo credit: ArnoldPlaton</a:t>
            </a:r>
            <a:r>
              <a:rPr lang="en-US" sz="1750" u="sng">
                <a:solidFill>
                  <a:srgbClr val="966703"/>
                </a:solidFill>
                <a:latin typeface="Bitter"/>
                <a:ea typeface="Bitter"/>
                <a:cs typeface="Bitter"/>
                <a:sym typeface="Bitter"/>
                <a:hlinkClick r:id="rId4" tooltip="https://en.wikipedia.org/wiki/Demographics_of_Thailand"/>
              </a:rPr>
              <a:t>​</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285750" y="0"/>
            <a:ext cx="18685908" cy="10510823"/>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186443" y="0"/>
                  </a:moveTo>
                  <a:lnTo>
                    <a:pt x="24197557" y="0"/>
                  </a:lnTo>
                  <a:cubicBezTo>
                    <a:pt x="24300526" y="0"/>
                    <a:pt x="24384000" y="83474"/>
                    <a:pt x="24384000" y="186443"/>
                  </a:cubicBezTo>
                  <a:lnTo>
                    <a:pt x="24384000" y="13529557"/>
                  </a:lnTo>
                  <a:cubicBezTo>
                    <a:pt x="24384000" y="13632526"/>
                    <a:pt x="24300526" y="13716000"/>
                    <a:pt x="24197557" y="13716000"/>
                  </a:cubicBezTo>
                  <a:lnTo>
                    <a:pt x="186443" y="13716000"/>
                  </a:lnTo>
                  <a:cubicBezTo>
                    <a:pt x="83474" y="13716000"/>
                    <a:pt x="0" y="13632526"/>
                    <a:pt x="0" y="13529557"/>
                  </a:cubicBezTo>
                  <a:lnTo>
                    <a:pt x="0" y="186443"/>
                  </a:lnTo>
                  <a:cubicBezTo>
                    <a:pt x="0" y="83474"/>
                    <a:pt x="83474" y="0"/>
                    <a:pt x="186443" y="0"/>
                  </a:cubicBezTo>
                  <a:close/>
                </a:path>
              </a:pathLst>
            </a:custGeom>
            <a:solidFill>
              <a:srgbClr val="FFFFFF"/>
            </a:solidFill>
          </p:spPr>
        </p:sp>
      </p:grpSp>
      <p:grpSp>
        <p:nvGrpSpPr>
          <p:cNvPr name="Group 6" id="6"/>
          <p:cNvGrpSpPr/>
          <p:nvPr/>
        </p:nvGrpSpPr>
        <p:grpSpPr>
          <a:xfrm rot="0">
            <a:off x="1689049" y="1877612"/>
            <a:ext cx="3765652" cy="2327224"/>
            <a:chOff x="0" y="0"/>
            <a:chExt cx="5020869" cy="3102966"/>
          </a:xfrm>
        </p:grpSpPr>
        <p:sp>
          <p:nvSpPr>
            <p:cNvPr name="Freeform 7" id="7" descr="generare image"/>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3"/>
              <a:stretch>
                <a:fillRect l="-16752" t="-31911" r="-42129" b="-39651"/>
              </a:stretch>
            </a:blipFill>
          </p:spPr>
        </p:sp>
      </p:grpSp>
      <p:grpSp>
        <p:nvGrpSpPr>
          <p:cNvPr name="Group 8" id="8"/>
          <p:cNvGrpSpPr/>
          <p:nvPr/>
        </p:nvGrpSpPr>
        <p:grpSpPr>
          <a:xfrm rot="0">
            <a:off x="7261022" y="1877612"/>
            <a:ext cx="3765652" cy="2327224"/>
            <a:chOff x="0" y="0"/>
            <a:chExt cx="5020869" cy="3102966"/>
          </a:xfrm>
        </p:grpSpPr>
        <p:sp>
          <p:nvSpPr>
            <p:cNvPr name="Freeform 9" id="9" descr="preencoded.png"/>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4"/>
              <a:stretch>
                <a:fillRect l="-23" t="0" r="-24" b="0"/>
              </a:stretch>
            </a:blipFill>
          </p:spPr>
        </p:sp>
      </p:grpSp>
      <p:grpSp>
        <p:nvGrpSpPr>
          <p:cNvPr name="Group 10" id="10"/>
          <p:cNvGrpSpPr/>
          <p:nvPr/>
        </p:nvGrpSpPr>
        <p:grpSpPr>
          <a:xfrm rot="0">
            <a:off x="12833004" y="1877612"/>
            <a:ext cx="3765794" cy="2327377"/>
            <a:chOff x="0" y="0"/>
            <a:chExt cx="5021059" cy="3103169"/>
          </a:xfrm>
        </p:grpSpPr>
        <p:sp>
          <p:nvSpPr>
            <p:cNvPr name="Freeform 11" id="11"/>
            <p:cNvSpPr/>
            <p:nvPr/>
          </p:nvSpPr>
          <p:spPr>
            <a:xfrm flipH="false" flipV="false" rot="0">
              <a:off x="0" y="0"/>
              <a:ext cx="5021072" cy="3103118"/>
            </a:xfrm>
            <a:custGeom>
              <a:avLst/>
              <a:gdLst/>
              <a:ahLst/>
              <a:cxnLst/>
              <a:rect r="r" b="b" t="t" l="l"/>
              <a:pathLst>
                <a:path h="3103118" w="5021072">
                  <a:moveTo>
                    <a:pt x="190500" y="0"/>
                  </a:moveTo>
                  <a:lnTo>
                    <a:pt x="4830572" y="0"/>
                  </a:lnTo>
                  <a:cubicBezTo>
                    <a:pt x="4935782" y="0"/>
                    <a:pt x="5021072" y="85290"/>
                    <a:pt x="5021072" y="190500"/>
                  </a:cubicBezTo>
                  <a:lnTo>
                    <a:pt x="5021072" y="2912618"/>
                  </a:lnTo>
                  <a:cubicBezTo>
                    <a:pt x="5021072" y="2963142"/>
                    <a:pt x="5001001" y="3011596"/>
                    <a:pt x="4965276" y="3047322"/>
                  </a:cubicBezTo>
                  <a:cubicBezTo>
                    <a:pt x="4929550" y="3083047"/>
                    <a:pt x="4881095" y="3103118"/>
                    <a:pt x="4830572" y="3103118"/>
                  </a:cubicBezTo>
                  <a:lnTo>
                    <a:pt x="190500" y="3103118"/>
                  </a:lnTo>
                  <a:cubicBezTo>
                    <a:pt x="85290" y="3103118"/>
                    <a:pt x="0" y="3017828"/>
                    <a:pt x="0" y="2912618"/>
                  </a:cubicBezTo>
                  <a:lnTo>
                    <a:pt x="0" y="190500"/>
                  </a:lnTo>
                  <a:cubicBezTo>
                    <a:pt x="0" y="85290"/>
                    <a:pt x="85290" y="0"/>
                    <a:pt x="190500" y="0"/>
                  </a:cubicBezTo>
                  <a:close/>
                </a:path>
              </a:pathLst>
            </a:custGeom>
            <a:blipFill>
              <a:blip r:embed="rId5"/>
              <a:stretch>
                <a:fillRect l="-48425" t="-65405" r="-43026" b="-40179"/>
              </a:stretch>
            </a:blipFill>
          </p:spPr>
        </p:sp>
      </p:grpSp>
      <p:grpSp>
        <p:nvGrpSpPr>
          <p:cNvPr name="Group 12" id="12"/>
          <p:cNvGrpSpPr/>
          <p:nvPr/>
        </p:nvGrpSpPr>
        <p:grpSpPr>
          <a:xfrm rot="0">
            <a:off x="1689049" y="5453176"/>
            <a:ext cx="3765652" cy="2327224"/>
            <a:chOff x="0" y="0"/>
            <a:chExt cx="5020869" cy="3102966"/>
          </a:xfrm>
        </p:grpSpPr>
        <p:sp>
          <p:nvSpPr>
            <p:cNvPr name="Freeform 13" id="13"/>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6"/>
              <a:stretch>
                <a:fillRect l="0" t="-7154" r="0" b="-519"/>
              </a:stretch>
            </a:blipFill>
          </p:spPr>
        </p:sp>
      </p:grpSp>
      <p:grpSp>
        <p:nvGrpSpPr>
          <p:cNvPr name="Group 14" id="14"/>
          <p:cNvGrpSpPr/>
          <p:nvPr/>
        </p:nvGrpSpPr>
        <p:grpSpPr>
          <a:xfrm rot="0">
            <a:off x="7261022" y="5453176"/>
            <a:ext cx="3765652" cy="2327224"/>
            <a:chOff x="0" y="0"/>
            <a:chExt cx="5020869" cy="3102966"/>
          </a:xfrm>
        </p:grpSpPr>
        <p:sp>
          <p:nvSpPr>
            <p:cNvPr name="Freeform 15" id="15" descr="generare image"/>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7"/>
              <a:stretch>
                <a:fillRect l="0" t="-39327" r="0" b="-104014"/>
              </a:stretch>
            </a:blipFill>
          </p:spPr>
        </p:sp>
      </p:grpSp>
      <p:grpSp>
        <p:nvGrpSpPr>
          <p:cNvPr name="Group 16" id="16"/>
          <p:cNvGrpSpPr/>
          <p:nvPr/>
        </p:nvGrpSpPr>
        <p:grpSpPr>
          <a:xfrm rot="0">
            <a:off x="12833004" y="5453176"/>
            <a:ext cx="3765794" cy="2327377"/>
            <a:chOff x="0" y="0"/>
            <a:chExt cx="5021059" cy="3103169"/>
          </a:xfrm>
        </p:grpSpPr>
        <p:sp>
          <p:nvSpPr>
            <p:cNvPr name="Freeform 17" id="17" descr="generare image"/>
            <p:cNvSpPr/>
            <p:nvPr/>
          </p:nvSpPr>
          <p:spPr>
            <a:xfrm flipH="false" flipV="false" rot="0">
              <a:off x="0" y="0"/>
              <a:ext cx="5021072" cy="3103118"/>
            </a:xfrm>
            <a:custGeom>
              <a:avLst/>
              <a:gdLst/>
              <a:ahLst/>
              <a:cxnLst/>
              <a:rect r="r" b="b" t="t" l="l"/>
              <a:pathLst>
                <a:path h="3103118" w="5021072">
                  <a:moveTo>
                    <a:pt x="190500" y="0"/>
                  </a:moveTo>
                  <a:lnTo>
                    <a:pt x="4830572" y="0"/>
                  </a:lnTo>
                  <a:cubicBezTo>
                    <a:pt x="4935782" y="0"/>
                    <a:pt x="5021072" y="85290"/>
                    <a:pt x="5021072" y="190500"/>
                  </a:cubicBezTo>
                  <a:lnTo>
                    <a:pt x="5021072" y="2912618"/>
                  </a:lnTo>
                  <a:cubicBezTo>
                    <a:pt x="5021072" y="2963142"/>
                    <a:pt x="5001001" y="3011596"/>
                    <a:pt x="4965276" y="3047322"/>
                  </a:cubicBezTo>
                  <a:cubicBezTo>
                    <a:pt x="4929550" y="3083047"/>
                    <a:pt x="4881095" y="3103118"/>
                    <a:pt x="4830572" y="3103118"/>
                  </a:cubicBezTo>
                  <a:lnTo>
                    <a:pt x="190500" y="3103118"/>
                  </a:lnTo>
                  <a:cubicBezTo>
                    <a:pt x="85290" y="3103118"/>
                    <a:pt x="0" y="3017828"/>
                    <a:pt x="0" y="2912618"/>
                  </a:cubicBezTo>
                  <a:lnTo>
                    <a:pt x="0" y="190500"/>
                  </a:lnTo>
                  <a:cubicBezTo>
                    <a:pt x="0" y="85290"/>
                    <a:pt x="85290" y="0"/>
                    <a:pt x="190500" y="0"/>
                  </a:cubicBezTo>
                  <a:close/>
                </a:path>
              </a:pathLst>
            </a:custGeom>
            <a:blipFill>
              <a:blip r:embed="rId8"/>
              <a:stretch>
                <a:fillRect l="0" t="-39842" r="0" b="-102868"/>
              </a:stretch>
            </a:blipFill>
          </p:spPr>
        </p:sp>
      </p:gr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9"/>
              <a:stretch>
                <a:fillRect l="0" t="-179" r="-3" b="-186"/>
              </a:stretch>
            </a:blipFill>
          </p:spPr>
        </p:sp>
      </p:grpSp>
      <p:sp>
        <p:nvSpPr>
          <p:cNvPr name="TextBox 20" id="20"/>
          <p:cNvSpPr txBox="true"/>
          <p:nvPr/>
        </p:nvSpPr>
        <p:spPr>
          <a:xfrm rot="0">
            <a:off x="956815" y="723157"/>
            <a:ext cx="3698081" cy="866906"/>
          </a:xfrm>
          <a:prstGeom prst="rect">
            <a:avLst/>
          </a:prstGeom>
        </p:spPr>
        <p:txBody>
          <a:bodyPr anchor="t" rtlCol="false" tIns="0" lIns="0" bIns="0" rIns="0">
            <a:spAutoFit/>
          </a:bodyPr>
          <a:lstStyle/>
          <a:p>
            <a:pPr algn="l">
              <a:lnSpc>
                <a:spcPts val="6576"/>
              </a:lnSpc>
            </a:pPr>
            <a:r>
              <a:rPr lang="en-US" sz="5199" b="true">
                <a:solidFill>
                  <a:srgbClr val="253A7E"/>
                </a:solidFill>
                <a:latin typeface="Bitter Bold"/>
                <a:ea typeface="Bitter Bold"/>
                <a:cs typeface="Bitter Bold"/>
                <a:sym typeface="Bitter Bold"/>
              </a:rPr>
              <a:t>Tai Peoples</a:t>
            </a:r>
          </a:p>
        </p:txBody>
      </p:sp>
      <p:sp>
        <p:nvSpPr>
          <p:cNvPr name="TextBox 21" id="21"/>
          <p:cNvSpPr txBox="true"/>
          <p:nvPr/>
        </p:nvSpPr>
        <p:spPr>
          <a:xfrm rot="0">
            <a:off x="2590611" y="4405946"/>
            <a:ext cx="1962671"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Central Thai</a:t>
            </a:r>
          </a:p>
          <a:p>
            <a:pPr algn="ctr">
              <a:lnSpc>
                <a:spcPts val="3065"/>
              </a:lnSpc>
            </a:pPr>
            <a:r>
              <a:rPr lang="en-US" sz="2487" b="true">
                <a:solidFill>
                  <a:srgbClr val="253A7E"/>
                </a:solidFill>
                <a:latin typeface="Bitter Bold"/>
                <a:ea typeface="Bitter Bold"/>
                <a:cs typeface="Bitter Bold"/>
                <a:sym typeface="Bitter Bold"/>
              </a:rPr>
              <a:t>34.1%</a:t>
            </a:r>
          </a:p>
        </p:txBody>
      </p:sp>
      <p:sp>
        <p:nvSpPr>
          <p:cNvPr name="TextBox 22" id="22"/>
          <p:cNvSpPr txBox="true"/>
          <p:nvPr/>
        </p:nvSpPr>
        <p:spPr>
          <a:xfrm rot="0">
            <a:off x="7202171" y="4405946"/>
            <a:ext cx="3883372"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Isan (Northeastern Thai)</a:t>
            </a:r>
          </a:p>
          <a:p>
            <a:pPr algn="ctr">
              <a:lnSpc>
                <a:spcPts val="3065"/>
              </a:lnSpc>
            </a:pPr>
            <a:r>
              <a:rPr lang="en-US" sz="2487" b="true">
                <a:solidFill>
                  <a:srgbClr val="253A7E"/>
                </a:solidFill>
                <a:latin typeface="Bitter Bold"/>
                <a:ea typeface="Bitter Bold"/>
                <a:cs typeface="Bitter Bold"/>
                <a:sym typeface="Bitter Bold"/>
              </a:rPr>
              <a:t>24.9%</a:t>
            </a:r>
          </a:p>
        </p:txBody>
      </p:sp>
      <p:sp>
        <p:nvSpPr>
          <p:cNvPr name="TextBox 23" id="23"/>
          <p:cNvSpPr txBox="true"/>
          <p:nvPr/>
        </p:nvSpPr>
        <p:spPr>
          <a:xfrm rot="0">
            <a:off x="12642981" y="4406098"/>
            <a:ext cx="4145831"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Thai Yuan (Northern Thai)</a:t>
            </a:r>
          </a:p>
          <a:p>
            <a:pPr algn="ctr">
              <a:lnSpc>
                <a:spcPts val="3065"/>
              </a:lnSpc>
            </a:pPr>
            <a:r>
              <a:rPr lang="en-US" sz="2487" b="true">
                <a:solidFill>
                  <a:srgbClr val="253A7E"/>
                </a:solidFill>
                <a:latin typeface="Bitter Bold"/>
                <a:ea typeface="Bitter Bold"/>
                <a:cs typeface="Bitter Bold"/>
                <a:sym typeface="Bitter Bold"/>
              </a:rPr>
              <a:t>9.9%</a:t>
            </a:r>
            <a:r>
              <a:rPr lang="en-US" sz="2487" b="true">
                <a:solidFill>
                  <a:srgbClr val="253A7E"/>
                </a:solidFill>
                <a:latin typeface="Bitter Bold"/>
                <a:ea typeface="Bitter Bold"/>
                <a:cs typeface="Bitter Bold"/>
                <a:sym typeface="Bitter Bold"/>
              </a:rPr>
              <a:t> </a:t>
            </a:r>
          </a:p>
        </p:txBody>
      </p:sp>
      <p:sp>
        <p:nvSpPr>
          <p:cNvPr name="TextBox 24" id="24"/>
          <p:cNvSpPr txBox="true"/>
          <p:nvPr/>
        </p:nvSpPr>
        <p:spPr>
          <a:xfrm rot="0">
            <a:off x="2445913" y="8037727"/>
            <a:ext cx="2252067"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Southern Thai</a:t>
            </a:r>
          </a:p>
          <a:p>
            <a:pPr algn="ctr">
              <a:lnSpc>
                <a:spcPts val="3065"/>
              </a:lnSpc>
            </a:pPr>
            <a:r>
              <a:rPr lang="en-US" sz="2487" b="true">
                <a:solidFill>
                  <a:srgbClr val="253A7E"/>
                </a:solidFill>
                <a:latin typeface="Bitter Bold"/>
                <a:ea typeface="Bitter Bold"/>
                <a:cs typeface="Bitter Bold"/>
                <a:sym typeface="Bitter Bold"/>
              </a:rPr>
              <a:t>7.5%</a:t>
            </a:r>
          </a:p>
        </p:txBody>
      </p:sp>
      <p:sp>
        <p:nvSpPr>
          <p:cNvPr name="TextBox 25" id="25"/>
          <p:cNvSpPr txBox="true"/>
          <p:nvPr/>
        </p:nvSpPr>
        <p:spPr>
          <a:xfrm rot="0">
            <a:off x="8585265" y="8037727"/>
            <a:ext cx="1117327"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Tai Lue</a:t>
            </a:r>
          </a:p>
          <a:p>
            <a:pPr algn="ctr">
              <a:lnSpc>
                <a:spcPts val="3065"/>
              </a:lnSpc>
            </a:pPr>
            <a:r>
              <a:rPr lang="en-US" sz="2487" b="true">
                <a:solidFill>
                  <a:srgbClr val="253A7E"/>
                </a:solidFill>
                <a:latin typeface="Bitter Bold"/>
                <a:ea typeface="Bitter Bold"/>
                <a:cs typeface="Bitter Bold"/>
                <a:sym typeface="Bitter Bold"/>
              </a:rPr>
              <a:t>N/A</a:t>
            </a:r>
          </a:p>
        </p:txBody>
      </p:sp>
      <p:sp>
        <p:nvSpPr>
          <p:cNvPr name="TextBox 26" id="26"/>
          <p:cNvSpPr txBox="true"/>
          <p:nvPr/>
        </p:nvSpPr>
        <p:spPr>
          <a:xfrm rot="0">
            <a:off x="14178557" y="8037880"/>
            <a:ext cx="1074688"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Tai Yai</a:t>
            </a:r>
          </a:p>
          <a:p>
            <a:pPr algn="ctr">
              <a:lnSpc>
                <a:spcPts val="3065"/>
              </a:lnSpc>
            </a:pPr>
            <a:r>
              <a:rPr lang="en-US" sz="2487" b="true">
                <a:solidFill>
                  <a:srgbClr val="253A7E"/>
                </a:solidFill>
                <a:latin typeface="Bitter Bold"/>
                <a:ea typeface="Bitter Bold"/>
                <a:cs typeface="Bitter Bold"/>
                <a:sym typeface="Bitter Bold"/>
              </a:rPr>
              <a:t>N/A</a:t>
            </a:r>
          </a:p>
        </p:txBody>
      </p:sp>
      <p:sp>
        <p:nvSpPr>
          <p:cNvPr name="TextBox 27" id="27"/>
          <p:cNvSpPr txBox="true"/>
          <p:nvPr/>
        </p:nvSpPr>
        <p:spPr>
          <a:xfrm rot="0">
            <a:off x="956815" y="8961987"/>
            <a:ext cx="16374370" cy="660400"/>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Source: Wikipedia, “Thailand,” Ethnic groups section; figures based on Mahidol University Ethnolinguistic Maps of Thailand data. Figures are approximate.</a:t>
            </a:r>
          </a:p>
          <a:p>
            <a:pPr algn="l">
              <a:lnSpc>
                <a:spcPts val="2749"/>
              </a:lnSpc>
            </a:pPr>
            <a:r>
              <a:rPr lang="en-US" sz="1687">
                <a:solidFill>
                  <a:srgbClr val="000000"/>
                </a:solidFill>
                <a:latin typeface="Bitter"/>
                <a:ea typeface="Bitter"/>
                <a:cs typeface="Bitter"/>
                <a:sym typeface="Bitter"/>
              </a:rPr>
              <a:t>Photo credit: Sawasdee Thailand, Chalermwut Poklang,  The Potential, Somchai Sakulkoo, แสงเฮือน เมืองฉาน</a:t>
            </a:r>
            <a:r>
              <a:rPr lang="en-US" sz="1687" u="sng">
                <a:solidFill>
                  <a:srgbClr val="966703"/>
                </a:solidFill>
                <a:latin typeface="Bitter"/>
                <a:ea typeface="Bitter"/>
                <a:cs typeface="Bitter"/>
                <a:sym typeface="Bitter"/>
                <a:hlinkClick r:id="rId10" tooltip="https://th.wikipedia.org/wiki/%E0%B9%84%E0%B8%97%E0%B8%A2%E0%B9%80%E0%B8%8A%E0%B8%B7%E0%B9%89%E0%B8%AD%E0%B8%AA%E0%B8%B2%E0%B8%A2%E0%B8%AD%E0%B8%B4%E0%B8%99%E0%B9%80%E0%B8%94%E0%B8%B5%E0%B8%A2"/>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DAHLZLcMJAk</dc:identifier>
  <dcterms:modified xsi:type="dcterms:W3CDTF">2011-08-01T06:04:30Z</dcterms:modified>
  <cp:revision>1</cp:revision>
  <dc:title>5-Demographics-of-Thailand (2026)</dc:title>
</cp:coreProperties>
</file>