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notesMasterIdLst>
    <p:notesMasterId r:id="rId17"/>
  </p:notesMasterIdLst>
  <p:sldSz cx="14630400" cy="8229600"/>
  <p:notesSz cx="8229600" cy="14630400"/>
  <p:embeddedFontLst>
    <p:embeddedFont>
      <p:font typeface="Bitter"/>
      <p:regular r:id="rId22"/>
    </p:embeddedFont>
    <p:embeddedFont>
      <p:font typeface="Bitter"/>
      <p:regular r:id="rId23"/>
    </p:embeddedFont>
    <p:embeddedFont>
      <p:font typeface="Bitter"/>
      <p:regular r:id="rId24"/>
    </p:embeddedFont>
    <p:embeddedFont>
      <p:font typeface="Bitter"/>
      <p:regular r:id="rId25"/>
    </p:embeddedFont>
    <p:embeddedFont>
      <p:font typeface="Bitter"/>
      <p:regular r:id="rId26"/>
    </p:embeddedFont>
    <p:embeddedFont>
      <p:font typeface="Bitter"/>
      <p:regular r:id="rId27"/>
    </p:embeddedFont>
    <p:embeddedFont>
      <p:font typeface="Bitter"/>
      <p:regular r:id="rId28"/>
    </p:embeddedFont>
    <p:embeddedFont>
      <p:font typeface="Bitter"/>
      <p:regular r:id="rId29"/>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esProps" Target="presProps.xml"/><Relationship Id="rId19" Type="http://schemas.openxmlformats.org/officeDocument/2006/relationships/viewProps" Target="viewProps.xml"/><Relationship Id="rId20" Type="http://schemas.openxmlformats.org/officeDocument/2006/relationships/theme" Target="theme/theme1.xml"/><Relationship Id="rId21" Type="http://schemas.openxmlformats.org/officeDocument/2006/relationships/tableStyles" Target="tableStyles.xml"/><Relationship Id="rId22" Type="http://schemas.openxmlformats.org/officeDocument/2006/relationships/font" Target="fonts/font1.fntdata"/><Relationship Id="rId23" Type="http://schemas.openxmlformats.org/officeDocument/2006/relationships/font" Target="fonts/font2.fntdata"/><Relationship Id="rId24" Type="http://schemas.openxmlformats.org/officeDocument/2006/relationships/font" Target="fonts/font3.fntdata"/><Relationship Id="rId25" Type="http://schemas.openxmlformats.org/officeDocument/2006/relationships/font" Target="fonts/font4.fntdata"/><Relationship Id="rId26" Type="http://schemas.openxmlformats.org/officeDocument/2006/relationships/font" Target="fonts/font5.fntdata"/><Relationship Id="rId27" Type="http://schemas.openxmlformats.org/officeDocument/2006/relationships/font" Target="fonts/font6.fntdata"/><Relationship Id="rId28" Type="http://schemas.openxmlformats.org/officeDocument/2006/relationships/font" Target="fonts/font7.fntdata"/><Relationship Id="rId29" Type="http://schemas.openxmlformats.org/officeDocument/2006/relationships/font" Target="fonts/font8.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เรียงตามset + อ้างอิง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เรียงตามset + อ้างอิง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2.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slideLayout" Target="../slideLayouts/slideLayout11.xml"/><Relationship Id="rId3"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slideLayout" Target="../slideLayouts/slideLayout12.xm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6" Type="http://schemas.openxmlformats.org/officeDocument/2006/relationships/slideLayout" Target="../slideLayouts/slideLayout13.xml"/><Relationship Id="rId7"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png"/><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image" Target="../media/image-13-5.png"/><Relationship Id="rId6" Type="http://schemas.openxmlformats.org/officeDocument/2006/relationships/slideLayout" Target="../slideLayouts/slideLayout14.xml"/><Relationship Id="rId7"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slideLayout" Target="../slideLayouts/slideLayout15.xm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png"/><Relationship Id="rId3" Type="http://schemas.openxmlformats.org/officeDocument/2006/relationships/image" Target="../media/image-15-3.png"/><Relationship Id="rId4" Type="http://schemas.openxmlformats.org/officeDocument/2006/relationships/slideLayout" Target="../slideLayouts/slideLayout16.xml"/><Relationship Id="rId5"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hyperlink" Target="mailto:info@thailandfoundation.or.th" TargetMode="External"/><Relationship Id="rId2" Type="http://schemas.openxmlformats.org/officeDocument/2006/relationships/image" Target="../media/image-2-1.png"/><Relationship Id="rId3" Type="http://schemas.openxmlformats.org/officeDocument/2006/relationships/slideLayout" Target="../slideLayouts/slideLayout3.xm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hyperlink" Target="mailto:info@thailandfoundation.or.th" TargetMode="External"/><Relationship Id="rId2" Type="http://schemas.openxmlformats.org/officeDocument/2006/relationships/image" Target="../media/image-3-1.png"/><Relationship Id="rId3" Type="http://schemas.openxmlformats.org/officeDocument/2006/relationships/slideLayout" Target="../slideLayouts/slideLayout4.xm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2" Type="http://schemas.openxmlformats.org/officeDocument/2006/relationships/hyperlink" Target="https://www.worldbank.org/en/country/thailand/overview" TargetMode="External"/><Relationship Id="rId1" Type="http://schemas.openxmlformats.org/officeDocument/2006/relationships/image" Target="../media/image-4-1.png"/><Relationship Id="rId3" Type="http://schemas.openxmlformats.org/officeDocument/2006/relationships/slideLayout" Target="../slideLayouts/slideLayout5.xm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6.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slideLayout" Target="../slideLayouts/slideLayout7.xm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slideLayout" Target="../slideLayouts/slideLayout8.xml"/><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slideLayout" Target="../slideLayouts/slideLayout9.xm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2" Type="http://schemas.openxmlformats.org/officeDocument/2006/relationships/hyperlink" Target="https://tradereport.moc.go.th/th" TargetMode="External"/><Relationship Id="rId1" Type="http://schemas.openxmlformats.org/officeDocument/2006/relationships/image" Target="../media/image-9-1.png"/><Relationship Id="rId3" Type="http://schemas.openxmlformats.org/officeDocument/2006/relationships/slideLayout" Target="../slideLayouts/slideLayout10.xm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85000"/>
            </a:srgbClr>
          </a:solidFill>
          <a:ln/>
        </p:spPr>
      </p:sp>
      <p:sp>
        <p:nvSpPr>
          <p:cNvPr id="4" name="Text 1"/>
          <p:cNvSpPr/>
          <p:nvPr/>
        </p:nvSpPr>
        <p:spPr>
          <a:xfrm>
            <a:off x="793790" y="3215997"/>
            <a:ext cx="13042821" cy="362903"/>
          </a:xfrm>
          <a:prstGeom prst="rect">
            <a:avLst/>
          </a:prstGeom>
          <a:noFill/>
          <a:ln/>
        </p:spPr>
        <p:txBody>
          <a:bodyPr wrap="none" lIns="0" tIns="0" rIns="0" bIns="0" rtlCol="0" anchor="t"/>
          <a:lstStyle/>
          <a:p>
            <a:pPr algn="l" indent="0" marL="0">
              <a:lnSpc>
                <a:spcPts val="2850"/>
              </a:lnSpc>
              <a:buNone/>
            </a:pPr>
            <a:endParaRPr lang="en-US" sz="1750" dirty="0"/>
          </a:p>
        </p:txBody>
      </p:sp>
      <p:sp>
        <p:nvSpPr>
          <p:cNvPr id="5" name="Text 2"/>
          <p:cNvSpPr/>
          <p:nvPr/>
        </p:nvSpPr>
        <p:spPr>
          <a:xfrm>
            <a:off x="793790" y="3805714"/>
            <a:ext cx="5670590" cy="708779"/>
          </a:xfrm>
          <a:prstGeom prst="rect">
            <a:avLst/>
          </a:prstGeom>
          <a:noFill/>
          <a:ln/>
        </p:spPr>
        <p:txBody>
          <a:bodyPr wrap="none" lIns="0" tIns="0" rIns="0" bIns="0" rtlCol="0" anchor="t"/>
          <a:lstStyle/>
          <a:p>
            <a:pPr algn="l"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Thai Economy </a:t>
            </a:r>
            <a:endParaRPr lang="en-US" sz="4450" dirty="0"/>
          </a:p>
        </p:txBody>
      </p:sp>
      <p:sp>
        <p:nvSpPr>
          <p:cNvPr id="6" name="Text 3"/>
          <p:cNvSpPr/>
          <p:nvPr/>
        </p:nvSpPr>
        <p:spPr>
          <a:xfrm>
            <a:off x="793790" y="4854654"/>
            <a:ext cx="13042821" cy="362903"/>
          </a:xfrm>
          <a:prstGeom prst="rect">
            <a:avLst/>
          </a:prstGeom>
          <a:noFill/>
          <a:ln/>
        </p:spPr>
        <p:txBody>
          <a:bodyPr wrap="non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Photo credit: Thai PBS World</a:t>
            </a:r>
            <a:endParaRPr lang="en-US" sz="1750" dirty="0"/>
          </a:p>
        </p:txBody>
      </p:sp>
      <p:pic>
        <p:nvPicPr>
          <p:cNvPr id="7" name="Image 1" descr="preencoded.png">    </p:cNvPr>
          <p:cNvPicPr>
            <a:picLocks noChangeAspect="1"/>
          </p:cNvPicPr>
          <p:nvPr/>
        </p:nvPicPr>
        <p:blipFill>
          <a:blip r:embed="rId2"/>
          <a:stretch>
            <a:fillRect/>
          </a:stretch>
        </p:blipFill>
        <p:spPr>
          <a:xfrm>
            <a:off x="13629561" y="228600"/>
            <a:ext cx="772239" cy="60186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983468"/>
          </a:xfrm>
          <a:prstGeom prst="rect">
            <a:avLst/>
          </a:prstGeom>
        </p:spPr>
      </p:pic>
      <p:sp>
        <p:nvSpPr>
          <p:cNvPr id="3" name="Text 0"/>
          <p:cNvSpPr/>
          <p:nvPr/>
        </p:nvSpPr>
        <p:spPr>
          <a:xfrm>
            <a:off x="759381" y="3525798"/>
            <a:ext cx="4202192" cy="406837"/>
          </a:xfrm>
          <a:prstGeom prst="rect">
            <a:avLst/>
          </a:prstGeom>
          <a:noFill/>
          <a:ln/>
        </p:spPr>
        <p:txBody>
          <a:bodyPr wrap="none" lIns="0" tIns="0" rIns="0" bIns="0" rtlCol="0" anchor="t"/>
          <a:lstStyle/>
          <a:p>
            <a:pPr algn="l" indent="0" marL="0">
              <a:lnSpc>
                <a:spcPts val="3200"/>
              </a:lnSpc>
              <a:buNone/>
            </a:pPr>
            <a:r>
              <a:rPr lang="en-US" sz="2550" b="1" dirty="0">
                <a:solidFill>
                  <a:srgbClr val="253A7E"/>
                </a:solidFill>
                <a:latin typeface="Bitter Bold" pitchFamily="34" charset="0"/>
                <a:ea typeface="Bitter Bold" pitchFamily="34" charset="-122"/>
                <a:cs typeface="Bitter Bold" pitchFamily="34" charset="-120"/>
              </a:rPr>
              <a:t>Top 5 Import Origins (2024)</a:t>
            </a:r>
            <a:endParaRPr lang="en-US" sz="2550" dirty="0"/>
          </a:p>
        </p:txBody>
      </p:sp>
      <p:sp>
        <p:nvSpPr>
          <p:cNvPr id="4" name="Text 1"/>
          <p:cNvSpPr/>
          <p:nvPr/>
        </p:nvSpPr>
        <p:spPr>
          <a:xfrm>
            <a:off x="759381" y="4149566"/>
            <a:ext cx="6291143" cy="433864"/>
          </a:xfrm>
          <a:prstGeom prst="rect">
            <a:avLst/>
          </a:prstGeom>
          <a:noFill/>
          <a:ln/>
        </p:spPr>
        <p:txBody>
          <a:bodyPr wrap="none" lIns="0" tIns="0" rIns="0" bIns="0" rtlCol="0" anchor="t"/>
          <a:lstStyle/>
          <a:p>
            <a:pPr algn="l" marL="342900" indent="-342900">
              <a:lnSpc>
                <a:spcPts val="2700"/>
              </a:lnSpc>
              <a:buSzPct val="100000"/>
              <a:buFont typeface="+mj-lt"/>
              <a:buAutoNum type="arabicPeriod" startAt="1"/>
            </a:pPr>
            <a:r>
              <a:rPr lang="en-US" sz="1700" dirty="0">
                <a:solidFill>
                  <a:srgbClr val="000000"/>
                </a:solidFill>
                <a:latin typeface="Bitter" pitchFamily="34" charset="0"/>
                <a:ea typeface="Bitter" pitchFamily="34" charset="-122"/>
                <a:cs typeface="Bitter" pitchFamily="34" charset="-120"/>
              </a:rPr>
              <a:t>China 26.27%</a:t>
            </a:r>
            <a:endParaRPr lang="en-US" sz="1700" dirty="0"/>
          </a:p>
        </p:txBody>
      </p:sp>
      <p:sp>
        <p:nvSpPr>
          <p:cNvPr id="5" name="Text 2"/>
          <p:cNvSpPr/>
          <p:nvPr/>
        </p:nvSpPr>
        <p:spPr>
          <a:xfrm>
            <a:off x="759381" y="4659273"/>
            <a:ext cx="6291143" cy="433864"/>
          </a:xfrm>
          <a:prstGeom prst="rect">
            <a:avLst/>
          </a:prstGeom>
          <a:noFill/>
          <a:ln/>
        </p:spPr>
        <p:txBody>
          <a:bodyPr wrap="none" lIns="0" tIns="0" rIns="0" bIns="0" rtlCol="0" anchor="t"/>
          <a:lstStyle/>
          <a:p>
            <a:pPr algn="l" marL="342900" indent="-342900">
              <a:lnSpc>
                <a:spcPts val="2700"/>
              </a:lnSpc>
              <a:buSzPct val="100000"/>
              <a:buFont typeface="+mj-lt"/>
              <a:buAutoNum type="arabicPeriod" startAt="2"/>
            </a:pPr>
            <a:r>
              <a:rPr lang="en-US" sz="1700" dirty="0">
                <a:solidFill>
                  <a:srgbClr val="000000"/>
                </a:solidFill>
                <a:latin typeface="Bitter" pitchFamily="34" charset="0"/>
                <a:ea typeface="Bitter" pitchFamily="34" charset="-122"/>
                <a:cs typeface="Bitter" pitchFamily="34" charset="-120"/>
              </a:rPr>
              <a:t>Japan 9.37% </a:t>
            </a:r>
            <a:endParaRPr lang="en-US" sz="1700" dirty="0"/>
          </a:p>
        </p:txBody>
      </p:sp>
      <p:sp>
        <p:nvSpPr>
          <p:cNvPr id="6" name="Text 3"/>
          <p:cNvSpPr/>
          <p:nvPr/>
        </p:nvSpPr>
        <p:spPr>
          <a:xfrm>
            <a:off x="759381" y="5168979"/>
            <a:ext cx="6291143" cy="433864"/>
          </a:xfrm>
          <a:prstGeom prst="rect">
            <a:avLst/>
          </a:prstGeom>
          <a:noFill/>
          <a:ln/>
        </p:spPr>
        <p:txBody>
          <a:bodyPr wrap="none" lIns="0" tIns="0" rIns="0" bIns="0" rtlCol="0" anchor="t"/>
          <a:lstStyle/>
          <a:p>
            <a:pPr algn="l" marL="342900" indent="-342900">
              <a:lnSpc>
                <a:spcPts val="2700"/>
              </a:lnSpc>
              <a:buSzPct val="100000"/>
              <a:buFont typeface="+mj-lt"/>
              <a:buAutoNum type="arabicPeriod" startAt="3"/>
            </a:pPr>
            <a:r>
              <a:rPr lang="en-US" sz="1700" dirty="0">
                <a:solidFill>
                  <a:srgbClr val="000000"/>
                </a:solidFill>
                <a:latin typeface="Bitter" pitchFamily="34" charset="0"/>
                <a:ea typeface="Bitter" pitchFamily="34" charset="-122"/>
                <a:cs typeface="Bitter" pitchFamily="34" charset="-120"/>
              </a:rPr>
              <a:t>Taiwan 6.73%</a:t>
            </a:r>
            <a:endParaRPr lang="en-US" sz="1700" dirty="0"/>
          </a:p>
        </p:txBody>
      </p:sp>
      <p:sp>
        <p:nvSpPr>
          <p:cNvPr id="7" name="Text 4"/>
          <p:cNvSpPr/>
          <p:nvPr/>
        </p:nvSpPr>
        <p:spPr>
          <a:xfrm>
            <a:off x="759381" y="5678686"/>
            <a:ext cx="6291143" cy="433864"/>
          </a:xfrm>
          <a:prstGeom prst="rect">
            <a:avLst/>
          </a:prstGeom>
          <a:noFill/>
          <a:ln/>
        </p:spPr>
        <p:txBody>
          <a:bodyPr wrap="none" lIns="0" tIns="0" rIns="0" bIns="0" rtlCol="0" anchor="t"/>
          <a:lstStyle/>
          <a:p>
            <a:pPr algn="l" marL="342900" indent="-342900">
              <a:lnSpc>
                <a:spcPts val="2700"/>
              </a:lnSpc>
              <a:buSzPct val="100000"/>
              <a:buFont typeface="+mj-lt"/>
              <a:buAutoNum type="arabicPeriod" startAt="4"/>
            </a:pPr>
            <a:r>
              <a:rPr lang="en-US" sz="1700" dirty="0">
                <a:solidFill>
                  <a:srgbClr val="000000"/>
                </a:solidFill>
                <a:latin typeface="Bitter" pitchFamily="34" charset="0"/>
                <a:ea typeface="Bitter" pitchFamily="34" charset="-122"/>
                <a:cs typeface="Bitter" pitchFamily="34" charset="-120"/>
              </a:rPr>
              <a:t>USA 6.37% </a:t>
            </a:r>
            <a:endParaRPr lang="en-US" sz="1700" dirty="0"/>
          </a:p>
        </p:txBody>
      </p:sp>
      <p:sp>
        <p:nvSpPr>
          <p:cNvPr id="8" name="Text 5"/>
          <p:cNvSpPr/>
          <p:nvPr/>
        </p:nvSpPr>
        <p:spPr>
          <a:xfrm>
            <a:off x="759381" y="6188392"/>
            <a:ext cx="6291143" cy="433864"/>
          </a:xfrm>
          <a:prstGeom prst="rect">
            <a:avLst/>
          </a:prstGeom>
          <a:noFill/>
          <a:ln/>
        </p:spPr>
        <p:txBody>
          <a:bodyPr wrap="none" lIns="0" tIns="0" rIns="0" bIns="0" rtlCol="0" anchor="t"/>
          <a:lstStyle/>
          <a:p>
            <a:pPr algn="l" marL="342900" indent="-342900">
              <a:lnSpc>
                <a:spcPts val="2700"/>
              </a:lnSpc>
              <a:buSzPct val="100000"/>
              <a:buFont typeface="+mj-lt"/>
              <a:buAutoNum type="arabicPeriod" startAt="5"/>
            </a:pPr>
            <a:r>
              <a:rPr lang="en-US" sz="1700" dirty="0">
                <a:solidFill>
                  <a:srgbClr val="000000"/>
                </a:solidFill>
                <a:latin typeface="Bitter" pitchFamily="34" charset="0"/>
                <a:ea typeface="Bitter" pitchFamily="34" charset="-122"/>
                <a:cs typeface="Bitter" pitchFamily="34" charset="-120"/>
              </a:rPr>
              <a:t>UAE 5.56% </a:t>
            </a:r>
            <a:endParaRPr lang="en-US" sz="1700" dirty="0"/>
          </a:p>
        </p:txBody>
      </p:sp>
      <p:sp>
        <p:nvSpPr>
          <p:cNvPr id="9" name="Text 6"/>
          <p:cNvSpPr/>
          <p:nvPr/>
        </p:nvSpPr>
        <p:spPr>
          <a:xfrm>
            <a:off x="7587496" y="3525798"/>
            <a:ext cx="4440079" cy="406837"/>
          </a:xfrm>
          <a:prstGeom prst="rect">
            <a:avLst/>
          </a:prstGeom>
          <a:noFill/>
          <a:ln/>
        </p:spPr>
        <p:txBody>
          <a:bodyPr wrap="none" lIns="0" tIns="0" rIns="0" bIns="0" rtlCol="0" anchor="t"/>
          <a:lstStyle/>
          <a:p>
            <a:pPr algn="l" indent="0" marL="0">
              <a:lnSpc>
                <a:spcPts val="3200"/>
              </a:lnSpc>
              <a:buNone/>
            </a:pPr>
            <a:r>
              <a:rPr lang="en-US" sz="2550" b="1" dirty="0">
                <a:solidFill>
                  <a:srgbClr val="253A7E"/>
                </a:solidFill>
                <a:latin typeface="Bitter Bold" pitchFamily="34" charset="0"/>
                <a:ea typeface="Bitter Bold" pitchFamily="34" charset="-122"/>
                <a:cs typeface="Bitter Bold" pitchFamily="34" charset="-120"/>
              </a:rPr>
              <a:t>Top 5 Import Products (2024)</a:t>
            </a:r>
            <a:endParaRPr lang="en-US" sz="2550" dirty="0"/>
          </a:p>
        </p:txBody>
      </p:sp>
      <p:sp>
        <p:nvSpPr>
          <p:cNvPr id="10" name="Text 7"/>
          <p:cNvSpPr/>
          <p:nvPr/>
        </p:nvSpPr>
        <p:spPr>
          <a:xfrm>
            <a:off x="7587496" y="4149566"/>
            <a:ext cx="6291143" cy="433864"/>
          </a:xfrm>
          <a:prstGeom prst="rect">
            <a:avLst/>
          </a:prstGeom>
          <a:noFill/>
          <a:ln/>
        </p:spPr>
        <p:txBody>
          <a:bodyPr wrap="none" lIns="0" tIns="0" rIns="0" bIns="0" rtlCol="0" anchor="t"/>
          <a:lstStyle/>
          <a:p>
            <a:pPr algn="l" marL="342900" indent="-342900">
              <a:lnSpc>
                <a:spcPts val="2700"/>
              </a:lnSpc>
              <a:buSzPct val="100000"/>
              <a:buFont typeface="+mj-lt"/>
              <a:buAutoNum type="arabicPeriod" startAt="1"/>
            </a:pPr>
            <a:r>
              <a:rPr lang="en-US" sz="1700" dirty="0">
                <a:solidFill>
                  <a:srgbClr val="000000"/>
                </a:solidFill>
                <a:latin typeface="Bitter" pitchFamily="34" charset="0"/>
                <a:ea typeface="Bitter" pitchFamily="34" charset="-122"/>
                <a:cs typeface="Bitter" pitchFamily="34" charset="-120"/>
              </a:rPr>
              <a:t>Petroleum oil </a:t>
            </a:r>
            <a:endParaRPr lang="en-US" sz="1700" dirty="0"/>
          </a:p>
        </p:txBody>
      </p:sp>
      <p:sp>
        <p:nvSpPr>
          <p:cNvPr id="11" name="Text 8"/>
          <p:cNvSpPr/>
          <p:nvPr/>
        </p:nvSpPr>
        <p:spPr>
          <a:xfrm>
            <a:off x="7587496" y="4659273"/>
            <a:ext cx="6291143" cy="433864"/>
          </a:xfrm>
          <a:prstGeom prst="rect">
            <a:avLst/>
          </a:prstGeom>
          <a:noFill/>
          <a:ln/>
        </p:spPr>
        <p:txBody>
          <a:bodyPr wrap="none" lIns="0" tIns="0" rIns="0" bIns="0" rtlCol="0" anchor="t"/>
          <a:lstStyle/>
          <a:p>
            <a:pPr algn="l" marL="342900" indent="-342900">
              <a:lnSpc>
                <a:spcPts val="2700"/>
              </a:lnSpc>
              <a:buSzPct val="100000"/>
              <a:buFont typeface="+mj-lt"/>
              <a:buAutoNum type="arabicPeriod" startAt="2"/>
            </a:pPr>
            <a:r>
              <a:rPr lang="en-US" sz="1700" dirty="0">
                <a:solidFill>
                  <a:srgbClr val="000000"/>
                </a:solidFill>
                <a:latin typeface="Bitter" pitchFamily="34" charset="0"/>
                <a:ea typeface="Bitter" pitchFamily="34" charset="-122"/>
                <a:cs typeface="Bitter" pitchFamily="34" charset="-120"/>
              </a:rPr>
              <a:t>Electrical  Integrated Circuits </a:t>
            </a:r>
            <a:endParaRPr lang="en-US" sz="1700" dirty="0"/>
          </a:p>
        </p:txBody>
      </p:sp>
      <p:sp>
        <p:nvSpPr>
          <p:cNvPr id="12" name="Text 9"/>
          <p:cNvSpPr/>
          <p:nvPr/>
        </p:nvSpPr>
        <p:spPr>
          <a:xfrm>
            <a:off x="7587496" y="5168979"/>
            <a:ext cx="6291143" cy="433864"/>
          </a:xfrm>
          <a:prstGeom prst="rect">
            <a:avLst/>
          </a:prstGeom>
          <a:noFill/>
          <a:ln/>
        </p:spPr>
        <p:txBody>
          <a:bodyPr wrap="none" lIns="0" tIns="0" rIns="0" bIns="0" rtlCol="0" anchor="t"/>
          <a:lstStyle/>
          <a:p>
            <a:pPr algn="l" marL="342900" indent="-342900">
              <a:lnSpc>
                <a:spcPts val="2700"/>
              </a:lnSpc>
              <a:buSzPct val="100000"/>
              <a:buFont typeface="+mj-lt"/>
              <a:buAutoNum type="arabicPeriod" startAt="3"/>
            </a:pPr>
            <a:r>
              <a:rPr lang="en-US" sz="1700" dirty="0">
                <a:solidFill>
                  <a:srgbClr val="000000"/>
                </a:solidFill>
                <a:latin typeface="Bitter" pitchFamily="34" charset="0"/>
                <a:ea typeface="Bitter" pitchFamily="34" charset="-122"/>
                <a:cs typeface="Bitter" pitchFamily="34" charset="-120"/>
              </a:rPr>
              <a:t>Gold </a:t>
            </a:r>
            <a:endParaRPr lang="en-US" sz="1700" dirty="0"/>
          </a:p>
        </p:txBody>
      </p:sp>
      <p:sp>
        <p:nvSpPr>
          <p:cNvPr id="13" name="Text 10"/>
          <p:cNvSpPr/>
          <p:nvPr/>
        </p:nvSpPr>
        <p:spPr>
          <a:xfrm>
            <a:off x="7587496" y="5678686"/>
            <a:ext cx="6291143" cy="433864"/>
          </a:xfrm>
          <a:prstGeom prst="rect">
            <a:avLst/>
          </a:prstGeom>
          <a:noFill/>
          <a:ln/>
        </p:spPr>
        <p:txBody>
          <a:bodyPr wrap="none" lIns="0" tIns="0" rIns="0" bIns="0" rtlCol="0" anchor="t"/>
          <a:lstStyle/>
          <a:p>
            <a:pPr algn="l" marL="342900" indent="-342900">
              <a:lnSpc>
                <a:spcPts val="2700"/>
              </a:lnSpc>
              <a:buSzPct val="100000"/>
              <a:buFont typeface="+mj-lt"/>
              <a:buAutoNum type="arabicPeriod" startAt="4"/>
            </a:pPr>
            <a:r>
              <a:rPr lang="en-US" sz="1700" dirty="0">
                <a:solidFill>
                  <a:srgbClr val="000000"/>
                </a:solidFill>
                <a:latin typeface="Bitter" pitchFamily="34" charset="0"/>
                <a:ea typeface="Bitter" pitchFamily="34" charset="-122"/>
                <a:cs typeface="Bitter" pitchFamily="34" charset="-120"/>
              </a:rPr>
              <a:t>Natural gas </a:t>
            </a:r>
            <a:endParaRPr lang="en-US" sz="1700" dirty="0"/>
          </a:p>
        </p:txBody>
      </p:sp>
      <p:sp>
        <p:nvSpPr>
          <p:cNvPr id="14" name="Text 11"/>
          <p:cNvSpPr/>
          <p:nvPr/>
        </p:nvSpPr>
        <p:spPr>
          <a:xfrm>
            <a:off x="7587496" y="6188392"/>
            <a:ext cx="6291143" cy="433864"/>
          </a:xfrm>
          <a:prstGeom prst="rect">
            <a:avLst/>
          </a:prstGeom>
          <a:noFill/>
          <a:ln/>
        </p:spPr>
        <p:txBody>
          <a:bodyPr wrap="none" lIns="0" tIns="0" rIns="0" bIns="0" rtlCol="0" anchor="t"/>
          <a:lstStyle/>
          <a:p>
            <a:pPr algn="l" marL="342900" indent="-342900">
              <a:lnSpc>
                <a:spcPts val="2700"/>
              </a:lnSpc>
              <a:buSzPct val="100000"/>
              <a:buFont typeface="+mj-lt"/>
              <a:buAutoNum type="arabicPeriod" startAt="5"/>
            </a:pPr>
            <a:r>
              <a:rPr lang="en-US" sz="1700" dirty="0">
                <a:solidFill>
                  <a:srgbClr val="000000"/>
                </a:solidFill>
                <a:latin typeface="Bitter" pitchFamily="34" charset="0"/>
                <a:ea typeface="Bitter" pitchFamily="34" charset="-122"/>
                <a:cs typeface="Bitter" pitchFamily="34" charset="-120"/>
              </a:rPr>
              <a:t>Automatic data processing machines</a:t>
            </a:r>
            <a:endParaRPr lang="en-US" sz="1700" dirty="0"/>
          </a:p>
        </p:txBody>
      </p:sp>
      <p:sp>
        <p:nvSpPr>
          <p:cNvPr id="15" name="Text 12"/>
          <p:cNvSpPr/>
          <p:nvPr/>
        </p:nvSpPr>
        <p:spPr>
          <a:xfrm>
            <a:off x="759381" y="6942177"/>
            <a:ext cx="13111639" cy="694134"/>
          </a:xfrm>
          <a:prstGeom prst="rect">
            <a:avLst/>
          </a:prstGeom>
          <a:noFill/>
          <a:ln/>
        </p:spPr>
        <p:txBody>
          <a:bodyPr wrap="square" lIns="0" tIns="0" rIns="0" bIns="0" rtlCol="0" anchor="t"/>
          <a:lstStyle/>
          <a:p>
            <a:pPr algn="l" indent="0" marL="0">
              <a:lnSpc>
                <a:spcPts val="2700"/>
              </a:lnSpc>
              <a:buNone/>
            </a:pPr>
            <a:r>
              <a:rPr lang="en-US" sz="1700" dirty="0">
                <a:solidFill>
                  <a:srgbClr val="000000"/>
                </a:solidFill>
                <a:latin typeface="Bitter" pitchFamily="34" charset="0"/>
                <a:ea typeface="Bitter" pitchFamily="34" charset="-122"/>
                <a:cs typeface="Bitter" pitchFamily="34" charset="-120"/>
              </a:rPr>
              <a:t>Source: </a:t>
            </a:r>
            <a:pPr algn="l" indent="0" marL="0">
              <a:lnSpc>
                <a:spcPts val="2700"/>
              </a:lnSpc>
              <a:buNone/>
            </a:pPr>
            <a:r>
              <a:rPr lang="en-US" sz="1700" dirty="0">
                <a:solidFill>
                  <a:srgbClr val="966703"/>
                </a:solidFill>
                <a:latin typeface="Bitter" pitchFamily="34" charset="0"/>
                <a:ea typeface="Bitter" pitchFamily="34" charset="-122"/>
                <a:cs typeface="Bitter" pitchFamily="34" charset="-120"/>
              </a:rPr>
              <a:t>Trade Policy and Strategy Office, Ministry of Commerce</a:t>
            </a:r>
            <a:pPr algn="l" indent="0" marL="0">
              <a:lnSpc>
                <a:spcPts val="2700"/>
              </a:lnSpc>
              <a:buNone/>
            </a:pPr>
            <a:r>
              <a:rPr lang="en-US" sz="1700" dirty="0">
                <a:solidFill>
                  <a:srgbClr val="000000"/>
                </a:solidFill>
                <a:latin typeface="Bitter" pitchFamily="34" charset="0"/>
                <a:ea typeface="Bitter" pitchFamily="34" charset="-122"/>
                <a:cs typeface="Bitter" pitchFamily="34" charset="-120"/>
              </a:rPr>
              <a:t>
</a:t>
            </a:r>
            <a:pPr algn="l" indent="0" marL="0">
              <a:lnSpc>
                <a:spcPts val="2700"/>
              </a:lnSpc>
              <a:buNone/>
            </a:pPr>
            <a:r>
              <a:rPr lang="en-US" sz="1700" dirty="0">
                <a:solidFill>
                  <a:srgbClr val="000000"/>
                </a:solidFill>
                <a:latin typeface="Bitter" pitchFamily="34" charset="0"/>
                <a:ea typeface="Bitter" pitchFamily="34" charset="-122"/>
                <a:cs typeface="Bitter" pitchFamily="34" charset="-120"/>
              </a:rPr>
              <a:t>Photo Credit: Freepik</a:t>
            </a:r>
            <a:endParaRPr lang="en-US" sz="17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793790" y="710684"/>
            <a:ext cx="13042821" cy="6190178"/>
          </a:xfrm>
          <a:prstGeom prst="rect">
            <a:avLst/>
          </a:prstGeom>
        </p:spPr>
      </p:pic>
      <p:sp>
        <p:nvSpPr>
          <p:cNvPr id="3" name="Text 0"/>
          <p:cNvSpPr/>
          <p:nvPr/>
        </p:nvSpPr>
        <p:spPr>
          <a:xfrm>
            <a:off x="793790" y="7156013"/>
            <a:ext cx="13042821" cy="362903"/>
          </a:xfrm>
          <a:prstGeom prst="rect">
            <a:avLst/>
          </a:prstGeom>
          <a:noFill/>
          <a:ln/>
        </p:spPr>
        <p:txBody>
          <a:bodyPr wrap="none" lIns="0" tIns="0" rIns="0" bIns="0" rtlCol="0" anchor="t"/>
          <a:lstStyle/>
          <a:p>
            <a:pPr algn="l" indent="0" marL="0">
              <a:lnSpc>
                <a:spcPts val="2850"/>
              </a:lnSpc>
              <a:buNone/>
            </a:pPr>
            <a:endParaRPr lang="en-US" sz="1750" dirty="0"/>
          </a:p>
        </p:txBody>
      </p:sp>
      <p:pic>
        <p:nvPicPr>
          <p:cNvPr id="4" name="Image 1" descr="preencoded.png">    </p:cNvPr>
          <p:cNvPicPr>
            <a:picLocks noChangeAspect="1"/>
          </p:cNvPicPr>
          <p:nvPr/>
        </p:nvPicPr>
        <p:blipFill>
          <a:blip r:embed="rId2"/>
          <a:stretch>
            <a:fillRect/>
          </a:stretch>
        </p:blipFill>
        <p:spPr>
          <a:xfrm>
            <a:off x="13629561" y="228600"/>
            <a:ext cx="772239" cy="601861"/>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93790" y="1261824"/>
            <a:ext cx="13042821" cy="1417558"/>
          </a:xfrm>
          <a:prstGeom prst="rect">
            <a:avLst/>
          </a:prstGeom>
          <a:noFill/>
          <a:ln/>
        </p:spPr>
        <p:txBody>
          <a:bodyPr wrap="square" lIns="0" tIns="0" rIns="0" bIns="0" rtlCol="0" anchor="t"/>
          <a:lstStyle/>
          <a:p>
            <a:pPr algn="l"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Examples of the Leading Thai Companies with Global Presence </a:t>
            </a:r>
            <a:endParaRPr lang="en-US" sz="4450" dirty="0"/>
          </a:p>
        </p:txBody>
      </p:sp>
      <p:pic>
        <p:nvPicPr>
          <p:cNvPr id="3" name="Image 0" descr="preencoded.png">    </p:cNvPr>
          <p:cNvPicPr>
            <a:picLocks noChangeAspect="1"/>
          </p:cNvPicPr>
          <p:nvPr/>
        </p:nvPicPr>
        <p:blipFill>
          <a:blip r:embed="rId1"/>
          <a:stretch>
            <a:fillRect/>
          </a:stretch>
        </p:blipFill>
        <p:spPr>
          <a:xfrm>
            <a:off x="1860590" y="3133011"/>
            <a:ext cx="914400" cy="914400"/>
          </a:xfrm>
          <a:prstGeom prst="rect">
            <a:avLst/>
          </a:prstGeom>
        </p:spPr>
      </p:pic>
      <p:sp>
        <p:nvSpPr>
          <p:cNvPr id="4" name="Text 1"/>
          <p:cNvSpPr/>
          <p:nvPr/>
        </p:nvSpPr>
        <p:spPr>
          <a:xfrm>
            <a:off x="793790" y="4274225"/>
            <a:ext cx="3048000" cy="850583"/>
          </a:xfrm>
          <a:prstGeom prst="rect">
            <a:avLst/>
          </a:prstGeom>
          <a:noFill/>
          <a:ln/>
        </p:spPr>
        <p:txBody>
          <a:bodyPr wrap="square" lIns="0" tIns="0" rIns="0" bIns="0" rtlCol="0" anchor="t"/>
          <a:lstStyle/>
          <a:p>
            <a:pPr algn="ctr" indent="0" marL="0">
              <a:lnSpc>
                <a:spcPts val="3300"/>
              </a:lnSpc>
              <a:buNone/>
            </a:pPr>
            <a:r>
              <a:rPr lang="en-US" sz="2650" b="1" dirty="0">
                <a:solidFill>
                  <a:srgbClr val="000000"/>
                </a:solidFill>
                <a:latin typeface="Bitter Bold" pitchFamily="34" charset="0"/>
                <a:ea typeface="Bitter Bold" pitchFamily="34" charset="-122"/>
                <a:cs typeface="Bitter Bold" pitchFamily="34" charset="-120"/>
              </a:rPr>
              <a:t>Charoen Pokphand Group</a:t>
            </a:r>
            <a:endParaRPr lang="en-US" sz="2650" dirty="0"/>
          </a:p>
        </p:txBody>
      </p:sp>
      <p:sp>
        <p:nvSpPr>
          <p:cNvPr id="5" name="Text 2"/>
          <p:cNvSpPr/>
          <p:nvPr/>
        </p:nvSpPr>
        <p:spPr>
          <a:xfrm>
            <a:off x="793790" y="5260896"/>
            <a:ext cx="3048000" cy="1088708"/>
          </a:xfrm>
          <a:prstGeom prst="rect">
            <a:avLst/>
          </a:prstGeom>
          <a:noFill/>
          <a:ln/>
        </p:spPr>
        <p:txBody>
          <a:bodyPr wrap="square" lIns="0" tIns="0" rIns="0" bIns="0" rtlCol="0" anchor="t"/>
          <a:lstStyle/>
          <a:p>
            <a:pPr algn="ctr" indent="0" marL="0">
              <a:lnSpc>
                <a:spcPts val="2850"/>
              </a:lnSpc>
              <a:buNone/>
            </a:pPr>
            <a:r>
              <a:rPr lang="en-US" sz="1750" dirty="0">
                <a:solidFill>
                  <a:srgbClr val="000000"/>
                </a:solidFill>
                <a:latin typeface="Bitter" pitchFamily="34" charset="0"/>
                <a:ea typeface="Bitter" pitchFamily="34" charset="-122"/>
                <a:cs typeface="Bitter" pitchFamily="34" charset="-120"/>
              </a:rPr>
              <a:t>Conglomerate in Thailand, primarily focused on food and agriculture.</a:t>
            </a:r>
            <a:endParaRPr lang="en-US" sz="1750" dirty="0"/>
          </a:p>
        </p:txBody>
      </p:sp>
      <p:pic>
        <p:nvPicPr>
          <p:cNvPr id="6" name="Image 1" descr="preencoded.png">    </p:cNvPr>
          <p:cNvPicPr>
            <a:picLocks noChangeAspect="1"/>
          </p:cNvPicPr>
          <p:nvPr/>
        </p:nvPicPr>
        <p:blipFill>
          <a:blip r:embed="rId2"/>
          <a:stretch>
            <a:fillRect/>
          </a:stretch>
        </p:blipFill>
        <p:spPr>
          <a:xfrm>
            <a:off x="5192078" y="3133011"/>
            <a:ext cx="914400" cy="914400"/>
          </a:xfrm>
          <a:prstGeom prst="rect">
            <a:avLst/>
          </a:prstGeom>
        </p:spPr>
      </p:pic>
      <p:sp>
        <p:nvSpPr>
          <p:cNvPr id="7" name="Text 3"/>
          <p:cNvSpPr/>
          <p:nvPr/>
        </p:nvSpPr>
        <p:spPr>
          <a:xfrm>
            <a:off x="4125278" y="4274225"/>
            <a:ext cx="3048119" cy="425291"/>
          </a:xfrm>
          <a:prstGeom prst="rect">
            <a:avLst/>
          </a:prstGeom>
          <a:noFill/>
          <a:ln/>
        </p:spPr>
        <p:txBody>
          <a:bodyPr wrap="none" lIns="0" tIns="0" rIns="0" bIns="0" rtlCol="0" anchor="t"/>
          <a:lstStyle/>
          <a:p>
            <a:pPr algn="ctr" indent="0" marL="0">
              <a:lnSpc>
                <a:spcPts val="3300"/>
              </a:lnSpc>
              <a:buNone/>
            </a:pPr>
            <a:r>
              <a:rPr lang="en-US" sz="2650" b="1" dirty="0">
                <a:solidFill>
                  <a:srgbClr val="000000"/>
                </a:solidFill>
                <a:latin typeface="Bitter Bold" pitchFamily="34" charset="0"/>
                <a:ea typeface="Bitter Bold" pitchFamily="34" charset="-122"/>
                <a:cs typeface="Bitter Bold" pitchFamily="34" charset="-120"/>
              </a:rPr>
              <a:t>Thai Union</a:t>
            </a:r>
            <a:endParaRPr lang="en-US" sz="2650" dirty="0"/>
          </a:p>
        </p:txBody>
      </p:sp>
      <p:sp>
        <p:nvSpPr>
          <p:cNvPr id="8" name="Text 4"/>
          <p:cNvSpPr/>
          <p:nvPr/>
        </p:nvSpPr>
        <p:spPr>
          <a:xfrm>
            <a:off x="4125278" y="4835604"/>
            <a:ext cx="3048119" cy="725805"/>
          </a:xfrm>
          <a:prstGeom prst="rect">
            <a:avLst/>
          </a:prstGeom>
          <a:noFill/>
          <a:ln/>
        </p:spPr>
        <p:txBody>
          <a:bodyPr wrap="square" lIns="0" tIns="0" rIns="0" bIns="0" rtlCol="0" anchor="t"/>
          <a:lstStyle/>
          <a:p>
            <a:pPr algn="ctr" indent="0" marL="0">
              <a:lnSpc>
                <a:spcPts val="2850"/>
              </a:lnSpc>
              <a:buNone/>
            </a:pPr>
            <a:r>
              <a:rPr lang="en-US" sz="1750" dirty="0">
                <a:solidFill>
                  <a:srgbClr val="000000"/>
                </a:solidFill>
                <a:latin typeface="Bitter" pitchFamily="34" charset="0"/>
                <a:ea typeface="Bitter" pitchFamily="34" charset="-122"/>
                <a:cs typeface="Bitter" pitchFamily="34" charset="-120"/>
              </a:rPr>
              <a:t>Seafood producer, canned seafood products</a:t>
            </a:r>
            <a:endParaRPr lang="en-US" sz="1750" dirty="0"/>
          </a:p>
        </p:txBody>
      </p:sp>
      <p:pic>
        <p:nvPicPr>
          <p:cNvPr id="9" name="Image 2" descr="preencoded.png">    </p:cNvPr>
          <p:cNvPicPr>
            <a:picLocks noChangeAspect="1"/>
          </p:cNvPicPr>
          <p:nvPr/>
        </p:nvPicPr>
        <p:blipFill>
          <a:blip r:embed="rId3"/>
          <a:stretch>
            <a:fillRect/>
          </a:stretch>
        </p:blipFill>
        <p:spPr>
          <a:xfrm>
            <a:off x="8523684" y="3133011"/>
            <a:ext cx="914400" cy="914400"/>
          </a:xfrm>
          <a:prstGeom prst="rect">
            <a:avLst/>
          </a:prstGeom>
        </p:spPr>
      </p:pic>
      <p:sp>
        <p:nvSpPr>
          <p:cNvPr id="10" name="Text 5"/>
          <p:cNvSpPr/>
          <p:nvPr/>
        </p:nvSpPr>
        <p:spPr>
          <a:xfrm>
            <a:off x="7456884" y="4274225"/>
            <a:ext cx="3048119" cy="425291"/>
          </a:xfrm>
          <a:prstGeom prst="rect">
            <a:avLst/>
          </a:prstGeom>
          <a:noFill/>
          <a:ln/>
        </p:spPr>
        <p:txBody>
          <a:bodyPr wrap="none" lIns="0" tIns="0" rIns="0" bIns="0" rtlCol="0" anchor="t"/>
          <a:lstStyle/>
          <a:p>
            <a:pPr algn="ctr" indent="0" marL="0">
              <a:lnSpc>
                <a:spcPts val="3300"/>
              </a:lnSpc>
              <a:buNone/>
            </a:pPr>
            <a:r>
              <a:rPr lang="en-US" sz="2650" b="1" dirty="0">
                <a:solidFill>
                  <a:srgbClr val="000000"/>
                </a:solidFill>
                <a:latin typeface="Bitter Bold" pitchFamily="34" charset="0"/>
                <a:ea typeface="Bitter Bold" pitchFamily="34" charset="-122"/>
                <a:cs typeface="Bitter Bold" pitchFamily="34" charset="-120"/>
              </a:rPr>
              <a:t>Ban Pu </a:t>
            </a:r>
            <a:endParaRPr lang="en-US" sz="2650" dirty="0"/>
          </a:p>
        </p:txBody>
      </p:sp>
      <p:sp>
        <p:nvSpPr>
          <p:cNvPr id="11" name="Text 6"/>
          <p:cNvSpPr/>
          <p:nvPr/>
        </p:nvSpPr>
        <p:spPr>
          <a:xfrm>
            <a:off x="7456884" y="4835604"/>
            <a:ext cx="3048119" cy="362903"/>
          </a:xfrm>
          <a:prstGeom prst="rect">
            <a:avLst/>
          </a:prstGeom>
          <a:noFill/>
          <a:ln/>
        </p:spPr>
        <p:txBody>
          <a:bodyPr wrap="none" lIns="0" tIns="0" rIns="0" bIns="0" rtlCol="0" anchor="t"/>
          <a:lstStyle/>
          <a:p>
            <a:pPr algn="ctr" indent="0" marL="0">
              <a:lnSpc>
                <a:spcPts val="2850"/>
              </a:lnSpc>
              <a:buNone/>
            </a:pPr>
            <a:r>
              <a:rPr lang="en-US" sz="1750" dirty="0">
                <a:solidFill>
                  <a:srgbClr val="000000"/>
                </a:solidFill>
                <a:latin typeface="Bitter" pitchFamily="34" charset="0"/>
                <a:ea typeface="Bitter" pitchFamily="34" charset="-122"/>
                <a:cs typeface="Bitter" pitchFamily="34" charset="-120"/>
              </a:rPr>
              <a:t>A energy  provider company </a:t>
            </a:r>
            <a:endParaRPr lang="en-US" sz="1750" dirty="0"/>
          </a:p>
        </p:txBody>
      </p:sp>
      <p:pic>
        <p:nvPicPr>
          <p:cNvPr id="12" name="Image 3" descr="preencoded.png">    </p:cNvPr>
          <p:cNvPicPr>
            <a:picLocks noChangeAspect="1"/>
          </p:cNvPicPr>
          <p:nvPr/>
        </p:nvPicPr>
        <p:blipFill>
          <a:blip r:embed="rId4"/>
          <a:stretch>
            <a:fillRect/>
          </a:stretch>
        </p:blipFill>
        <p:spPr>
          <a:xfrm>
            <a:off x="11855291" y="3133011"/>
            <a:ext cx="914400" cy="914400"/>
          </a:xfrm>
          <a:prstGeom prst="rect">
            <a:avLst/>
          </a:prstGeom>
        </p:spPr>
      </p:pic>
      <p:sp>
        <p:nvSpPr>
          <p:cNvPr id="13" name="Text 7"/>
          <p:cNvSpPr/>
          <p:nvPr/>
        </p:nvSpPr>
        <p:spPr>
          <a:xfrm>
            <a:off x="10788491" y="4274225"/>
            <a:ext cx="3048119" cy="850583"/>
          </a:xfrm>
          <a:prstGeom prst="rect">
            <a:avLst/>
          </a:prstGeom>
          <a:noFill/>
          <a:ln/>
        </p:spPr>
        <p:txBody>
          <a:bodyPr wrap="square" lIns="0" tIns="0" rIns="0" bIns="0" rtlCol="0" anchor="t"/>
          <a:lstStyle/>
          <a:p>
            <a:pPr algn="ctr" indent="0" marL="0">
              <a:lnSpc>
                <a:spcPts val="3300"/>
              </a:lnSpc>
              <a:buNone/>
            </a:pPr>
            <a:r>
              <a:rPr lang="en-US" sz="2650" b="1" dirty="0">
                <a:solidFill>
                  <a:srgbClr val="000000"/>
                </a:solidFill>
                <a:latin typeface="Bitter Bold" pitchFamily="34" charset="0"/>
                <a:ea typeface="Bitter Bold" pitchFamily="34" charset="-122"/>
                <a:cs typeface="Bitter Bold" pitchFamily="34" charset="-120"/>
              </a:rPr>
              <a:t>Indorama Ventures PCL</a:t>
            </a:r>
            <a:endParaRPr lang="en-US" sz="2650" dirty="0"/>
          </a:p>
        </p:txBody>
      </p:sp>
      <p:sp>
        <p:nvSpPr>
          <p:cNvPr id="14" name="Text 8"/>
          <p:cNvSpPr/>
          <p:nvPr/>
        </p:nvSpPr>
        <p:spPr>
          <a:xfrm>
            <a:off x="10788491" y="5260896"/>
            <a:ext cx="3048119" cy="725805"/>
          </a:xfrm>
          <a:prstGeom prst="rect">
            <a:avLst/>
          </a:prstGeom>
          <a:noFill/>
          <a:ln/>
        </p:spPr>
        <p:txBody>
          <a:bodyPr wrap="square" lIns="0" tIns="0" rIns="0" bIns="0" rtlCol="0" anchor="t"/>
          <a:lstStyle/>
          <a:p>
            <a:pPr algn="ctr" indent="0" marL="0">
              <a:lnSpc>
                <a:spcPts val="2850"/>
              </a:lnSpc>
              <a:buNone/>
            </a:pPr>
            <a:r>
              <a:rPr lang="en-US" sz="1750" dirty="0">
                <a:solidFill>
                  <a:srgbClr val="000000"/>
                </a:solidFill>
                <a:latin typeface="Bitter" pitchFamily="34" charset="0"/>
                <a:ea typeface="Bitter" pitchFamily="34" charset="-122"/>
                <a:cs typeface="Bitter" pitchFamily="34" charset="-120"/>
              </a:rPr>
              <a:t>Sustainable chemical company, PET and fibers</a:t>
            </a:r>
            <a:endParaRPr lang="en-US" sz="1750" dirty="0"/>
          </a:p>
        </p:txBody>
      </p:sp>
      <p:sp>
        <p:nvSpPr>
          <p:cNvPr id="15" name="Text 9"/>
          <p:cNvSpPr/>
          <p:nvPr/>
        </p:nvSpPr>
        <p:spPr>
          <a:xfrm>
            <a:off x="793790" y="6604754"/>
            <a:ext cx="13042821" cy="362903"/>
          </a:xfrm>
          <a:prstGeom prst="rect">
            <a:avLst/>
          </a:prstGeom>
          <a:noFill/>
          <a:ln/>
        </p:spPr>
        <p:txBody>
          <a:bodyPr wrap="non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Source: </a:t>
            </a:r>
            <a:pPr algn="l" indent="0" marL="0">
              <a:lnSpc>
                <a:spcPts val="2850"/>
              </a:lnSpc>
              <a:buNone/>
            </a:pPr>
            <a:r>
              <a:rPr lang="en-US" sz="1750" dirty="0">
                <a:solidFill>
                  <a:srgbClr val="966703"/>
                </a:solidFill>
                <a:latin typeface="Bitter" pitchFamily="34" charset="0"/>
                <a:ea typeface="Bitter" pitchFamily="34" charset="-122"/>
                <a:cs typeface="Bitter" pitchFamily="34" charset="-120"/>
              </a:rPr>
              <a:t>The Stock Exchange of Thailand (SET)</a:t>
            </a:r>
            <a:endParaRPr lang="en-US" sz="1750" dirty="0"/>
          </a:p>
        </p:txBody>
      </p:sp>
      <p:pic>
        <p:nvPicPr>
          <p:cNvPr id="16" name="Image 4" descr="preencoded.png">    </p:cNvPr>
          <p:cNvPicPr>
            <a:picLocks noChangeAspect="1"/>
          </p:cNvPicPr>
          <p:nvPr/>
        </p:nvPicPr>
        <p:blipFill>
          <a:blip r:embed="rId5"/>
          <a:stretch>
            <a:fillRect/>
          </a:stretch>
        </p:blipFill>
        <p:spPr>
          <a:xfrm>
            <a:off x="13629561" y="228600"/>
            <a:ext cx="772239" cy="60186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93790" y="1293019"/>
            <a:ext cx="13042821" cy="1417558"/>
          </a:xfrm>
          <a:prstGeom prst="rect">
            <a:avLst/>
          </a:prstGeom>
          <a:noFill/>
          <a:ln/>
        </p:spPr>
        <p:txBody>
          <a:bodyPr wrap="square" lIns="0" tIns="0" rIns="0" bIns="0" rtlCol="0" anchor="t"/>
          <a:lstStyle/>
          <a:p>
            <a:pPr algn="l"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Examples of the Leading Thai Companies with Global Presence </a:t>
            </a:r>
            <a:endParaRPr lang="en-US" sz="4450" dirty="0"/>
          </a:p>
        </p:txBody>
      </p:sp>
      <p:pic>
        <p:nvPicPr>
          <p:cNvPr id="3" name="Image 0" descr="preencoded.png">    </p:cNvPr>
          <p:cNvPicPr>
            <a:picLocks noChangeAspect="1"/>
          </p:cNvPicPr>
          <p:nvPr/>
        </p:nvPicPr>
        <p:blipFill>
          <a:blip r:embed="rId1"/>
          <a:stretch>
            <a:fillRect/>
          </a:stretch>
        </p:blipFill>
        <p:spPr>
          <a:xfrm>
            <a:off x="1860590" y="3164205"/>
            <a:ext cx="914400" cy="914400"/>
          </a:xfrm>
          <a:prstGeom prst="rect">
            <a:avLst/>
          </a:prstGeom>
        </p:spPr>
      </p:pic>
      <p:sp>
        <p:nvSpPr>
          <p:cNvPr id="4" name="Text 1"/>
          <p:cNvSpPr/>
          <p:nvPr/>
        </p:nvSpPr>
        <p:spPr>
          <a:xfrm>
            <a:off x="793790" y="4305419"/>
            <a:ext cx="3048000" cy="850583"/>
          </a:xfrm>
          <a:prstGeom prst="rect">
            <a:avLst/>
          </a:prstGeom>
          <a:noFill/>
          <a:ln/>
        </p:spPr>
        <p:txBody>
          <a:bodyPr wrap="square" lIns="0" tIns="0" rIns="0" bIns="0" rtlCol="0" anchor="t"/>
          <a:lstStyle/>
          <a:p>
            <a:pPr algn="ctr" indent="0" marL="0">
              <a:lnSpc>
                <a:spcPts val="3300"/>
              </a:lnSpc>
              <a:buNone/>
            </a:pPr>
            <a:r>
              <a:rPr lang="en-US" sz="2650" b="1" dirty="0">
                <a:solidFill>
                  <a:srgbClr val="000000"/>
                </a:solidFill>
                <a:latin typeface="Bitter Bold" pitchFamily="34" charset="0"/>
                <a:ea typeface="Bitter Bold" pitchFamily="34" charset="-122"/>
                <a:cs typeface="Bitter Bold" pitchFamily="34" charset="-120"/>
              </a:rPr>
              <a:t>Electricity Generating PCL</a:t>
            </a:r>
            <a:endParaRPr lang="en-US" sz="2650" dirty="0"/>
          </a:p>
        </p:txBody>
      </p:sp>
      <p:sp>
        <p:nvSpPr>
          <p:cNvPr id="5" name="Text 2"/>
          <p:cNvSpPr/>
          <p:nvPr/>
        </p:nvSpPr>
        <p:spPr>
          <a:xfrm>
            <a:off x="793790" y="5292090"/>
            <a:ext cx="3048000" cy="362903"/>
          </a:xfrm>
          <a:prstGeom prst="rect">
            <a:avLst/>
          </a:prstGeom>
          <a:noFill/>
          <a:ln/>
        </p:spPr>
        <p:txBody>
          <a:bodyPr wrap="none" lIns="0" tIns="0" rIns="0" bIns="0" rtlCol="0" anchor="t"/>
          <a:lstStyle/>
          <a:p>
            <a:pPr algn="ctr" indent="0" marL="0">
              <a:lnSpc>
                <a:spcPts val="2850"/>
              </a:lnSpc>
              <a:buNone/>
            </a:pPr>
            <a:r>
              <a:rPr lang="en-US" sz="1750" dirty="0">
                <a:solidFill>
                  <a:srgbClr val="000000"/>
                </a:solidFill>
                <a:latin typeface="Bitter" pitchFamily="34" charset="0"/>
                <a:ea typeface="Bitter" pitchFamily="34" charset="-122"/>
                <a:cs typeface="Bitter" pitchFamily="34" charset="-120"/>
              </a:rPr>
              <a:t>Power producer in Thailand</a:t>
            </a:r>
            <a:endParaRPr lang="en-US" sz="1750" dirty="0"/>
          </a:p>
        </p:txBody>
      </p:sp>
      <p:sp>
        <p:nvSpPr>
          <p:cNvPr id="6" name="Text 3"/>
          <p:cNvSpPr/>
          <p:nvPr/>
        </p:nvSpPr>
        <p:spPr>
          <a:xfrm>
            <a:off x="793790" y="5791081"/>
            <a:ext cx="3048000" cy="290274"/>
          </a:xfrm>
          <a:prstGeom prst="rect">
            <a:avLst/>
          </a:prstGeom>
          <a:noFill/>
          <a:ln/>
        </p:spPr>
        <p:txBody>
          <a:bodyPr wrap="none" lIns="0" tIns="0" rIns="0" bIns="0" rtlCol="0" anchor="t"/>
          <a:lstStyle/>
          <a:p>
            <a:pPr algn="ctr" indent="0" marL="0">
              <a:lnSpc>
                <a:spcPts val="2250"/>
              </a:lnSpc>
              <a:buNone/>
            </a:pPr>
            <a:endParaRPr lang="en-US" sz="1400" dirty="0"/>
          </a:p>
        </p:txBody>
      </p:sp>
      <p:pic>
        <p:nvPicPr>
          <p:cNvPr id="7" name="Image 1" descr="preencoded.png">    </p:cNvPr>
          <p:cNvPicPr>
            <a:picLocks noChangeAspect="1"/>
          </p:cNvPicPr>
          <p:nvPr/>
        </p:nvPicPr>
        <p:blipFill>
          <a:blip r:embed="rId2"/>
          <a:stretch>
            <a:fillRect/>
          </a:stretch>
        </p:blipFill>
        <p:spPr>
          <a:xfrm>
            <a:off x="5192078" y="3164205"/>
            <a:ext cx="914400" cy="914400"/>
          </a:xfrm>
          <a:prstGeom prst="rect">
            <a:avLst/>
          </a:prstGeom>
        </p:spPr>
      </p:pic>
      <p:sp>
        <p:nvSpPr>
          <p:cNvPr id="8" name="Text 4"/>
          <p:cNvSpPr/>
          <p:nvPr/>
        </p:nvSpPr>
        <p:spPr>
          <a:xfrm>
            <a:off x="4125278" y="4305419"/>
            <a:ext cx="3048119" cy="850583"/>
          </a:xfrm>
          <a:prstGeom prst="rect">
            <a:avLst/>
          </a:prstGeom>
          <a:noFill/>
          <a:ln/>
        </p:spPr>
        <p:txBody>
          <a:bodyPr wrap="square" lIns="0" tIns="0" rIns="0" bIns="0" rtlCol="0" anchor="t"/>
          <a:lstStyle/>
          <a:p>
            <a:pPr algn="ctr" indent="0" marL="0">
              <a:lnSpc>
                <a:spcPts val="3300"/>
              </a:lnSpc>
              <a:buNone/>
            </a:pPr>
            <a:r>
              <a:rPr lang="en-US" sz="2650" b="1" dirty="0">
                <a:solidFill>
                  <a:srgbClr val="000000"/>
                </a:solidFill>
                <a:latin typeface="Bitter Bold" pitchFamily="34" charset="0"/>
                <a:ea typeface="Bitter Bold" pitchFamily="34" charset="-122"/>
                <a:cs typeface="Bitter Bold" pitchFamily="34" charset="-120"/>
              </a:rPr>
              <a:t>AAPICO Hitech PCL</a:t>
            </a:r>
            <a:endParaRPr lang="en-US" sz="2650" dirty="0"/>
          </a:p>
        </p:txBody>
      </p:sp>
      <p:sp>
        <p:nvSpPr>
          <p:cNvPr id="9" name="Text 5"/>
          <p:cNvSpPr/>
          <p:nvPr/>
        </p:nvSpPr>
        <p:spPr>
          <a:xfrm>
            <a:off x="4125278" y="5292090"/>
            <a:ext cx="3048119" cy="725805"/>
          </a:xfrm>
          <a:prstGeom prst="rect">
            <a:avLst/>
          </a:prstGeom>
          <a:noFill/>
          <a:ln/>
        </p:spPr>
        <p:txBody>
          <a:bodyPr wrap="square" lIns="0" tIns="0" rIns="0" bIns="0" rtlCol="0" anchor="t"/>
          <a:lstStyle/>
          <a:p>
            <a:pPr algn="ctr" indent="0" marL="0">
              <a:lnSpc>
                <a:spcPts val="2850"/>
              </a:lnSpc>
              <a:buNone/>
            </a:pPr>
            <a:r>
              <a:rPr lang="en-US" sz="1750" dirty="0">
                <a:solidFill>
                  <a:srgbClr val="000000"/>
                </a:solidFill>
                <a:latin typeface="Bitter" pitchFamily="34" charset="0"/>
                <a:ea typeface="Bitter" pitchFamily="34" charset="-122"/>
                <a:cs typeface="Bitter" pitchFamily="34" charset="-120"/>
              </a:rPr>
              <a:t>Manufacture of OEM parts and Car Retailing </a:t>
            </a:r>
            <a:endParaRPr lang="en-US" sz="1750" dirty="0"/>
          </a:p>
        </p:txBody>
      </p:sp>
      <p:pic>
        <p:nvPicPr>
          <p:cNvPr id="10" name="Image 2" descr="preencoded.png">    </p:cNvPr>
          <p:cNvPicPr>
            <a:picLocks noChangeAspect="1"/>
          </p:cNvPicPr>
          <p:nvPr/>
        </p:nvPicPr>
        <p:blipFill>
          <a:blip r:embed="rId3"/>
          <a:stretch>
            <a:fillRect/>
          </a:stretch>
        </p:blipFill>
        <p:spPr>
          <a:xfrm>
            <a:off x="8523684" y="3164205"/>
            <a:ext cx="914400" cy="914400"/>
          </a:xfrm>
          <a:prstGeom prst="rect">
            <a:avLst/>
          </a:prstGeom>
        </p:spPr>
      </p:pic>
      <p:sp>
        <p:nvSpPr>
          <p:cNvPr id="11" name="Text 6"/>
          <p:cNvSpPr/>
          <p:nvPr/>
        </p:nvSpPr>
        <p:spPr>
          <a:xfrm>
            <a:off x="7456884" y="4305419"/>
            <a:ext cx="3048119" cy="425291"/>
          </a:xfrm>
          <a:prstGeom prst="rect">
            <a:avLst/>
          </a:prstGeom>
          <a:noFill/>
          <a:ln/>
        </p:spPr>
        <p:txBody>
          <a:bodyPr wrap="none" lIns="0" tIns="0" rIns="0" bIns="0" rtlCol="0" anchor="t"/>
          <a:lstStyle/>
          <a:p>
            <a:pPr algn="ctr" indent="0" marL="0">
              <a:lnSpc>
                <a:spcPts val="3300"/>
              </a:lnSpc>
              <a:buNone/>
            </a:pPr>
            <a:r>
              <a:rPr lang="en-US" sz="2650" b="1" dirty="0">
                <a:solidFill>
                  <a:srgbClr val="000000"/>
                </a:solidFill>
                <a:latin typeface="Bitter Bold" pitchFamily="34" charset="0"/>
                <a:ea typeface="Bitter Bold" pitchFamily="34" charset="-122"/>
                <a:cs typeface="Bitter Bold" pitchFamily="34" charset="-120"/>
              </a:rPr>
              <a:t>Delta Electronics</a:t>
            </a:r>
            <a:endParaRPr lang="en-US" sz="2650" dirty="0"/>
          </a:p>
        </p:txBody>
      </p:sp>
      <p:sp>
        <p:nvSpPr>
          <p:cNvPr id="12" name="Text 7"/>
          <p:cNvSpPr/>
          <p:nvPr/>
        </p:nvSpPr>
        <p:spPr>
          <a:xfrm>
            <a:off x="7456884" y="4866799"/>
            <a:ext cx="3048119" cy="1451610"/>
          </a:xfrm>
          <a:prstGeom prst="rect">
            <a:avLst/>
          </a:prstGeom>
          <a:noFill/>
          <a:ln/>
        </p:spPr>
        <p:txBody>
          <a:bodyPr wrap="square" lIns="0" tIns="0" rIns="0" bIns="0" rtlCol="0" anchor="t"/>
          <a:lstStyle/>
          <a:p>
            <a:pPr algn="ctr" indent="0" marL="0">
              <a:lnSpc>
                <a:spcPts val="2850"/>
              </a:lnSpc>
              <a:buNone/>
            </a:pPr>
            <a:r>
              <a:rPr lang="en-US" sz="1750" dirty="0">
                <a:solidFill>
                  <a:srgbClr val="000000"/>
                </a:solidFill>
                <a:latin typeface="Bitter" pitchFamily="34" charset="0"/>
                <a:ea typeface="Bitter" pitchFamily="34" charset="-122"/>
                <a:cs typeface="Bitter" pitchFamily="34" charset="-120"/>
              </a:rPr>
              <a:t>Manufacturers and distributors of power supplies and electronic equipment and parts</a:t>
            </a:r>
            <a:endParaRPr lang="en-US" sz="1750" dirty="0"/>
          </a:p>
        </p:txBody>
      </p:sp>
      <p:pic>
        <p:nvPicPr>
          <p:cNvPr id="13" name="Image 3" descr="preencoded.png">    </p:cNvPr>
          <p:cNvPicPr>
            <a:picLocks noChangeAspect="1"/>
          </p:cNvPicPr>
          <p:nvPr/>
        </p:nvPicPr>
        <p:blipFill>
          <a:blip r:embed="rId4"/>
          <a:stretch>
            <a:fillRect/>
          </a:stretch>
        </p:blipFill>
        <p:spPr>
          <a:xfrm>
            <a:off x="11855291" y="3164205"/>
            <a:ext cx="914400" cy="914400"/>
          </a:xfrm>
          <a:prstGeom prst="rect">
            <a:avLst/>
          </a:prstGeom>
        </p:spPr>
      </p:pic>
      <p:sp>
        <p:nvSpPr>
          <p:cNvPr id="14" name="Text 8"/>
          <p:cNvSpPr/>
          <p:nvPr/>
        </p:nvSpPr>
        <p:spPr>
          <a:xfrm>
            <a:off x="10788491" y="4305419"/>
            <a:ext cx="3048119" cy="425291"/>
          </a:xfrm>
          <a:prstGeom prst="rect">
            <a:avLst/>
          </a:prstGeom>
          <a:noFill/>
          <a:ln/>
        </p:spPr>
        <p:txBody>
          <a:bodyPr wrap="none" lIns="0" tIns="0" rIns="0" bIns="0" rtlCol="0" anchor="t"/>
          <a:lstStyle/>
          <a:p>
            <a:pPr algn="ctr" indent="0" marL="0">
              <a:lnSpc>
                <a:spcPts val="3300"/>
              </a:lnSpc>
              <a:buNone/>
            </a:pPr>
            <a:r>
              <a:rPr lang="en-US" sz="2650" b="1" dirty="0">
                <a:solidFill>
                  <a:srgbClr val="000000"/>
                </a:solidFill>
                <a:latin typeface="Bitter Bold" pitchFamily="34" charset="0"/>
                <a:ea typeface="Bitter Bold" pitchFamily="34" charset="-122"/>
                <a:cs typeface="Bitter Bold" pitchFamily="34" charset="-120"/>
              </a:rPr>
              <a:t>AMATA </a:t>
            </a:r>
            <a:endParaRPr lang="en-US" sz="2650" dirty="0"/>
          </a:p>
        </p:txBody>
      </p:sp>
      <p:sp>
        <p:nvSpPr>
          <p:cNvPr id="15" name="Text 9"/>
          <p:cNvSpPr/>
          <p:nvPr/>
        </p:nvSpPr>
        <p:spPr>
          <a:xfrm>
            <a:off x="10788491" y="4866799"/>
            <a:ext cx="3048119" cy="725805"/>
          </a:xfrm>
          <a:prstGeom prst="rect">
            <a:avLst/>
          </a:prstGeom>
          <a:noFill/>
          <a:ln/>
        </p:spPr>
        <p:txBody>
          <a:bodyPr wrap="square" lIns="0" tIns="0" rIns="0" bIns="0" rtlCol="0" anchor="t"/>
          <a:lstStyle/>
          <a:p>
            <a:pPr algn="ctr" indent="0" marL="0">
              <a:lnSpc>
                <a:spcPts val="2850"/>
              </a:lnSpc>
              <a:buNone/>
            </a:pPr>
            <a:r>
              <a:rPr lang="en-US" sz="1750" dirty="0">
                <a:solidFill>
                  <a:srgbClr val="000000"/>
                </a:solidFill>
                <a:latin typeface="Bitter" pitchFamily="34" charset="0"/>
                <a:ea typeface="Bitter" pitchFamily="34" charset="-122"/>
                <a:cs typeface="Bitter" pitchFamily="34" charset="-120"/>
              </a:rPr>
              <a:t>Developer and operator </a:t>
            </a:r>
            <a:pPr algn="ctr" indent="0" marL="0">
              <a:lnSpc>
                <a:spcPts val="2850"/>
              </a:lnSpc>
              <a:buNone/>
            </a:pPr>
            <a:r>
              <a:rPr lang="en-US" sz="1750" dirty="0">
                <a:solidFill>
                  <a:srgbClr val="000000"/>
                </a:solidFill>
                <a:latin typeface="Bitter" pitchFamily="34" charset="0"/>
                <a:ea typeface="Bitter" pitchFamily="34" charset="-122"/>
                <a:cs typeface="Bitter" pitchFamily="34" charset="-120"/>
              </a:rPr>
              <a:t>
</a:t>
            </a:r>
            <a:pPr algn="ctr" indent="0" marL="0">
              <a:lnSpc>
                <a:spcPts val="2850"/>
              </a:lnSpc>
              <a:buNone/>
            </a:pPr>
            <a:r>
              <a:rPr lang="en-US" sz="1750" dirty="0">
                <a:solidFill>
                  <a:srgbClr val="000000"/>
                </a:solidFill>
                <a:latin typeface="Bitter" pitchFamily="34" charset="0"/>
                <a:ea typeface="Bitter" pitchFamily="34" charset="-122"/>
                <a:cs typeface="Bitter" pitchFamily="34" charset="-120"/>
              </a:rPr>
              <a:t>of industrial parks</a:t>
            </a:r>
            <a:endParaRPr lang="en-US" sz="1750" dirty="0"/>
          </a:p>
        </p:txBody>
      </p:sp>
      <p:sp>
        <p:nvSpPr>
          <p:cNvPr id="16" name="Text 10"/>
          <p:cNvSpPr/>
          <p:nvPr/>
        </p:nvSpPr>
        <p:spPr>
          <a:xfrm>
            <a:off x="793790" y="6573560"/>
            <a:ext cx="13042821" cy="362903"/>
          </a:xfrm>
          <a:prstGeom prst="rect">
            <a:avLst/>
          </a:prstGeom>
          <a:noFill/>
          <a:ln/>
        </p:spPr>
        <p:txBody>
          <a:bodyPr wrap="non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Source: </a:t>
            </a:r>
            <a:pPr algn="l" indent="0" marL="0">
              <a:lnSpc>
                <a:spcPts val="2850"/>
              </a:lnSpc>
              <a:buNone/>
            </a:pPr>
            <a:r>
              <a:rPr lang="en-US" sz="1750" dirty="0">
                <a:solidFill>
                  <a:srgbClr val="966703"/>
                </a:solidFill>
                <a:latin typeface="Bitter" pitchFamily="34" charset="0"/>
                <a:ea typeface="Bitter" pitchFamily="34" charset="-122"/>
                <a:cs typeface="Bitter" pitchFamily="34" charset="-120"/>
              </a:rPr>
              <a:t>The Stock Exchange of Thailand (SET)</a:t>
            </a:r>
            <a:endParaRPr lang="en-US" sz="1750" dirty="0"/>
          </a:p>
        </p:txBody>
      </p:sp>
      <p:pic>
        <p:nvPicPr>
          <p:cNvPr id="17" name="Image 4" descr="preencoded.png">    </p:cNvPr>
          <p:cNvPicPr>
            <a:picLocks noChangeAspect="1"/>
          </p:cNvPicPr>
          <p:nvPr/>
        </p:nvPicPr>
        <p:blipFill>
          <a:blip r:embed="rId5"/>
          <a:stretch>
            <a:fillRect/>
          </a:stretch>
        </p:blipFill>
        <p:spPr>
          <a:xfrm>
            <a:off x="13629561" y="228600"/>
            <a:ext cx="772239" cy="60186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85000"/>
            </a:srgbClr>
          </a:solidFill>
          <a:ln/>
        </p:spPr>
      </p:sp>
      <p:sp>
        <p:nvSpPr>
          <p:cNvPr id="4" name="Text 1"/>
          <p:cNvSpPr/>
          <p:nvPr/>
        </p:nvSpPr>
        <p:spPr>
          <a:xfrm>
            <a:off x="2154436" y="1043821"/>
            <a:ext cx="10321528" cy="1133951"/>
          </a:xfrm>
          <a:prstGeom prst="rect">
            <a:avLst/>
          </a:prstGeom>
          <a:noFill/>
          <a:ln/>
        </p:spPr>
        <p:txBody>
          <a:bodyPr wrap="square" lIns="0" tIns="0" rIns="0" bIns="0" rtlCol="0" anchor="t"/>
          <a:lstStyle/>
          <a:p>
            <a:pPr algn="ctr" indent="0" marL="0">
              <a:lnSpc>
                <a:spcPts val="4450"/>
              </a:lnSpc>
              <a:buNone/>
            </a:pPr>
            <a:r>
              <a:rPr lang="en-US" sz="3550" b="1" dirty="0">
                <a:solidFill>
                  <a:srgbClr val="253A7E"/>
                </a:solidFill>
                <a:latin typeface="Bitter Bold" pitchFamily="34" charset="0"/>
                <a:ea typeface="Bitter Bold" pitchFamily="34" charset="-122"/>
                <a:cs typeface="Bitter Bold" pitchFamily="34" charset="-120"/>
              </a:rPr>
              <a:t>International Tourist Arrivals to Thailand (2024)</a:t>
            </a:r>
            <a:pPr algn="ctr" indent="0" marL="0">
              <a:lnSpc>
                <a:spcPts val="4450"/>
              </a:lnSpc>
              <a:buNone/>
            </a:pPr>
            <a:r>
              <a:rPr lang="en-US" sz="3550" b="1" dirty="0">
                <a:solidFill>
                  <a:srgbClr val="253A7E"/>
                </a:solidFill>
                <a:latin typeface="Bitter Bold" pitchFamily="34" charset="0"/>
                <a:ea typeface="Bitter Bold" pitchFamily="34" charset="-122"/>
                <a:cs typeface="Bitter Bold" pitchFamily="34" charset="-120"/>
              </a:rPr>
              <a:t>
</a:t>
            </a:r>
            <a:pPr algn="ctr" indent="0" marL="0">
              <a:lnSpc>
                <a:spcPts val="4450"/>
              </a:lnSpc>
              <a:buNone/>
            </a:pPr>
            <a:r>
              <a:rPr lang="en-US" sz="3550" b="1" dirty="0">
                <a:solidFill>
                  <a:srgbClr val="253A7E"/>
                </a:solidFill>
                <a:latin typeface="Bitter Bold" pitchFamily="34" charset="0"/>
                <a:ea typeface="Bitter Bold" pitchFamily="34" charset="-122"/>
                <a:cs typeface="Bitter Bold" pitchFamily="34" charset="-120"/>
              </a:rPr>
              <a:t> 35.54 Millions </a:t>
            </a:r>
            <a:endParaRPr lang="en-US" sz="3550" dirty="0"/>
          </a:p>
        </p:txBody>
      </p:sp>
      <p:sp>
        <p:nvSpPr>
          <p:cNvPr id="5" name="Shape 2"/>
          <p:cNvSpPr/>
          <p:nvPr/>
        </p:nvSpPr>
        <p:spPr>
          <a:xfrm>
            <a:off x="793790" y="2432923"/>
            <a:ext cx="13042821" cy="3917156"/>
          </a:xfrm>
          <a:prstGeom prst="roundRect">
            <a:avLst>
              <a:gd name="adj" fmla="val 2432"/>
            </a:avLst>
          </a:prstGeom>
          <a:noFill/>
          <a:ln w="7620">
            <a:solidFill>
              <a:srgbClr val="000000">
                <a:alpha val="8000"/>
              </a:srgbClr>
            </a:solidFill>
            <a:prstDash val="solid"/>
          </a:ln>
        </p:spPr>
      </p:sp>
      <p:sp>
        <p:nvSpPr>
          <p:cNvPr id="6" name="Shape 3"/>
          <p:cNvSpPr/>
          <p:nvPr/>
        </p:nvSpPr>
        <p:spPr>
          <a:xfrm>
            <a:off x="801410" y="2440543"/>
            <a:ext cx="13026271" cy="650319"/>
          </a:xfrm>
          <a:prstGeom prst="rect">
            <a:avLst/>
          </a:prstGeom>
          <a:solidFill>
            <a:srgbClr val="FFFFFF">
              <a:alpha val="4000"/>
            </a:srgbClr>
          </a:solidFill>
          <a:ln/>
        </p:spPr>
      </p:sp>
      <p:sp>
        <p:nvSpPr>
          <p:cNvPr id="7" name="Text 4"/>
          <p:cNvSpPr/>
          <p:nvPr/>
        </p:nvSpPr>
        <p:spPr>
          <a:xfrm>
            <a:off x="1029653" y="2584252"/>
            <a:ext cx="3884176" cy="362903"/>
          </a:xfrm>
          <a:prstGeom prst="rect">
            <a:avLst/>
          </a:prstGeom>
          <a:noFill/>
          <a:ln/>
        </p:spPr>
        <p:txBody>
          <a:bodyPr wrap="none" lIns="0" tIns="0" rIns="0" bIns="0" rtlCol="0" anchor="t"/>
          <a:lstStyle/>
          <a:p>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Rank</a:t>
            </a:r>
            <a:endParaRPr lang="en-US" sz="1750" dirty="0"/>
          </a:p>
        </p:txBody>
      </p:sp>
      <p:sp>
        <p:nvSpPr>
          <p:cNvPr id="8" name="Text 5"/>
          <p:cNvSpPr/>
          <p:nvPr/>
        </p:nvSpPr>
        <p:spPr>
          <a:xfrm>
            <a:off x="5375077" y="2584252"/>
            <a:ext cx="3880366" cy="362903"/>
          </a:xfrm>
          <a:prstGeom prst="rect">
            <a:avLst/>
          </a:prstGeom>
          <a:noFill/>
          <a:ln/>
        </p:spPr>
        <p:txBody>
          <a:bodyPr wrap="none" lIns="0" tIns="0" rIns="0" bIns="0" rtlCol="0" anchor="t"/>
          <a:lstStyle/>
          <a:p>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Country</a:t>
            </a:r>
            <a:endParaRPr lang="en-US" sz="1750" dirty="0"/>
          </a:p>
        </p:txBody>
      </p:sp>
      <p:sp>
        <p:nvSpPr>
          <p:cNvPr id="9" name="Text 6"/>
          <p:cNvSpPr/>
          <p:nvPr/>
        </p:nvSpPr>
        <p:spPr>
          <a:xfrm>
            <a:off x="9716691" y="2584252"/>
            <a:ext cx="3884176" cy="362903"/>
          </a:xfrm>
          <a:prstGeom prst="rect">
            <a:avLst/>
          </a:prstGeom>
          <a:noFill/>
          <a:ln/>
        </p:spPr>
        <p:txBody>
          <a:bodyPr wrap="none" lIns="0" tIns="0" rIns="0" bIns="0" rtlCol="0" anchor="t"/>
          <a:lstStyle/>
          <a:p>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Visitors (%)</a:t>
            </a:r>
            <a:endParaRPr lang="en-US" sz="1750" dirty="0"/>
          </a:p>
        </p:txBody>
      </p:sp>
      <p:sp>
        <p:nvSpPr>
          <p:cNvPr id="10" name="Shape 7"/>
          <p:cNvSpPr/>
          <p:nvPr/>
        </p:nvSpPr>
        <p:spPr>
          <a:xfrm>
            <a:off x="801410" y="3090863"/>
            <a:ext cx="13026271" cy="650319"/>
          </a:xfrm>
          <a:prstGeom prst="rect">
            <a:avLst/>
          </a:prstGeom>
          <a:solidFill>
            <a:srgbClr val="000000">
              <a:alpha val="4000"/>
            </a:srgbClr>
          </a:solidFill>
          <a:ln/>
        </p:spPr>
      </p:sp>
      <p:sp>
        <p:nvSpPr>
          <p:cNvPr id="11" name="Text 8"/>
          <p:cNvSpPr/>
          <p:nvPr/>
        </p:nvSpPr>
        <p:spPr>
          <a:xfrm>
            <a:off x="1029653" y="3234571"/>
            <a:ext cx="3884176" cy="362903"/>
          </a:xfrm>
          <a:prstGeom prst="rect">
            <a:avLst/>
          </a:prstGeom>
          <a:noFill/>
          <a:ln/>
        </p:spPr>
        <p:txBody>
          <a:bodyPr wrap="none" lIns="0" tIns="0" rIns="0" bIns="0" rtlCol="0" anchor="t"/>
          <a:lstStyle/>
          <a:p>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1</a:t>
            </a:r>
            <a:endParaRPr lang="en-US" sz="1750" dirty="0"/>
          </a:p>
        </p:txBody>
      </p:sp>
      <p:sp>
        <p:nvSpPr>
          <p:cNvPr id="12" name="Text 9"/>
          <p:cNvSpPr/>
          <p:nvPr/>
        </p:nvSpPr>
        <p:spPr>
          <a:xfrm>
            <a:off x="5375077" y="3234571"/>
            <a:ext cx="3880366" cy="362903"/>
          </a:xfrm>
          <a:prstGeom prst="rect">
            <a:avLst/>
          </a:prstGeom>
          <a:noFill/>
          <a:ln/>
        </p:spPr>
        <p:txBody>
          <a:bodyPr wrap="none" lIns="0" tIns="0" rIns="0" bIns="0" rtlCol="0" anchor="t"/>
          <a:lstStyle/>
          <a:p>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China</a:t>
            </a:r>
            <a:endParaRPr lang="en-US" sz="1750" dirty="0"/>
          </a:p>
        </p:txBody>
      </p:sp>
      <p:sp>
        <p:nvSpPr>
          <p:cNvPr id="13" name="Text 10"/>
          <p:cNvSpPr/>
          <p:nvPr/>
        </p:nvSpPr>
        <p:spPr>
          <a:xfrm>
            <a:off x="9716691" y="3234571"/>
            <a:ext cx="3884176" cy="362903"/>
          </a:xfrm>
          <a:prstGeom prst="rect">
            <a:avLst/>
          </a:prstGeom>
          <a:noFill/>
          <a:ln/>
        </p:spPr>
        <p:txBody>
          <a:bodyPr wrap="none" lIns="0" tIns="0" rIns="0" bIns="0" rtlCol="0" anchor="t"/>
          <a:lstStyle/>
          <a:p>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18.94%</a:t>
            </a:r>
            <a:endParaRPr lang="en-US" sz="1750" dirty="0"/>
          </a:p>
        </p:txBody>
      </p:sp>
      <p:sp>
        <p:nvSpPr>
          <p:cNvPr id="14" name="Shape 11"/>
          <p:cNvSpPr/>
          <p:nvPr/>
        </p:nvSpPr>
        <p:spPr>
          <a:xfrm>
            <a:off x="801410" y="3741182"/>
            <a:ext cx="13026271" cy="650319"/>
          </a:xfrm>
          <a:prstGeom prst="rect">
            <a:avLst/>
          </a:prstGeom>
          <a:solidFill>
            <a:srgbClr val="FFFFFF">
              <a:alpha val="4000"/>
            </a:srgbClr>
          </a:solidFill>
          <a:ln/>
        </p:spPr>
      </p:sp>
      <p:sp>
        <p:nvSpPr>
          <p:cNvPr id="15" name="Text 12"/>
          <p:cNvSpPr/>
          <p:nvPr/>
        </p:nvSpPr>
        <p:spPr>
          <a:xfrm>
            <a:off x="1029653" y="3884890"/>
            <a:ext cx="3884176" cy="362903"/>
          </a:xfrm>
          <a:prstGeom prst="rect">
            <a:avLst/>
          </a:prstGeom>
          <a:noFill/>
          <a:ln/>
        </p:spPr>
        <p:txBody>
          <a:bodyPr wrap="none" lIns="0" tIns="0" rIns="0" bIns="0" rtlCol="0" anchor="t"/>
          <a:lstStyle/>
          <a:p>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2</a:t>
            </a:r>
            <a:endParaRPr lang="en-US" sz="1750" dirty="0"/>
          </a:p>
        </p:txBody>
      </p:sp>
      <p:sp>
        <p:nvSpPr>
          <p:cNvPr id="16" name="Text 13"/>
          <p:cNvSpPr/>
          <p:nvPr/>
        </p:nvSpPr>
        <p:spPr>
          <a:xfrm>
            <a:off x="5375077" y="3884890"/>
            <a:ext cx="3880366" cy="362903"/>
          </a:xfrm>
          <a:prstGeom prst="rect">
            <a:avLst/>
          </a:prstGeom>
          <a:noFill/>
          <a:ln/>
        </p:spPr>
        <p:txBody>
          <a:bodyPr wrap="none" lIns="0" tIns="0" rIns="0" bIns="0" rtlCol="0" anchor="t"/>
          <a:lstStyle/>
          <a:p>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Malaysia</a:t>
            </a:r>
            <a:endParaRPr lang="en-US" sz="1750" dirty="0"/>
          </a:p>
        </p:txBody>
      </p:sp>
      <p:sp>
        <p:nvSpPr>
          <p:cNvPr id="17" name="Text 14"/>
          <p:cNvSpPr/>
          <p:nvPr/>
        </p:nvSpPr>
        <p:spPr>
          <a:xfrm>
            <a:off x="9716691" y="3884890"/>
            <a:ext cx="3884176" cy="362903"/>
          </a:xfrm>
          <a:prstGeom prst="rect">
            <a:avLst/>
          </a:prstGeom>
          <a:noFill/>
          <a:ln/>
        </p:spPr>
        <p:txBody>
          <a:bodyPr wrap="none" lIns="0" tIns="0" rIns="0" bIns="0" rtlCol="0" anchor="t"/>
          <a:lstStyle/>
          <a:p>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13.93%</a:t>
            </a:r>
            <a:endParaRPr lang="en-US" sz="1750" dirty="0"/>
          </a:p>
        </p:txBody>
      </p:sp>
      <p:sp>
        <p:nvSpPr>
          <p:cNvPr id="18" name="Shape 15"/>
          <p:cNvSpPr/>
          <p:nvPr/>
        </p:nvSpPr>
        <p:spPr>
          <a:xfrm>
            <a:off x="801410" y="4391501"/>
            <a:ext cx="13026271" cy="650319"/>
          </a:xfrm>
          <a:prstGeom prst="rect">
            <a:avLst/>
          </a:prstGeom>
          <a:solidFill>
            <a:srgbClr val="000000">
              <a:alpha val="4000"/>
            </a:srgbClr>
          </a:solidFill>
          <a:ln/>
        </p:spPr>
      </p:sp>
      <p:sp>
        <p:nvSpPr>
          <p:cNvPr id="19" name="Text 16"/>
          <p:cNvSpPr/>
          <p:nvPr/>
        </p:nvSpPr>
        <p:spPr>
          <a:xfrm>
            <a:off x="1029653" y="4535210"/>
            <a:ext cx="3884176" cy="362903"/>
          </a:xfrm>
          <a:prstGeom prst="rect">
            <a:avLst/>
          </a:prstGeom>
          <a:noFill/>
          <a:ln/>
        </p:spPr>
        <p:txBody>
          <a:bodyPr wrap="none" lIns="0" tIns="0" rIns="0" bIns="0" rtlCol="0" anchor="t"/>
          <a:lstStyle/>
          <a:p>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3</a:t>
            </a:r>
            <a:endParaRPr lang="en-US" sz="1750" dirty="0"/>
          </a:p>
        </p:txBody>
      </p:sp>
      <p:sp>
        <p:nvSpPr>
          <p:cNvPr id="20" name="Text 17"/>
          <p:cNvSpPr/>
          <p:nvPr/>
        </p:nvSpPr>
        <p:spPr>
          <a:xfrm>
            <a:off x="5375077" y="4535210"/>
            <a:ext cx="3880366" cy="362903"/>
          </a:xfrm>
          <a:prstGeom prst="rect">
            <a:avLst/>
          </a:prstGeom>
          <a:noFill/>
          <a:ln/>
        </p:spPr>
        <p:txBody>
          <a:bodyPr wrap="none" lIns="0" tIns="0" rIns="0" bIns="0" rtlCol="0" anchor="t"/>
          <a:lstStyle/>
          <a:p>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India</a:t>
            </a:r>
            <a:endParaRPr lang="en-US" sz="1750" dirty="0"/>
          </a:p>
        </p:txBody>
      </p:sp>
      <p:sp>
        <p:nvSpPr>
          <p:cNvPr id="21" name="Text 18"/>
          <p:cNvSpPr/>
          <p:nvPr/>
        </p:nvSpPr>
        <p:spPr>
          <a:xfrm>
            <a:off x="9716691" y="4535210"/>
            <a:ext cx="3884176" cy="362903"/>
          </a:xfrm>
          <a:prstGeom prst="rect">
            <a:avLst/>
          </a:prstGeom>
          <a:noFill/>
          <a:ln/>
        </p:spPr>
        <p:txBody>
          <a:bodyPr wrap="none" lIns="0" tIns="0" rIns="0" bIns="0" rtlCol="0" anchor="t"/>
          <a:lstStyle/>
          <a:p>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5.99%</a:t>
            </a:r>
            <a:endParaRPr lang="en-US" sz="1750" dirty="0"/>
          </a:p>
        </p:txBody>
      </p:sp>
      <p:sp>
        <p:nvSpPr>
          <p:cNvPr id="22" name="Shape 19"/>
          <p:cNvSpPr/>
          <p:nvPr/>
        </p:nvSpPr>
        <p:spPr>
          <a:xfrm>
            <a:off x="801410" y="5041821"/>
            <a:ext cx="13026271" cy="650319"/>
          </a:xfrm>
          <a:prstGeom prst="rect">
            <a:avLst/>
          </a:prstGeom>
          <a:solidFill>
            <a:srgbClr val="FFFFFF">
              <a:alpha val="4000"/>
            </a:srgbClr>
          </a:solidFill>
          <a:ln/>
        </p:spPr>
      </p:sp>
      <p:sp>
        <p:nvSpPr>
          <p:cNvPr id="23" name="Text 20"/>
          <p:cNvSpPr/>
          <p:nvPr/>
        </p:nvSpPr>
        <p:spPr>
          <a:xfrm>
            <a:off x="1029653" y="5185529"/>
            <a:ext cx="3884176" cy="362903"/>
          </a:xfrm>
          <a:prstGeom prst="rect">
            <a:avLst/>
          </a:prstGeom>
          <a:noFill/>
          <a:ln/>
        </p:spPr>
        <p:txBody>
          <a:bodyPr wrap="none" lIns="0" tIns="0" rIns="0" bIns="0" rtlCol="0" anchor="t"/>
          <a:lstStyle/>
          <a:p>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4</a:t>
            </a:r>
            <a:endParaRPr lang="en-US" sz="1750" dirty="0"/>
          </a:p>
        </p:txBody>
      </p:sp>
      <p:sp>
        <p:nvSpPr>
          <p:cNvPr id="24" name="Text 21"/>
          <p:cNvSpPr/>
          <p:nvPr/>
        </p:nvSpPr>
        <p:spPr>
          <a:xfrm>
            <a:off x="5375077" y="5185529"/>
            <a:ext cx="3880366" cy="362903"/>
          </a:xfrm>
          <a:prstGeom prst="rect">
            <a:avLst/>
          </a:prstGeom>
          <a:noFill/>
          <a:ln/>
        </p:spPr>
        <p:txBody>
          <a:bodyPr wrap="none" lIns="0" tIns="0" rIns="0" bIns="0" rtlCol="0" anchor="t"/>
          <a:lstStyle/>
          <a:p>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South Korea</a:t>
            </a:r>
            <a:endParaRPr lang="en-US" sz="1750" dirty="0"/>
          </a:p>
        </p:txBody>
      </p:sp>
      <p:sp>
        <p:nvSpPr>
          <p:cNvPr id="25" name="Text 22"/>
          <p:cNvSpPr/>
          <p:nvPr/>
        </p:nvSpPr>
        <p:spPr>
          <a:xfrm>
            <a:off x="9716691" y="5185529"/>
            <a:ext cx="3884176" cy="362903"/>
          </a:xfrm>
          <a:prstGeom prst="rect">
            <a:avLst/>
          </a:prstGeom>
          <a:noFill/>
          <a:ln/>
        </p:spPr>
        <p:txBody>
          <a:bodyPr wrap="none" lIns="0" tIns="0" rIns="0" bIns="0" rtlCol="0" anchor="t"/>
          <a:lstStyle/>
          <a:p>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5.26%</a:t>
            </a:r>
            <a:endParaRPr lang="en-US" sz="1750" dirty="0"/>
          </a:p>
        </p:txBody>
      </p:sp>
      <p:sp>
        <p:nvSpPr>
          <p:cNvPr id="26" name="Shape 23"/>
          <p:cNvSpPr/>
          <p:nvPr/>
        </p:nvSpPr>
        <p:spPr>
          <a:xfrm>
            <a:off x="801410" y="5692140"/>
            <a:ext cx="13026271" cy="650319"/>
          </a:xfrm>
          <a:prstGeom prst="rect">
            <a:avLst/>
          </a:prstGeom>
          <a:solidFill>
            <a:srgbClr val="000000">
              <a:alpha val="4000"/>
            </a:srgbClr>
          </a:solidFill>
          <a:ln/>
        </p:spPr>
      </p:sp>
      <p:sp>
        <p:nvSpPr>
          <p:cNvPr id="27" name="Text 24"/>
          <p:cNvSpPr/>
          <p:nvPr/>
        </p:nvSpPr>
        <p:spPr>
          <a:xfrm>
            <a:off x="1029653" y="5835848"/>
            <a:ext cx="3884176" cy="362903"/>
          </a:xfrm>
          <a:prstGeom prst="rect">
            <a:avLst/>
          </a:prstGeom>
          <a:noFill/>
          <a:ln/>
        </p:spPr>
        <p:txBody>
          <a:bodyPr wrap="none" lIns="0" tIns="0" rIns="0" bIns="0" rtlCol="0" anchor="t"/>
          <a:lstStyle/>
          <a:p>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5</a:t>
            </a:r>
            <a:endParaRPr lang="en-US" sz="1750" dirty="0"/>
          </a:p>
        </p:txBody>
      </p:sp>
      <p:sp>
        <p:nvSpPr>
          <p:cNvPr id="28" name="Text 25"/>
          <p:cNvSpPr/>
          <p:nvPr/>
        </p:nvSpPr>
        <p:spPr>
          <a:xfrm>
            <a:off x="5375077" y="5835848"/>
            <a:ext cx="3880366" cy="362903"/>
          </a:xfrm>
          <a:prstGeom prst="rect">
            <a:avLst/>
          </a:prstGeom>
          <a:noFill/>
          <a:ln/>
        </p:spPr>
        <p:txBody>
          <a:bodyPr wrap="none" lIns="0" tIns="0" rIns="0" bIns="0" rtlCol="0" anchor="t"/>
          <a:lstStyle/>
          <a:p>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Russia</a:t>
            </a:r>
            <a:endParaRPr lang="en-US" sz="1750" dirty="0"/>
          </a:p>
        </p:txBody>
      </p:sp>
      <p:sp>
        <p:nvSpPr>
          <p:cNvPr id="29" name="Text 26"/>
          <p:cNvSpPr/>
          <p:nvPr/>
        </p:nvSpPr>
        <p:spPr>
          <a:xfrm>
            <a:off x="9716691" y="5835848"/>
            <a:ext cx="3884176" cy="362903"/>
          </a:xfrm>
          <a:prstGeom prst="rect">
            <a:avLst/>
          </a:prstGeom>
          <a:noFill/>
          <a:ln/>
        </p:spPr>
        <p:txBody>
          <a:bodyPr wrap="none" lIns="0" tIns="0" rIns="0" bIns="0" rtlCol="0" anchor="t"/>
          <a:lstStyle/>
          <a:p>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4.91%</a:t>
            </a:r>
            <a:endParaRPr lang="en-US" sz="1750" dirty="0"/>
          </a:p>
        </p:txBody>
      </p:sp>
      <p:sp>
        <p:nvSpPr>
          <p:cNvPr id="30" name="Text 27"/>
          <p:cNvSpPr/>
          <p:nvPr/>
        </p:nvSpPr>
        <p:spPr>
          <a:xfrm>
            <a:off x="793790" y="6605230"/>
            <a:ext cx="13042821" cy="580549"/>
          </a:xfrm>
          <a:prstGeom prst="rect">
            <a:avLst/>
          </a:prstGeom>
          <a:noFill/>
          <a:ln/>
        </p:spPr>
        <p:txBody>
          <a:bodyPr wrap="square" lIns="0" tIns="0" rIns="0" bIns="0" rtlCol="0" anchor="t"/>
          <a:lstStyle/>
          <a:p>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Source:  The National Economic and Social Development Council (NESDC), Ministry of Tourism &amp; Sport (MOTS) </a:t>
            </a:r>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
</a:t>
            </a:r>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Photo credit: Le Cordon Bleu </a:t>
            </a:r>
            <a:endParaRPr lang="en-US" sz="1400" dirty="0"/>
          </a:p>
        </p:txBody>
      </p:sp>
      <p:pic>
        <p:nvPicPr>
          <p:cNvPr id="31" name="Image 1" descr="preencoded.png">    </p:cNvPr>
          <p:cNvPicPr>
            <a:picLocks noChangeAspect="1"/>
          </p:cNvPicPr>
          <p:nvPr/>
        </p:nvPicPr>
        <p:blipFill>
          <a:blip r:embed="rId2"/>
          <a:stretch>
            <a:fillRect/>
          </a:stretch>
        </p:blipFill>
        <p:spPr>
          <a:xfrm>
            <a:off x="13629561" y="228600"/>
            <a:ext cx="772239" cy="60186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85000"/>
            </a:srgbClr>
          </a:solidFill>
          <a:ln/>
        </p:spPr>
      </p:sp>
      <p:sp>
        <p:nvSpPr>
          <p:cNvPr id="4" name="Text 1"/>
          <p:cNvSpPr/>
          <p:nvPr/>
        </p:nvSpPr>
        <p:spPr>
          <a:xfrm>
            <a:off x="3261479" y="586978"/>
            <a:ext cx="8107323" cy="1064895"/>
          </a:xfrm>
          <a:prstGeom prst="rect">
            <a:avLst/>
          </a:prstGeom>
          <a:noFill/>
          <a:ln/>
        </p:spPr>
        <p:txBody>
          <a:bodyPr wrap="square" lIns="0" tIns="0" rIns="0" bIns="0" rtlCol="0" anchor="t"/>
          <a:lstStyle/>
          <a:p>
            <a:pPr algn="ctr" indent="0" marL="0">
              <a:lnSpc>
                <a:spcPts val="4150"/>
              </a:lnSpc>
              <a:buNone/>
            </a:pPr>
            <a:r>
              <a:rPr lang="en-US" sz="3350" b="1" dirty="0">
                <a:solidFill>
                  <a:srgbClr val="253A7E"/>
                </a:solidFill>
                <a:latin typeface="Bitter Bold" pitchFamily="34" charset="0"/>
                <a:ea typeface="Bitter Bold" pitchFamily="34" charset="-122"/>
                <a:cs typeface="Bitter Bold" pitchFamily="34" charset="-120"/>
              </a:rPr>
              <a:t>Bangkok Tops the List </a:t>
            </a:r>
            <a:pPr algn="ctr" indent="0" marL="0">
              <a:lnSpc>
                <a:spcPts val="4150"/>
              </a:lnSpc>
              <a:buNone/>
            </a:pPr>
            <a:r>
              <a:rPr lang="en-US" sz="3350" b="1" dirty="0">
                <a:solidFill>
                  <a:srgbClr val="253A7E"/>
                </a:solidFill>
                <a:latin typeface="Bitter Bold" pitchFamily="34" charset="0"/>
                <a:ea typeface="Bitter Bold" pitchFamily="34" charset="-122"/>
                <a:cs typeface="Bitter Bold" pitchFamily="34" charset="-120"/>
              </a:rPr>
              <a:t>
</a:t>
            </a:r>
            <a:pPr algn="ctr" indent="0" marL="0">
              <a:lnSpc>
                <a:spcPts val="4150"/>
              </a:lnSpc>
              <a:buNone/>
            </a:pPr>
            <a:r>
              <a:rPr lang="en-US" sz="3350" b="1" dirty="0">
                <a:solidFill>
                  <a:srgbClr val="253A7E"/>
                </a:solidFill>
                <a:latin typeface="Bitter Bold" pitchFamily="34" charset="0"/>
                <a:ea typeface="Bitter Bold" pitchFamily="34" charset="-122"/>
                <a:cs typeface="Bitter Bold" pitchFamily="34" charset="-120"/>
              </a:rPr>
              <a:t>of the World's Most Visited Cities in 2024</a:t>
            </a:r>
            <a:endParaRPr lang="en-US" sz="3350" dirty="0"/>
          </a:p>
        </p:txBody>
      </p:sp>
      <p:pic>
        <p:nvPicPr>
          <p:cNvPr id="5" name="Image 1" descr="preencoded.png">    </p:cNvPr>
          <p:cNvPicPr>
            <a:picLocks noChangeAspect="1"/>
          </p:cNvPicPr>
          <p:nvPr/>
        </p:nvPicPr>
        <p:blipFill>
          <a:blip r:embed="rId2"/>
          <a:stretch>
            <a:fillRect/>
          </a:stretch>
        </p:blipFill>
        <p:spPr>
          <a:xfrm>
            <a:off x="4713327" y="1891427"/>
            <a:ext cx="5203627" cy="5238988"/>
          </a:xfrm>
          <a:prstGeom prst="rect">
            <a:avLst/>
          </a:prstGeom>
        </p:spPr>
      </p:pic>
      <p:sp>
        <p:nvSpPr>
          <p:cNvPr id="6" name="Text 2"/>
          <p:cNvSpPr/>
          <p:nvPr/>
        </p:nvSpPr>
        <p:spPr>
          <a:xfrm>
            <a:off x="745569" y="7369969"/>
            <a:ext cx="13139261" cy="272534"/>
          </a:xfrm>
          <a:prstGeom prst="rect">
            <a:avLst/>
          </a:prstGeom>
          <a:noFill/>
          <a:ln/>
        </p:spPr>
        <p:txBody>
          <a:bodyPr wrap="none" lIns="0" tIns="0" rIns="0" bIns="0" rtlCol="0" anchor="t"/>
          <a:lstStyle/>
          <a:p>
            <a:pPr algn="l" indent="0" marL="0">
              <a:lnSpc>
                <a:spcPts val="2100"/>
              </a:lnSpc>
              <a:buNone/>
            </a:pPr>
            <a:r>
              <a:rPr lang="en-US" sz="1300" dirty="0">
                <a:solidFill>
                  <a:srgbClr val="000000"/>
                </a:solidFill>
                <a:latin typeface="Bitter" pitchFamily="34" charset="0"/>
                <a:ea typeface="Bitter" pitchFamily="34" charset="-122"/>
                <a:cs typeface="Bitter" pitchFamily="34" charset="-120"/>
              </a:rPr>
              <a:t>Source: </a:t>
            </a:r>
            <a:pPr algn="l" indent="0" marL="0">
              <a:lnSpc>
                <a:spcPts val="2100"/>
              </a:lnSpc>
              <a:buNone/>
            </a:pPr>
            <a:r>
              <a:rPr lang="en-US" sz="1300" dirty="0">
                <a:solidFill>
                  <a:srgbClr val="966703"/>
                </a:solidFill>
                <a:latin typeface="Bitter" pitchFamily="34" charset="0"/>
                <a:ea typeface="Bitter" pitchFamily="34" charset="-122"/>
                <a:cs typeface="Bitter" pitchFamily="34" charset="-120"/>
              </a:rPr>
              <a:t>Euromonitor, Tourism Authority of Thailand</a:t>
            </a:r>
            <a:endParaRPr lang="en-US" sz="1300" dirty="0"/>
          </a:p>
        </p:txBody>
      </p:sp>
      <p:pic>
        <p:nvPicPr>
          <p:cNvPr id="7" name="Image 2" descr="preencoded.png">    </p:cNvPr>
          <p:cNvPicPr>
            <a:picLocks noChangeAspect="1"/>
          </p:cNvPicPr>
          <p:nvPr/>
        </p:nvPicPr>
        <p:blipFill>
          <a:blip r:embed="rId3"/>
          <a:stretch>
            <a:fillRect/>
          </a:stretch>
        </p:blipFill>
        <p:spPr>
          <a:xfrm>
            <a:off x="13629561" y="228600"/>
            <a:ext cx="772239" cy="60186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664369"/>
            <a:ext cx="5670590" cy="708779"/>
          </a:xfrm>
          <a:prstGeom prst="rect">
            <a:avLst/>
          </a:prstGeom>
          <a:noFill/>
          <a:ln/>
        </p:spPr>
        <p:txBody>
          <a:bodyPr wrap="none" lIns="0" tIns="0" rIns="0" bIns="0" rtlCol="0" anchor="t"/>
          <a:lstStyle/>
          <a:p>
            <a:pPr algn="l"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Thailand in Brief</a:t>
            </a:r>
            <a:endParaRPr lang="en-US" sz="4450" dirty="0"/>
          </a:p>
        </p:txBody>
      </p:sp>
      <p:sp>
        <p:nvSpPr>
          <p:cNvPr id="3" name="Text 1"/>
          <p:cNvSpPr/>
          <p:nvPr/>
        </p:nvSpPr>
        <p:spPr>
          <a:xfrm>
            <a:off x="793790" y="1826776"/>
            <a:ext cx="13042821" cy="1088708"/>
          </a:xfrm>
          <a:prstGeom prst="rect">
            <a:avLst/>
          </a:prstGeom>
          <a:noFill/>
          <a:ln/>
        </p:spPr>
        <p:txBody>
          <a:bodyPr wrap="square" lIns="0" tIns="0" rIns="0" bIns="0" rtlCol="0" anchor="t"/>
          <a:lstStyle/>
          <a:p>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"Thailand in Brief " </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has been prepared by the Thailand Foundation to support students, scholars, and the general public who wish to give presentations about Thailand to their audiences—for example, exchange program students and international participants.</a:t>
            </a:r>
            <a:endParaRPr lang="en-US" sz="1750" dirty="0"/>
          </a:p>
        </p:txBody>
      </p:sp>
      <p:sp>
        <p:nvSpPr>
          <p:cNvPr id="4" name="Text 2"/>
          <p:cNvSpPr/>
          <p:nvPr/>
        </p:nvSpPr>
        <p:spPr>
          <a:xfrm>
            <a:off x="793790" y="3170634"/>
            <a:ext cx="13042821" cy="1088708"/>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The work presents some basic information about Thailand in 11 areas: </a:t>
            </a:r>
            <a:pPr algn="l" indent="0" marL="0">
              <a:lnSpc>
                <a:spcPts val="2850"/>
              </a:lnSpc>
              <a:buNone/>
            </a:pPr>
            <a:r>
              <a:rPr lang="en-US" sz="1750" b="1" i="1" dirty="0">
                <a:solidFill>
                  <a:srgbClr val="000000"/>
                </a:solidFill>
                <a:latin typeface="Bitter" pitchFamily="34" charset="0"/>
                <a:ea typeface="Bitter" pitchFamily="34" charset="-122"/>
                <a:cs typeface="Bitter" pitchFamily="34" charset="-120"/>
              </a:rPr>
              <a:t>1) Geography,  2) History,  3) Politics and Government, 4) Economics,  5) Demographics,  6) Culture,  7) Values,  8) Thai People and Other Popularity That You May Know, </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a:t>
            </a:r>
            <a:pPr algn="l" indent="0" marL="0">
              <a:lnSpc>
                <a:spcPts val="2850"/>
              </a:lnSpc>
              <a:buNone/>
            </a:pPr>
            <a:r>
              <a:rPr lang="en-US" sz="1750" b="1" i="1" dirty="0">
                <a:solidFill>
                  <a:srgbClr val="000000"/>
                </a:solidFill>
                <a:latin typeface="Bitter" pitchFamily="34" charset="0"/>
                <a:ea typeface="Bitter" pitchFamily="34" charset="-122"/>
                <a:cs typeface="Bitter" pitchFamily="34" charset="-120"/>
              </a:rPr>
              <a:t>9) Misconceptions about Thailand,  10) Thailand's Role on the Global Stage, and  11) Rankings Related to Thailand.</a:t>
            </a:r>
            <a:endParaRPr lang="en-US" sz="1750" dirty="0"/>
          </a:p>
        </p:txBody>
      </p:sp>
      <p:sp>
        <p:nvSpPr>
          <p:cNvPr id="5" name="Text 3"/>
          <p:cNvSpPr/>
          <p:nvPr/>
        </p:nvSpPr>
        <p:spPr>
          <a:xfrm>
            <a:off x="793790" y="4514493"/>
            <a:ext cx="13042821" cy="1451610"/>
          </a:xfrm>
          <a:prstGeom prst="rect">
            <a:avLst/>
          </a:prstGeom>
          <a:noFill/>
          <a:ln/>
        </p:spPr>
        <p:txBody>
          <a:bodyPr wrap="square" lIns="0" tIns="0" rIns="0" bIns="0" rtlCol="0" anchor="t"/>
          <a:lstStyle/>
          <a:p>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"Thailand in Brief"</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is produced in both </a:t>
            </a:r>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PDF file (.pdf)</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and </a:t>
            </a:r>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 Powerpoint Presentation (.pptx) </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formats, consisting of xx slides. Users may download and select the topics they wish to present, and may rearrange the sequence of the slides as appropriate. However, the content of this document cannot be edited. Reproduction or use for commercial purposes without permission from the Thailand Foundation is not allowed.</a:t>
            </a:r>
            <a:endParaRPr lang="en-US" sz="1750" dirty="0"/>
          </a:p>
        </p:txBody>
      </p:sp>
      <p:sp>
        <p:nvSpPr>
          <p:cNvPr id="6" name="Text 4"/>
          <p:cNvSpPr/>
          <p:nvPr/>
        </p:nvSpPr>
        <p:spPr>
          <a:xfrm>
            <a:off x="793790" y="6221254"/>
            <a:ext cx="13042821" cy="725805"/>
          </a:xfrm>
          <a:prstGeom prst="rect">
            <a:avLst/>
          </a:prstGeom>
          <a:noFill/>
          <a:ln/>
        </p:spPr>
        <p:txBody>
          <a:bodyPr wrap="square" lIns="0" tIns="0" rIns="0" bIns="0" rtlCol="0" anchor="t"/>
          <a:lstStyle/>
          <a:p>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"Thailand in Brief" </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will be updated every third quarter each year. For inquiries or further suggestions, please contact the Thailand Foundation at </a:t>
            </a:r>
            <a:pPr algn="l" indent="0" marL="0">
              <a:lnSpc>
                <a:spcPts val="2850"/>
              </a:lnSpc>
              <a:buNone/>
            </a:pPr>
            <a:r>
              <a:rPr lang="en-US" sz="1750" u="sng" dirty="0">
                <a:solidFill>
                  <a:srgbClr val="966703"/>
                </a:solidFill>
                <a:latin typeface="Bitter" pitchFamily="34" charset="0"/>
                <a:ea typeface="Bitter" pitchFamily="34" charset="-122"/>
                <a:cs typeface="Bitter" pitchFamily="34" charset="-120"/>
                <a:hlinkClick r:id="rId1" invalidUrl="" action="" tgtFrame="" tooltip="" history="1" highlightClick="0" endSnd="0">
                  <a:extLst>
                    <a:ext uri="{A12FA001-AC4F-418D-AE19-62706E023703}">
                      <ahyp:hlinkClr xmlns:ahyp="http://schemas.microsoft.com/office/drawing/2018/hyperlinkcolor" val="tx"/>
                    </a:ext>
                  </a:extLst>
                </a:hlinkClick>
              </a:rPr>
              <a:t>info@thailandfoundation.or.th</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a:t>
            </a:r>
            <a:endParaRPr lang="en-US" sz="1750" dirty="0"/>
          </a:p>
        </p:txBody>
      </p:sp>
      <p:sp>
        <p:nvSpPr>
          <p:cNvPr id="7" name="Text 5"/>
          <p:cNvSpPr/>
          <p:nvPr/>
        </p:nvSpPr>
        <p:spPr>
          <a:xfrm>
            <a:off x="793790" y="7202210"/>
            <a:ext cx="13042821" cy="362903"/>
          </a:xfrm>
          <a:prstGeom prst="rect">
            <a:avLst/>
          </a:prstGeom>
          <a:noFill/>
          <a:ln/>
        </p:spPr>
        <p:txBody>
          <a:bodyPr wrap="non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27 May 2025</a:t>
            </a:r>
            <a:endParaRPr lang="en-US" sz="1750" dirty="0"/>
          </a:p>
        </p:txBody>
      </p:sp>
      <p:pic>
        <p:nvPicPr>
          <p:cNvPr id="8" name="Image 0" descr="preencoded.png">    </p:cNvPr>
          <p:cNvPicPr>
            <a:picLocks noChangeAspect="1"/>
          </p:cNvPicPr>
          <p:nvPr/>
        </p:nvPicPr>
        <p:blipFill>
          <a:blip r:embed="rId2"/>
          <a:stretch>
            <a:fillRect/>
          </a:stretch>
        </p:blipFill>
        <p:spPr>
          <a:xfrm>
            <a:off x="13629561" y="228600"/>
            <a:ext cx="772239" cy="60186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67596" y="778669"/>
            <a:ext cx="5482828" cy="685324"/>
          </a:xfrm>
          <a:prstGeom prst="rect">
            <a:avLst/>
          </a:prstGeom>
          <a:noFill/>
          <a:ln/>
        </p:spPr>
        <p:txBody>
          <a:bodyPr wrap="none" lIns="0" tIns="0" rIns="0" bIns="0" rtlCol="0" anchor="t"/>
          <a:lstStyle/>
          <a:p>
            <a:pPr algn="l" indent="0" marL="0">
              <a:lnSpc>
                <a:spcPts val="5350"/>
              </a:lnSpc>
              <a:buNone/>
            </a:pPr>
            <a:r>
              <a:rPr lang="en-US" sz="4300" b="1" dirty="0">
                <a:solidFill>
                  <a:srgbClr val="253A7E"/>
                </a:solidFill>
                <a:latin typeface="Bitter Bold" pitchFamily="34" charset="0"/>
                <a:ea typeface="Bitter Bold" pitchFamily="34" charset="-122"/>
                <a:cs typeface="Bitter Bold" pitchFamily="34" charset="-120"/>
              </a:rPr>
              <a:t>Thailand in Brief</a:t>
            </a:r>
            <a:endParaRPr lang="en-US" sz="4300" dirty="0"/>
          </a:p>
        </p:txBody>
      </p:sp>
      <p:sp>
        <p:nvSpPr>
          <p:cNvPr id="3" name="Text 1"/>
          <p:cNvSpPr/>
          <p:nvPr/>
        </p:nvSpPr>
        <p:spPr>
          <a:xfrm>
            <a:off x="767596" y="1902619"/>
            <a:ext cx="13095208" cy="1052632"/>
          </a:xfrm>
          <a:prstGeom prst="rect">
            <a:avLst/>
          </a:prstGeom>
          <a:noFill/>
          <a:ln/>
        </p:spPr>
        <p:txBody>
          <a:bodyPr wrap="square" lIns="0" tIns="0" rIns="0" bIns="0" rtlCol="0" anchor="t"/>
          <a:lstStyle/>
          <a:p>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"Thailand in Brief "</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จัดทำขึ้นโดยมูลนิธิไทย (Thailand Foundation) เพื่ออำนวยความสะดวกแก่ นักเรียน นักศึกษา และผู้สนใจทั่วไป นำไปใช้ประโยชน์ อาทิ ในการบรรยาย หรือให้ความรู้เกี่ยวกับประเทศไทยในด้านต่าง ๆ แก่ชาวต่างประเทศ เช่น กรณีนักศึกษาแลกเปลี่ยนที่ไปเรียนในต่างประเทศที่ต้องนำเสนอเรื่องราวเกี่ยวกับประเทศไทยในสถาบันที่ไปศึกษาอยู่ เป็นต้น</a:t>
            </a:r>
            <a:endParaRPr lang="en-US" sz="1700" dirty="0"/>
          </a:p>
        </p:txBody>
      </p:sp>
      <p:sp>
        <p:nvSpPr>
          <p:cNvPr id="4" name="Text 2"/>
          <p:cNvSpPr/>
          <p:nvPr/>
        </p:nvSpPr>
        <p:spPr>
          <a:xfrm>
            <a:off x="767596" y="3201948"/>
            <a:ext cx="13095208" cy="1403509"/>
          </a:xfrm>
          <a:prstGeom prst="rect">
            <a:avLst/>
          </a:prstGeom>
          <a:noFill/>
          <a:ln/>
        </p:spPr>
        <p:txBody>
          <a:bodyPr wrap="square" lIns="0" tIns="0" rIns="0" bIns="0" rtlCol="0" anchor="t"/>
          <a:lstStyle/>
          <a:p>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งานชิ้นนี้เสนอข้อมูลเกี่ยวกับประเทศไทยโดยสังเขป 11 ด้าน ได้แก่  </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1) ภูมิศาสตร์ </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(Geography)  </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2) ประวัติศาสตร์</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(History)  </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3) การเมืองการปกครอง</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(Politics and Government)  </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4) เศรษฐกิจ</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(Economics)  </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5) ประชากร </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(Demographics)  </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6) วัฒนธรรม</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(Culture)  </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7) ค่านิยม</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(Values)  </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8) คนไทยและสื่อที่คุณอาจรู้จัก </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(Thai people and other popularity that you may know)  </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9) ความเข้าใจผิดเกี่ยวกับประเทศไทย</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(Misconceptions) </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10) บทบาทของไทยในเวทีโลก </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(Thailand’s role on the Global Stage) และ  </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11) การจัดอันดับที่เกี่ยวกับประเทศไทย</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(Rankings related to Thailand)</a:t>
            </a:r>
            <a:endParaRPr lang="en-US" sz="1700" dirty="0"/>
          </a:p>
        </p:txBody>
      </p:sp>
      <p:sp>
        <p:nvSpPr>
          <p:cNvPr id="5" name="Text 3"/>
          <p:cNvSpPr/>
          <p:nvPr/>
        </p:nvSpPr>
        <p:spPr>
          <a:xfrm>
            <a:off x="767596" y="4852154"/>
            <a:ext cx="13095208" cy="1052632"/>
          </a:xfrm>
          <a:prstGeom prst="rect">
            <a:avLst/>
          </a:prstGeom>
          <a:noFill/>
          <a:ln/>
        </p:spPr>
        <p:txBody>
          <a:bodyPr wrap="square" lIns="0" tIns="0" rIns="0" bIns="0" rtlCol="0" anchor="t"/>
          <a:lstStyle/>
          <a:p>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"Thailand in Brief "</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นี้จัดทำเป็นสไลด์ จำนวน xx สไลด์ ในรูปแบบ .pdf และ .pptx สามารถดาวน์โหลดและเลือกใช้หัวข้อที่นำเสนอ และสลับลำดับการนำเสนอได้ตามความเหมาะสม อย่างไรก็ดี ผู้ใช้งานไม่สามารถดัดแปลงเนื้อหาในเอกสารได้ และห้ามผลิตซ้ำ หรือนำไปใช้เพื่อผลประโยชน์เชิงพาณิชย์โดยไม่ได้รับอนุญาตจากมูลนิธิไทย</a:t>
            </a:r>
            <a:endParaRPr lang="en-US" sz="1700" dirty="0"/>
          </a:p>
        </p:txBody>
      </p:sp>
      <p:sp>
        <p:nvSpPr>
          <p:cNvPr id="6" name="Text 4"/>
          <p:cNvSpPr/>
          <p:nvPr/>
        </p:nvSpPr>
        <p:spPr>
          <a:xfrm>
            <a:off x="767596" y="6151483"/>
            <a:ext cx="13095208" cy="701754"/>
          </a:xfrm>
          <a:prstGeom prst="rect">
            <a:avLst/>
          </a:prstGeom>
          <a:noFill/>
          <a:ln/>
        </p:spPr>
        <p:txBody>
          <a:bodyPr wrap="square" lIns="0" tIns="0" rIns="0" bIns="0" rtlCol="0" anchor="t"/>
          <a:lstStyle/>
          <a:p>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"Thailand in Brief " </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จะได้รับการปรับปรุงให้ทันสมัยในทุกไตรมาสที่ 3 ของปี หากมีข้อสงสัยและข้อเสนอแนะเพิ่มเติม กรุณาติดต่อมูลนิธิไทย </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อีเมล </a:t>
            </a:r>
            <a:pPr algn="l" indent="0" marL="0">
              <a:lnSpc>
                <a:spcPts val="2750"/>
              </a:lnSpc>
              <a:buNone/>
            </a:pPr>
            <a:r>
              <a:rPr lang="en-US" sz="1700" u="sng" dirty="0">
                <a:solidFill>
                  <a:srgbClr val="966703"/>
                </a:solidFill>
                <a:latin typeface="Bitter" pitchFamily="34" charset="0"/>
                <a:ea typeface="Bitter" pitchFamily="34" charset="-122"/>
                <a:cs typeface="Bitter" pitchFamily="34" charset="-120"/>
                <a:hlinkClick r:id="rId1" invalidUrl="" action="" tgtFrame="" tooltip="" history="1" highlightClick="0" endSnd="0">
                  <a:extLst>
                    <a:ext uri="{A12FA001-AC4F-418D-AE19-62706E023703}">
                      <ahyp:hlinkClr xmlns:ahyp="http://schemas.microsoft.com/office/drawing/2018/hyperlinkcolor" val="tx"/>
                    </a:ext>
                  </a:extLst>
                </a:hlinkClick>
              </a:rPr>
              <a:t>info@thailandfoundation.or.th</a:t>
            </a:r>
            <a:endParaRPr lang="en-US" sz="1700" dirty="0"/>
          </a:p>
        </p:txBody>
      </p:sp>
      <p:sp>
        <p:nvSpPr>
          <p:cNvPr id="7" name="Text 5"/>
          <p:cNvSpPr/>
          <p:nvPr/>
        </p:nvSpPr>
        <p:spPr>
          <a:xfrm>
            <a:off x="767596" y="7099935"/>
            <a:ext cx="13095208" cy="350877"/>
          </a:xfrm>
          <a:prstGeom prst="rect">
            <a:avLst/>
          </a:prstGeom>
          <a:noFill/>
          <a:ln/>
        </p:spPr>
        <p:txBody>
          <a:bodyPr wrap="none" lIns="0" tIns="0" rIns="0" bIns="0" rtlCol="0" anchor="t"/>
          <a:lstStyle/>
          <a:p>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27 พฤษภาคม 2568</a:t>
            </a:r>
            <a:endParaRPr lang="en-US" sz="1700" dirty="0"/>
          </a:p>
        </p:txBody>
      </p:sp>
      <p:pic>
        <p:nvPicPr>
          <p:cNvPr id="8" name="Image 0" descr="preencoded.png">    </p:cNvPr>
          <p:cNvPicPr>
            <a:picLocks noChangeAspect="1"/>
          </p:cNvPicPr>
          <p:nvPr/>
        </p:nvPicPr>
        <p:blipFill>
          <a:blip r:embed="rId2"/>
          <a:stretch>
            <a:fillRect/>
          </a:stretch>
        </p:blipFill>
        <p:spPr>
          <a:xfrm>
            <a:off x="13629561" y="228600"/>
            <a:ext cx="772239" cy="60186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8595360" y="0"/>
            <a:ext cx="6035040" cy="8229600"/>
          </a:xfrm>
          <a:prstGeom prst="rect">
            <a:avLst/>
          </a:prstGeom>
        </p:spPr>
      </p:pic>
      <p:sp>
        <p:nvSpPr>
          <p:cNvPr id="3" name="Text 0"/>
          <p:cNvSpPr/>
          <p:nvPr/>
        </p:nvSpPr>
        <p:spPr>
          <a:xfrm>
            <a:off x="793790" y="2192774"/>
            <a:ext cx="7184707" cy="708779"/>
          </a:xfrm>
          <a:prstGeom prst="rect">
            <a:avLst/>
          </a:prstGeom>
          <a:noFill/>
          <a:ln/>
        </p:spPr>
        <p:txBody>
          <a:bodyPr wrap="none" lIns="0" tIns="0" rIns="0" bIns="0" rtlCol="0" anchor="t"/>
          <a:lstStyle/>
          <a:p>
            <a:pPr algn="l"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Overview of Thai Economy </a:t>
            </a:r>
            <a:endParaRPr lang="en-US" sz="4450" dirty="0"/>
          </a:p>
        </p:txBody>
      </p:sp>
      <p:sp>
        <p:nvSpPr>
          <p:cNvPr id="4" name="Text 1"/>
          <p:cNvSpPr/>
          <p:nvPr/>
        </p:nvSpPr>
        <p:spPr>
          <a:xfrm>
            <a:off x="793790" y="3241715"/>
            <a:ext cx="7556421" cy="1814036"/>
          </a:xfrm>
          <a:prstGeom prst="rect">
            <a:avLst/>
          </a:prstGeom>
          <a:noFill/>
          <a:ln/>
        </p:spPr>
        <p:txBody>
          <a:bodyPr wrap="square" lIns="0" tIns="0" rIns="0" bIns="0" rtlCol="0" anchor="t"/>
          <a:lstStyle/>
          <a:p>
            <a:pPr algn="l" marL="342900" indent="-342900">
              <a:lnSpc>
                <a:spcPts val="2850"/>
              </a:lnSpc>
              <a:buSzPct val="100000"/>
              <a:buChar char="•"/>
            </a:pPr>
            <a:r>
              <a:rPr lang="en-US" sz="1750" dirty="0">
                <a:solidFill>
                  <a:srgbClr val="000000"/>
                </a:solidFill>
                <a:latin typeface="Bitter" pitchFamily="34" charset="0"/>
                <a:ea typeface="Bitter" pitchFamily="34" charset="-122"/>
                <a:cs typeface="Bitter" pitchFamily="34" charset="-120"/>
              </a:rPr>
              <a:t>Thailand is a development success story, having </a:t>
            </a:r>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transformed rapidly</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from an economy dominated by agriculture to one that is </a:t>
            </a:r>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modern, industrialized, and export-led.</a:t>
            </a:r>
            <a:endParaRPr lang="en-US" sz="1750" dirty="0"/>
          </a:p>
        </p:txBody>
      </p:sp>
      <p:sp>
        <p:nvSpPr>
          <p:cNvPr id="5" name="Text 2"/>
          <p:cNvSpPr/>
          <p:nvPr/>
        </p:nvSpPr>
        <p:spPr>
          <a:xfrm>
            <a:off x="793790" y="5310902"/>
            <a:ext cx="7556421" cy="725805"/>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Sources: </a:t>
            </a:r>
            <a:pPr algn="l" indent="0" marL="0">
              <a:lnSpc>
                <a:spcPts val="2850"/>
              </a:lnSpc>
              <a:buNone/>
            </a:pPr>
            <a:r>
              <a:rPr lang="en-US" sz="1750" u="sng" dirty="0">
                <a:solidFill>
                  <a:srgbClr val="966703"/>
                </a:solidFill>
                <a:latin typeface="Bitter" pitchFamily="34" charset="0"/>
                <a:ea typeface="Bitter" pitchFamily="34" charset="-122"/>
                <a:cs typeface="Bitter" pitchFamily="34" charset="-120"/>
                <a:hlinkClick r:id="rId2" invalidUrl="" action="" tgtFrame="" tooltip="" history="1" highlightClick="0" endSnd="0">
                  <a:extLst>
                    <a:ext uri="{A12FA001-AC4F-418D-AE19-62706E023703}">
                      <ahyp:hlinkClr xmlns:ahyp="http://schemas.microsoft.com/office/drawing/2018/hyperlinkcolor" val="tx"/>
                    </a:ext>
                  </a:extLst>
                </a:hlinkClick>
              </a:rPr>
              <a:t>World Bank </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Photo credit: King Power Mahanakhon</a:t>
            </a:r>
            <a:endParaRPr lang="en-US" sz="17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6583680" y="0"/>
            <a:ext cx="8046720" cy="8229600"/>
          </a:xfrm>
          <a:prstGeom prst="rect">
            <a:avLst/>
          </a:prstGeom>
        </p:spPr>
      </p:pic>
      <p:sp>
        <p:nvSpPr>
          <p:cNvPr id="3" name="Text 0"/>
          <p:cNvSpPr/>
          <p:nvPr/>
        </p:nvSpPr>
        <p:spPr>
          <a:xfrm>
            <a:off x="793790" y="3054429"/>
            <a:ext cx="5727621" cy="1417558"/>
          </a:xfrm>
          <a:prstGeom prst="rect">
            <a:avLst/>
          </a:prstGeom>
          <a:noFill/>
          <a:ln/>
        </p:spPr>
        <p:txBody>
          <a:bodyPr wrap="square" lIns="0" tIns="0" rIns="0" bIns="0" rtlCol="0" anchor="t"/>
          <a:lstStyle/>
          <a:p>
            <a:pPr algn="ctr"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Thailand's Economic Performance</a:t>
            </a:r>
            <a:endParaRPr lang="en-US" sz="4450" dirty="0"/>
          </a:p>
        </p:txBody>
      </p:sp>
      <p:sp>
        <p:nvSpPr>
          <p:cNvPr id="4" name="Text 1"/>
          <p:cNvSpPr/>
          <p:nvPr/>
        </p:nvSpPr>
        <p:spPr>
          <a:xfrm>
            <a:off x="793790" y="4812149"/>
            <a:ext cx="5727621" cy="362903"/>
          </a:xfrm>
          <a:prstGeom prst="rect">
            <a:avLst/>
          </a:prstGeom>
          <a:noFill/>
          <a:ln/>
        </p:spPr>
        <p:txBody>
          <a:bodyPr wrap="none" lIns="0" tIns="0" rIns="0" bIns="0" rtlCol="0" anchor="t"/>
          <a:lstStyle/>
          <a:p>
            <a:pPr algn="l" indent="0" marL="0">
              <a:lnSpc>
                <a:spcPts val="2850"/>
              </a:lnSpc>
              <a:buNone/>
            </a:pPr>
            <a:endParaRPr lang="en-US" sz="17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12708" y="878443"/>
            <a:ext cx="13089850" cy="636389"/>
          </a:xfrm>
          <a:prstGeom prst="rect">
            <a:avLst/>
          </a:prstGeom>
          <a:noFill/>
          <a:ln/>
        </p:spPr>
        <p:txBody>
          <a:bodyPr wrap="none" lIns="0" tIns="0" rIns="0" bIns="0" rtlCol="0" anchor="t"/>
          <a:lstStyle/>
          <a:p>
            <a:pPr algn="l" indent="0" marL="0">
              <a:lnSpc>
                <a:spcPts val="5000"/>
              </a:lnSpc>
              <a:buNone/>
            </a:pPr>
            <a:r>
              <a:rPr lang="en-US" sz="4000" b="1" dirty="0">
                <a:solidFill>
                  <a:srgbClr val="253A7E"/>
                </a:solidFill>
                <a:latin typeface="Bitter Bold" pitchFamily="34" charset="0"/>
                <a:ea typeface="Bitter Bold" pitchFamily="34" charset="-122"/>
                <a:cs typeface="Bitter Bold" pitchFamily="34" charset="-120"/>
              </a:rPr>
              <a:t>Thailand is the 2nd largest economy in South east Asia</a:t>
            </a:r>
            <a:pPr algn="l" indent="0" marL="0">
              <a:lnSpc>
                <a:spcPts val="5000"/>
              </a:lnSpc>
              <a:buNone/>
            </a:pPr>
            <a:r>
              <a:rPr lang="en-US" sz="4000" b="1" dirty="0">
                <a:solidFill>
                  <a:srgbClr val="253A7E"/>
                </a:solidFill>
                <a:latin typeface="Bitter Bold" pitchFamily="34" charset="0"/>
                <a:ea typeface="Bitter Bold" pitchFamily="34" charset="-122"/>
                <a:cs typeface="Bitter Bold" pitchFamily="34" charset="-120"/>
              </a:rPr>
              <a:t> </a:t>
            </a:r>
            <a:endParaRPr lang="en-US" sz="4000" dirty="0"/>
          </a:p>
        </p:txBody>
      </p:sp>
      <p:sp>
        <p:nvSpPr>
          <p:cNvPr id="3" name="Text 1"/>
          <p:cNvSpPr/>
          <p:nvPr/>
        </p:nvSpPr>
        <p:spPr>
          <a:xfrm>
            <a:off x="712708" y="1922026"/>
            <a:ext cx="13204984" cy="814388"/>
          </a:xfrm>
          <a:prstGeom prst="rect">
            <a:avLst/>
          </a:prstGeom>
          <a:noFill/>
          <a:ln/>
        </p:spPr>
        <p:txBody>
          <a:bodyPr wrap="square" lIns="0" tIns="0" rIns="0" bIns="0" rtlCol="0" anchor="t"/>
          <a:lstStyle/>
          <a:p>
            <a:pPr algn="l" indent="0" marL="0">
              <a:lnSpc>
                <a:spcPts val="3200"/>
              </a:lnSpc>
              <a:buNone/>
            </a:pPr>
            <a:r>
              <a:rPr lang="en-US" sz="2000" dirty="0">
                <a:solidFill>
                  <a:srgbClr val="000000"/>
                </a:solidFill>
                <a:latin typeface="Bitter" pitchFamily="34" charset="0"/>
                <a:ea typeface="Bitter" pitchFamily="34" charset="-122"/>
                <a:cs typeface="Bitter" pitchFamily="34" charset="-120"/>
              </a:rPr>
              <a:t>Thailand is the second largest economy in Southeast Asia after Indonesia, in terms of nominal GDP (gross domestic product) value. However, its nominal per capita is higher than that of Indonesia. </a:t>
            </a:r>
            <a:endParaRPr lang="en-US" sz="2000" dirty="0"/>
          </a:p>
        </p:txBody>
      </p:sp>
      <p:pic>
        <p:nvPicPr>
          <p:cNvPr id="4" name="Image 0" descr="preencoded.png">    </p:cNvPr>
          <p:cNvPicPr>
            <a:picLocks noChangeAspect="1"/>
          </p:cNvPicPr>
          <p:nvPr/>
        </p:nvPicPr>
        <p:blipFill>
          <a:blip r:embed="rId1"/>
          <a:stretch>
            <a:fillRect/>
          </a:stretch>
        </p:blipFill>
        <p:spPr>
          <a:xfrm>
            <a:off x="2914412" y="2965490"/>
            <a:ext cx="8801576" cy="3830717"/>
          </a:xfrm>
          <a:prstGeom prst="rect">
            <a:avLst/>
          </a:prstGeom>
        </p:spPr>
      </p:pic>
      <p:sp>
        <p:nvSpPr>
          <p:cNvPr id="5" name="Text 2"/>
          <p:cNvSpPr/>
          <p:nvPr/>
        </p:nvSpPr>
        <p:spPr>
          <a:xfrm>
            <a:off x="712708" y="7025283"/>
            <a:ext cx="13204984" cy="325755"/>
          </a:xfrm>
          <a:prstGeom prst="rect">
            <a:avLst/>
          </a:prstGeom>
          <a:noFill/>
          <a:ln/>
        </p:spPr>
        <p:txBody>
          <a:bodyPr wrap="none" lIns="0" tIns="0" rIns="0" bIns="0" rtlCol="0" anchor="t"/>
          <a:lstStyle/>
          <a:p>
            <a:pPr algn="l" indent="0" marL="0">
              <a:lnSpc>
                <a:spcPts val="2550"/>
              </a:lnSpc>
              <a:buNone/>
            </a:pPr>
            <a:r>
              <a:rPr lang="en-US" sz="1600" dirty="0">
                <a:solidFill>
                  <a:srgbClr val="000000"/>
                </a:solidFill>
                <a:latin typeface="Bitter" pitchFamily="34" charset="0"/>
                <a:ea typeface="Bitter" pitchFamily="34" charset="-122"/>
                <a:cs typeface="Bitter" pitchFamily="34" charset="-120"/>
              </a:rPr>
              <a:t>Source: National Economic and Social Development Council, Thailand Development Research Institute </a:t>
            </a:r>
            <a:endParaRPr lang="en-US" sz="1600" dirty="0"/>
          </a:p>
        </p:txBody>
      </p:sp>
      <p:pic>
        <p:nvPicPr>
          <p:cNvPr id="6" name="Image 1" descr="preencoded.png">    </p:cNvPr>
          <p:cNvPicPr>
            <a:picLocks noChangeAspect="1"/>
          </p:cNvPicPr>
          <p:nvPr/>
        </p:nvPicPr>
        <p:blipFill>
          <a:blip r:embed="rId2"/>
          <a:stretch>
            <a:fillRect/>
          </a:stretch>
        </p:blipFill>
        <p:spPr>
          <a:xfrm>
            <a:off x="13629561" y="228600"/>
            <a:ext cx="772239" cy="60186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8595360" y="0"/>
            <a:ext cx="6035040" cy="8229600"/>
          </a:xfrm>
          <a:prstGeom prst="rect">
            <a:avLst/>
          </a:prstGeom>
        </p:spPr>
      </p:pic>
      <p:sp>
        <p:nvSpPr>
          <p:cNvPr id="3" name="Text 0"/>
          <p:cNvSpPr/>
          <p:nvPr/>
        </p:nvSpPr>
        <p:spPr>
          <a:xfrm>
            <a:off x="793790" y="1020008"/>
            <a:ext cx="7556421" cy="1417558"/>
          </a:xfrm>
          <a:prstGeom prst="rect">
            <a:avLst/>
          </a:prstGeom>
          <a:noFill/>
          <a:ln/>
        </p:spPr>
        <p:txBody>
          <a:bodyPr wrap="square" lIns="0" tIns="0" rIns="0" bIns="0" rtlCol="0" anchor="t"/>
          <a:lstStyle/>
          <a:p>
            <a:pPr algn="l"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Thailand's Key Economic Indicators (2024)</a:t>
            </a:r>
            <a:endParaRPr lang="en-US" sz="4450" dirty="0"/>
          </a:p>
        </p:txBody>
      </p:sp>
      <p:sp>
        <p:nvSpPr>
          <p:cNvPr id="4" name="Text 1"/>
          <p:cNvSpPr/>
          <p:nvPr/>
        </p:nvSpPr>
        <p:spPr>
          <a:xfrm>
            <a:off x="793790" y="2777728"/>
            <a:ext cx="7556421" cy="907018"/>
          </a:xfrm>
          <a:prstGeom prst="rect">
            <a:avLst/>
          </a:prstGeom>
          <a:noFill/>
          <a:ln/>
        </p:spPr>
        <p:txBody>
          <a:bodyPr wrap="square" lIns="0" tIns="0" rIns="0" bIns="0" rtlCol="0" anchor="t"/>
          <a:lstStyle/>
          <a:p>
            <a:pPr algn="l" indent="0" marL="0">
              <a:lnSpc>
                <a:spcPts val="3550"/>
              </a:lnSpc>
              <a:buNone/>
            </a:pPr>
            <a:r>
              <a:rPr lang="en-US" sz="2200" dirty="0">
                <a:solidFill>
                  <a:srgbClr val="000000"/>
                </a:solidFill>
                <a:latin typeface="Bitter" pitchFamily="34" charset="0"/>
                <a:ea typeface="Bitter" pitchFamily="34" charset="-122"/>
                <a:cs typeface="Bitter" pitchFamily="34" charset="-120"/>
              </a:rPr>
              <a:t>Thailand maintains steady economic growth despite global challenges.</a:t>
            </a:r>
            <a:endParaRPr lang="en-US" sz="2200" dirty="0"/>
          </a:p>
        </p:txBody>
      </p:sp>
      <p:sp>
        <p:nvSpPr>
          <p:cNvPr id="5" name="Text 2"/>
          <p:cNvSpPr/>
          <p:nvPr/>
        </p:nvSpPr>
        <p:spPr>
          <a:xfrm>
            <a:off x="793790" y="4053245"/>
            <a:ext cx="3608070" cy="748427"/>
          </a:xfrm>
          <a:prstGeom prst="rect">
            <a:avLst/>
          </a:prstGeom>
          <a:noFill/>
          <a:ln/>
        </p:spPr>
        <p:txBody>
          <a:bodyPr wrap="none" lIns="0" tIns="0" rIns="0" bIns="0" rtlCol="0" anchor="t"/>
          <a:lstStyle/>
          <a:p>
            <a:pPr algn="ctr" indent="0" marL="0">
              <a:lnSpc>
                <a:spcPts val="5850"/>
              </a:lnSpc>
              <a:buNone/>
            </a:pPr>
            <a:r>
              <a:rPr lang="en-US" sz="5850" b="1" dirty="0">
                <a:solidFill>
                  <a:srgbClr val="000000"/>
                </a:solidFill>
                <a:latin typeface="Bitter Bold" pitchFamily="34" charset="0"/>
                <a:ea typeface="Bitter Bold" pitchFamily="34" charset="-122"/>
                <a:cs typeface="Bitter Bold" pitchFamily="34" charset="-120"/>
              </a:rPr>
              <a:t>$526.3B</a:t>
            </a:r>
            <a:endParaRPr lang="en-US" sz="5850" dirty="0"/>
          </a:p>
        </p:txBody>
      </p:sp>
      <p:sp>
        <p:nvSpPr>
          <p:cNvPr id="6" name="Text 3"/>
          <p:cNvSpPr/>
          <p:nvPr/>
        </p:nvSpPr>
        <p:spPr>
          <a:xfrm>
            <a:off x="1180148" y="5085040"/>
            <a:ext cx="2835235" cy="354330"/>
          </a:xfrm>
          <a:prstGeom prst="rect">
            <a:avLst/>
          </a:prstGeom>
          <a:noFill/>
          <a:ln/>
        </p:spPr>
        <p:txBody>
          <a:bodyPr wrap="none" lIns="0" tIns="0" rIns="0" bIns="0" rtlCol="0" anchor="t"/>
          <a:lstStyle/>
          <a:p>
            <a:pPr algn="ctr"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Nominal GDP</a:t>
            </a:r>
            <a:endParaRPr lang="en-US" sz="2200" dirty="0"/>
          </a:p>
        </p:txBody>
      </p:sp>
      <p:sp>
        <p:nvSpPr>
          <p:cNvPr id="7" name="Text 4"/>
          <p:cNvSpPr/>
          <p:nvPr/>
        </p:nvSpPr>
        <p:spPr>
          <a:xfrm>
            <a:off x="793790" y="5575459"/>
            <a:ext cx="3608070" cy="1088708"/>
          </a:xfrm>
          <a:prstGeom prst="rect">
            <a:avLst/>
          </a:prstGeom>
          <a:noFill/>
          <a:ln/>
        </p:spPr>
        <p:txBody>
          <a:bodyPr wrap="square" lIns="0" tIns="0" rIns="0" bIns="0" rtlCol="0" anchor="t"/>
          <a:lstStyle/>
          <a:p>
            <a:pPr algn="ctr" indent="0" marL="0">
              <a:lnSpc>
                <a:spcPts val="2850"/>
              </a:lnSpc>
              <a:buNone/>
            </a:pPr>
            <a:r>
              <a:rPr lang="en-US" sz="1750" dirty="0">
                <a:solidFill>
                  <a:srgbClr val="000000"/>
                </a:solidFill>
                <a:latin typeface="Bitter" pitchFamily="34" charset="0"/>
                <a:ea typeface="Bitter" pitchFamily="34" charset="-122"/>
                <a:cs typeface="Bitter" pitchFamily="34" charset="-120"/>
              </a:rPr>
              <a:t>Source: The National Economic and Social Development Council (NESDC)</a:t>
            </a:r>
            <a:endParaRPr lang="en-US" sz="1750" dirty="0"/>
          </a:p>
        </p:txBody>
      </p:sp>
      <p:sp>
        <p:nvSpPr>
          <p:cNvPr id="8" name="Text 5"/>
          <p:cNvSpPr/>
          <p:nvPr/>
        </p:nvSpPr>
        <p:spPr>
          <a:xfrm>
            <a:off x="4742021" y="4053245"/>
            <a:ext cx="3608189" cy="748427"/>
          </a:xfrm>
          <a:prstGeom prst="rect">
            <a:avLst/>
          </a:prstGeom>
          <a:noFill/>
          <a:ln/>
        </p:spPr>
        <p:txBody>
          <a:bodyPr wrap="none" lIns="0" tIns="0" rIns="0" bIns="0" rtlCol="0" anchor="t"/>
          <a:lstStyle/>
          <a:p>
            <a:pPr algn="ctr" indent="0" marL="0">
              <a:lnSpc>
                <a:spcPts val="5850"/>
              </a:lnSpc>
              <a:buNone/>
            </a:pPr>
            <a:r>
              <a:rPr lang="en-US" sz="5850" b="1" dirty="0">
                <a:solidFill>
                  <a:srgbClr val="000000"/>
                </a:solidFill>
                <a:latin typeface="Bitter Bold" pitchFamily="34" charset="0"/>
                <a:ea typeface="Bitter Bold" pitchFamily="34" charset="-122"/>
                <a:cs typeface="Bitter Bold" pitchFamily="34" charset="-120"/>
              </a:rPr>
              <a:t>$7,496</a:t>
            </a:r>
            <a:endParaRPr lang="en-US" sz="5850" dirty="0"/>
          </a:p>
        </p:txBody>
      </p:sp>
      <p:sp>
        <p:nvSpPr>
          <p:cNvPr id="9" name="Text 6"/>
          <p:cNvSpPr/>
          <p:nvPr/>
        </p:nvSpPr>
        <p:spPr>
          <a:xfrm>
            <a:off x="5128498" y="5085040"/>
            <a:ext cx="2835235" cy="354330"/>
          </a:xfrm>
          <a:prstGeom prst="rect">
            <a:avLst/>
          </a:prstGeom>
          <a:noFill/>
          <a:ln/>
        </p:spPr>
        <p:txBody>
          <a:bodyPr wrap="none" lIns="0" tIns="0" rIns="0" bIns="0" rtlCol="0" anchor="t"/>
          <a:lstStyle/>
          <a:p>
            <a:pPr algn="ctr"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GDP per Capita</a:t>
            </a:r>
            <a:endParaRPr lang="en-US" sz="2200" dirty="0"/>
          </a:p>
        </p:txBody>
      </p:sp>
      <p:sp>
        <p:nvSpPr>
          <p:cNvPr id="10" name="Text 7"/>
          <p:cNvSpPr/>
          <p:nvPr/>
        </p:nvSpPr>
        <p:spPr>
          <a:xfrm>
            <a:off x="4742021" y="5575459"/>
            <a:ext cx="3608189" cy="725805"/>
          </a:xfrm>
          <a:prstGeom prst="rect">
            <a:avLst/>
          </a:prstGeom>
          <a:noFill/>
          <a:ln/>
        </p:spPr>
        <p:txBody>
          <a:bodyPr wrap="square" lIns="0" tIns="0" rIns="0" bIns="0" rtlCol="0" anchor="t"/>
          <a:lstStyle/>
          <a:p>
            <a:pPr algn="ctr" indent="0" marL="0">
              <a:lnSpc>
                <a:spcPts val="2850"/>
              </a:lnSpc>
              <a:buNone/>
            </a:pPr>
            <a:r>
              <a:rPr lang="en-US" sz="1750" dirty="0">
                <a:solidFill>
                  <a:srgbClr val="000000"/>
                </a:solidFill>
                <a:latin typeface="Bitter" pitchFamily="34" charset="0"/>
                <a:ea typeface="Bitter" pitchFamily="34" charset="-122"/>
                <a:cs typeface="Bitter" pitchFamily="34" charset="-120"/>
              </a:rPr>
              <a:t>​​Southeast Asia Region Average: $6,140, Source: IMF</a:t>
            </a:r>
            <a:endParaRPr lang="en-US" sz="1750" dirty="0"/>
          </a:p>
        </p:txBody>
      </p:sp>
      <p:sp>
        <p:nvSpPr>
          <p:cNvPr id="11" name="Text 8"/>
          <p:cNvSpPr/>
          <p:nvPr/>
        </p:nvSpPr>
        <p:spPr>
          <a:xfrm>
            <a:off x="793790" y="6919317"/>
            <a:ext cx="7556421" cy="290274"/>
          </a:xfrm>
          <a:prstGeom prst="rect">
            <a:avLst/>
          </a:prstGeom>
          <a:noFill/>
          <a:ln/>
        </p:spPr>
        <p:txBody>
          <a:bodyPr wrap="none" lIns="0" tIns="0" rIns="0" bIns="0" rtlCol="0" anchor="t"/>
          <a:lstStyle/>
          <a:p>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Photo credit: The Nation </a:t>
            </a:r>
            <a:endParaRPr lang="en-US" sz="1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740331" y="583406"/>
            <a:ext cx="11670387" cy="6554153"/>
          </a:xfrm>
          <a:prstGeom prst="rect">
            <a:avLst/>
          </a:prstGeom>
        </p:spPr>
      </p:pic>
      <p:sp>
        <p:nvSpPr>
          <p:cNvPr id="3" name="Text 0"/>
          <p:cNvSpPr/>
          <p:nvPr/>
        </p:nvSpPr>
        <p:spPr>
          <a:xfrm>
            <a:off x="740331" y="7375446"/>
            <a:ext cx="13149739" cy="270629"/>
          </a:xfrm>
          <a:prstGeom prst="rect">
            <a:avLst/>
          </a:prstGeom>
          <a:noFill/>
          <a:ln/>
        </p:spPr>
        <p:txBody>
          <a:bodyPr wrap="none" lIns="0" tIns="0" rIns="0" bIns="0" rtlCol="0" anchor="t"/>
          <a:lstStyle/>
          <a:p>
            <a:pPr algn="l" indent="0" marL="0">
              <a:lnSpc>
                <a:spcPts val="2100"/>
              </a:lnSpc>
              <a:buNone/>
            </a:pPr>
            <a:r>
              <a:rPr lang="en-US" sz="1300" dirty="0">
                <a:solidFill>
                  <a:srgbClr val="000000"/>
                </a:solidFill>
                <a:latin typeface="Bitter" pitchFamily="34" charset="0"/>
                <a:ea typeface="Bitter" pitchFamily="34" charset="-122"/>
                <a:cs typeface="Bitter" pitchFamily="34" charset="-120"/>
              </a:rPr>
              <a:t>Source: National Economic and Social Development Council, Thailand Development Research Institute</a:t>
            </a:r>
            <a:endParaRPr lang="en-US" sz="1300" dirty="0"/>
          </a:p>
        </p:txBody>
      </p:sp>
      <p:pic>
        <p:nvPicPr>
          <p:cNvPr id="4" name="Image 1" descr="preencoded.png">    </p:cNvPr>
          <p:cNvPicPr>
            <a:picLocks noChangeAspect="1"/>
          </p:cNvPicPr>
          <p:nvPr/>
        </p:nvPicPr>
        <p:blipFill>
          <a:blip r:embed="rId2"/>
          <a:stretch>
            <a:fillRect/>
          </a:stretch>
        </p:blipFill>
        <p:spPr>
          <a:xfrm>
            <a:off x="13629561" y="228600"/>
            <a:ext cx="772239" cy="60186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3040023"/>
          </a:xfrm>
          <a:prstGeom prst="rect">
            <a:avLst/>
          </a:prstGeom>
        </p:spPr>
      </p:pic>
      <p:sp>
        <p:nvSpPr>
          <p:cNvPr id="3" name="Text 0"/>
          <p:cNvSpPr/>
          <p:nvPr/>
        </p:nvSpPr>
        <p:spPr>
          <a:xfrm>
            <a:off x="773787" y="3570565"/>
            <a:ext cx="6271736" cy="442079"/>
          </a:xfrm>
          <a:prstGeom prst="rect">
            <a:avLst/>
          </a:prstGeom>
          <a:noFill/>
          <a:ln/>
        </p:spPr>
        <p:txBody>
          <a:bodyPr wrap="none" lIns="0" tIns="0" rIns="0" bIns="0" rtlCol="0" anchor="t"/>
          <a:lstStyle/>
          <a:p>
            <a:pPr algn="l" indent="0" marL="0">
              <a:lnSpc>
                <a:spcPts val="3450"/>
              </a:lnSpc>
              <a:buNone/>
            </a:pPr>
            <a:r>
              <a:rPr lang="en-US" sz="2150" b="1" dirty="0">
                <a:solidFill>
                  <a:srgbClr val="995515"/>
                </a:solidFill>
                <a:latin typeface="Bitter" pitchFamily="34" charset="0"/>
                <a:ea typeface="Bitter" pitchFamily="34" charset="-122"/>
                <a:cs typeface="Bitter" pitchFamily="34" charset="-120"/>
              </a:rPr>
              <a:t>Top 5 Export Destinations (2024)</a:t>
            </a:r>
            <a:endParaRPr lang="en-US" sz="2150" dirty="0"/>
          </a:p>
        </p:txBody>
      </p:sp>
      <p:sp>
        <p:nvSpPr>
          <p:cNvPr id="4" name="Text 1"/>
          <p:cNvSpPr/>
          <p:nvPr/>
        </p:nvSpPr>
        <p:spPr>
          <a:xfrm>
            <a:off x="773787" y="4211598"/>
            <a:ext cx="6271736" cy="442079"/>
          </a:xfrm>
          <a:prstGeom prst="rect">
            <a:avLst/>
          </a:prstGeom>
          <a:noFill/>
          <a:ln/>
        </p:spPr>
        <p:txBody>
          <a:bodyPr wrap="none" lIns="0" tIns="0" rIns="0" bIns="0" rtlCol="0" anchor="t"/>
          <a:lstStyle/>
          <a:p>
            <a:pPr algn="l" marL="342900" indent="-342900">
              <a:lnSpc>
                <a:spcPts val="2750"/>
              </a:lnSpc>
              <a:buSzPct val="100000"/>
              <a:buFont typeface="+mj-lt"/>
              <a:buAutoNum type="arabicPeriod" startAt="1"/>
            </a:pPr>
            <a:r>
              <a:rPr lang="en-US" sz="1700" dirty="0">
                <a:solidFill>
                  <a:srgbClr val="000000"/>
                </a:solidFill>
                <a:latin typeface="Bitter" pitchFamily="34" charset="0"/>
                <a:ea typeface="Bitter" pitchFamily="34" charset="-122"/>
                <a:cs typeface="Bitter" pitchFamily="34" charset="-120"/>
              </a:rPr>
              <a:t>USA 18.28%</a:t>
            </a:r>
            <a:endParaRPr lang="en-US" sz="1700" dirty="0"/>
          </a:p>
        </p:txBody>
      </p:sp>
      <p:sp>
        <p:nvSpPr>
          <p:cNvPr id="5" name="Text 2"/>
          <p:cNvSpPr/>
          <p:nvPr/>
        </p:nvSpPr>
        <p:spPr>
          <a:xfrm>
            <a:off x="773787" y="4730948"/>
            <a:ext cx="6271736" cy="442079"/>
          </a:xfrm>
          <a:prstGeom prst="rect">
            <a:avLst/>
          </a:prstGeom>
          <a:noFill/>
          <a:ln/>
        </p:spPr>
        <p:txBody>
          <a:bodyPr wrap="none" lIns="0" tIns="0" rIns="0" bIns="0" rtlCol="0" anchor="t"/>
          <a:lstStyle/>
          <a:p>
            <a:pPr algn="l" marL="342900" indent="-342900">
              <a:lnSpc>
                <a:spcPts val="2750"/>
              </a:lnSpc>
              <a:buSzPct val="100000"/>
              <a:buFont typeface="+mj-lt"/>
              <a:buAutoNum type="arabicPeriod" startAt="2"/>
            </a:pPr>
            <a:r>
              <a:rPr lang="en-US" sz="1700" dirty="0">
                <a:solidFill>
                  <a:srgbClr val="000000"/>
                </a:solidFill>
                <a:latin typeface="Bitter" pitchFamily="34" charset="0"/>
                <a:ea typeface="Bitter" pitchFamily="34" charset="-122"/>
                <a:cs typeface="Bitter" pitchFamily="34" charset="-120"/>
              </a:rPr>
              <a:t>China 11.75% </a:t>
            </a:r>
            <a:endParaRPr lang="en-US" sz="1700" dirty="0"/>
          </a:p>
        </p:txBody>
      </p:sp>
      <p:sp>
        <p:nvSpPr>
          <p:cNvPr id="6" name="Text 3"/>
          <p:cNvSpPr/>
          <p:nvPr/>
        </p:nvSpPr>
        <p:spPr>
          <a:xfrm>
            <a:off x="773787" y="5250299"/>
            <a:ext cx="6271736" cy="442079"/>
          </a:xfrm>
          <a:prstGeom prst="rect">
            <a:avLst/>
          </a:prstGeom>
          <a:noFill/>
          <a:ln/>
        </p:spPr>
        <p:txBody>
          <a:bodyPr wrap="none" lIns="0" tIns="0" rIns="0" bIns="0" rtlCol="0" anchor="t"/>
          <a:lstStyle/>
          <a:p>
            <a:pPr algn="l" marL="342900" indent="-342900">
              <a:lnSpc>
                <a:spcPts val="2750"/>
              </a:lnSpc>
              <a:buSzPct val="100000"/>
              <a:buFont typeface="+mj-lt"/>
              <a:buAutoNum type="arabicPeriod" startAt="3"/>
            </a:pPr>
            <a:r>
              <a:rPr lang="en-US" sz="1700" dirty="0">
                <a:solidFill>
                  <a:srgbClr val="000000"/>
                </a:solidFill>
                <a:latin typeface="Bitter" pitchFamily="34" charset="0"/>
                <a:ea typeface="Bitter" pitchFamily="34" charset="-122"/>
                <a:cs typeface="Bitter" pitchFamily="34" charset="-120"/>
              </a:rPr>
              <a:t>Japan 7.75% </a:t>
            </a:r>
            <a:endParaRPr lang="en-US" sz="1700" dirty="0"/>
          </a:p>
        </p:txBody>
      </p:sp>
      <p:sp>
        <p:nvSpPr>
          <p:cNvPr id="7" name="Text 4"/>
          <p:cNvSpPr/>
          <p:nvPr/>
        </p:nvSpPr>
        <p:spPr>
          <a:xfrm>
            <a:off x="773787" y="5769650"/>
            <a:ext cx="6271736" cy="442079"/>
          </a:xfrm>
          <a:prstGeom prst="rect">
            <a:avLst/>
          </a:prstGeom>
          <a:noFill/>
          <a:ln/>
        </p:spPr>
        <p:txBody>
          <a:bodyPr wrap="none" lIns="0" tIns="0" rIns="0" bIns="0" rtlCol="0" anchor="t"/>
          <a:lstStyle/>
          <a:p>
            <a:pPr algn="l" marL="342900" indent="-342900">
              <a:lnSpc>
                <a:spcPts val="2750"/>
              </a:lnSpc>
              <a:buSzPct val="100000"/>
              <a:buFont typeface="+mj-lt"/>
              <a:buAutoNum type="arabicPeriod" startAt="4"/>
            </a:pPr>
            <a:r>
              <a:rPr lang="en-US" sz="1700" dirty="0">
                <a:solidFill>
                  <a:srgbClr val="000000"/>
                </a:solidFill>
                <a:latin typeface="Bitter" pitchFamily="34" charset="0"/>
                <a:ea typeface="Bitter" pitchFamily="34" charset="-122"/>
                <a:cs typeface="Bitter" pitchFamily="34" charset="-120"/>
              </a:rPr>
              <a:t>Malaysia 4.11% </a:t>
            </a:r>
            <a:endParaRPr lang="en-US" sz="1700" dirty="0"/>
          </a:p>
        </p:txBody>
      </p:sp>
      <p:sp>
        <p:nvSpPr>
          <p:cNvPr id="8" name="Text 5"/>
          <p:cNvSpPr/>
          <p:nvPr/>
        </p:nvSpPr>
        <p:spPr>
          <a:xfrm>
            <a:off x="773787" y="6289000"/>
            <a:ext cx="6271736" cy="442079"/>
          </a:xfrm>
          <a:prstGeom prst="rect">
            <a:avLst/>
          </a:prstGeom>
          <a:noFill/>
          <a:ln/>
        </p:spPr>
        <p:txBody>
          <a:bodyPr wrap="none" lIns="0" tIns="0" rIns="0" bIns="0" rtlCol="0" anchor="t"/>
          <a:lstStyle/>
          <a:p>
            <a:pPr algn="l" marL="342900" indent="-342900">
              <a:lnSpc>
                <a:spcPts val="2750"/>
              </a:lnSpc>
              <a:buSzPct val="100000"/>
              <a:buFont typeface="+mj-lt"/>
              <a:buAutoNum type="arabicPeriod" startAt="5"/>
            </a:pPr>
            <a:r>
              <a:rPr lang="en-US" sz="1700" dirty="0">
                <a:solidFill>
                  <a:srgbClr val="000000"/>
                </a:solidFill>
                <a:latin typeface="Bitter" pitchFamily="34" charset="0"/>
                <a:ea typeface="Bitter" pitchFamily="34" charset="-122"/>
                <a:cs typeface="Bitter" pitchFamily="34" charset="-120"/>
              </a:rPr>
              <a:t>Australia 4.10% </a:t>
            </a:r>
            <a:endParaRPr lang="en-US" sz="1700" dirty="0"/>
          </a:p>
        </p:txBody>
      </p:sp>
      <p:sp>
        <p:nvSpPr>
          <p:cNvPr id="9" name="Text 6"/>
          <p:cNvSpPr/>
          <p:nvPr/>
        </p:nvSpPr>
        <p:spPr>
          <a:xfrm>
            <a:off x="7592497" y="3570565"/>
            <a:ext cx="6271736" cy="442079"/>
          </a:xfrm>
          <a:prstGeom prst="rect">
            <a:avLst/>
          </a:prstGeom>
          <a:noFill/>
          <a:ln/>
        </p:spPr>
        <p:txBody>
          <a:bodyPr wrap="none" lIns="0" tIns="0" rIns="0" bIns="0" rtlCol="0" anchor="t"/>
          <a:lstStyle/>
          <a:p>
            <a:pPr algn="l" indent="0" marL="0">
              <a:lnSpc>
                <a:spcPts val="3450"/>
              </a:lnSpc>
              <a:buNone/>
            </a:pPr>
            <a:r>
              <a:rPr lang="en-US" sz="2150" b="1" dirty="0">
                <a:solidFill>
                  <a:srgbClr val="995515"/>
                </a:solidFill>
                <a:latin typeface="Bitter" pitchFamily="34" charset="0"/>
                <a:ea typeface="Bitter" pitchFamily="34" charset="-122"/>
                <a:cs typeface="Bitter" pitchFamily="34" charset="-120"/>
              </a:rPr>
              <a:t>Top 5 Export Products (2024)</a:t>
            </a:r>
            <a:endParaRPr lang="en-US" sz="2150" dirty="0"/>
          </a:p>
        </p:txBody>
      </p:sp>
      <p:sp>
        <p:nvSpPr>
          <p:cNvPr id="10" name="Text 7"/>
          <p:cNvSpPr/>
          <p:nvPr/>
        </p:nvSpPr>
        <p:spPr>
          <a:xfrm>
            <a:off x="7592497" y="4211598"/>
            <a:ext cx="6271736" cy="442079"/>
          </a:xfrm>
          <a:prstGeom prst="rect">
            <a:avLst/>
          </a:prstGeom>
          <a:noFill/>
          <a:ln/>
        </p:spPr>
        <p:txBody>
          <a:bodyPr wrap="none" lIns="0" tIns="0" rIns="0" bIns="0" rtlCol="0" anchor="t"/>
          <a:lstStyle/>
          <a:p>
            <a:pPr algn="l" marL="342900" indent="-342900">
              <a:lnSpc>
                <a:spcPts val="2750"/>
              </a:lnSpc>
              <a:buSzPct val="100000"/>
              <a:buFont typeface="+mj-lt"/>
              <a:buAutoNum type="arabicPeriod" startAt="1"/>
            </a:pPr>
            <a:r>
              <a:rPr lang="en-US" sz="1700" dirty="0">
                <a:solidFill>
                  <a:srgbClr val="000000"/>
                </a:solidFill>
                <a:latin typeface="Bitter" pitchFamily="34" charset="0"/>
                <a:ea typeface="Bitter" pitchFamily="34" charset="-122"/>
                <a:cs typeface="Bitter" pitchFamily="34" charset="-120"/>
              </a:rPr>
              <a:t>Automatic data processing machines </a:t>
            </a:r>
            <a:endParaRPr lang="en-US" sz="1700" dirty="0"/>
          </a:p>
        </p:txBody>
      </p:sp>
      <p:sp>
        <p:nvSpPr>
          <p:cNvPr id="11" name="Text 8"/>
          <p:cNvSpPr/>
          <p:nvPr/>
        </p:nvSpPr>
        <p:spPr>
          <a:xfrm>
            <a:off x="7592497" y="4730948"/>
            <a:ext cx="6271736" cy="442079"/>
          </a:xfrm>
          <a:prstGeom prst="rect">
            <a:avLst/>
          </a:prstGeom>
          <a:noFill/>
          <a:ln/>
        </p:spPr>
        <p:txBody>
          <a:bodyPr wrap="none" lIns="0" tIns="0" rIns="0" bIns="0" rtlCol="0" anchor="t"/>
          <a:lstStyle/>
          <a:p>
            <a:pPr algn="l" marL="342900" indent="-342900">
              <a:lnSpc>
                <a:spcPts val="2750"/>
              </a:lnSpc>
              <a:buSzPct val="100000"/>
              <a:buFont typeface="+mj-lt"/>
              <a:buAutoNum type="arabicPeriod" startAt="2"/>
            </a:pPr>
            <a:r>
              <a:rPr lang="en-US" sz="1700" dirty="0">
                <a:solidFill>
                  <a:srgbClr val="000000"/>
                </a:solidFill>
                <a:latin typeface="Bitter" pitchFamily="34" charset="0"/>
                <a:ea typeface="Bitter" pitchFamily="34" charset="-122"/>
                <a:cs typeface="Bitter" pitchFamily="34" charset="-120"/>
              </a:rPr>
              <a:t>Passenger cars </a:t>
            </a:r>
            <a:endParaRPr lang="en-US" sz="1700" dirty="0"/>
          </a:p>
        </p:txBody>
      </p:sp>
      <p:sp>
        <p:nvSpPr>
          <p:cNvPr id="12" name="Text 9"/>
          <p:cNvSpPr/>
          <p:nvPr/>
        </p:nvSpPr>
        <p:spPr>
          <a:xfrm>
            <a:off x="7592497" y="5250299"/>
            <a:ext cx="6271736" cy="442079"/>
          </a:xfrm>
          <a:prstGeom prst="rect">
            <a:avLst/>
          </a:prstGeom>
          <a:noFill/>
          <a:ln/>
        </p:spPr>
        <p:txBody>
          <a:bodyPr wrap="none" lIns="0" tIns="0" rIns="0" bIns="0" rtlCol="0" anchor="t"/>
          <a:lstStyle/>
          <a:p>
            <a:pPr algn="l" marL="342900" indent="-342900">
              <a:lnSpc>
                <a:spcPts val="2750"/>
              </a:lnSpc>
              <a:buSzPct val="100000"/>
              <a:buFont typeface="+mj-lt"/>
              <a:buAutoNum type="arabicPeriod" startAt="3"/>
            </a:pPr>
            <a:r>
              <a:rPr lang="en-US" sz="1700" dirty="0">
                <a:solidFill>
                  <a:srgbClr val="000000"/>
                </a:solidFill>
                <a:latin typeface="Bitter" pitchFamily="34" charset="0"/>
                <a:ea typeface="Bitter" pitchFamily="34" charset="-122"/>
                <a:cs typeface="Bitter" pitchFamily="34" charset="-120"/>
              </a:rPr>
              <a:t>Mobile phones</a:t>
            </a:r>
            <a:endParaRPr lang="en-US" sz="1700" dirty="0"/>
          </a:p>
        </p:txBody>
      </p:sp>
      <p:sp>
        <p:nvSpPr>
          <p:cNvPr id="13" name="Text 10"/>
          <p:cNvSpPr/>
          <p:nvPr/>
        </p:nvSpPr>
        <p:spPr>
          <a:xfrm>
            <a:off x="7592497" y="5769650"/>
            <a:ext cx="6271736" cy="442079"/>
          </a:xfrm>
          <a:prstGeom prst="rect">
            <a:avLst/>
          </a:prstGeom>
          <a:noFill/>
          <a:ln/>
        </p:spPr>
        <p:txBody>
          <a:bodyPr wrap="none" lIns="0" tIns="0" rIns="0" bIns="0" rtlCol="0" anchor="t"/>
          <a:lstStyle/>
          <a:p>
            <a:pPr algn="l" marL="342900" indent="-342900">
              <a:lnSpc>
                <a:spcPts val="2750"/>
              </a:lnSpc>
              <a:buSzPct val="100000"/>
              <a:buFont typeface="+mj-lt"/>
              <a:buAutoNum type="arabicPeriod" startAt="4"/>
            </a:pPr>
            <a:r>
              <a:rPr lang="en-US" sz="1700" dirty="0">
                <a:solidFill>
                  <a:srgbClr val="000000"/>
                </a:solidFill>
                <a:latin typeface="Bitter" pitchFamily="34" charset="0"/>
                <a:ea typeface="Bitter" pitchFamily="34" charset="-122"/>
                <a:cs typeface="Bitter" pitchFamily="34" charset="-120"/>
              </a:rPr>
              <a:t>Auto parts </a:t>
            </a:r>
            <a:endParaRPr lang="en-US" sz="1700" dirty="0"/>
          </a:p>
        </p:txBody>
      </p:sp>
      <p:sp>
        <p:nvSpPr>
          <p:cNvPr id="14" name="Text 11"/>
          <p:cNvSpPr/>
          <p:nvPr/>
        </p:nvSpPr>
        <p:spPr>
          <a:xfrm>
            <a:off x="7592497" y="6289000"/>
            <a:ext cx="6271736" cy="442079"/>
          </a:xfrm>
          <a:prstGeom prst="rect">
            <a:avLst/>
          </a:prstGeom>
          <a:noFill/>
          <a:ln/>
        </p:spPr>
        <p:txBody>
          <a:bodyPr wrap="none" lIns="0" tIns="0" rIns="0" bIns="0" rtlCol="0" anchor="t"/>
          <a:lstStyle/>
          <a:p>
            <a:pPr algn="l" marL="342900" indent="-342900">
              <a:lnSpc>
                <a:spcPts val="2750"/>
              </a:lnSpc>
              <a:buSzPct val="100000"/>
              <a:buFont typeface="+mj-lt"/>
              <a:buAutoNum type="arabicPeriod" startAt="5"/>
            </a:pPr>
            <a:r>
              <a:rPr lang="en-US" sz="1700" dirty="0">
                <a:solidFill>
                  <a:srgbClr val="000000"/>
                </a:solidFill>
                <a:latin typeface="Bitter" pitchFamily="34" charset="0"/>
                <a:ea typeface="Bitter" pitchFamily="34" charset="-122"/>
                <a:cs typeface="Bitter" pitchFamily="34" charset="-120"/>
              </a:rPr>
              <a:t>Commercial vehicles </a:t>
            </a:r>
            <a:endParaRPr lang="en-US" sz="1700" dirty="0"/>
          </a:p>
        </p:txBody>
      </p:sp>
      <p:sp>
        <p:nvSpPr>
          <p:cNvPr id="15" name="Text 12"/>
          <p:cNvSpPr/>
          <p:nvPr/>
        </p:nvSpPr>
        <p:spPr>
          <a:xfrm>
            <a:off x="773787" y="7057073"/>
            <a:ext cx="13082826" cy="566023"/>
          </a:xfrm>
          <a:prstGeom prst="rect">
            <a:avLst/>
          </a:prstGeom>
          <a:noFill/>
          <a:ln/>
        </p:spPr>
        <p:txBody>
          <a:bodyPr wrap="square" lIns="0" tIns="0" rIns="0" bIns="0" rtlCol="0" anchor="t"/>
          <a:lstStyle/>
          <a:p>
            <a:pPr algn="l" indent="0" marL="0">
              <a:lnSpc>
                <a:spcPts val="2200"/>
              </a:lnSpc>
              <a:buNone/>
            </a:pPr>
            <a:r>
              <a:rPr lang="en-US" sz="1350" dirty="0">
                <a:solidFill>
                  <a:srgbClr val="000000"/>
                </a:solidFill>
                <a:latin typeface="Bitter" pitchFamily="34" charset="0"/>
                <a:ea typeface="Bitter" pitchFamily="34" charset="-122"/>
                <a:cs typeface="Bitter" pitchFamily="34" charset="-120"/>
              </a:rPr>
              <a:t>Source: </a:t>
            </a:r>
            <a:pPr algn="l" indent="0" marL="0">
              <a:lnSpc>
                <a:spcPts val="2200"/>
              </a:lnSpc>
              <a:buNone/>
            </a:pPr>
            <a:r>
              <a:rPr lang="en-US" sz="1350" u="sng" dirty="0">
                <a:solidFill>
                  <a:srgbClr val="966703"/>
                </a:solidFill>
                <a:latin typeface="Bitter" pitchFamily="34" charset="0"/>
                <a:ea typeface="Bitter" pitchFamily="34" charset="-122"/>
                <a:cs typeface="Bitter" pitchFamily="34" charset="-120"/>
                <a:hlinkClick r:id="rId2" invalidUrl="" action="" tgtFrame="" tooltip="" history="1" highlightClick="0" endSnd="0">
                  <a:extLst>
                    <a:ext uri="{A12FA001-AC4F-418D-AE19-62706E023703}">
                      <ahyp:hlinkClr xmlns:ahyp="http://schemas.microsoft.com/office/drawing/2018/hyperlinkcolor" val="tx"/>
                    </a:ext>
                  </a:extLst>
                </a:hlinkClick>
              </a:rPr>
              <a:t>Trade Policy and Strategy Office, Ministry of Commerce </a:t>
            </a:r>
            <a:pPr algn="l" indent="0" marL="0">
              <a:lnSpc>
                <a:spcPts val="2200"/>
              </a:lnSpc>
              <a:buNone/>
            </a:pPr>
            <a:r>
              <a:rPr lang="en-US" sz="1350" dirty="0">
                <a:solidFill>
                  <a:srgbClr val="000000"/>
                </a:solidFill>
                <a:latin typeface="Bitter" pitchFamily="34" charset="0"/>
                <a:ea typeface="Bitter" pitchFamily="34" charset="-122"/>
                <a:cs typeface="Bitter" pitchFamily="34" charset="-120"/>
              </a:rPr>
              <a:t>
</a:t>
            </a:r>
            <a:pPr algn="l" indent="0" marL="0">
              <a:lnSpc>
                <a:spcPts val="2200"/>
              </a:lnSpc>
              <a:buNone/>
            </a:pPr>
            <a:r>
              <a:rPr lang="en-US" sz="1350" dirty="0">
                <a:solidFill>
                  <a:srgbClr val="000000"/>
                </a:solidFill>
                <a:latin typeface="Bitter" pitchFamily="34" charset="0"/>
                <a:ea typeface="Bitter" pitchFamily="34" charset="-122"/>
                <a:cs typeface="Bitter" pitchFamily="34" charset="-120"/>
              </a:rPr>
              <a:t>Photo credit: Freepik</a:t>
            </a:r>
            <a:endParaRPr lang="en-US" sz="13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15</Slides>
  <Notes>15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2025-05-27T07:23:56Z</dcterms:created>
  <dcterms:modified xsi:type="dcterms:W3CDTF">2025-05-27T07:23:56Z</dcterms:modified>
</cp:coreProperties>
</file>