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Bitter Bold" charset="1" panose="02000000000000000000"/>
      <p:regular r:id="rId32"/>
    </p:embeddedFont>
    <p:embeddedFont>
      <p:font typeface="Bitter" charset="1" panose="02000000000000000000"/>
      <p:regular r:id="rId33"/>
    </p:embeddedFont>
    <p:embeddedFont>
      <p:font typeface="Bitter Italics" charset="1" panose="02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notesSlides/notesSlide2.xml" Type="http://schemas.openxmlformats.org/officeDocument/2006/relationships/notesSlide"/><Relationship Id="rId35" Target="fonts/font35.fntdata" Type="http://schemas.openxmlformats.org/officeDocument/2006/relationships/font"/><Relationship Id="rId36" Target="notesSlides/notesSlide3.xml" Type="http://schemas.openxmlformats.org/officeDocument/2006/relationships/notesSlide"/><Relationship Id="rId37" Target="notesSlides/notesSlide4.xml" Type="http://schemas.openxmlformats.org/officeDocument/2006/relationships/notesSlide"/><Relationship Id="rId38" Target="notesSlides/notesSlide5.xml" Type="http://schemas.openxmlformats.org/officeDocument/2006/relationships/notesSlide"/><Relationship Id="rId39" Target="notesSlides/notesSlide6.xml" Type="http://schemas.openxmlformats.org/officeDocument/2006/relationships/notesSlide"/><Relationship Id="rId4" Target="theme/theme1.xml" Type="http://schemas.openxmlformats.org/officeDocument/2006/relationships/theme"/><Relationship Id="rId40" Target="notesSlides/notesSlide7.xml" Type="http://schemas.openxmlformats.org/officeDocument/2006/relationships/notesSlide"/><Relationship Id="rId41" Target="notesSlides/notesSlide8.xml" Type="http://schemas.openxmlformats.org/officeDocument/2006/relationships/notesSlide"/><Relationship Id="rId42" Target="notesSlides/notesSlide9.xml" Type="http://schemas.openxmlformats.org/officeDocument/2006/relationships/notesSlide"/><Relationship Id="rId43" Target="notesSlides/notesSlide10.xml" Type="http://schemas.openxmlformats.org/officeDocument/2006/relationships/notesSlide"/><Relationship Id="rId44" Target="notesSlides/notesSlide11.xml" Type="http://schemas.openxmlformats.org/officeDocument/2006/relationships/notesSlide"/><Relationship Id="rId45" Target="notesSlides/notesSlide12.xml" Type="http://schemas.openxmlformats.org/officeDocument/2006/relationships/notesSlide"/><Relationship Id="rId46" Target="notesSlides/notesSlide13.xml" Type="http://schemas.openxmlformats.org/officeDocument/2006/relationships/notesSlide"/><Relationship Id="rId47" Target="notesSlides/notesSlide14.xml" Type="http://schemas.openxmlformats.org/officeDocument/2006/relationships/notesSlide"/><Relationship Id="rId48" Target="notesSlides/notesSlide15.xml" Type="http://schemas.openxmlformats.org/officeDocument/2006/relationships/notesSlide"/><Relationship Id="rId49" Target="notesSlides/notesSlide16.xml" Type="http://schemas.openxmlformats.org/officeDocument/2006/relationships/notesSlide"/><Relationship Id="rId5" Target="tableStyles.xml" Type="http://schemas.openxmlformats.org/officeDocument/2006/relationships/tableStyles"/><Relationship Id="rId50" Target="notesSlides/notesSlide17.xml" Type="http://schemas.openxmlformats.org/officeDocument/2006/relationships/notesSlide"/><Relationship Id="rId51" Target="notesSlides/notesSlide18.xml" Type="http://schemas.openxmlformats.org/officeDocument/2006/relationships/notesSlide"/><Relationship Id="rId52" Target="notesSlides/notesSlide19.xml" Type="http://schemas.openxmlformats.org/officeDocument/2006/relationships/notesSlide"/><Relationship Id="rId53" Target="notesSlides/notesSlide20.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9.png" Type="http://schemas.openxmlformats.org/officeDocument/2006/relationships/image"/><Relationship Id="rId4" Target="https://tradereport.moc.go.th/th/stat/reportyear04" TargetMode="External" Type="http://schemas.openxmlformats.org/officeDocument/2006/relationships/hyperlink"/><Relationship Id="rId5"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0.png" Type="http://schemas.openxmlformats.org/officeDocument/2006/relationships/image"/><Relationship Id="rId4" Target="https://tradereport.moc.go.th/en/stat/reportcomcodeimport03" TargetMode="External" Type="http://schemas.openxmlformats.org/officeDocument/2006/relationships/hyperlink"/><Relationship Id="rId5"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https://www.boi.go.th/index.php?page=thailand_rankings&amp;language=de" TargetMode="External" Type="http://schemas.openxmlformats.org/officeDocument/2006/relationships/hyperlink"/><Relationship Id="rId4" Target="../media/image11.png" Type="http://schemas.openxmlformats.org/officeDocument/2006/relationships/image"/><Relationship Id="rId5" Target="../media/image2.png" Type="http://schemas.openxmlformats.org/officeDocument/2006/relationships/image"/><Relationship Id="rId6" Target="https://www.boi.go.th/index.php?page=thailand_rankings&amp;language=de"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https://www.kearney.com/about/kearney-in-the-media/press/asia-pacific-dominates-top-rankings-in-kearney-s-2026-fdi-confidence-index-amid-global-geopolitical-tension-and-industrial-policy-expansion" TargetMode="External" Type="http://schemas.openxmlformats.org/officeDocument/2006/relationships/hyperlink"/><Relationship Id="rId4" Target="https://moneyandbanking.co.th/en/2026/238828/" TargetMode="External" Type="http://schemas.openxmlformats.org/officeDocument/2006/relationships/hyperlink"/><Relationship Id="rId5" Target="http://nationthailand.com/thailand/tourism/40026400" TargetMode="External" Type="http://schemas.openxmlformats.org/officeDocument/2006/relationships/hyperlink"/><Relationship Id="rId6"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https://www.thailandnow.in.th/business-investment/imf-ranks-thailand-among-elite-exporters-for-ai-hardware/" TargetMode="External" Type="http://schemas.openxmlformats.org/officeDocument/2006/relationships/hyperlink"/><Relationship Id="rId4" Target="https://www.facebook.com/share/p/1Daw9N7dy8/" TargetMode="External" Type="http://schemas.openxmlformats.org/officeDocument/2006/relationships/hyperlink"/><Relationship Id="rId5" Target="http://nationthailand.com/thailand/tourism/40026400" TargetMode="External" Type="http://schemas.openxmlformats.org/officeDocument/2006/relationships/hyperlink"/><Relationship Id="rId6"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https://today.line.me/th/v3/article/nXKONVM?utm_source=lineshare"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7.png" Type="http://schemas.openxmlformats.org/officeDocument/2006/relationships/image"/><Relationship Id="rId4" Target="../media/image2.png" Type="http://schemas.openxmlformats.org/officeDocument/2006/relationships/image"/><Relationship Id="rId5" Target="../media/image18.png" Type="http://schemas.openxmlformats.org/officeDocument/2006/relationships/image"/><Relationship Id="rId6" Target="../media/image19.png" Type="http://schemas.openxmlformats.org/officeDocument/2006/relationships/image"/><Relationship Id="rId7" Target="../media/image20.png" Type="http://schemas.openxmlformats.org/officeDocument/2006/relationships/image"/><Relationship Id="rId8" Target="https://today.line.me/th/v3/article/nXKONVM?utm_source=lineshare"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1.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png" Type="http://schemas.openxmlformats.org/officeDocument/2006/relationships/image"/><Relationship Id="rId7" Target="https://today.line.me/th/v3/article/nXKONVM?utm_source=lineshare"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https://today.line.me/th/v3/article/nXKONVM?utm_source=lineshare" TargetMode="External" Type="http://schemas.openxmlformats.org/officeDocument/2006/relationships/hyperlink"/><Relationship Id="rId8"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 Id="rId5" Target="../media/image29.png" Type="http://schemas.openxmlformats.org/officeDocument/2006/relationships/image"/><Relationship Id="rId6" Target="https://www.euromonitor.com/article/top-100-city-destinations-index-2025-driving-growth-and-innovation" TargetMode="External" Type="http://schemas.openxmlformats.org/officeDocument/2006/relationships/hyperlink"/><Relationship Id="rId7" Target="https://www.tatnews.org/2025/12/bangkok-tops-euromonitor-global-city-rankings-for-international-arrivals-in-2025/"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0.jpeg" Type="http://schemas.openxmlformats.org/officeDocument/2006/relationships/image"/><Relationship Id="rId4" Target="https://www.mots.go.th/news/category/805" TargetMode="External" Type="http://schemas.openxmlformats.org/officeDocument/2006/relationships/hyperlink"/><Relationship Id="rId5" Target="../media/image2.png" Type="http://schemas.openxmlformats.org/officeDocument/2006/relationships/image"/><Relationship Id="rId6" Target="../media/image3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30.jpeg" Type="http://schemas.openxmlformats.org/officeDocument/2006/relationships/image"/><Relationship Id="rId4" Target="https://www.mots.go.th/news/category/805" TargetMode="External" Type="http://schemas.openxmlformats.org/officeDocument/2006/relationships/hyperlink"/><Relationship Id="rId5" Target="../media/image2.png" Type="http://schemas.openxmlformats.org/officeDocument/2006/relationships/image"/><Relationship Id="rId6"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30.jpeg" Type="http://schemas.openxmlformats.org/officeDocument/2006/relationships/image"/><Relationship Id="rId4" Target="../media/image2.png" Type="http://schemas.openxmlformats.org/officeDocument/2006/relationships/image"/><Relationship Id="rId5" Target="https://www.mots.go.th/news/category/817" TargetMode="External" Type="http://schemas.openxmlformats.org/officeDocument/2006/relationships/hyperlink"/><Relationship Id="rId6" Target="../media/image3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30.jpeg" Type="http://schemas.openxmlformats.org/officeDocument/2006/relationships/image"/><Relationship Id="rId4" Target="../media/image2.png" Type="http://schemas.openxmlformats.org/officeDocument/2006/relationships/image"/><Relationship Id="rId5" Target="https://www.mots.go.th/news/category/817" TargetMode="External" Type="http://schemas.openxmlformats.org/officeDocument/2006/relationships/hyperlink"/><Relationship Id="rId6" Target="../media/image3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https://www.worldbank.org/en/country/thailand/overview" TargetMode="External" Type="http://schemas.openxmlformats.org/officeDocument/2006/relationships/hyperlink"/><Relationship Id="rId5"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6.png" Type="http://schemas.openxmlformats.org/officeDocument/2006/relationships/image"/><Relationship Id="rId4" Target="https://www.facebook.com/reel/1629628314988835" TargetMode="External" Type="http://schemas.openxmlformats.org/officeDocument/2006/relationships/hyperlink"/><Relationship Id="rId5"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7.png" Type="http://schemas.openxmlformats.org/officeDocument/2006/relationships/image"/><Relationship Id="rId4" Target="https://www.nesdc.go.th/wordpress/wp-content/uploads/2026/02/03-PRESS-ENG-2568-Q4.pdf"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sp>
        <p:nvSpPr>
          <p:cNvPr name="TextBox 10" id="10"/>
          <p:cNvSpPr txBox="true"/>
          <p:nvPr/>
        </p:nvSpPr>
        <p:spPr>
          <a:xfrm rot="0">
            <a:off x="992238" y="4738097"/>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 Economy </a:t>
            </a:r>
          </a:p>
        </p:txBody>
      </p:sp>
      <p:sp>
        <p:nvSpPr>
          <p:cNvPr name="TextBox 11" id="11"/>
          <p:cNvSpPr txBox="true"/>
          <p:nvPr/>
        </p:nvSpPr>
        <p:spPr>
          <a:xfrm rot="0">
            <a:off x="992238" y="5973070"/>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 PBS World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00027"/>
            <a:chOff x="0" y="0"/>
            <a:chExt cx="24384000" cy="5066703"/>
          </a:xfrm>
        </p:grpSpPr>
        <p:sp>
          <p:nvSpPr>
            <p:cNvPr name="Freeform 7" id="7" descr="preencoded.png"/>
            <p:cNvSpPr/>
            <p:nvPr/>
          </p:nvSpPr>
          <p:spPr>
            <a:xfrm flipH="false" flipV="false" rot="0">
              <a:off x="0" y="0"/>
              <a:ext cx="24384000" cy="5066665"/>
            </a:xfrm>
            <a:custGeom>
              <a:avLst/>
              <a:gdLst/>
              <a:ahLst/>
              <a:cxnLst/>
              <a:rect r="r" b="b" t="t" l="l"/>
              <a:pathLst>
                <a:path h="5066665" w="24384000">
                  <a:moveTo>
                    <a:pt x="0" y="0"/>
                  </a:moveTo>
                  <a:lnTo>
                    <a:pt x="24384000" y="0"/>
                  </a:lnTo>
                  <a:lnTo>
                    <a:pt x="24384000" y="5066665"/>
                  </a:lnTo>
                  <a:lnTo>
                    <a:pt x="0" y="5066665"/>
                  </a:lnTo>
                  <a:lnTo>
                    <a:pt x="0" y="0"/>
                  </a:lnTo>
                  <a:close/>
                </a:path>
              </a:pathLst>
            </a:custGeom>
            <a:blipFill>
              <a:blip r:embed="rId3"/>
              <a:stretch>
                <a:fillRect l="0" t="-5" r="0" b="-6"/>
              </a:stretch>
            </a:blipFill>
          </p:spPr>
        </p:sp>
      </p:grpSp>
      <p:sp>
        <p:nvSpPr>
          <p:cNvPr name="TextBox 8" id="8"/>
          <p:cNvSpPr txBox="true"/>
          <p:nvPr/>
        </p:nvSpPr>
        <p:spPr>
          <a:xfrm rot="0">
            <a:off x="967235" y="4358430"/>
            <a:ext cx="7839666" cy="534988"/>
          </a:xfrm>
          <a:prstGeom prst="rect">
            <a:avLst/>
          </a:prstGeom>
        </p:spPr>
        <p:txBody>
          <a:bodyPr anchor="t" rtlCol="false" tIns="0" lIns="0" bIns="0" rIns="0">
            <a:spAutoFit/>
          </a:bodyPr>
          <a:lstStyle/>
          <a:p>
            <a:pPr algn="l">
              <a:lnSpc>
                <a:spcPts val="4312"/>
              </a:lnSpc>
            </a:pPr>
            <a:r>
              <a:rPr lang="en-US" sz="2687" b="true">
                <a:solidFill>
                  <a:srgbClr val="995515"/>
                </a:solidFill>
                <a:latin typeface="Bitter Bold"/>
                <a:ea typeface="Bitter Bold"/>
                <a:cs typeface="Bitter Bold"/>
                <a:sym typeface="Bitter Bold"/>
              </a:rPr>
              <a:t>Top 5 Export Destinations (2025)</a:t>
            </a:r>
          </a:p>
        </p:txBody>
      </p:sp>
      <p:sp>
        <p:nvSpPr>
          <p:cNvPr name="TextBox 9" id="9"/>
          <p:cNvSpPr txBox="true"/>
          <p:nvPr/>
        </p:nvSpPr>
        <p:spPr>
          <a:xfrm rot="0">
            <a:off x="967235" y="5178771"/>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USA 21.31%</a:t>
            </a:r>
          </a:p>
        </p:txBody>
      </p:sp>
      <p:sp>
        <p:nvSpPr>
          <p:cNvPr name="TextBox 10" id="10"/>
          <p:cNvSpPr txBox="true"/>
          <p:nvPr/>
        </p:nvSpPr>
        <p:spPr>
          <a:xfrm rot="0">
            <a:off x="967235" y="5827957"/>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China 11.70%</a:t>
            </a:r>
          </a:p>
        </p:txBody>
      </p:sp>
      <p:sp>
        <p:nvSpPr>
          <p:cNvPr name="TextBox 11" id="11"/>
          <p:cNvSpPr txBox="true"/>
          <p:nvPr/>
        </p:nvSpPr>
        <p:spPr>
          <a:xfrm rot="0">
            <a:off x="967235" y="6477152"/>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Japan 6.94%</a:t>
            </a:r>
          </a:p>
        </p:txBody>
      </p:sp>
      <p:sp>
        <p:nvSpPr>
          <p:cNvPr name="TextBox 12" id="12"/>
          <p:cNvSpPr txBox="true"/>
          <p:nvPr/>
        </p:nvSpPr>
        <p:spPr>
          <a:xfrm rot="0">
            <a:off x="967235" y="7126338"/>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Indi</a:t>
            </a:r>
            <a:r>
              <a:rPr lang="en-US" sz="2124">
                <a:solidFill>
                  <a:srgbClr val="000000"/>
                </a:solidFill>
                <a:latin typeface="Bitter"/>
                <a:ea typeface="Bitter"/>
                <a:cs typeface="Bitter"/>
                <a:sym typeface="Bitter"/>
              </a:rPr>
              <a:t>a 4.67%</a:t>
            </a:r>
          </a:p>
        </p:txBody>
      </p:sp>
      <p:sp>
        <p:nvSpPr>
          <p:cNvPr name="TextBox 13" id="13"/>
          <p:cNvSpPr txBox="true"/>
          <p:nvPr/>
        </p:nvSpPr>
        <p:spPr>
          <a:xfrm rot="0">
            <a:off x="967235" y="7775524"/>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Singapore 3.54%</a:t>
            </a:r>
          </a:p>
        </p:txBody>
      </p:sp>
      <p:sp>
        <p:nvSpPr>
          <p:cNvPr name="TextBox 14" id="14"/>
          <p:cNvSpPr txBox="true"/>
          <p:nvPr/>
        </p:nvSpPr>
        <p:spPr>
          <a:xfrm rot="0">
            <a:off x="9490624" y="4358430"/>
            <a:ext cx="7839666" cy="534988"/>
          </a:xfrm>
          <a:prstGeom prst="rect">
            <a:avLst/>
          </a:prstGeom>
        </p:spPr>
        <p:txBody>
          <a:bodyPr anchor="t" rtlCol="false" tIns="0" lIns="0" bIns="0" rIns="0">
            <a:spAutoFit/>
          </a:bodyPr>
          <a:lstStyle/>
          <a:p>
            <a:pPr algn="l">
              <a:lnSpc>
                <a:spcPts val="4312"/>
              </a:lnSpc>
            </a:pPr>
            <a:r>
              <a:rPr lang="en-US" sz="2687" b="true">
                <a:solidFill>
                  <a:srgbClr val="995515"/>
                </a:solidFill>
                <a:latin typeface="Bitter Bold"/>
                <a:ea typeface="Bitter Bold"/>
                <a:cs typeface="Bitter Bold"/>
                <a:sym typeface="Bitter Bold"/>
              </a:rPr>
              <a:t>Top 5 Export Products (2025)</a:t>
            </a:r>
          </a:p>
        </p:txBody>
      </p:sp>
      <p:sp>
        <p:nvSpPr>
          <p:cNvPr name="TextBox 15" id="15"/>
          <p:cNvSpPr txBox="true"/>
          <p:nvPr/>
        </p:nvSpPr>
        <p:spPr>
          <a:xfrm rot="0">
            <a:off x="9490624" y="5178771"/>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 </a:t>
            </a:r>
            <a:r>
              <a:rPr lang="en-US" sz="2124">
                <a:solidFill>
                  <a:srgbClr val="000000"/>
                </a:solidFill>
                <a:latin typeface="Bitter"/>
                <a:ea typeface="Bitter"/>
                <a:cs typeface="Bitter"/>
                <a:sym typeface="Bitter"/>
              </a:rPr>
              <a:t>Automatic data processing machines 11.78%</a:t>
            </a:r>
          </a:p>
        </p:txBody>
      </p:sp>
      <p:sp>
        <p:nvSpPr>
          <p:cNvPr name="TextBox 16" id="16"/>
          <p:cNvSpPr txBox="true"/>
          <p:nvPr/>
        </p:nvSpPr>
        <p:spPr>
          <a:xfrm rot="0">
            <a:off x="9490624" y="5827957"/>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 Motor cars, parts and accessories 9.27%</a:t>
            </a:r>
          </a:p>
        </p:txBody>
      </p:sp>
      <p:sp>
        <p:nvSpPr>
          <p:cNvPr name="TextBox 17" id="17"/>
          <p:cNvSpPr txBox="true"/>
          <p:nvPr/>
        </p:nvSpPr>
        <p:spPr>
          <a:xfrm rot="0">
            <a:off x="9490624" y="6477152"/>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 Precious stones and jewellery 7.93%</a:t>
            </a:r>
          </a:p>
        </p:txBody>
      </p:sp>
      <p:sp>
        <p:nvSpPr>
          <p:cNvPr name="TextBox 18" id="18"/>
          <p:cNvSpPr txBox="true"/>
          <p:nvPr/>
        </p:nvSpPr>
        <p:spPr>
          <a:xfrm rot="0">
            <a:off x="9490624" y="7126338"/>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 Rubber products 4.60%</a:t>
            </a:r>
          </a:p>
        </p:txBody>
      </p:sp>
      <p:sp>
        <p:nvSpPr>
          <p:cNvPr name="TextBox 19" id="19"/>
          <p:cNvSpPr txBox="true"/>
          <p:nvPr/>
        </p:nvSpPr>
        <p:spPr>
          <a:xfrm rot="0">
            <a:off x="9490624" y="7775524"/>
            <a:ext cx="7839666" cy="401638"/>
          </a:xfrm>
          <a:prstGeom prst="rect">
            <a:avLst/>
          </a:prstGeom>
        </p:spPr>
        <p:txBody>
          <a:bodyPr anchor="t" rtlCol="false" tIns="0" lIns="0" bIns="0" rIns="0">
            <a:spAutoFit/>
          </a:bodyPr>
          <a:lstStyle/>
          <a:p>
            <a:pPr algn="l" marL="458787" indent="-229393" lvl="1">
              <a:lnSpc>
                <a:spcPts val="3437"/>
              </a:lnSpc>
              <a:buAutoNum type="arabicPeriod" startAt="1"/>
            </a:pPr>
            <a:r>
              <a:rPr lang="en-US" sz="2124">
                <a:solidFill>
                  <a:srgbClr val="000000"/>
                </a:solidFill>
                <a:latin typeface="Bitter"/>
                <a:ea typeface="Bitter"/>
                <a:cs typeface="Bitter"/>
                <a:sym typeface="Bitter"/>
              </a:rPr>
              <a:t> Machinery and parts thereof 3.51%</a:t>
            </a:r>
          </a:p>
        </p:txBody>
      </p:sp>
      <p:sp>
        <p:nvSpPr>
          <p:cNvPr name="TextBox 20" id="20"/>
          <p:cNvSpPr txBox="true"/>
          <p:nvPr/>
        </p:nvSpPr>
        <p:spPr>
          <a:xfrm rot="0">
            <a:off x="967235" y="8754666"/>
            <a:ext cx="16353530" cy="660400"/>
          </a:xfrm>
          <a:prstGeom prst="rect">
            <a:avLst/>
          </a:prstGeom>
        </p:spPr>
        <p:txBody>
          <a:bodyPr anchor="t" rtlCol="false" tIns="0" lIns="0" bIns="0" rIns="0">
            <a:spAutoFit/>
          </a:bodyPr>
          <a:lstStyle/>
          <a:p>
            <a:pPr algn="l">
              <a:lnSpc>
                <a:spcPts val="2750"/>
              </a:lnSpc>
            </a:pPr>
            <a:r>
              <a:rPr lang="en-US" sz="1687">
                <a:solidFill>
                  <a:srgbClr val="000000"/>
                </a:solidFill>
                <a:latin typeface="Bitter"/>
                <a:ea typeface="Bitter"/>
                <a:cs typeface="Bitter"/>
                <a:sym typeface="Bitter"/>
              </a:rPr>
              <a:t>Source: </a:t>
            </a:r>
            <a:r>
              <a:rPr lang="en-US" sz="1687" u="sng">
                <a:solidFill>
                  <a:srgbClr val="966703"/>
                </a:solidFill>
                <a:latin typeface="Bitter"/>
                <a:ea typeface="Bitter"/>
                <a:cs typeface="Bitter"/>
                <a:sym typeface="Bitter"/>
                <a:hlinkClick r:id="rId4" tooltip="https://tradereport.moc.go.th/th/stat/reportyear04"/>
              </a:rPr>
              <a:t>Trade Policy and Strategy Office, Ministry of Commerce </a:t>
            </a:r>
          </a:p>
          <a:p>
            <a:pPr algn="l">
              <a:lnSpc>
                <a:spcPts val="2750"/>
              </a:lnSpc>
            </a:pPr>
            <a:r>
              <a:rPr lang="en-US" sz="1687">
                <a:solidFill>
                  <a:srgbClr val="000000"/>
                </a:solidFill>
                <a:latin typeface="Bitter"/>
                <a:ea typeface="Bitter"/>
                <a:cs typeface="Bitter"/>
                <a:sym typeface="Bitter"/>
              </a:rPr>
              <a:t>Photo credit: Freepik</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729333"/>
            <a:chOff x="0" y="0"/>
            <a:chExt cx="24384000" cy="4972444"/>
          </a:xfrm>
        </p:grpSpPr>
        <p:sp>
          <p:nvSpPr>
            <p:cNvPr name="Freeform 7" id="7" descr="preencoded.png"/>
            <p:cNvSpPr/>
            <p:nvPr/>
          </p:nvSpPr>
          <p:spPr>
            <a:xfrm flipH="false" flipV="false" rot="0">
              <a:off x="0" y="0"/>
              <a:ext cx="24384000" cy="4972431"/>
            </a:xfrm>
            <a:custGeom>
              <a:avLst/>
              <a:gdLst/>
              <a:ahLst/>
              <a:cxnLst/>
              <a:rect r="r" b="b" t="t" l="l"/>
              <a:pathLst>
                <a:path h="4972431" w="24384000">
                  <a:moveTo>
                    <a:pt x="0" y="0"/>
                  </a:moveTo>
                  <a:lnTo>
                    <a:pt x="24384000" y="0"/>
                  </a:lnTo>
                  <a:lnTo>
                    <a:pt x="24384000" y="4972431"/>
                  </a:lnTo>
                  <a:lnTo>
                    <a:pt x="0" y="4972431"/>
                  </a:lnTo>
                  <a:lnTo>
                    <a:pt x="0" y="0"/>
                  </a:lnTo>
                  <a:close/>
                </a:path>
              </a:pathLst>
            </a:custGeom>
            <a:blipFill>
              <a:blip r:embed="rId3"/>
              <a:stretch>
                <a:fillRect l="0" t="-59" r="0" b="-60"/>
              </a:stretch>
            </a:blipFill>
          </p:spPr>
        </p:sp>
      </p:grpSp>
      <p:sp>
        <p:nvSpPr>
          <p:cNvPr name="TextBox 8" id="8"/>
          <p:cNvSpPr txBox="true"/>
          <p:nvPr/>
        </p:nvSpPr>
        <p:spPr>
          <a:xfrm rot="0">
            <a:off x="949223" y="4388196"/>
            <a:ext cx="5542426" cy="531283"/>
          </a:xfrm>
          <a:prstGeom prst="rect">
            <a:avLst/>
          </a:prstGeom>
        </p:spPr>
        <p:txBody>
          <a:bodyPr anchor="t" rtlCol="false" tIns="0" lIns="0" bIns="0" rIns="0">
            <a:spAutoFit/>
          </a:bodyPr>
          <a:lstStyle/>
          <a:p>
            <a:pPr algn="l">
              <a:lnSpc>
                <a:spcPts val="3999"/>
              </a:lnSpc>
            </a:pPr>
            <a:r>
              <a:rPr lang="en-US" sz="3187" b="true">
                <a:solidFill>
                  <a:srgbClr val="253A7E"/>
                </a:solidFill>
                <a:latin typeface="Bitter Bold"/>
                <a:ea typeface="Bitter Bold"/>
                <a:cs typeface="Bitter Bold"/>
                <a:sym typeface="Bitter Bold"/>
              </a:rPr>
              <a:t>Top 5 Import Origins (2025)</a:t>
            </a:r>
          </a:p>
        </p:txBody>
      </p:sp>
      <p:sp>
        <p:nvSpPr>
          <p:cNvPr name="TextBox 9" id="9"/>
          <p:cNvSpPr txBox="true"/>
          <p:nvPr/>
        </p:nvSpPr>
        <p:spPr>
          <a:xfrm rot="0">
            <a:off x="949223" y="5110753"/>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China 31.17%</a:t>
            </a:r>
          </a:p>
        </p:txBody>
      </p:sp>
      <p:sp>
        <p:nvSpPr>
          <p:cNvPr name="TextBox 10" id="10"/>
          <p:cNvSpPr txBox="true"/>
          <p:nvPr/>
        </p:nvSpPr>
        <p:spPr>
          <a:xfrm rot="0">
            <a:off x="949223" y="5747890"/>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Japan 8.60%</a:t>
            </a:r>
          </a:p>
        </p:txBody>
      </p:sp>
      <p:sp>
        <p:nvSpPr>
          <p:cNvPr name="TextBox 11" id="11"/>
          <p:cNvSpPr txBox="true"/>
          <p:nvPr/>
        </p:nvSpPr>
        <p:spPr>
          <a:xfrm rot="0">
            <a:off x="949223" y="6385027"/>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Taiwan 7.38%</a:t>
            </a:r>
          </a:p>
        </p:txBody>
      </p:sp>
      <p:sp>
        <p:nvSpPr>
          <p:cNvPr name="TextBox 12" id="12"/>
          <p:cNvSpPr txBox="true"/>
          <p:nvPr/>
        </p:nvSpPr>
        <p:spPr>
          <a:xfrm rot="0">
            <a:off x="949223" y="7022154"/>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USA 6.13%</a:t>
            </a:r>
          </a:p>
        </p:txBody>
      </p:sp>
      <p:sp>
        <p:nvSpPr>
          <p:cNvPr name="TextBox 13" id="13"/>
          <p:cNvSpPr txBox="true"/>
          <p:nvPr/>
        </p:nvSpPr>
        <p:spPr>
          <a:xfrm rot="0">
            <a:off x="949223" y="7659291"/>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UAE 4.97%</a:t>
            </a:r>
          </a:p>
        </p:txBody>
      </p:sp>
      <p:sp>
        <p:nvSpPr>
          <p:cNvPr name="TextBox 14" id="14"/>
          <p:cNvSpPr txBox="true"/>
          <p:nvPr/>
        </p:nvSpPr>
        <p:spPr>
          <a:xfrm rot="0">
            <a:off x="9484366" y="4388196"/>
            <a:ext cx="5822950" cy="531283"/>
          </a:xfrm>
          <a:prstGeom prst="rect">
            <a:avLst/>
          </a:prstGeom>
        </p:spPr>
        <p:txBody>
          <a:bodyPr anchor="t" rtlCol="false" tIns="0" lIns="0" bIns="0" rIns="0">
            <a:spAutoFit/>
          </a:bodyPr>
          <a:lstStyle/>
          <a:p>
            <a:pPr algn="l">
              <a:lnSpc>
                <a:spcPts val="3999"/>
              </a:lnSpc>
            </a:pPr>
            <a:r>
              <a:rPr lang="en-US" sz="3187" b="true">
                <a:solidFill>
                  <a:srgbClr val="253A7E"/>
                </a:solidFill>
                <a:latin typeface="Bitter Bold"/>
                <a:ea typeface="Bitter Bold"/>
                <a:cs typeface="Bitter Bold"/>
                <a:sym typeface="Bitter Bold"/>
              </a:rPr>
              <a:t>Top 5 Import Products (2025)</a:t>
            </a:r>
          </a:p>
        </p:txBody>
      </p:sp>
      <p:sp>
        <p:nvSpPr>
          <p:cNvPr name="TextBox 15" id="15"/>
          <p:cNvSpPr txBox="true"/>
          <p:nvPr/>
        </p:nvSpPr>
        <p:spPr>
          <a:xfrm rot="0">
            <a:off x="9484366" y="5110753"/>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Electronic integrated circuits 9.97%</a:t>
            </a:r>
          </a:p>
        </p:txBody>
      </p:sp>
      <p:sp>
        <p:nvSpPr>
          <p:cNvPr name="TextBox 16" id="16"/>
          <p:cNvSpPr txBox="true"/>
          <p:nvPr/>
        </p:nvSpPr>
        <p:spPr>
          <a:xfrm rot="0">
            <a:off x="9484366" y="5747890"/>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Electrical machinery and parts 9.24%</a:t>
            </a:r>
          </a:p>
        </p:txBody>
      </p:sp>
      <p:sp>
        <p:nvSpPr>
          <p:cNvPr name="TextBox 17" id="17"/>
          <p:cNvSpPr txBox="true"/>
          <p:nvPr/>
        </p:nvSpPr>
        <p:spPr>
          <a:xfrm rot="0">
            <a:off x="9484366" y="6385027"/>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 Crude oil 7.97%</a:t>
            </a:r>
          </a:p>
        </p:txBody>
      </p:sp>
      <p:sp>
        <p:nvSpPr>
          <p:cNvPr name="TextBox 18" id="18"/>
          <p:cNvSpPr txBox="true"/>
          <p:nvPr/>
        </p:nvSpPr>
        <p:spPr>
          <a:xfrm rot="0">
            <a:off x="9484366" y="7022154"/>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 Jewellery including silver bars and gold 7.42%</a:t>
            </a:r>
          </a:p>
        </p:txBody>
      </p:sp>
      <p:sp>
        <p:nvSpPr>
          <p:cNvPr name="TextBox 19" id="19"/>
          <p:cNvSpPr txBox="true"/>
          <p:nvPr/>
        </p:nvSpPr>
        <p:spPr>
          <a:xfrm rot="0">
            <a:off x="9484366" y="7659291"/>
            <a:ext cx="7863926" cy="390525"/>
          </a:xfrm>
          <a:prstGeom prst="rect">
            <a:avLst/>
          </a:prstGeom>
        </p:spPr>
        <p:txBody>
          <a:bodyPr anchor="t" rtlCol="false" tIns="0" lIns="0" bIns="0" rIns="0">
            <a:spAutoFit/>
          </a:bodyPr>
          <a:lstStyle/>
          <a:p>
            <a:pPr algn="l" marL="458787" indent="-229393" lvl="1">
              <a:lnSpc>
                <a:spcPts val="3375"/>
              </a:lnSpc>
              <a:buAutoNum type="arabicPeriod" startAt="1"/>
            </a:pPr>
            <a:r>
              <a:rPr lang="en-US" sz="2124">
                <a:solidFill>
                  <a:srgbClr val="000000"/>
                </a:solidFill>
                <a:latin typeface="Bitter"/>
                <a:ea typeface="Bitter"/>
                <a:cs typeface="Bitter"/>
                <a:sym typeface="Bitter"/>
              </a:rPr>
              <a:t>Machinery and parts 7.41%</a:t>
            </a:r>
          </a:p>
        </p:txBody>
      </p:sp>
      <p:sp>
        <p:nvSpPr>
          <p:cNvPr name="TextBox 20" id="20"/>
          <p:cNvSpPr txBox="true"/>
          <p:nvPr/>
        </p:nvSpPr>
        <p:spPr>
          <a:xfrm rot="0">
            <a:off x="949223" y="8620573"/>
            <a:ext cx="16389553" cy="640573"/>
          </a:xfrm>
          <a:prstGeom prst="rect">
            <a:avLst/>
          </a:prstGeom>
        </p:spPr>
        <p:txBody>
          <a:bodyPr anchor="t" rtlCol="false" tIns="0" lIns="0" bIns="0" rIns="0">
            <a:spAutoFit/>
          </a:bodyPr>
          <a:lstStyle/>
          <a:p>
            <a:pPr algn="l">
              <a:lnSpc>
                <a:spcPts val="2684"/>
              </a:lnSpc>
            </a:pPr>
            <a:r>
              <a:rPr lang="en-US" sz="1689">
                <a:solidFill>
                  <a:srgbClr val="000000"/>
                </a:solidFill>
                <a:latin typeface="Bitter"/>
                <a:ea typeface="Bitter"/>
                <a:cs typeface="Bitter"/>
                <a:sym typeface="Bitter"/>
              </a:rPr>
              <a:t>Source: </a:t>
            </a:r>
            <a:r>
              <a:rPr lang="en-US" sz="1689" u="sng">
                <a:solidFill>
                  <a:srgbClr val="966703"/>
                </a:solidFill>
                <a:latin typeface="Bitter"/>
                <a:ea typeface="Bitter"/>
                <a:cs typeface="Bitter"/>
                <a:sym typeface="Bitter"/>
                <a:hlinkClick r:id="rId4" tooltip="https://tradereport.moc.go.th/en/stat/reportcomcodeimport03"/>
              </a:rPr>
              <a:t>Trade Policy and Strategy Office, Ministry of Commerce</a:t>
            </a:r>
          </a:p>
          <a:p>
            <a:pPr algn="l">
              <a:lnSpc>
                <a:spcPts val="2684"/>
              </a:lnSpc>
            </a:pPr>
            <a:r>
              <a:rPr lang="en-US" sz="1689">
                <a:solidFill>
                  <a:srgbClr val="000000"/>
                </a:solidFill>
                <a:latin typeface="Bitter"/>
                <a:ea typeface="Bitter"/>
                <a:cs typeface="Bitter"/>
                <a:sym typeface="Bitter"/>
              </a:rPr>
              <a:t>Photo Credit: Freepik</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5750" y="0"/>
            <a:ext cx="18288000" cy="10287000"/>
            <a:chOff x="0" y="0"/>
            <a:chExt cx="24384000" cy="13716000"/>
          </a:xfrm>
        </p:grpSpPr>
        <p:sp>
          <p:nvSpPr>
            <p:cNvPr name="Freeform 3" id="3">
              <a:hlinkClick r:id="rId3" tooltip="https://www.boi.go.th/index.php?page=thailand_rankings&amp;language=de"/>
            </p:cNvPr>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4" id="4"/>
          <p:cNvGrpSpPr/>
          <p:nvPr/>
        </p:nvGrpSpPr>
        <p:grpSpPr>
          <a:xfrm rot="0">
            <a:off x="973188" y="888359"/>
            <a:ext cx="16303523" cy="7737719"/>
            <a:chOff x="0" y="0"/>
            <a:chExt cx="21738031" cy="10316959"/>
          </a:xfrm>
        </p:grpSpPr>
        <p:sp>
          <p:nvSpPr>
            <p:cNvPr name="Freeform 5" id="5" descr="preencoded.png"/>
            <p:cNvSpPr/>
            <p:nvPr/>
          </p:nvSpPr>
          <p:spPr>
            <a:xfrm flipH="false" flipV="false" rot="0">
              <a:off x="0" y="0"/>
              <a:ext cx="21738082" cy="10316972"/>
            </a:xfrm>
            <a:custGeom>
              <a:avLst/>
              <a:gdLst/>
              <a:ahLst/>
              <a:cxnLst/>
              <a:rect r="r" b="b" t="t" l="l"/>
              <a:pathLst>
                <a:path h="10316972" w="21738082">
                  <a:moveTo>
                    <a:pt x="0" y="0"/>
                  </a:moveTo>
                  <a:lnTo>
                    <a:pt x="21738082" y="0"/>
                  </a:lnTo>
                  <a:lnTo>
                    <a:pt x="21738082" y="10316972"/>
                  </a:lnTo>
                  <a:lnTo>
                    <a:pt x="0" y="10316972"/>
                  </a:lnTo>
                  <a:lnTo>
                    <a:pt x="0" y="0"/>
                  </a:lnTo>
                  <a:close/>
                </a:path>
              </a:pathLst>
            </a:custGeom>
            <a:blipFill>
              <a:blip r:embed="rId4"/>
              <a:stretch>
                <a:fillRect l="-32" t="0" r="-31" b="0"/>
              </a:stretch>
            </a:blip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
        <p:nvSpPr>
          <p:cNvPr name="TextBox 8" id="8"/>
          <p:cNvSpPr txBox="true"/>
          <p:nvPr/>
        </p:nvSpPr>
        <p:spPr>
          <a:xfrm rot="0">
            <a:off x="1028700" y="8858251"/>
            <a:ext cx="4389997" cy="400049"/>
          </a:xfrm>
          <a:prstGeom prst="rect">
            <a:avLst/>
          </a:prstGeom>
        </p:spPr>
        <p:txBody>
          <a:bodyPr anchor="t" rtlCol="false" tIns="0" lIns="0" bIns="0" rIns="0">
            <a:spAutoFit/>
          </a:bodyPr>
          <a:lstStyle/>
          <a:p>
            <a:pPr algn="ctr">
              <a:lnSpc>
                <a:spcPts val="3375"/>
              </a:lnSpc>
              <a:spcBef>
                <a:spcPct val="0"/>
              </a:spcBef>
            </a:pPr>
            <a:r>
              <a:rPr lang="en-US" sz="2124">
                <a:solidFill>
                  <a:srgbClr val="000000"/>
                </a:solidFill>
                <a:latin typeface="Bitter"/>
                <a:ea typeface="Bitter"/>
                <a:cs typeface="Bitter"/>
                <a:sym typeface="Bitter"/>
              </a:rPr>
              <a:t>Source: </a:t>
            </a:r>
            <a:r>
              <a:rPr lang="en-US" sz="2124" u="sng">
                <a:solidFill>
                  <a:srgbClr val="000000"/>
                </a:solidFill>
                <a:latin typeface="Bitter"/>
                <a:ea typeface="Bitter"/>
                <a:cs typeface="Bitter"/>
                <a:sym typeface="Bitter"/>
                <a:hlinkClick r:id="rId6" tooltip="https://www.boi.go.th/index.php?page=thailand_rankings&amp;language=de"/>
              </a:rPr>
              <a:t>Board of Investment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34358" y="742775"/>
            <a:ext cx="16964514" cy="3630483"/>
          </a:xfrm>
          <a:prstGeom prst="rect">
            <a:avLst/>
          </a:prstGeom>
        </p:spPr>
        <p:txBody>
          <a:bodyPr anchor="t" rtlCol="false" tIns="0" lIns="0" bIns="0" rIns="0">
            <a:spAutoFit/>
          </a:bodyPr>
          <a:lstStyle/>
          <a:p>
            <a:pPr algn="ctr">
              <a:lnSpc>
                <a:spcPts val="6977"/>
              </a:lnSpc>
            </a:pPr>
            <a:r>
              <a:rPr lang="en-US" sz="5595" b="true">
                <a:solidFill>
                  <a:srgbClr val="253A7E"/>
                </a:solidFill>
                <a:latin typeface="Bitter Bold"/>
                <a:ea typeface="Bitter Bold"/>
                <a:cs typeface="Bitter Bold"/>
                <a:sym typeface="Bitter Bold"/>
              </a:rPr>
              <a:t>Thailand ranked Top 25 </a:t>
            </a:r>
          </a:p>
          <a:p>
            <a:pPr algn="ctr">
              <a:lnSpc>
                <a:spcPts val="6977"/>
              </a:lnSpc>
            </a:pPr>
            <a:r>
              <a:rPr lang="en-US" sz="5595" b="true">
                <a:solidFill>
                  <a:srgbClr val="253A7E"/>
                </a:solidFill>
                <a:latin typeface="Bitter Bold"/>
                <a:ea typeface="Bitter Bold"/>
                <a:cs typeface="Bitter Bold"/>
                <a:sym typeface="Bitter Bold"/>
              </a:rPr>
              <a:t>of the World in the 2026 FDI Index</a:t>
            </a:r>
          </a:p>
          <a:p>
            <a:pPr algn="ctr">
              <a:lnSpc>
                <a:spcPts val="6977"/>
              </a:lnSpc>
            </a:pPr>
          </a:p>
          <a:p>
            <a:pPr algn="ctr">
              <a:lnSpc>
                <a:spcPts val="6978"/>
              </a:lnSpc>
            </a:pPr>
          </a:p>
        </p:txBody>
      </p:sp>
      <p:sp>
        <p:nvSpPr>
          <p:cNvPr name="TextBox 3" id="3"/>
          <p:cNvSpPr txBox="true"/>
          <p:nvPr/>
        </p:nvSpPr>
        <p:spPr>
          <a:xfrm rot="0">
            <a:off x="1042245" y="3024504"/>
            <a:ext cx="16303523" cy="1340459"/>
          </a:xfrm>
          <a:prstGeom prst="rect">
            <a:avLst/>
          </a:prstGeom>
        </p:spPr>
        <p:txBody>
          <a:bodyPr anchor="t" rtlCol="false" tIns="0" lIns="0" bIns="0" rIns="0">
            <a:spAutoFit/>
          </a:bodyPr>
          <a:lstStyle/>
          <a:p>
            <a:pPr algn="ctr">
              <a:lnSpc>
                <a:spcPts val="3561"/>
              </a:lnSpc>
            </a:pPr>
            <a:r>
              <a:rPr lang="en-US" b="true" sz="2187">
                <a:solidFill>
                  <a:srgbClr val="000000"/>
                </a:solidFill>
                <a:latin typeface="Bitter Bold"/>
                <a:ea typeface="Bitter Bold"/>
                <a:cs typeface="Bitter Bold"/>
                <a:sym typeface="Bitter Bold"/>
              </a:rPr>
              <a:t>The 2026 Foreign Direct Investment (FDICI) index survey by Kearney </a:t>
            </a:r>
          </a:p>
          <a:p>
            <a:pPr algn="ctr">
              <a:lnSpc>
                <a:spcPts val="3561"/>
              </a:lnSpc>
            </a:pPr>
            <a:r>
              <a:rPr lang="en-US" sz="2187">
                <a:solidFill>
                  <a:srgbClr val="000000"/>
                </a:solidFill>
                <a:latin typeface="Bitter"/>
                <a:ea typeface="Bitter"/>
                <a:cs typeface="Bitter"/>
                <a:sym typeface="Bitter"/>
              </a:rPr>
              <a:t>indicates that Thailand h</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et</a:t>
            </a:r>
            <a:r>
              <a:rPr lang="en-US" sz="2187">
                <a:solidFill>
                  <a:srgbClr val="000000"/>
                </a:solidFill>
                <a:latin typeface="Bitter"/>
                <a:ea typeface="Bitter"/>
                <a:cs typeface="Bitter"/>
                <a:sym typeface="Bitter"/>
              </a:rPr>
              <a:t>u</a:t>
            </a:r>
            <a:r>
              <a:rPr lang="en-US" sz="2187">
                <a:solidFill>
                  <a:srgbClr val="000000"/>
                </a:solidFill>
                <a:latin typeface="Bitter"/>
                <a:ea typeface="Bitter"/>
                <a:cs typeface="Bitter"/>
                <a:sym typeface="Bitter"/>
              </a:rPr>
              <a:t>rne</a:t>
            </a:r>
            <a:r>
              <a:rPr lang="en-US" sz="2187">
                <a:solidFill>
                  <a:srgbClr val="000000"/>
                </a:solidFill>
                <a:latin typeface="Bitter"/>
                <a:ea typeface="Bitter"/>
                <a:cs typeface="Bitter"/>
                <a:sym typeface="Bitter"/>
              </a:rPr>
              <a:t>d</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 th</a:t>
            </a:r>
            <a:r>
              <a:rPr lang="en-US" sz="2187">
                <a:solidFill>
                  <a:srgbClr val="000000"/>
                </a:solidFill>
                <a:latin typeface="Bitter"/>
                <a:ea typeface="Bitter"/>
                <a:cs typeface="Bitter"/>
                <a:sym typeface="Bitter"/>
              </a:rPr>
              <a:t>e </a:t>
            </a:r>
            <a:r>
              <a:rPr lang="en-US" sz="2187">
                <a:solidFill>
                  <a:srgbClr val="000000"/>
                </a:solidFill>
                <a:latin typeface="Bitter"/>
                <a:ea typeface="Bitter"/>
                <a:cs typeface="Bitter"/>
                <a:sym typeface="Bitter"/>
              </a:rPr>
              <a:t>top 25 in the world. </a:t>
            </a:r>
          </a:p>
          <a:p>
            <a:pPr algn="ctr">
              <a:lnSpc>
                <a:spcPts val="3562"/>
              </a:lnSpc>
            </a:pPr>
            <a:r>
              <a:rPr lang="en-US" sz="2187">
                <a:solidFill>
                  <a:srgbClr val="000000"/>
                </a:solidFill>
                <a:latin typeface="Bitter"/>
                <a:ea typeface="Bitter"/>
                <a:cs typeface="Bitter"/>
                <a:sym typeface="Bitter"/>
              </a:rPr>
              <a:t>It reflects a recovery in confidence a</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ong s</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ni</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ex</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cut</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v</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s worldwide amidst structural changes in global supply chains.</a:t>
            </a:r>
          </a:p>
        </p:txBody>
      </p:sp>
      <p:sp>
        <p:nvSpPr>
          <p:cNvPr name="Freeform 4" id="4"/>
          <p:cNvSpPr/>
          <p:nvPr/>
        </p:nvSpPr>
        <p:spPr>
          <a:xfrm flipH="false" flipV="false" rot="0">
            <a:off x="0" y="4815020"/>
            <a:ext cx="18288000" cy="5471980"/>
          </a:xfrm>
          <a:custGeom>
            <a:avLst/>
            <a:gdLst/>
            <a:ahLst/>
            <a:cxnLst/>
            <a:rect r="r" b="b" t="t" l="l"/>
            <a:pathLst>
              <a:path h="5471980" w="18288000">
                <a:moveTo>
                  <a:pt x="0" y="0"/>
                </a:moveTo>
                <a:lnTo>
                  <a:pt x="18288000" y="0"/>
                </a:lnTo>
                <a:lnTo>
                  <a:pt x="18288000" y="5471980"/>
                </a:lnTo>
                <a:lnTo>
                  <a:pt x="0" y="5471980"/>
                </a:lnTo>
                <a:lnTo>
                  <a:pt x="0" y="0"/>
                </a:lnTo>
                <a:close/>
              </a:path>
            </a:pathLst>
          </a:custGeom>
          <a:blipFill>
            <a:blip r:embed="rId2"/>
            <a:stretch>
              <a:fillRect l="0" t="-126475" r="0" b="-8308"/>
            </a:stretch>
          </a:blipFill>
        </p:spPr>
      </p:sp>
      <p:sp>
        <p:nvSpPr>
          <p:cNvPr name="TextBox 5" id="5"/>
          <p:cNvSpPr txBox="true"/>
          <p:nvPr/>
        </p:nvSpPr>
        <p:spPr>
          <a:xfrm rot="0">
            <a:off x="1042245" y="5497835"/>
            <a:ext cx="5383478" cy="681037"/>
          </a:xfrm>
          <a:prstGeom prst="rect">
            <a:avLst/>
          </a:prstGeom>
        </p:spPr>
        <p:txBody>
          <a:bodyPr anchor="t" rtlCol="false" tIns="0" lIns="0" bIns="0" rIns="0">
            <a:spAutoFit/>
          </a:bodyPr>
          <a:lstStyle/>
          <a:p>
            <a:pPr algn="just">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3" tooltip="https://www.kearney.com/about/kearney-in-the-media/press/asia-pacific-dominates-top-rankings-in-kearney-s-2026-fdi-confidence-index-amid-global-geopolitical-tension-and-industrial-policy-expansion"/>
              </a:rPr>
              <a:t>Kearney</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s://moneyandbanking.co.th/en/2026/238828/"/>
              </a:rPr>
              <a:t>Money &amp; Banking Online</a:t>
            </a:r>
          </a:p>
          <a:p>
            <a:pPr algn="just">
              <a:lnSpc>
                <a:spcPts val="2812"/>
              </a:lnSpc>
            </a:pPr>
            <a:r>
              <a:rPr lang="en-US" sz="1749">
                <a:solidFill>
                  <a:srgbClr val="000000"/>
                </a:solidFill>
                <a:latin typeface="Bitter"/>
                <a:ea typeface="Bitter"/>
                <a:cs typeface="Bitter"/>
                <a:sym typeface="Bitter"/>
              </a:rPr>
              <a:t>Photo credit: We are CP</a:t>
            </a:r>
            <a:r>
              <a:rPr lang="en-US" sz="1749" u="sng">
                <a:solidFill>
                  <a:srgbClr val="000000"/>
                </a:solidFill>
                <a:latin typeface="Bitter"/>
                <a:ea typeface="Bitter"/>
                <a:cs typeface="Bitter"/>
                <a:sym typeface="Bitter"/>
                <a:hlinkClick r:id="rId5" tooltip="http://nationthailand.com/thailand/tourism/40026400"/>
              </a:rPr>
              <a:t>​</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5091369"/>
            <a:ext cx="18491479" cy="7177589"/>
          </a:xfrm>
          <a:custGeom>
            <a:avLst/>
            <a:gdLst/>
            <a:ahLst/>
            <a:cxnLst/>
            <a:rect r="r" b="b" t="t" l="l"/>
            <a:pathLst>
              <a:path h="7177589" w="18491479">
                <a:moveTo>
                  <a:pt x="0" y="0"/>
                </a:moveTo>
                <a:lnTo>
                  <a:pt x="18491479" y="0"/>
                </a:lnTo>
                <a:lnTo>
                  <a:pt x="18491479" y="7177589"/>
                </a:lnTo>
                <a:lnTo>
                  <a:pt x="0" y="7177589"/>
                </a:lnTo>
                <a:lnTo>
                  <a:pt x="0" y="0"/>
                </a:lnTo>
                <a:close/>
              </a:path>
            </a:pathLst>
          </a:custGeom>
          <a:blipFill>
            <a:blip r:embed="rId2"/>
            <a:stretch>
              <a:fillRect l="0" t="-22153" r="0" b="-22153"/>
            </a:stretch>
          </a:blipFill>
        </p:spPr>
      </p:sp>
      <p:sp>
        <p:nvSpPr>
          <p:cNvPr name="TextBox 3" id="3"/>
          <p:cNvSpPr txBox="true"/>
          <p:nvPr/>
        </p:nvSpPr>
        <p:spPr>
          <a:xfrm rot="0">
            <a:off x="661743" y="706554"/>
            <a:ext cx="16738426" cy="4081719"/>
          </a:xfrm>
          <a:prstGeom prst="rect">
            <a:avLst/>
          </a:prstGeom>
        </p:spPr>
        <p:txBody>
          <a:bodyPr anchor="t" rtlCol="false" tIns="0" lIns="0" bIns="0" rIns="0">
            <a:spAutoFit/>
          </a:bodyPr>
          <a:lstStyle/>
          <a:p>
            <a:pPr algn="ctr">
              <a:lnSpc>
                <a:spcPts val="6235"/>
              </a:lnSpc>
            </a:pPr>
            <a:r>
              <a:rPr lang="en-US" sz="5000" b="true">
                <a:solidFill>
                  <a:srgbClr val="253A7E"/>
                </a:solidFill>
                <a:latin typeface="Bitter Bold"/>
                <a:ea typeface="Bitter Bold"/>
                <a:cs typeface="Bitter Bold"/>
                <a:sym typeface="Bitter Bold"/>
              </a:rPr>
              <a:t>Thailand ranks</a:t>
            </a:r>
          </a:p>
          <a:p>
            <a:pPr algn="ctr">
              <a:lnSpc>
                <a:spcPts val="6235"/>
              </a:lnSpc>
            </a:pPr>
            <a:r>
              <a:rPr lang="en-US" sz="5000" b="true">
                <a:solidFill>
                  <a:srgbClr val="253A7E"/>
                </a:solidFill>
                <a:latin typeface="Bitter Bold"/>
                <a:ea typeface="Bitter Bold"/>
                <a:cs typeface="Bitter Bold"/>
                <a:sym typeface="Bitter Bold"/>
              </a:rPr>
              <a:t>among the World’s Four Largest Exporters </a:t>
            </a:r>
          </a:p>
          <a:p>
            <a:pPr algn="ctr">
              <a:lnSpc>
                <a:spcPts val="6235"/>
              </a:lnSpc>
            </a:pPr>
            <a:r>
              <a:rPr lang="en-US" sz="5000" b="true">
                <a:solidFill>
                  <a:srgbClr val="253A7E"/>
                </a:solidFill>
                <a:latin typeface="Bitter Bold"/>
                <a:ea typeface="Bitter Bold"/>
                <a:cs typeface="Bitter Bold"/>
                <a:sym typeface="Bitter Bold"/>
              </a:rPr>
              <a:t>of AI-related hardware</a:t>
            </a:r>
          </a:p>
          <a:p>
            <a:pPr algn="ctr">
              <a:lnSpc>
                <a:spcPts val="6235"/>
              </a:lnSpc>
            </a:pPr>
          </a:p>
          <a:p>
            <a:pPr algn="ctr">
              <a:lnSpc>
                <a:spcPts val="6235"/>
              </a:lnSpc>
            </a:pPr>
          </a:p>
        </p:txBody>
      </p:sp>
      <p:sp>
        <p:nvSpPr>
          <p:cNvPr name="TextBox 4" id="4"/>
          <p:cNvSpPr txBox="true"/>
          <p:nvPr/>
        </p:nvSpPr>
        <p:spPr>
          <a:xfrm rot="0">
            <a:off x="992238" y="3407598"/>
            <a:ext cx="16303523" cy="1361625"/>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Thailand has been ranked among </a:t>
            </a:r>
            <a:r>
              <a:rPr lang="en-US" b="true" sz="2187">
                <a:solidFill>
                  <a:srgbClr val="000000"/>
                </a:solidFill>
                <a:latin typeface="Bitter Bold"/>
                <a:ea typeface="Bitter Bold"/>
                <a:cs typeface="Bitter Bold"/>
                <a:sym typeface="Bitter Bold"/>
              </a:rPr>
              <a:t>the world’s four largest exporters of AI-related hardware</a:t>
            </a:r>
            <a:r>
              <a:rPr lang="en-US" sz="2187">
                <a:solidFill>
                  <a:srgbClr val="000000"/>
                </a:solidFill>
                <a:latin typeface="Bitter"/>
                <a:ea typeface="Bitter"/>
                <a:cs typeface="Bitter"/>
                <a:sym typeface="Bitter"/>
              </a:rPr>
              <a:t> by</a:t>
            </a:r>
            <a:r>
              <a:rPr lang="en-US" b="true" sz="2187">
                <a:solidFill>
                  <a:srgbClr val="000000"/>
                </a:solidFill>
                <a:latin typeface="Bitter Bold"/>
                <a:ea typeface="Bitter Bold"/>
                <a:cs typeface="Bitter Bold"/>
                <a:sym typeface="Bitter Bold"/>
              </a:rPr>
              <a:t> </a:t>
            </a:r>
          </a:p>
          <a:p>
            <a:pPr algn="ctr">
              <a:lnSpc>
                <a:spcPts val="3561"/>
              </a:lnSpc>
            </a:pPr>
            <a:r>
              <a:rPr lang="en-US" b="true" sz="2187">
                <a:solidFill>
                  <a:srgbClr val="000000"/>
                </a:solidFill>
                <a:latin typeface="Bitter Bold"/>
                <a:ea typeface="Bitter Bold"/>
                <a:cs typeface="Bitter Bold"/>
                <a:sym typeface="Bitter Bold"/>
              </a:rPr>
              <a:t>the International Monetary Fund (IMF),</a:t>
            </a:r>
            <a:r>
              <a:rPr lang="en-US" sz="2187">
                <a:solidFill>
                  <a:srgbClr val="000000"/>
                </a:solidFill>
                <a:latin typeface="Bitter"/>
                <a:ea typeface="Bitter"/>
                <a:cs typeface="Bitter"/>
                <a:sym typeface="Bitter"/>
              </a:rPr>
              <a:t> underscoring the Kingdom’s growing role in global technology supply chains, </a:t>
            </a:r>
          </a:p>
          <a:p>
            <a:pPr algn="ctr">
              <a:lnSpc>
                <a:spcPts val="3562"/>
              </a:lnSpc>
            </a:pPr>
            <a:r>
              <a:rPr lang="en-US" sz="2187">
                <a:solidFill>
                  <a:srgbClr val="000000"/>
                </a:solidFill>
                <a:latin typeface="Bitter"/>
                <a:ea typeface="Bitter"/>
                <a:cs typeface="Bitter"/>
                <a:sym typeface="Bitter"/>
              </a:rPr>
              <a:t>as it pushes to transform itself into a regional hub for AI and semiconductor manufacturing.</a:t>
            </a:r>
          </a:p>
        </p:txBody>
      </p:sp>
      <p:sp>
        <p:nvSpPr>
          <p:cNvPr name="TextBox 5" id="5"/>
          <p:cNvSpPr txBox="true"/>
          <p:nvPr/>
        </p:nvSpPr>
        <p:spPr>
          <a:xfrm rot="0">
            <a:off x="1444414" y="8884444"/>
            <a:ext cx="5383478" cy="681037"/>
          </a:xfrm>
          <a:prstGeom prst="rect">
            <a:avLst/>
          </a:prstGeom>
        </p:spPr>
        <p:txBody>
          <a:bodyPr anchor="t" rtlCol="false" tIns="0" lIns="0" bIns="0" rIns="0">
            <a:spAutoFit/>
          </a:bodyPr>
          <a:lstStyle/>
          <a:p>
            <a:pPr algn="just">
              <a:lnSpc>
                <a:spcPts val="2812"/>
              </a:lnSpc>
            </a:pPr>
            <a:r>
              <a:rPr lang="en-US" sz="1749">
                <a:solidFill>
                  <a:srgbClr val="FFFEFB"/>
                </a:solidFill>
                <a:latin typeface="Bitter"/>
                <a:ea typeface="Bitter"/>
                <a:cs typeface="Bitter"/>
                <a:sym typeface="Bitter"/>
              </a:rPr>
              <a:t>Source: </a:t>
            </a:r>
            <a:r>
              <a:rPr lang="en-US" sz="1749" u="sng">
                <a:solidFill>
                  <a:srgbClr val="FFFEFB"/>
                </a:solidFill>
                <a:latin typeface="Bitter"/>
                <a:ea typeface="Bitter"/>
                <a:cs typeface="Bitter"/>
                <a:sym typeface="Bitter"/>
                <a:hlinkClick r:id="rId3" tooltip="https://www.thailandnow.in.th/business-investment/imf-ranks-thailand-among-elite-exporters-for-ai-hardware/"/>
              </a:rPr>
              <a:t>Thailand Now</a:t>
            </a:r>
            <a:r>
              <a:rPr lang="en-US" sz="1749">
                <a:solidFill>
                  <a:srgbClr val="FFFEFB"/>
                </a:solidFill>
                <a:latin typeface="Bitter"/>
                <a:ea typeface="Bitter"/>
                <a:cs typeface="Bitter"/>
                <a:sym typeface="Bitter"/>
              </a:rPr>
              <a:t>, </a:t>
            </a:r>
            <a:r>
              <a:rPr lang="en-US" sz="1749" u="sng">
                <a:solidFill>
                  <a:srgbClr val="FFFEFB"/>
                </a:solidFill>
                <a:latin typeface="Bitter"/>
                <a:ea typeface="Bitter"/>
                <a:cs typeface="Bitter"/>
                <a:sym typeface="Bitter"/>
                <a:hlinkClick r:id="rId4" tooltip="https://www.facebook.com/share/p/1Daw9N7dy8/"/>
              </a:rPr>
              <a:t>PR Thai Government</a:t>
            </a:r>
          </a:p>
          <a:p>
            <a:pPr algn="just">
              <a:lnSpc>
                <a:spcPts val="2812"/>
              </a:lnSpc>
            </a:pPr>
            <a:r>
              <a:rPr lang="en-US" sz="1749">
                <a:solidFill>
                  <a:srgbClr val="FFFEFB"/>
                </a:solidFill>
                <a:latin typeface="Bitter"/>
                <a:ea typeface="Bitter"/>
                <a:cs typeface="Bitter"/>
                <a:sym typeface="Bitter"/>
              </a:rPr>
              <a:t>Photo credit:  Citi Group</a:t>
            </a:r>
            <a:r>
              <a:rPr lang="en-US" sz="1749" u="sng">
                <a:solidFill>
                  <a:srgbClr val="FFFEFB"/>
                </a:solidFill>
                <a:latin typeface="Bitter"/>
                <a:ea typeface="Bitter"/>
                <a:cs typeface="Bitter"/>
                <a:sym typeface="Bitter"/>
                <a:hlinkClick r:id="rId5" tooltip="http://nationthailand.com/thailand/tourism/40026400"/>
              </a:rPr>
              <a:t>​</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944929" y="3610498"/>
            <a:ext cx="2669935" cy="1794196"/>
          </a:xfrm>
          <a:custGeom>
            <a:avLst/>
            <a:gdLst/>
            <a:ahLst/>
            <a:cxnLst/>
            <a:rect r="r" b="b" t="t" l="l"/>
            <a:pathLst>
              <a:path h="1794196" w="2669935">
                <a:moveTo>
                  <a:pt x="0" y="0"/>
                </a:moveTo>
                <a:lnTo>
                  <a:pt x="2669934" y="0"/>
                </a:lnTo>
                <a:lnTo>
                  <a:pt x="2669934" y="1794196"/>
                </a:lnTo>
                <a:lnTo>
                  <a:pt x="0" y="1794196"/>
                </a:lnTo>
                <a:lnTo>
                  <a:pt x="0" y="0"/>
                </a:lnTo>
                <a:close/>
              </a:path>
            </a:pathLst>
          </a:custGeom>
          <a:blipFill>
            <a:blip r:embed="rId4"/>
            <a:stretch>
              <a:fillRect l="0" t="0" r="0" b="0"/>
            </a:stretch>
          </a:blipFill>
        </p:spPr>
      </p:sp>
      <p:sp>
        <p:nvSpPr>
          <p:cNvPr name="Freeform 5" id="5"/>
          <p:cNvSpPr/>
          <p:nvPr/>
        </p:nvSpPr>
        <p:spPr>
          <a:xfrm flipH="false" flipV="false" rot="0">
            <a:off x="7690556" y="3844175"/>
            <a:ext cx="2965650" cy="1299325"/>
          </a:xfrm>
          <a:custGeom>
            <a:avLst/>
            <a:gdLst/>
            <a:ahLst/>
            <a:cxnLst/>
            <a:rect r="r" b="b" t="t" l="l"/>
            <a:pathLst>
              <a:path h="1299325" w="2965650">
                <a:moveTo>
                  <a:pt x="0" y="0"/>
                </a:moveTo>
                <a:lnTo>
                  <a:pt x="2965650" y="0"/>
                </a:lnTo>
                <a:lnTo>
                  <a:pt x="2965650" y="1299325"/>
                </a:lnTo>
                <a:lnTo>
                  <a:pt x="0" y="1299325"/>
                </a:lnTo>
                <a:lnTo>
                  <a:pt x="0" y="0"/>
                </a:lnTo>
                <a:close/>
              </a:path>
            </a:pathLst>
          </a:custGeom>
          <a:blipFill>
            <a:blip r:embed="rId5"/>
            <a:stretch>
              <a:fillRect l="0" t="0" r="0" b="0"/>
            </a:stretch>
          </a:blipFill>
        </p:spPr>
      </p:sp>
      <p:sp>
        <p:nvSpPr>
          <p:cNvPr name="Freeform 6" id="6"/>
          <p:cNvSpPr/>
          <p:nvPr/>
        </p:nvSpPr>
        <p:spPr>
          <a:xfrm flipH="false" flipV="false" rot="0">
            <a:off x="13376123" y="4024397"/>
            <a:ext cx="3660826" cy="1119103"/>
          </a:xfrm>
          <a:custGeom>
            <a:avLst/>
            <a:gdLst/>
            <a:ahLst/>
            <a:cxnLst/>
            <a:rect r="r" b="b" t="t" l="l"/>
            <a:pathLst>
              <a:path h="1119103" w="3660826">
                <a:moveTo>
                  <a:pt x="0" y="0"/>
                </a:moveTo>
                <a:lnTo>
                  <a:pt x="3660825" y="0"/>
                </a:lnTo>
                <a:lnTo>
                  <a:pt x="3660825" y="1119103"/>
                </a:lnTo>
                <a:lnTo>
                  <a:pt x="0" y="1119103"/>
                </a:lnTo>
                <a:lnTo>
                  <a:pt x="0" y="0"/>
                </a:lnTo>
                <a:close/>
              </a:path>
            </a:pathLst>
          </a:custGeom>
          <a:blipFill>
            <a:blip r:embed="rId6"/>
            <a:stretch>
              <a:fillRect l="0" t="-102481" r="0" b="-124639"/>
            </a:stretch>
          </a:blipFill>
        </p:spPr>
      </p:sp>
      <p:sp>
        <p:nvSpPr>
          <p:cNvPr name="TextBox 7" id="7"/>
          <p:cNvSpPr txBox="true"/>
          <p:nvPr/>
        </p:nvSpPr>
        <p:spPr>
          <a:xfrm rot="0">
            <a:off x="819655" y="1172532"/>
            <a:ext cx="16303523" cy="1848447"/>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8" id="8"/>
          <p:cNvSpPr txBox="true"/>
          <p:nvPr/>
        </p:nvSpPr>
        <p:spPr>
          <a:xfrm rot="0">
            <a:off x="633675" y="6197031"/>
            <a:ext cx="4951479" cy="2531019"/>
          </a:xfrm>
          <a:prstGeom prst="rect">
            <a:avLst/>
          </a:prstGeom>
        </p:spPr>
        <p:txBody>
          <a:bodyPr anchor="t" rtlCol="false" tIns="0" lIns="0" bIns="0" rIns="0">
            <a:spAutoFit/>
          </a:bodyPr>
          <a:lstStyle/>
          <a:p>
            <a:pPr algn="ctr">
              <a:lnSpc>
                <a:spcPts val="4069"/>
              </a:lnSpc>
            </a:pPr>
            <a:r>
              <a:rPr lang="en-US" sz="2499">
                <a:solidFill>
                  <a:srgbClr val="000000"/>
                </a:solidFill>
                <a:latin typeface="Bitter"/>
                <a:ea typeface="Bitter"/>
                <a:cs typeface="Bitter"/>
                <a:sym typeface="Bitter"/>
              </a:rPr>
              <a:t>established by </a:t>
            </a:r>
          </a:p>
          <a:p>
            <a:pPr algn="ctr">
              <a:lnSpc>
                <a:spcPts val="4071"/>
              </a:lnSpc>
            </a:pPr>
            <a:r>
              <a:rPr lang="en-US" sz="2499">
                <a:solidFill>
                  <a:srgbClr val="000000"/>
                </a:solidFill>
                <a:latin typeface="Bitter"/>
                <a:ea typeface="Bitter"/>
                <a:cs typeface="Bitter"/>
                <a:sym typeface="Bitter"/>
              </a:rPr>
              <a:t>the Charoen Pokphan Group to operate the convenience store business in Thailand under “7-Eleven” trademark</a:t>
            </a:r>
          </a:p>
        </p:txBody>
      </p:sp>
      <p:sp>
        <p:nvSpPr>
          <p:cNvPr name="TextBox 9" id="9"/>
          <p:cNvSpPr txBox="true"/>
          <p:nvPr/>
        </p:nvSpPr>
        <p:spPr>
          <a:xfrm rot="0">
            <a:off x="633675" y="9402388"/>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sp>
        <p:nvSpPr>
          <p:cNvPr name="TextBox 10" id="10"/>
          <p:cNvSpPr txBox="true"/>
          <p:nvPr/>
        </p:nvSpPr>
        <p:spPr>
          <a:xfrm rot="0">
            <a:off x="2268095" y="5509469"/>
            <a:ext cx="1724397" cy="659635"/>
          </a:xfrm>
          <a:prstGeom prst="rect">
            <a:avLst/>
          </a:prstGeom>
        </p:spPr>
        <p:txBody>
          <a:bodyPr anchor="t" rtlCol="false" tIns="0" lIns="0" bIns="0" rIns="0">
            <a:spAutoFit/>
          </a:bodyPr>
          <a:lstStyle/>
          <a:p>
            <a:pPr algn="ctr">
              <a:lnSpc>
                <a:spcPts val="5033"/>
              </a:lnSpc>
            </a:pPr>
            <a:r>
              <a:rPr lang="en-US" sz="4042" b="true">
                <a:solidFill>
                  <a:srgbClr val="000000"/>
                </a:solidFill>
                <a:latin typeface="Bitter Bold"/>
                <a:ea typeface="Bitter Bold"/>
                <a:cs typeface="Bitter Bold"/>
                <a:sym typeface="Bitter Bold"/>
              </a:rPr>
              <a:t>CP ALL</a:t>
            </a:r>
          </a:p>
        </p:txBody>
      </p:sp>
      <p:sp>
        <p:nvSpPr>
          <p:cNvPr name="TextBox 11" id="11"/>
          <p:cNvSpPr txBox="true"/>
          <p:nvPr/>
        </p:nvSpPr>
        <p:spPr>
          <a:xfrm rot="0">
            <a:off x="13195305" y="5599272"/>
            <a:ext cx="4022461" cy="507105"/>
          </a:xfrm>
          <a:prstGeom prst="rect">
            <a:avLst/>
          </a:prstGeom>
        </p:spPr>
        <p:txBody>
          <a:bodyPr anchor="t" rtlCol="false" tIns="0" lIns="0" bIns="0" rIns="0">
            <a:spAutoFit/>
          </a:bodyPr>
          <a:lstStyle/>
          <a:p>
            <a:pPr algn="ctr">
              <a:lnSpc>
                <a:spcPts val="3860"/>
              </a:lnSpc>
            </a:pPr>
            <a:r>
              <a:rPr lang="en-US" sz="3099" b="true">
                <a:solidFill>
                  <a:srgbClr val="000000"/>
                </a:solidFill>
                <a:latin typeface="Bitter Bold"/>
                <a:ea typeface="Bitter Bold"/>
                <a:cs typeface="Bitter Bold"/>
                <a:sym typeface="Bitter Bold"/>
              </a:rPr>
              <a:t>Siam Cement Group </a:t>
            </a:r>
          </a:p>
        </p:txBody>
      </p:sp>
      <p:sp>
        <p:nvSpPr>
          <p:cNvPr name="TextBox 12" id="12"/>
          <p:cNvSpPr txBox="true"/>
          <p:nvPr/>
        </p:nvSpPr>
        <p:spPr>
          <a:xfrm rot="0">
            <a:off x="5907067" y="5494497"/>
            <a:ext cx="6494529" cy="622905"/>
          </a:xfrm>
          <a:prstGeom prst="rect">
            <a:avLst/>
          </a:prstGeom>
        </p:spPr>
        <p:txBody>
          <a:bodyPr anchor="t" rtlCol="false" tIns="0" lIns="0" bIns="0" rIns="0">
            <a:spAutoFit/>
          </a:bodyPr>
          <a:lstStyle/>
          <a:p>
            <a:pPr algn="ctr">
              <a:lnSpc>
                <a:spcPts val="5048"/>
              </a:lnSpc>
              <a:spcBef>
                <a:spcPct val="0"/>
              </a:spcBef>
            </a:pPr>
            <a:r>
              <a:rPr lang="en-US" b="true" sz="3100">
                <a:solidFill>
                  <a:srgbClr val="000000"/>
                </a:solidFill>
                <a:latin typeface="Bitter Bold"/>
                <a:ea typeface="Bitter Bold"/>
                <a:cs typeface="Bitter Bold"/>
                <a:sym typeface="Bitter Bold"/>
              </a:rPr>
              <a:t>Petroleum Authority of Thailand</a:t>
            </a:r>
          </a:p>
        </p:txBody>
      </p:sp>
      <p:sp>
        <p:nvSpPr>
          <p:cNvPr name="TextBox 13" id="13"/>
          <p:cNvSpPr txBox="true"/>
          <p:nvPr/>
        </p:nvSpPr>
        <p:spPr>
          <a:xfrm rot="0">
            <a:off x="6678592" y="6487448"/>
            <a:ext cx="4951479" cy="1563555"/>
          </a:xfrm>
          <a:prstGeom prst="rect">
            <a:avLst/>
          </a:prstGeom>
        </p:spPr>
        <p:txBody>
          <a:bodyPr anchor="t" rtlCol="false" tIns="0" lIns="0" bIns="0" rIns="0">
            <a:spAutoFit/>
          </a:bodyPr>
          <a:lstStyle/>
          <a:p>
            <a:pPr algn="ctr">
              <a:lnSpc>
                <a:spcPts val="4232"/>
              </a:lnSpc>
            </a:pPr>
            <a:r>
              <a:rPr lang="en-US" sz="2600">
                <a:solidFill>
                  <a:srgbClr val="000000"/>
                </a:solidFill>
                <a:latin typeface="Bitter"/>
                <a:ea typeface="Bitter"/>
                <a:cs typeface="Bitter"/>
                <a:sym typeface="Bitter"/>
              </a:rPr>
              <a:t> a Thai state-owned </a:t>
            </a:r>
          </a:p>
          <a:p>
            <a:pPr algn="ctr">
              <a:lnSpc>
                <a:spcPts val="4234"/>
              </a:lnSpc>
            </a:pPr>
            <a:r>
              <a:rPr lang="en-US" sz="2600">
                <a:solidFill>
                  <a:srgbClr val="000000"/>
                </a:solidFill>
                <a:latin typeface="Bitter"/>
                <a:ea typeface="Bitter"/>
                <a:cs typeface="Bitter"/>
                <a:sym typeface="Bitter"/>
              </a:rPr>
              <a:t>SET-listed petroleum and natural gas company</a:t>
            </a:r>
          </a:p>
        </p:txBody>
      </p:sp>
      <p:sp>
        <p:nvSpPr>
          <p:cNvPr name="TextBox 14" id="14"/>
          <p:cNvSpPr txBox="true"/>
          <p:nvPr/>
        </p:nvSpPr>
        <p:spPr>
          <a:xfrm rot="0">
            <a:off x="12725446" y="6506595"/>
            <a:ext cx="4951479" cy="1563461"/>
          </a:xfrm>
          <a:prstGeom prst="rect">
            <a:avLst/>
          </a:prstGeom>
        </p:spPr>
        <p:txBody>
          <a:bodyPr anchor="t" rtlCol="false" tIns="0" lIns="0" bIns="0" rIns="0">
            <a:spAutoFit/>
          </a:bodyPr>
          <a:lstStyle/>
          <a:p>
            <a:pPr algn="ctr">
              <a:lnSpc>
                <a:spcPts val="4234"/>
              </a:lnSpc>
            </a:pPr>
            <a:r>
              <a:rPr lang="en-US" sz="2599">
                <a:solidFill>
                  <a:srgbClr val="000000"/>
                </a:solidFill>
                <a:latin typeface="Bitter"/>
                <a:ea typeface="Bitter"/>
                <a:cs typeface="Bitter"/>
                <a:sym typeface="Bitter"/>
              </a:rPr>
              <a:t>Thailand’s largest and oldest cement and building materials company</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748791" y="3850776"/>
            <a:ext cx="2240431" cy="2240431"/>
            <a:chOff x="0" y="0"/>
            <a:chExt cx="1524000" cy="1524000"/>
          </a:xfrm>
        </p:grpSpPr>
        <p:sp>
          <p:nvSpPr>
            <p:cNvPr name="Freeform 3" id="3"/>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338" t="0" r="-338"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1222934" y="2963828"/>
            <a:ext cx="4100427" cy="2818564"/>
          </a:xfrm>
          <a:custGeom>
            <a:avLst/>
            <a:gdLst/>
            <a:ahLst/>
            <a:cxnLst/>
            <a:rect r="r" b="b" t="t" l="l"/>
            <a:pathLst>
              <a:path h="2818564" w="4100427">
                <a:moveTo>
                  <a:pt x="0" y="0"/>
                </a:moveTo>
                <a:lnTo>
                  <a:pt x="4100427" y="0"/>
                </a:lnTo>
                <a:lnTo>
                  <a:pt x="4100427" y="2818564"/>
                </a:lnTo>
                <a:lnTo>
                  <a:pt x="0" y="2818564"/>
                </a:lnTo>
                <a:lnTo>
                  <a:pt x="0" y="0"/>
                </a:lnTo>
                <a:close/>
              </a:path>
            </a:pathLst>
          </a:custGeom>
          <a:blipFill>
            <a:blip r:embed="rId5"/>
            <a:stretch>
              <a:fillRect l="-14370" t="-2434" r="-14702" b="-6677"/>
            </a:stretch>
          </a:blipFill>
        </p:spPr>
      </p:sp>
      <p:sp>
        <p:nvSpPr>
          <p:cNvPr name="Freeform 7" id="7"/>
          <p:cNvSpPr/>
          <p:nvPr/>
        </p:nvSpPr>
        <p:spPr>
          <a:xfrm flipH="false" flipV="false" rot="0">
            <a:off x="11382213" y="2619275"/>
            <a:ext cx="6620037" cy="4414737"/>
          </a:xfrm>
          <a:custGeom>
            <a:avLst/>
            <a:gdLst/>
            <a:ahLst/>
            <a:cxnLst/>
            <a:rect r="r" b="b" t="t" l="l"/>
            <a:pathLst>
              <a:path h="4414737" w="6620037">
                <a:moveTo>
                  <a:pt x="0" y="0"/>
                </a:moveTo>
                <a:lnTo>
                  <a:pt x="6620037" y="0"/>
                </a:lnTo>
                <a:lnTo>
                  <a:pt x="6620037" y="4414737"/>
                </a:lnTo>
                <a:lnTo>
                  <a:pt x="0" y="4414737"/>
                </a:lnTo>
                <a:lnTo>
                  <a:pt x="0" y="0"/>
                </a:lnTo>
                <a:close/>
              </a:path>
            </a:pathLst>
          </a:custGeom>
          <a:blipFill>
            <a:blip r:embed="rId6"/>
            <a:stretch>
              <a:fillRect l="0" t="0" r="0" b="0"/>
            </a:stretch>
          </a:blipFill>
        </p:spPr>
      </p:sp>
      <p:sp>
        <p:nvSpPr>
          <p:cNvPr name="Freeform 8" id="8"/>
          <p:cNvSpPr/>
          <p:nvPr/>
        </p:nvSpPr>
        <p:spPr>
          <a:xfrm flipH="false" flipV="false" rot="0">
            <a:off x="1129183" y="3731707"/>
            <a:ext cx="4030446" cy="2213639"/>
          </a:xfrm>
          <a:custGeom>
            <a:avLst/>
            <a:gdLst/>
            <a:ahLst/>
            <a:cxnLst/>
            <a:rect r="r" b="b" t="t" l="l"/>
            <a:pathLst>
              <a:path h="2213639" w="4030446">
                <a:moveTo>
                  <a:pt x="0" y="0"/>
                </a:moveTo>
                <a:lnTo>
                  <a:pt x="4030446" y="0"/>
                </a:lnTo>
                <a:lnTo>
                  <a:pt x="4030446" y="2213638"/>
                </a:lnTo>
                <a:lnTo>
                  <a:pt x="0" y="2213638"/>
                </a:lnTo>
                <a:lnTo>
                  <a:pt x="0" y="0"/>
                </a:lnTo>
                <a:close/>
              </a:path>
            </a:pathLst>
          </a:custGeom>
          <a:blipFill>
            <a:blip r:embed="rId7"/>
            <a:stretch>
              <a:fillRect l="-27887" t="-20525" r="-26287" b="-19830"/>
            </a:stretch>
          </a:blipFill>
        </p:spPr>
      </p:sp>
      <p:sp>
        <p:nvSpPr>
          <p:cNvPr name="TextBox 9" id="9"/>
          <p:cNvSpPr txBox="true"/>
          <p:nvPr/>
        </p:nvSpPr>
        <p:spPr>
          <a:xfrm rot="0">
            <a:off x="819655" y="1172532"/>
            <a:ext cx="16303523" cy="1848447"/>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10" id="10"/>
          <p:cNvSpPr txBox="true"/>
          <p:nvPr/>
        </p:nvSpPr>
        <p:spPr>
          <a:xfrm rot="0">
            <a:off x="1242687" y="6025601"/>
            <a:ext cx="3671329"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Thai Beverage</a:t>
            </a:r>
          </a:p>
        </p:txBody>
      </p:sp>
      <p:sp>
        <p:nvSpPr>
          <p:cNvPr name="TextBox 11" id="11"/>
          <p:cNvSpPr txBox="true"/>
          <p:nvPr/>
        </p:nvSpPr>
        <p:spPr>
          <a:xfrm rot="0">
            <a:off x="6978244" y="6186457"/>
            <a:ext cx="3819624" cy="662305"/>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Kasikorn Bank</a:t>
            </a:r>
          </a:p>
        </p:txBody>
      </p:sp>
      <p:sp>
        <p:nvSpPr>
          <p:cNvPr name="TextBox 12" id="12"/>
          <p:cNvSpPr txBox="true"/>
          <p:nvPr/>
        </p:nvSpPr>
        <p:spPr>
          <a:xfrm rot="0">
            <a:off x="6123655" y="6957812"/>
            <a:ext cx="5490704" cy="1055861"/>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Thailand's</a:t>
            </a:r>
            <a:r>
              <a:rPr lang="en-US" sz="2699">
                <a:solidFill>
                  <a:srgbClr val="000000"/>
                </a:solidFill>
                <a:latin typeface="Bitter"/>
                <a:ea typeface="Bitter"/>
                <a:cs typeface="Bitter"/>
                <a:sym typeface="Bitter"/>
              </a:rPr>
              <a:t> leading financial institutions </a:t>
            </a:r>
          </a:p>
        </p:txBody>
      </p:sp>
      <p:sp>
        <p:nvSpPr>
          <p:cNvPr name="TextBox 13" id="13"/>
          <p:cNvSpPr txBox="true"/>
          <p:nvPr/>
        </p:nvSpPr>
        <p:spPr>
          <a:xfrm rot="0">
            <a:off x="11529505" y="6081682"/>
            <a:ext cx="6274321"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Central Retail</a:t>
            </a:r>
          </a:p>
        </p:txBody>
      </p:sp>
      <p:sp>
        <p:nvSpPr>
          <p:cNvPr name="TextBox 14" id="14"/>
          <p:cNvSpPr txBox="true"/>
          <p:nvPr/>
        </p:nvSpPr>
        <p:spPr>
          <a:xfrm rot="0">
            <a:off x="11921313" y="7035769"/>
            <a:ext cx="5490704" cy="1604883"/>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the le</a:t>
            </a:r>
            <a:r>
              <a:rPr lang="en-US" sz="2699">
                <a:solidFill>
                  <a:srgbClr val="000000"/>
                </a:solidFill>
                <a:latin typeface="Bitter"/>
                <a:ea typeface="Bitter"/>
                <a:cs typeface="Bitter"/>
                <a:sym typeface="Bitter"/>
              </a:rPr>
              <a:t>ading multi-format and multi-category retailing platform in Thailand</a:t>
            </a:r>
          </a:p>
        </p:txBody>
      </p:sp>
      <p:sp>
        <p:nvSpPr>
          <p:cNvPr name="TextBox 15" id="15"/>
          <p:cNvSpPr txBox="true"/>
          <p:nvPr/>
        </p:nvSpPr>
        <p:spPr>
          <a:xfrm rot="0">
            <a:off x="633675" y="9402388"/>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8" tooltip="https://today.line.me/th/v3/article/nXKONVM?utm_source=lineshare"/>
              </a:rPr>
              <a:t>Line Today</a:t>
            </a:r>
          </a:p>
        </p:txBody>
      </p:sp>
      <p:sp>
        <p:nvSpPr>
          <p:cNvPr name="TextBox 16" id="16"/>
          <p:cNvSpPr txBox="true"/>
          <p:nvPr/>
        </p:nvSpPr>
        <p:spPr>
          <a:xfrm rot="0">
            <a:off x="435533" y="6847900"/>
            <a:ext cx="5490704" cy="2167619"/>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 </a:t>
            </a:r>
            <a:r>
              <a:rPr lang="en-US" sz="2699">
                <a:solidFill>
                  <a:srgbClr val="000000"/>
                </a:solidFill>
                <a:latin typeface="Bitter"/>
                <a:ea typeface="Bitter"/>
                <a:cs typeface="Bitter"/>
                <a:sym typeface="Bitter"/>
              </a:rPr>
              <a:t>leading beverage producer and distributor in South-East Asia and among the largest in Thailand.</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3389" y="2693857"/>
            <a:ext cx="3646775" cy="3646775"/>
            <a:chOff x="0" y="0"/>
            <a:chExt cx="1524000" cy="1524000"/>
          </a:xfrm>
        </p:grpSpPr>
        <p:sp>
          <p:nvSpPr>
            <p:cNvPr name="Freeform 3" id="3"/>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5579" t="0" r="-1859" b="-7439"/>
              </a:stretch>
            </a:blipFill>
          </p:spPr>
        </p:sp>
      </p:grpSp>
      <p:grpSp>
        <p:nvGrpSpPr>
          <p:cNvPr name="Group 4" id="4"/>
          <p:cNvGrpSpPr/>
          <p:nvPr/>
        </p:nvGrpSpPr>
        <p:grpSpPr>
          <a:xfrm rot="0">
            <a:off x="7710581" y="3763007"/>
            <a:ext cx="2318865" cy="2318865"/>
            <a:chOff x="0" y="0"/>
            <a:chExt cx="1524000" cy="1524000"/>
          </a:xfrm>
        </p:grpSpPr>
        <p:sp>
          <p:nvSpPr>
            <p:cNvPr name="Freeform 5" id="5"/>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4"/>
              <a:stretch>
                <a:fillRect l="-45238" t="0" r="-45238" b="0"/>
              </a:stretch>
            </a:blipFill>
          </p:spPr>
        </p:sp>
      </p:grpSp>
      <p:grpSp>
        <p:nvGrpSpPr>
          <p:cNvPr name="Group 6" id="6"/>
          <p:cNvGrpSpPr/>
          <p:nvPr/>
        </p:nvGrpSpPr>
        <p:grpSpPr>
          <a:xfrm rot="0">
            <a:off x="13342886" y="3367738"/>
            <a:ext cx="2851883" cy="2851883"/>
            <a:chOff x="0" y="0"/>
            <a:chExt cx="1524000" cy="1524000"/>
          </a:xfrm>
        </p:grpSpPr>
        <p:sp>
          <p:nvSpPr>
            <p:cNvPr name="Freeform 7" id="7"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5"/>
              <a:stretch>
                <a:fillRect l="0" t="0" r="0"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TextBox 10" id="10"/>
          <p:cNvSpPr txBox="true"/>
          <p:nvPr/>
        </p:nvSpPr>
        <p:spPr>
          <a:xfrm rot="0">
            <a:off x="819655" y="1414516"/>
            <a:ext cx="16303523" cy="1848447"/>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11" id="11"/>
          <p:cNvSpPr txBox="true"/>
          <p:nvPr/>
        </p:nvSpPr>
        <p:spPr>
          <a:xfrm rot="0">
            <a:off x="1841114" y="6210096"/>
            <a:ext cx="2871325"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Thai Union</a:t>
            </a:r>
          </a:p>
        </p:txBody>
      </p:sp>
      <p:sp>
        <p:nvSpPr>
          <p:cNvPr name="TextBox 12" id="12"/>
          <p:cNvSpPr txBox="true"/>
          <p:nvPr/>
        </p:nvSpPr>
        <p:spPr>
          <a:xfrm rot="0">
            <a:off x="915774" y="7126083"/>
            <a:ext cx="4722005" cy="1062817"/>
          </a:xfrm>
          <a:prstGeom prst="rect">
            <a:avLst/>
          </a:prstGeom>
        </p:spPr>
        <p:txBody>
          <a:bodyPr anchor="t" rtlCol="false" tIns="0" lIns="0" bIns="0" rIns="0">
            <a:spAutoFit/>
          </a:bodyPr>
          <a:lstStyle/>
          <a:p>
            <a:pPr algn="ctr">
              <a:lnSpc>
                <a:spcPts val="4395"/>
              </a:lnSpc>
            </a:pPr>
            <a:r>
              <a:rPr lang="en-US" sz="2699">
                <a:solidFill>
                  <a:srgbClr val="000000"/>
                </a:solidFill>
                <a:latin typeface="Bitter"/>
                <a:ea typeface="Bitter"/>
                <a:cs typeface="Bitter"/>
                <a:sym typeface="Bitter"/>
              </a:rPr>
              <a:t>Seafood producer and</a:t>
            </a:r>
          </a:p>
          <a:p>
            <a:pPr algn="just">
              <a:lnSpc>
                <a:spcPts val="4397"/>
              </a:lnSpc>
            </a:pPr>
            <a:r>
              <a:rPr lang="en-US" sz="2699">
                <a:solidFill>
                  <a:srgbClr val="000000"/>
                </a:solidFill>
                <a:latin typeface="Bitter"/>
                <a:ea typeface="Bitter"/>
                <a:cs typeface="Bitter"/>
                <a:sym typeface="Bitter"/>
              </a:rPr>
              <a:t>     </a:t>
            </a:r>
            <a:r>
              <a:rPr lang="en-US" sz="2699">
                <a:solidFill>
                  <a:srgbClr val="000000"/>
                </a:solidFill>
                <a:latin typeface="Bitter"/>
                <a:ea typeface="Bitter"/>
                <a:cs typeface="Bitter"/>
                <a:sym typeface="Bitter"/>
              </a:rPr>
              <a:t>canned seafood products</a:t>
            </a:r>
          </a:p>
        </p:txBody>
      </p:sp>
      <p:sp>
        <p:nvSpPr>
          <p:cNvPr name="TextBox 13" id="13"/>
          <p:cNvSpPr txBox="true"/>
          <p:nvPr/>
        </p:nvSpPr>
        <p:spPr>
          <a:xfrm rot="0">
            <a:off x="7915581" y="6237602"/>
            <a:ext cx="1908865"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Ban Pu </a:t>
            </a:r>
          </a:p>
        </p:txBody>
      </p:sp>
      <p:sp>
        <p:nvSpPr>
          <p:cNvPr name="TextBox 14" id="14"/>
          <p:cNvSpPr txBox="true"/>
          <p:nvPr/>
        </p:nvSpPr>
        <p:spPr>
          <a:xfrm rot="0">
            <a:off x="6124662" y="7126083"/>
            <a:ext cx="5490704" cy="506840"/>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A energy  provider company </a:t>
            </a:r>
          </a:p>
        </p:txBody>
      </p:sp>
      <p:sp>
        <p:nvSpPr>
          <p:cNvPr name="TextBox 15" id="15"/>
          <p:cNvSpPr txBox="true"/>
          <p:nvPr/>
        </p:nvSpPr>
        <p:spPr>
          <a:xfrm rot="0">
            <a:off x="11727929" y="6237602"/>
            <a:ext cx="6274321" cy="669899"/>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Indorama Ventures PCL</a:t>
            </a:r>
          </a:p>
        </p:txBody>
      </p:sp>
      <p:sp>
        <p:nvSpPr>
          <p:cNvPr name="TextBox 16" id="16"/>
          <p:cNvSpPr txBox="true"/>
          <p:nvPr/>
        </p:nvSpPr>
        <p:spPr>
          <a:xfrm rot="0">
            <a:off x="11991151" y="7153589"/>
            <a:ext cx="5490704" cy="1055861"/>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Sustainable chemical company and PET and fibers</a:t>
            </a:r>
          </a:p>
        </p:txBody>
      </p:sp>
      <p:sp>
        <p:nvSpPr>
          <p:cNvPr name="TextBox 17" id="17"/>
          <p:cNvSpPr txBox="true"/>
          <p:nvPr/>
        </p:nvSpPr>
        <p:spPr>
          <a:xfrm rot="0">
            <a:off x="1178332" y="9028601"/>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97228"/>
            <a:ext cx="16303523"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Examples of the Leading Thai Companies with Global Presence </a:t>
            </a:r>
          </a:p>
        </p:txBody>
      </p:sp>
      <p:grpSp>
        <p:nvGrpSpPr>
          <p:cNvPr name="Group 7" id="7"/>
          <p:cNvGrpSpPr/>
          <p:nvPr/>
        </p:nvGrpSpPr>
        <p:grpSpPr>
          <a:xfrm rot="0">
            <a:off x="1947238" y="3969248"/>
            <a:ext cx="1212563" cy="1212563"/>
            <a:chOff x="0" y="0"/>
            <a:chExt cx="1524000" cy="1524000"/>
          </a:xfrm>
        </p:grpSpPr>
        <p:sp>
          <p:nvSpPr>
            <p:cNvPr name="Freeform 8" id="8"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0" t="0" r="0" b="0"/>
              </a:stretch>
            </a:blipFill>
          </p:spPr>
        </p:sp>
      </p:grpSp>
      <p:sp>
        <p:nvSpPr>
          <p:cNvPr name="TextBox 9" id="9"/>
          <p:cNvSpPr txBox="true"/>
          <p:nvPr/>
        </p:nvSpPr>
        <p:spPr>
          <a:xfrm rot="0">
            <a:off x="532581" y="5473063"/>
            <a:ext cx="4041878" cy="1137462"/>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Electricity Generating PCL</a:t>
            </a:r>
          </a:p>
        </p:txBody>
      </p:sp>
      <p:sp>
        <p:nvSpPr>
          <p:cNvPr name="TextBox 10" id="10"/>
          <p:cNvSpPr txBox="true"/>
          <p:nvPr/>
        </p:nvSpPr>
        <p:spPr>
          <a:xfrm rot="0">
            <a:off x="532581" y="6705260"/>
            <a:ext cx="4041878" cy="566961"/>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Power producer in Thailand</a:t>
            </a:r>
          </a:p>
        </p:txBody>
      </p:sp>
      <p:grpSp>
        <p:nvGrpSpPr>
          <p:cNvPr name="Group 11" id="11"/>
          <p:cNvGrpSpPr/>
          <p:nvPr/>
        </p:nvGrpSpPr>
        <p:grpSpPr>
          <a:xfrm rot="0">
            <a:off x="6365041" y="3969248"/>
            <a:ext cx="1212563" cy="1212563"/>
            <a:chOff x="0" y="0"/>
            <a:chExt cx="1524000" cy="1524000"/>
          </a:xfrm>
        </p:grpSpPr>
        <p:sp>
          <p:nvSpPr>
            <p:cNvPr name="Freeform 12" id="12"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4"/>
              <a:stretch>
                <a:fillRect l="0" t="0" r="0" b="0"/>
              </a:stretch>
            </a:blipFill>
          </p:spPr>
        </p:sp>
      </p:grpSp>
      <p:sp>
        <p:nvSpPr>
          <p:cNvPr name="TextBox 13" id="13"/>
          <p:cNvSpPr txBox="true"/>
          <p:nvPr/>
        </p:nvSpPr>
        <p:spPr>
          <a:xfrm rot="0">
            <a:off x="4950384" y="5473063"/>
            <a:ext cx="4042040" cy="1137462"/>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AAPICO Hitech PCL</a:t>
            </a:r>
          </a:p>
        </p:txBody>
      </p:sp>
      <p:sp>
        <p:nvSpPr>
          <p:cNvPr name="TextBox 14" id="14"/>
          <p:cNvSpPr txBox="true"/>
          <p:nvPr/>
        </p:nvSpPr>
        <p:spPr>
          <a:xfrm rot="0">
            <a:off x="4950384" y="6705260"/>
            <a:ext cx="4042040" cy="1048197"/>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Manufacture of OEM parts and Car Retailing </a:t>
            </a:r>
          </a:p>
        </p:txBody>
      </p:sp>
      <p:grpSp>
        <p:nvGrpSpPr>
          <p:cNvPr name="Group 15" id="15"/>
          <p:cNvGrpSpPr/>
          <p:nvPr/>
        </p:nvGrpSpPr>
        <p:grpSpPr>
          <a:xfrm rot="0">
            <a:off x="10783006" y="3969248"/>
            <a:ext cx="1212563" cy="1212563"/>
            <a:chOff x="0" y="0"/>
            <a:chExt cx="1524000" cy="1524000"/>
          </a:xfrm>
        </p:grpSpPr>
        <p:sp>
          <p:nvSpPr>
            <p:cNvPr name="Freeform 16" id="16"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5"/>
              <a:stretch>
                <a:fillRect l="0" t="0" r="0" b="0"/>
              </a:stretch>
            </a:blipFill>
          </p:spPr>
        </p:sp>
      </p:grpSp>
      <p:sp>
        <p:nvSpPr>
          <p:cNvPr name="TextBox 17" id="17"/>
          <p:cNvSpPr txBox="true"/>
          <p:nvPr/>
        </p:nvSpPr>
        <p:spPr>
          <a:xfrm rot="0">
            <a:off x="9368348" y="5473063"/>
            <a:ext cx="4042040" cy="573488"/>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Delta Electronics</a:t>
            </a:r>
          </a:p>
        </p:txBody>
      </p:sp>
      <p:sp>
        <p:nvSpPr>
          <p:cNvPr name="TextBox 18" id="18"/>
          <p:cNvSpPr txBox="true"/>
          <p:nvPr/>
        </p:nvSpPr>
        <p:spPr>
          <a:xfrm rot="0">
            <a:off x="9368348" y="6141296"/>
            <a:ext cx="4042040" cy="2010669"/>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Manufacturers and distributors of power supplies and electronic equipment and parts</a:t>
            </a:r>
          </a:p>
        </p:txBody>
      </p:sp>
      <p:grpSp>
        <p:nvGrpSpPr>
          <p:cNvPr name="Group 19" id="19"/>
          <p:cNvGrpSpPr/>
          <p:nvPr/>
        </p:nvGrpSpPr>
        <p:grpSpPr>
          <a:xfrm rot="0">
            <a:off x="15200960" y="3969248"/>
            <a:ext cx="1212563" cy="1212563"/>
            <a:chOff x="0" y="0"/>
            <a:chExt cx="1524000" cy="1524000"/>
          </a:xfrm>
        </p:grpSpPr>
        <p:sp>
          <p:nvSpPr>
            <p:cNvPr name="Freeform 20" id="20"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6"/>
              <a:stretch>
                <a:fillRect l="0" t="0" r="0" b="0"/>
              </a:stretch>
            </a:blipFill>
          </p:spPr>
        </p:sp>
      </p:grpSp>
      <p:sp>
        <p:nvSpPr>
          <p:cNvPr name="TextBox 21" id="21"/>
          <p:cNvSpPr txBox="true"/>
          <p:nvPr/>
        </p:nvSpPr>
        <p:spPr>
          <a:xfrm rot="0">
            <a:off x="13786303" y="5473063"/>
            <a:ext cx="4042040" cy="573488"/>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AMATA </a:t>
            </a:r>
          </a:p>
        </p:txBody>
      </p:sp>
      <p:sp>
        <p:nvSpPr>
          <p:cNvPr name="TextBox 22" id="22"/>
          <p:cNvSpPr txBox="true"/>
          <p:nvPr/>
        </p:nvSpPr>
        <p:spPr>
          <a:xfrm rot="0">
            <a:off x="13786303" y="6141296"/>
            <a:ext cx="4042040" cy="1048197"/>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Developer and operator </a:t>
            </a:r>
          </a:p>
          <a:p>
            <a:pPr algn="ctr">
              <a:lnSpc>
                <a:spcPts val="3779"/>
              </a:lnSpc>
            </a:pPr>
            <a:r>
              <a:rPr lang="en-US" sz="2320">
                <a:solidFill>
                  <a:srgbClr val="000000"/>
                </a:solidFill>
                <a:latin typeface="Bitter"/>
                <a:ea typeface="Bitter"/>
                <a:cs typeface="Bitter"/>
                <a:sym typeface="Bitter"/>
              </a:rPr>
              <a:t>of industrial parks</a:t>
            </a:r>
          </a:p>
        </p:txBody>
      </p:sp>
      <p:sp>
        <p:nvSpPr>
          <p:cNvPr name="TextBox 23" id="23"/>
          <p:cNvSpPr txBox="true"/>
          <p:nvPr/>
        </p:nvSpPr>
        <p:spPr>
          <a:xfrm rot="0">
            <a:off x="1028700" y="9317241"/>
            <a:ext cx="16303523" cy="423862"/>
          </a:xfrm>
          <a:prstGeom prst="rect">
            <a:avLst/>
          </a:prstGeom>
        </p:spPr>
        <p:txBody>
          <a:bodyPr anchor="t" rtlCol="false" tIns="0" lIns="0" bIns="0" rIns="0">
            <a:spAutoFit/>
          </a:bodyPr>
          <a:lstStyle/>
          <a:p>
            <a:pPr algn="ctr" marL="472282" indent="-236141" lvl="1">
              <a:lnSpc>
                <a:spcPts val="3562"/>
              </a:lnSpc>
              <a:buFont typeface="Arial"/>
              <a:buChar char="•"/>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8"/>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736962" y="-146004"/>
            <a:ext cx="9698872" cy="10433004"/>
            <a:chOff x="0" y="0"/>
            <a:chExt cx="13355495" cy="14366405"/>
          </a:xfrm>
        </p:grpSpPr>
        <p:sp>
          <p:nvSpPr>
            <p:cNvPr name="Freeform 3" id="3" descr="preencoded.png"/>
            <p:cNvSpPr/>
            <p:nvPr/>
          </p:nvSpPr>
          <p:spPr>
            <a:xfrm flipH="false" flipV="false" rot="0">
              <a:off x="0" y="0"/>
              <a:ext cx="13355495" cy="14366405"/>
            </a:xfrm>
            <a:custGeom>
              <a:avLst/>
              <a:gdLst/>
              <a:ahLst/>
              <a:cxnLst/>
              <a:rect r="r" b="b" t="t" l="l"/>
              <a:pathLst>
                <a:path h="14366405" w="13355495">
                  <a:moveTo>
                    <a:pt x="0" y="0"/>
                  </a:moveTo>
                  <a:lnTo>
                    <a:pt x="13355495" y="0"/>
                  </a:lnTo>
                  <a:lnTo>
                    <a:pt x="13355495" y="14366405"/>
                  </a:lnTo>
                  <a:lnTo>
                    <a:pt x="0" y="14366405"/>
                  </a:lnTo>
                  <a:lnTo>
                    <a:pt x="0" y="0"/>
                  </a:lnTo>
                  <a:close/>
                </a:path>
              </a:pathLst>
            </a:custGeom>
            <a:blipFill>
              <a:blip r:embed="rId3">
                <a:alphaModFix amt="81000"/>
              </a:blip>
              <a:stretch>
                <a:fillRect l="-54965" t="0" r="-36268"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1028700" y="1733408"/>
            <a:ext cx="8833777" cy="8131363"/>
          </a:xfrm>
          <a:custGeom>
            <a:avLst/>
            <a:gdLst/>
            <a:ahLst/>
            <a:cxnLst/>
            <a:rect r="r" b="b" t="t" l="l"/>
            <a:pathLst>
              <a:path h="8131363" w="8833777">
                <a:moveTo>
                  <a:pt x="0" y="0"/>
                </a:moveTo>
                <a:lnTo>
                  <a:pt x="8833777" y="0"/>
                </a:lnTo>
                <a:lnTo>
                  <a:pt x="8833777" y="8131363"/>
                </a:lnTo>
                <a:lnTo>
                  <a:pt x="0" y="8131363"/>
                </a:lnTo>
                <a:lnTo>
                  <a:pt x="0" y="0"/>
                </a:lnTo>
                <a:close/>
              </a:path>
            </a:pathLst>
          </a:custGeom>
          <a:blipFill>
            <a:blip r:embed="rId5"/>
            <a:stretch>
              <a:fillRect l="-36523" t="0" r="-27118" b="0"/>
            </a:stretch>
          </a:blipFill>
        </p:spPr>
      </p:sp>
      <p:sp>
        <p:nvSpPr>
          <p:cNvPr name="TextBox 7" id="7"/>
          <p:cNvSpPr txBox="true"/>
          <p:nvPr/>
        </p:nvSpPr>
        <p:spPr>
          <a:xfrm rot="0">
            <a:off x="158262" y="430812"/>
            <a:ext cx="10288750" cy="1195472"/>
          </a:xfrm>
          <a:prstGeom prst="rect">
            <a:avLst/>
          </a:prstGeom>
        </p:spPr>
        <p:txBody>
          <a:bodyPr anchor="t" rtlCol="false" tIns="0" lIns="0" bIns="0" rIns="0">
            <a:spAutoFit/>
          </a:bodyPr>
          <a:lstStyle/>
          <a:p>
            <a:pPr algn="ctr">
              <a:lnSpc>
                <a:spcPts val="4427"/>
              </a:lnSpc>
            </a:pPr>
            <a:r>
              <a:rPr lang="en-US" sz="3573" b="true">
                <a:solidFill>
                  <a:srgbClr val="253A7E"/>
                </a:solidFill>
                <a:latin typeface="Bitter Bold"/>
                <a:ea typeface="Bitter Bold"/>
                <a:cs typeface="Bitter Bold"/>
                <a:sym typeface="Bitter Bold"/>
              </a:rPr>
              <a:t>Bangkok Tops the List </a:t>
            </a:r>
          </a:p>
          <a:p>
            <a:pPr algn="ctr">
              <a:lnSpc>
                <a:spcPts val="4427"/>
              </a:lnSpc>
            </a:pPr>
            <a:r>
              <a:rPr lang="en-US" sz="3573" b="true">
                <a:solidFill>
                  <a:srgbClr val="253A7E"/>
                </a:solidFill>
                <a:latin typeface="Bitter Bold"/>
                <a:ea typeface="Bitter Bold"/>
                <a:cs typeface="Bitter Bold"/>
                <a:sym typeface="Bitter Bold"/>
              </a:rPr>
              <a:t>of the World's Most Visited Cities in 2025</a:t>
            </a:r>
          </a:p>
        </p:txBody>
      </p:sp>
      <p:sp>
        <p:nvSpPr>
          <p:cNvPr name="TextBox 8" id="8"/>
          <p:cNvSpPr txBox="true"/>
          <p:nvPr/>
        </p:nvSpPr>
        <p:spPr>
          <a:xfrm rot="0">
            <a:off x="2898929" y="9798096"/>
            <a:ext cx="16424072" cy="314325"/>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Source: </a:t>
            </a:r>
            <a:r>
              <a:rPr lang="en-US" sz="1625" u="sng">
                <a:solidFill>
                  <a:srgbClr val="966703"/>
                </a:solidFill>
                <a:latin typeface="Bitter"/>
                <a:ea typeface="Bitter"/>
                <a:cs typeface="Bitter"/>
                <a:sym typeface="Bitter"/>
                <a:hlinkClick r:id="rId6" tooltip="https://www.euromonitor.com/article/top-100-city-destinations-index-2025-driving-growth-and-innovation"/>
              </a:rPr>
              <a:t>Euromonitor,</a:t>
            </a:r>
            <a:r>
              <a:rPr lang="en-US" sz="1625">
                <a:solidFill>
                  <a:srgbClr val="966703"/>
                </a:solidFill>
                <a:latin typeface="Bitter"/>
                <a:ea typeface="Bitter"/>
                <a:cs typeface="Bitter"/>
                <a:sym typeface="Bitter"/>
              </a:rPr>
              <a:t> </a:t>
            </a:r>
            <a:r>
              <a:rPr lang="en-US" sz="1625" u="sng">
                <a:solidFill>
                  <a:srgbClr val="966703"/>
                </a:solidFill>
                <a:latin typeface="Bitter"/>
                <a:ea typeface="Bitter"/>
                <a:cs typeface="Bitter"/>
                <a:sym typeface="Bitter"/>
                <a:hlinkClick r:id="rId7" tooltip="https://www.tatnews.org/2025/12/bangkok-tops-euromonitor-global-city-rankings-for-international-arrivals-in-2025/"/>
              </a:rPr>
              <a:t>Tourism Authority of Thailand</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562"/>
              </a:lnSpc>
            </a:pPr>
            <a:r>
              <a:rPr lang="en-US" sz="2187"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92238" y="5723934"/>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87066" y="1181660"/>
            <a:ext cx="15594959" cy="1492779"/>
          </a:xfrm>
          <a:prstGeom prst="rect">
            <a:avLst/>
          </a:prstGeom>
        </p:spPr>
        <p:txBody>
          <a:bodyPr anchor="t" rtlCol="false" tIns="0" lIns="0" bIns="0" rIns="0">
            <a:spAutoFit/>
          </a:bodyPr>
          <a:lstStyle/>
          <a:p>
            <a:pPr algn="ctr">
              <a:lnSpc>
                <a:spcPts val="5562"/>
              </a:lnSpc>
            </a:pPr>
            <a:r>
              <a:rPr lang="en-US" sz="4437" b="true">
                <a:solidFill>
                  <a:srgbClr val="253A7E"/>
                </a:solidFill>
                <a:latin typeface="Bitter Bold"/>
                <a:ea typeface="Bitter Bold"/>
                <a:cs typeface="Bitter Bold"/>
                <a:sym typeface="Bitter Bold"/>
              </a:rPr>
              <a:t>International Tourist Arrivals to Thailand (2025)</a:t>
            </a:r>
          </a:p>
          <a:p>
            <a:pPr algn="ctr">
              <a:lnSpc>
                <a:spcPts val="5562"/>
              </a:lnSpc>
            </a:pPr>
            <a:r>
              <a:rPr lang="en-US" sz="4437" b="true">
                <a:solidFill>
                  <a:srgbClr val="253A7E"/>
                </a:solidFill>
                <a:latin typeface="Bitter Bold"/>
                <a:ea typeface="Bitter Bold"/>
                <a:cs typeface="Bitter Bold"/>
                <a:sym typeface="Bitter Bold"/>
              </a:rPr>
              <a:t> 32.97 Millions</a:t>
            </a:r>
          </a:p>
        </p:txBody>
      </p:sp>
      <p:grpSp>
        <p:nvGrpSpPr>
          <p:cNvPr name="Group 7" id="7"/>
          <p:cNvGrpSpPr/>
          <p:nvPr/>
        </p:nvGrpSpPr>
        <p:grpSpPr>
          <a:xfrm rot="0">
            <a:off x="987476" y="3036389"/>
            <a:ext cx="16313048" cy="4905966"/>
            <a:chOff x="0" y="0"/>
            <a:chExt cx="21750731" cy="6541287"/>
          </a:xfrm>
        </p:grpSpPr>
        <p:sp>
          <p:nvSpPr>
            <p:cNvPr name="Freeform 8" id="8"/>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9" id="9"/>
          <p:cNvGrpSpPr/>
          <p:nvPr/>
        </p:nvGrpSpPr>
        <p:grpSpPr>
          <a:xfrm rot="0">
            <a:off x="1001763" y="3050677"/>
            <a:ext cx="16282835" cy="812902"/>
            <a:chOff x="0" y="0"/>
            <a:chExt cx="21710447" cy="1083869"/>
          </a:xfrm>
        </p:grpSpPr>
        <p:sp>
          <p:nvSpPr>
            <p:cNvPr name="Freeform 10" id="1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11" id="11"/>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12" id="12"/>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13" id="13"/>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grpSp>
        <p:nvGrpSpPr>
          <p:cNvPr name="Group 14" id="14"/>
          <p:cNvGrpSpPr/>
          <p:nvPr/>
        </p:nvGrpSpPr>
        <p:grpSpPr>
          <a:xfrm rot="0">
            <a:off x="1001763" y="3863578"/>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16" id="16"/>
          <p:cNvSpPr txBox="true"/>
          <p:nvPr/>
        </p:nvSpPr>
        <p:spPr>
          <a:xfrm rot="0">
            <a:off x="1287066" y="3947960"/>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a:t>
            </a:r>
          </a:p>
        </p:txBody>
      </p:sp>
      <p:sp>
        <p:nvSpPr>
          <p:cNvPr name="TextBox 17" id="17"/>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Malaysia</a:t>
            </a:r>
          </a:p>
        </p:txBody>
      </p:sp>
      <p:sp>
        <p:nvSpPr>
          <p:cNvPr name="TextBox 18" id="18"/>
          <p:cNvSpPr txBox="true"/>
          <p:nvPr/>
        </p:nvSpPr>
        <p:spPr>
          <a:xfrm rot="0">
            <a:off x="1209823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 </a:t>
            </a:r>
            <a:r>
              <a:rPr lang="en-US" sz="2187" b="true">
                <a:solidFill>
                  <a:srgbClr val="000000"/>
                </a:solidFill>
                <a:latin typeface="Bitter Bold"/>
                <a:ea typeface="Bitter Bold"/>
                <a:cs typeface="Bitter Bold"/>
                <a:sym typeface="Bitter Bold"/>
              </a:rPr>
              <a:t>4,520,856 </a:t>
            </a:r>
          </a:p>
        </p:txBody>
      </p:sp>
      <p:grpSp>
        <p:nvGrpSpPr>
          <p:cNvPr name="Group 19" id="19"/>
          <p:cNvGrpSpPr/>
          <p:nvPr/>
        </p:nvGrpSpPr>
        <p:grpSpPr>
          <a:xfrm rot="0">
            <a:off x="1001763" y="4676480"/>
            <a:ext cx="16282835" cy="812902"/>
            <a:chOff x="0" y="0"/>
            <a:chExt cx="21710447" cy="1083869"/>
          </a:xfrm>
        </p:grpSpPr>
        <p:sp>
          <p:nvSpPr>
            <p:cNvPr name="Freeform 20" id="2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21" id="21"/>
          <p:cNvSpPr txBox="true"/>
          <p:nvPr/>
        </p:nvSpPr>
        <p:spPr>
          <a:xfrm rot="0">
            <a:off x="1287066" y="4760862"/>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p>
        </p:txBody>
      </p:sp>
      <p:sp>
        <p:nvSpPr>
          <p:cNvPr name="TextBox 22" id="22"/>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China </a:t>
            </a:r>
          </a:p>
        </p:txBody>
      </p:sp>
      <p:sp>
        <p:nvSpPr>
          <p:cNvPr name="TextBox 23" id="23"/>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4,47</a:t>
            </a:r>
            <a:r>
              <a:rPr lang="en-US" sz="2187" b="true">
                <a:solidFill>
                  <a:srgbClr val="000000"/>
                </a:solidFill>
                <a:latin typeface="Bitter Bold"/>
                <a:ea typeface="Bitter Bold"/>
                <a:cs typeface="Bitter Bold"/>
                <a:sym typeface="Bitter Bold"/>
              </a:rPr>
              <a:t>3,992</a:t>
            </a:r>
          </a:p>
        </p:txBody>
      </p:sp>
      <p:grpSp>
        <p:nvGrpSpPr>
          <p:cNvPr name="Group 24" id="24"/>
          <p:cNvGrpSpPr/>
          <p:nvPr/>
        </p:nvGrpSpPr>
        <p:grpSpPr>
          <a:xfrm rot="0">
            <a:off x="1001763" y="5489372"/>
            <a:ext cx="16282835" cy="812902"/>
            <a:chOff x="0" y="0"/>
            <a:chExt cx="21710447" cy="1083869"/>
          </a:xfrm>
        </p:grpSpPr>
        <p:sp>
          <p:nvSpPr>
            <p:cNvPr name="Freeform 25" id="2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26" id="26"/>
          <p:cNvSpPr txBox="true"/>
          <p:nvPr/>
        </p:nvSpPr>
        <p:spPr>
          <a:xfrm rot="0">
            <a:off x="1287066" y="5573763"/>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3</a:t>
            </a:r>
          </a:p>
        </p:txBody>
      </p:sp>
      <p:sp>
        <p:nvSpPr>
          <p:cNvPr name="TextBox 27" id="27"/>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India</a:t>
            </a:r>
          </a:p>
        </p:txBody>
      </p:sp>
      <p:sp>
        <p:nvSpPr>
          <p:cNvPr name="TextBox 28" id="28"/>
          <p:cNvSpPr txBox="true"/>
          <p:nvPr/>
        </p:nvSpPr>
        <p:spPr>
          <a:xfrm rot="0">
            <a:off x="1208871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 2,487,319 </a:t>
            </a:r>
          </a:p>
        </p:txBody>
      </p:sp>
      <p:grpSp>
        <p:nvGrpSpPr>
          <p:cNvPr name="Group 29" id="29"/>
          <p:cNvGrpSpPr/>
          <p:nvPr/>
        </p:nvGrpSpPr>
        <p:grpSpPr>
          <a:xfrm rot="0">
            <a:off x="1001763" y="6302273"/>
            <a:ext cx="16282835" cy="812902"/>
            <a:chOff x="0" y="0"/>
            <a:chExt cx="21710447" cy="1083869"/>
          </a:xfrm>
        </p:grpSpPr>
        <p:sp>
          <p:nvSpPr>
            <p:cNvPr name="Freeform 30" id="3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31" id="31"/>
          <p:cNvSpPr txBox="true"/>
          <p:nvPr/>
        </p:nvSpPr>
        <p:spPr>
          <a:xfrm rot="0">
            <a:off x="1287066" y="6386665"/>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a:t>
            </a:r>
          </a:p>
        </p:txBody>
      </p:sp>
      <p:sp>
        <p:nvSpPr>
          <p:cNvPr name="TextBox 32" id="32"/>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Russia</a:t>
            </a:r>
          </a:p>
        </p:txBody>
      </p:sp>
      <p:sp>
        <p:nvSpPr>
          <p:cNvPr name="TextBox 33" id="33"/>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1,898,837</a:t>
            </a:r>
          </a:p>
        </p:txBody>
      </p:sp>
      <p:grpSp>
        <p:nvGrpSpPr>
          <p:cNvPr name="Group 34" id="34"/>
          <p:cNvGrpSpPr/>
          <p:nvPr/>
        </p:nvGrpSpPr>
        <p:grpSpPr>
          <a:xfrm rot="0">
            <a:off x="1001763" y="7115175"/>
            <a:ext cx="16282835" cy="812902"/>
            <a:chOff x="0" y="0"/>
            <a:chExt cx="21710447" cy="1083869"/>
          </a:xfrm>
        </p:grpSpPr>
        <p:sp>
          <p:nvSpPr>
            <p:cNvPr name="Freeform 35" id="3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36" id="36"/>
          <p:cNvSpPr txBox="true"/>
          <p:nvPr/>
        </p:nvSpPr>
        <p:spPr>
          <a:xfrm rot="0">
            <a:off x="1287066" y="7199557"/>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a:t>
            </a:r>
          </a:p>
        </p:txBody>
      </p:sp>
      <p:sp>
        <p:nvSpPr>
          <p:cNvPr name="TextBox 37" id="37"/>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South Korea</a:t>
            </a:r>
          </a:p>
        </p:txBody>
      </p:sp>
      <p:sp>
        <p:nvSpPr>
          <p:cNvPr name="TextBox 38" id="38"/>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1,555,227 </a:t>
            </a:r>
          </a:p>
        </p:txBody>
      </p:sp>
      <p:sp>
        <p:nvSpPr>
          <p:cNvPr name="TextBox 39" id="39"/>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The National Economic and Social Development Council (NESDC), </a:t>
            </a:r>
            <a:r>
              <a:rPr lang="en-US" sz="1749" u="sng">
                <a:solidFill>
                  <a:srgbClr val="000000"/>
                </a:solidFill>
                <a:latin typeface="Bitter"/>
                <a:ea typeface="Bitter"/>
                <a:cs typeface="Bitter"/>
                <a:sym typeface="Bitter"/>
                <a:hlinkClick r:id="rId4" tooltip="https://www.mots.go.th/news/category/805"/>
              </a:rPr>
              <a:t>Ministry of Tourism and Sports (MOTS</a:t>
            </a:r>
            <a:r>
              <a:rPr lang="en-US" sz="1749">
                <a:solidFill>
                  <a:srgbClr val="000000"/>
                </a:solidFill>
                <a:latin typeface="Bitter"/>
                <a:ea typeface="Bitter"/>
                <a:cs typeface="Bitter"/>
                <a:sym typeface="Bitter"/>
              </a:rPr>
              <a:t>) </a:t>
            </a:r>
          </a:p>
          <a:p>
            <a:pPr algn="l">
              <a:lnSpc>
                <a:spcPts val="2812"/>
              </a:lnSpc>
            </a:pPr>
            <a:r>
              <a:rPr lang="en-US" sz="1749">
                <a:solidFill>
                  <a:srgbClr val="000000"/>
                </a:solidFill>
                <a:latin typeface="Bitter"/>
                <a:ea typeface="Bitter"/>
                <a:cs typeface="Bitter"/>
                <a:sym typeface="Bitter"/>
              </a:rPr>
              <a:t>Photo credit: Le Cordon Bleu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42" id="42"/>
          <p:cNvGrpSpPr/>
          <p:nvPr/>
        </p:nvGrpSpPr>
        <p:grpSpPr>
          <a:xfrm rot="0">
            <a:off x="76" y="-226088"/>
            <a:ext cx="18288000" cy="10575479"/>
            <a:chOff x="0" y="0"/>
            <a:chExt cx="24384000" cy="14100638"/>
          </a:xfrm>
        </p:grpSpPr>
        <p:sp>
          <p:nvSpPr>
            <p:cNvPr name="Freeform 43" id="43" descr="preencoded.png"/>
            <p:cNvSpPr/>
            <p:nvPr/>
          </p:nvSpPr>
          <p:spPr>
            <a:xfrm flipH="false" flipV="false" rot="0">
              <a:off x="0" y="0"/>
              <a:ext cx="24384000" cy="14100639"/>
            </a:xfrm>
            <a:custGeom>
              <a:avLst/>
              <a:gdLst/>
              <a:ahLst/>
              <a:cxnLst/>
              <a:rect r="r" b="b" t="t" l="l"/>
              <a:pathLst>
                <a:path h="14100639" w="24384000">
                  <a:moveTo>
                    <a:pt x="0" y="0"/>
                  </a:moveTo>
                  <a:lnTo>
                    <a:pt x="24384000" y="0"/>
                  </a:lnTo>
                  <a:lnTo>
                    <a:pt x="24384000" y="14100639"/>
                  </a:lnTo>
                  <a:lnTo>
                    <a:pt x="0" y="14100639"/>
                  </a:lnTo>
                  <a:lnTo>
                    <a:pt x="0" y="0"/>
                  </a:lnTo>
                  <a:close/>
                </a:path>
              </a:pathLst>
            </a:custGeom>
            <a:blipFill>
              <a:blip r:embed="rId6">
                <a:alphaModFix amt="12000"/>
              </a:blip>
              <a:stretch>
                <a:fillRect l="-1402" t="0" r="-1402" b="0"/>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87066" y="1181660"/>
            <a:ext cx="15594959" cy="1492779"/>
          </a:xfrm>
          <a:prstGeom prst="rect">
            <a:avLst/>
          </a:prstGeom>
        </p:spPr>
        <p:txBody>
          <a:bodyPr anchor="t" rtlCol="false" tIns="0" lIns="0" bIns="0" rIns="0">
            <a:spAutoFit/>
          </a:bodyPr>
          <a:lstStyle/>
          <a:p>
            <a:pPr algn="ctr">
              <a:lnSpc>
                <a:spcPts val="5562"/>
              </a:lnSpc>
            </a:pPr>
            <a:r>
              <a:rPr lang="en-US" sz="4437" b="true">
                <a:solidFill>
                  <a:srgbClr val="253A7E"/>
                </a:solidFill>
                <a:latin typeface="Bitter Bold"/>
                <a:ea typeface="Bitter Bold"/>
                <a:cs typeface="Bitter Bold"/>
                <a:sym typeface="Bitter Bold"/>
              </a:rPr>
              <a:t>International Tourist Arrivals to Thailand (2025)</a:t>
            </a:r>
          </a:p>
          <a:p>
            <a:pPr algn="ctr">
              <a:lnSpc>
                <a:spcPts val="5562"/>
              </a:lnSpc>
            </a:pPr>
            <a:r>
              <a:rPr lang="en-US" sz="4437" b="true">
                <a:solidFill>
                  <a:srgbClr val="253A7E"/>
                </a:solidFill>
                <a:latin typeface="Bitter Bold"/>
                <a:ea typeface="Bitter Bold"/>
                <a:cs typeface="Bitter Bold"/>
                <a:sym typeface="Bitter Bold"/>
              </a:rPr>
              <a:t> 32.97 Millions</a:t>
            </a:r>
            <a:r>
              <a:rPr lang="en-US" sz="4437" b="true">
                <a:solidFill>
                  <a:srgbClr val="FF3131"/>
                </a:solidFill>
                <a:latin typeface="Bitter Bold"/>
                <a:ea typeface="Bitter Bold"/>
                <a:cs typeface="Bitter Bold"/>
                <a:sym typeface="Bitter Bold"/>
              </a:rPr>
              <a:t> </a:t>
            </a:r>
          </a:p>
        </p:txBody>
      </p:sp>
      <p:grpSp>
        <p:nvGrpSpPr>
          <p:cNvPr name="Group 7" id="7"/>
          <p:cNvGrpSpPr/>
          <p:nvPr/>
        </p:nvGrpSpPr>
        <p:grpSpPr>
          <a:xfrm rot="0">
            <a:off x="987476" y="3036389"/>
            <a:ext cx="16313048" cy="4905966"/>
            <a:chOff x="0" y="0"/>
            <a:chExt cx="21750731" cy="6541287"/>
          </a:xfrm>
        </p:grpSpPr>
        <p:sp>
          <p:nvSpPr>
            <p:cNvPr name="Freeform 8" id="8"/>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9" id="9"/>
          <p:cNvGrpSpPr/>
          <p:nvPr/>
        </p:nvGrpSpPr>
        <p:grpSpPr>
          <a:xfrm rot="0">
            <a:off x="1001763" y="3050677"/>
            <a:ext cx="16282835" cy="812902"/>
            <a:chOff x="0" y="0"/>
            <a:chExt cx="21710447" cy="1083869"/>
          </a:xfrm>
        </p:grpSpPr>
        <p:sp>
          <p:nvSpPr>
            <p:cNvPr name="Freeform 10" id="1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11" id="11"/>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12" id="12"/>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13" id="13"/>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grpSp>
        <p:nvGrpSpPr>
          <p:cNvPr name="Group 14" id="14"/>
          <p:cNvGrpSpPr/>
          <p:nvPr/>
        </p:nvGrpSpPr>
        <p:grpSpPr>
          <a:xfrm rot="0">
            <a:off x="1001763" y="3863578"/>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16" id="16"/>
          <p:cNvSpPr txBox="true"/>
          <p:nvPr/>
        </p:nvSpPr>
        <p:spPr>
          <a:xfrm rot="0">
            <a:off x="128706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6</a:t>
            </a:r>
          </a:p>
        </p:txBody>
      </p:sp>
      <p:sp>
        <p:nvSpPr>
          <p:cNvPr name="TextBox 17" id="17"/>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Japan</a:t>
            </a:r>
          </a:p>
        </p:txBody>
      </p:sp>
      <p:sp>
        <p:nvSpPr>
          <p:cNvPr name="TextBox 18" id="18"/>
          <p:cNvSpPr txBox="true"/>
          <p:nvPr/>
        </p:nvSpPr>
        <p:spPr>
          <a:xfrm rot="0">
            <a:off x="12145861"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1,091,227</a:t>
            </a:r>
          </a:p>
        </p:txBody>
      </p:sp>
      <p:grpSp>
        <p:nvGrpSpPr>
          <p:cNvPr name="Group 19" id="19"/>
          <p:cNvGrpSpPr/>
          <p:nvPr/>
        </p:nvGrpSpPr>
        <p:grpSpPr>
          <a:xfrm rot="0">
            <a:off x="1001763" y="4676480"/>
            <a:ext cx="16282835" cy="812902"/>
            <a:chOff x="0" y="0"/>
            <a:chExt cx="21710447" cy="1083869"/>
          </a:xfrm>
        </p:grpSpPr>
        <p:sp>
          <p:nvSpPr>
            <p:cNvPr name="Freeform 20" id="2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21" id="21"/>
          <p:cNvSpPr txBox="true"/>
          <p:nvPr/>
        </p:nvSpPr>
        <p:spPr>
          <a:xfrm rot="0">
            <a:off x="1287066"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7</a:t>
            </a:r>
          </a:p>
        </p:txBody>
      </p:sp>
      <p:sp>
        <p:nvSpPr>
          <p:cNvPr name="TextBox 22" id="22"/>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Kingdom</a:t>
            </a:r>
          </a:p>
        </p:txBody>
      </p:sp>
      <p:sp>
        <p:nvSpPr>
          <p:cNvPr name="TextBox 23" id="23"/>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1,083,162</a:t>
            </a:r>
          </a:p>
        </p:txBody>
      </p:sp>
      <p:grpSp>
        <p:nvGrpSpPr>
          <p:cNvPr name="Group 24" id="24"/>
          <p:cNvGrpSpPr/>
          <p:nvPr/>
        </p:nvGrpSpPr>
        <p:grpSpPr>
          <a:xfrm rot="0">
            <a:off x="1001763" y="5489372"/>
            <a:ext cx="16282835" cy="812902"/>
            <a:chOff x="0" y="0"/>
            <a:chExt cx="21710447" cy="1083869"/>
          </a:xfrm>
        </p:grpSpPr>
        <p:sp>
          <p:nvSpPr>
            <p:cNvPr name="Freeform 25" id="2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26" id="26"/>
          <p:cNvSpPr txBox="true"/>
          <p:nvPr/>
        </p:nvSpPr>
        <p:spPr>
          <a:xfrm rot="0">
            <a:off x="1287066"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8</a:t>
            </a:r>
          </a:p>
        </p:txBody>
      </p:sp>
      <p:sp>
        <p:nvSpPr>
          <p:cNvPr name="TextBox 27" id="27"/>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States of America</a:t>
            </a:r>
          </a:p>
        </p:txBody>
      </p:sp>
      <p:sp>
        <p:nvSpPr>
          <p:cNvPr name="TextBox 28" id="28"/>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1,081,929</a:t>
            </a:r>
          </a:p>
        </p:txBody>
      </p:sp>
      <p:grpSp>
        <p:nvGrpSpPr>
          <p:cNvPr name="Group 29" id="29"/>
          <p:cNvGrpSpPr/>
          <p:nvPr/>
        </p:nvGrpSpPr>
        <p:grpSpPr>
          <a:xfrm rot="0">
            <a:off x="1001763" y="6302273"/>
            <a:ext cx="16282835" cy="812902"/>
            <a:chOff x="0" y="0"/>
            <a:chExt cx="21710447" cy="1083869"/>
          </a:xfrm>
        </p:grpSpPr>
        <p:sp>
          <p:nvSpPr>
            <p:cNvPr name="Freeform 30" id="3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31" id="31"/>
          <p:cNvSpPr txBox="true"/>
          <p:nvPr/>
        </p:nvSpPr>
        <p:spPr>
          <a:xfrm rot="0">
            <a:off x="1287066"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a:t>
            </a:r>
          </a:p>
        </p:txBody>
      </p:sp>
      <p:sp>
        <p:nvSpPr>
          <p:cNvPr name="TextBox 32" id="32"/>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Taiwan</a:t>
            </a:r>
          </a:p>
        </p:txBody>
      </p:sp>
      <p:sp>
        <p:nvSpPr>
          <p:cNvPr name="TextBox 33" id="33"/>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987,633</a:t>
            </a:r>
          </a:p>
        </p:txBody>
      </p:sp>
      <p:grpSp>
        <p:nvGrpSpPr>
          <p:cNvPr name="Group 34" id="34"/>
          <p:cNvGrpSpPr/>
          <p:nvPr/>
        </p:nvGrpSpPr>
        <p:grpSpPr>
          <a:xfrm rot="0">
            <a:off x="1001763" y="7115175"/>
            <a:ext cx="16282835" cy="812902"/>
            <a:chOff x="0" y="0"/>
            <a:chExt cx="21710447" cy="1083869"/>
          </a:xfrm>
        </p:grpSpPr>
        <p:sp>
          <p:nvSpPr>
            <p:cNvPr name="Freeform 35" id="3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36" id="36"/>
          <p:cNvSpPr txBox="true"/>
          <p:nvPr/>
        </p:nvSpPr>
        <p:spPr>
          <a:xfrm rot="0">
            <a:off x="1287066"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a:t>
            </a:r>
          </a:p>
        </p:txBody>
      </p:sp>
      <p:sp>
        <p:nvSpPr>
          <p:cNvPr name="TextBox 37" id="37"/>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Singapore</a:t>
            </a:r>
          </a:p>
        </p:txBody>
      </p:sp>
      <p:sp>
        <p:nvSpPr>
          <p:cNvPr name="TextBox 38" id="38"/>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967,341</a:t>
            </a:r>
          </a:p>
        </p:txBody>
      </p:sp>
      <p:sp>
        <p:nvSpPr>
          <p:cNvPr name="TextBox 39" id="39"/>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The National Economic and Social Development Council (NESDC), </a:t>
            </a:r>
            <a:r>
              <a:rPr lang="en-US" sz="1749" u="sng">
                <a:solidFill>
                  <a:srgbClr val="000000"/>
                </a:solidFill>
                <a:latin typeface="Bitter"/>
                <a:ea typeface="Bitter"/>
                <a:cs typeface="Bitter"/>
                <a:sym typeface="Bitter"/>
                <a:hlinkClick r:id="rId4" tooltip="https://www.mots.go.th/news/category/805"/>
              </a:rPr>
              <a:t>Ministry of Tourism and Sports (MOTS) </a:t>
            </a:r>
          </a:p>
          <a:p>
            <a:pPr algn="l">
              <a:lnSpc>
                <a:spcPts val="2812"/>
              </a:lnSpc>
            </a:pPr>
            <a:r>
              <a:rPr lang="en-US" sz="1749">
                <a:solidFill>
                  <a:srgbClr val="000000"/>
                </a:solidFill>
                <a:latin typeface="Bitter"/>
                <a:ea typeface="Bitter"/>
                <a:cs typeface="Bitter"/>
                <a:sym typeface="Bitter"/>
              </a:rPr>
              <a:t>Photo credit: Le Cordon Bleu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42" id="42"/>
          <p:cNvGrpSpPr/>
          <p:nvPr/>
        </p:nvGrpSpPr>
        <p:grpSpPr>
          <a:xfrm rot="0">
            <a:off x="76" y="0"/>
            <a:ext cx="18288000" cy="10287000"/>
            <a:chOff x="0" y="0"/>
            <a:chExt cx="24384000" cy="13716000"/>
          </a:xfrm>
        </p:grpSpPr>
        <p:sp>
          <p:nvSpPr>
            <p:cNvPr name="Freeform 43" id="4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6">
                <a:alphaModFix amt="12000"/>
              </a:blip>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7476" y="3036389"/>
            <a:ext cx="16313048" cy="4905966"/>
            <a:chOff x="0" y="0"/>
            <a:chExt cx="21750731" cy="6541287"/>
          </a:xfrm>
        </p:grpSpPr>
        <p:sp>
          <p:nvSpPr>
            <p:cNvPr name="Freeform 3" id="3"/>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4" id="4"/>
          <p:cNvGrpSpPr/>
          <p:nvPr/>
        </p:nvGrpSpPr>
        <p:grpSpPr>
          <a:xfrm rot="0">
            <a:off x="1001763" y="3050677"/>
            <a:ext cx="16282835" cy="812902"/>
            <a:chOff x="0" y="0"/>
            <a:chExt cx="21710447" cy="1083869"/>
          </a:xfrm>
        </p:grpSpPr>
        <p:sp>
          <p:nvSpPr>
            <p:cNvPr name="Freeform 5" id="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6" id="6"/>
          <p:cNvGrpSpPr/>
          <p:nvPr/>
        </p:nvGrpSpPr>
        <p:grpSpPr>
          <a:xfrm rot="0">
            <a:off x="1001763" y="3863578"/>
            <a:ext cx="16282835" cy="812902"/>
            <a:chOff x="0" y="0"/>
            <a:chExt cx="21710447" cy="1083869"/>
          </a:xfrm>
        </p:grpSpPr>
        <p:sp>
          <p:nvSpPr>
            <p:cNvPr name="Freeform 7" id="7"/>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8" id="8"/>
          <p:cNvGrpSpPr/>
          <p:nvPr/>
        </p:nvGrpSpPr>
        <p:grpSpPr>
          <a:xfrm rot="0">
            <a:off x="1001763" y="4676480"/>
            <a:ext cx="16282835" cy="812902"/>
            <a:chOff x="0" y="0"/>
            <a:chExt cx="21710447" cy="1083869"/>
          </a:xfrm>
        </p:grpSpPr>
        <p:sp>
          <p:nvSpPr>
            <p:cNvPr name="Freeform 9" id="9"/>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0" id="10"/>
          <p:cNvGrpSpPr/>
          <p:nvPr/>
        </p:nvGrpSpPr>
        <p:grpSpPr>
          <a:xfrm rot="0">
            <a:off x="1001763" y="5489372"/>
            <a:ext cx="16282835" cy="812902"/>
            <a:chOff x="0" y="0"/>
            <a:chExt cx="21710447" cy="1083869"/>
          </a:xfrm>
        </p:grpSpPr>
        <p:sp>
          <p:nvSpPr>
            <p:cNvPr name="Freeform 11" id="11"/>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2" id="12"/>
          <p:cNvGrpSpPr/>
          <p:nvPr/>
        </p:nvGrpSpPr>
        <p:grpSpPr>
          <a:xfrm rot="0">
            <a:off x="1001763" y="6302273"/>
            <a:ext cx="16282835" cy="812902"/>
            <a:chOff x="0" y="0"/>
            <a:chExt cx="21710447" cy="1083869"/>
          </a:xfrm>
        </p:grpSpPr>
        <p:sp>
          <p:nvSpPr>
            <p:cNvPr name="Freeform 13" id="13"/>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4" id="14"/>
          <p:cNvGrpSpPr/>
          <p:nvPr/>
        </p:nvGrpSpPr>
        <p:grpSpPr>
          <a:xfrm rot="0">
            <a:off x="1001763" y="7115175"/>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8" id="18"/>
          <p:cNvSpPr txBox="true"/>
          <p:nvPr/>
        </p:nvSpPr>
        <p:spPr>
          <a:xfrm rot="0">
            <a:off x="1287066" y="1181660"/>
            <a:ext cx="15594959" cy="1492926"/>
          </a:xfrm>
          <a:prstGeom prst="rect">
            <a:avLst/>
          </a:prstGeom>
        </p:spPr>
        <p:txBody>
          <a:bodyPr anchor="t" rtlCol="false" tIns="0" lIns="0" bIns="0" rIns="0">
            <a:spAutoFit/>
          </a:bodyPr>
          <a:lstStyle/>
          <a:p>
            <a:pPr algn="ctr">
              <a:lnSpc>
                <a:spcPts val="5560"/>
              </a:lnSpc>
            </a:pPr>
            <a:r>
              <a:rPr lang="en-US" sz="4437" b="true">
                <a:solidFill>
                  <a:srgbClr val="253A7E"/>
                </a:solidFill>
                <a:latin typeface="Bitter Bold"/>
                <a:ea typeface="Bitter Bold"/>
                <a:cs typeface="Bitter Bold"/>
                <a:sym typeface="Bitter Bold"/>
              </a:rPr>
              <a:t>International Tourist Arrivals to Thailand </a:t>
            </a:r>
          </a:p>
          <a:p>
            <a:pPr algn="ctr">
              <a:lnSpc>
                <a:spcPts val="5562"/>
              </a:lnSpc>
            </a:pPr>
            <a:r>
              <a:rPr lang="en-US" sz="4437" b="true">
                <a:solidFill>
                  <a:srgbClr val="253A7E"/>
                </a:solidFill>
                <a:latin typeface="Bitter Bold"/>
                <a:ea typeface="Bitter Bold"/>
                <a:cs typeface="Bitter Bold"/>
                <a:sym typeface="Bitter Bold"/>
              </a:rPr>
              <a:t>(Jan-May 2026)</a:t>
            </a:r>
          </a:p>
        </p:txBody>
      </p:sp>
      <p:sp>
        <p:nvSpPr>
          <p:cNvPr name="TextBox 19" id="19"/>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20" id="20"/>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21" id="21"/>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sp>
        <p:nvSpPr>
          <p:cNvPr name="TextBox 22" id="22"/>
          <p:cNvSpPr txBox="true"/>
          <p:nvPr/>
        </p:nvSpPr>
        <p:spPr>
          <a:xfrm rot="0">
            <a:off x="1287066" y="3947960"/>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a:t>
            </a:r>
          </a:p>
        </p:txBody>
      </p:sp>
      <p:sp>
        <p:nvSpPr>
          <p:cNvPr name="TextBox 23" id="23"/>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China</a:t>
            </a:r>
          </a:p>
        </p:txBody>
      </p:sp>
      <p:sp>
        <p:nvSpPr>
          <p:cNvPr name="TextBox 24" id="24"/>
          <p:cNvSpPr txBox="true"/>
          <p:nvPr/>
        </p:nvSpPr>
        <p:spPr>
          <a:xfrm rot="0">
            <a:off x="1287066" y="4760862"/>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p>
        </p:txBody>
      </p:sp>
      <p:sp>
        <p:nvSpPr>
          <p:cNvPr name="TextBox 25" id="25"/>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Malaysia</a:t>
            </a:r>
          </a:p>
        </p:txBody>
      </p:sp>
      <p:sp>
        <p:nvSpPr>
          <p:cNvPr name="TextBox 26" id="26"/>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1,737,938</a:t>
            </a:r>
          </a:p>
        </p:txBody>
      </p:sp>
      <p:sp>
        <p:nvSpPr>
          <p:cNvPr name="TextBox 27" id="27"/>
          <p:cNvSpPr txBox="true"/>
          <p:nvPr/>
        </p:nvSpPr>
        <p:spPr>
          <a:xfrm rot="0">
            <a:off x="1287066" y="5573763"/>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3</a:t>
            </a:r>
          </a:p>
        </p:txBody>
      </p:sp>
      <p:sp>
        <p:nvSpPr>
          <p:cNvPr name="TextBox 28" id="28"/>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India</a:t>
            </a:r>
          </a:p>
        </p:txBody>
      </p:sp>
      <p:sp>
        <p:nvSpPr>
          <p:cNvPr name="TextBox 29" id="29"/>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1,056,729</a:t>
            </a:r>
          </a:p>
        </p:txBody>
      </p:sp>
      <p:sp>
        <p:nvSpPr>
          <p:cNvPr name="TextBox 30" id="30"/>
          <p:cNvSpPr txBox="true"/>
          <p:nvPr/>
        </p:nvSpPr>
        <p:spPr>
          <a:xfrm rot="0">
            <a:off x="1287066" y="6386665"/>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a:t>
            </a:r>
          </a:p>
        </p:txBody>
      </p:sp>
      <p:sp>
        <p:nvSpPr>
          <p:cNvPr name="TextBox 31" id="31"/>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Russia</a:t>
            </a:r>
          </a:p>
        </p:txBody>
      </p:sp>
      <p:sp>
        <p:nvSpPr>
          <p:cNvPr name="TextBox 32" id="32"/>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946,732</a:t>
            </a:r>
          </a:p>
        </p:txBody>
      </p:sp>
      <p:sp>
        <p:nvSpPr>
          <p:cNvPr name="TextBox 33" id="33"/>
          <p:cNvSpPr txBox="true"/>
          <p:nvPr/>
        </p:nvSpPr>
        <p:spPr>
          <a:xfrm rot="0">
            <a:off x="1287066" y="7199557"/>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a:t>
            </a:r>
          </a:p>
        </p:txBody>
      </p:sp>
      <p:sp>
        <p:nvSpPr>
          <p:cNvPr name="TextBox 34" id="34"/>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South Korea</a:t>
            </a:r>
          </a:p>
        </p:txBody>
      </p:sp>
      <p:sp>
        <p:nvSpPr>
          <p:cNvPr name="TextBox 35" id="35"/>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539,848</a:t>
            </a:r>
          </a:p>
        </p:txBody>
      </p:sp>
      <p:sp>
        <p:nvSpPr>
          <p:cNvPr name="TextBox 36" id="36"/>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The National Economic and Social Development Council (NESDC), </a:t>
            </a:r>
            <a:r>
              <a:rPr lang="en-US" sz="1749" u="sng">
                <a:solidFill>
                  <a:srgbClr val="000000"/>
                </a:solidFill>
                <a:latin typeface="Bitter"/>
                <a:ea typeface="Bitter"/>
                <a:cs typeface="Bitter"/>
                <a:sym typeface="Bitter"/>
                <a:hlinkClick r:id="rId5" tooltip="https://www.mots.go.th/news/category/817"/>
              </a:rPr>
              <a:t>Ministry of Tourism and Sports (MOTS) </a:t>
            </a:r>
          </a:p>
          <a:p>
            <a:pPr algn="l">
              <a:lnSpc>
                <a:spcPts val="2812"/>
              </a:lnSpc>
            </a:pPr>
            <a:r>
              <a:rPr lang="en-US" sz="1749">
                <a:solidFill>
                  <a:srgbClr val="000000"/>
                </a:solidFill>
                <a:latin typeface="Bitter"/>
                <a:ea typeface="Bitter"/>
                <a:cs typeface="Bitter"/>
                <a:sym typeface="Bitter"/>
              </a:rPr>
              <a:t>Photo credit: Le Cordon Bleu </a:t>
            </a:r>
          </a:p>
        </p:txBody>
      </p:sp>
      <p:sp>
        <p:nvSpPr>
          <p:cNvPr name="TextBox 37" id="37"/>
          <p:cNvSpPr txBox="true"/>
          <p:nvPr/>
        </p:nvSpPr>
        <p:spPr>
          <a:xfrm rot="0">
            <a:off x="12145861" y="4050476"/>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r>
              <a:rPr lang="en-US" sz="2187" b="true">
                <a:solidFill>
                  <a:srgbClr val="000000"/>
                </a:solidFill>
                <a:latin typeface="Bitter Bold"/>
                <a:ea typeface="Bitter Bold"/>
                <a:cs typeface="Bitter Bold"/>
                <a:sym typeface="Bitter Bold"/>
              </a:rPr>
              <a:t>,318,312</a:t>
            </a:r>
          </a:p>
        </p:txBody>
      </p:sp>
      <p:grpSp>
        <p:nvGrpSpPr>
          <p:cNvPr name="Group 38" id="38"/>
          <p:cNvGrpSpPr/>
          <p:nvPr/>
        </p:nvGrpSpPr>
        <p:grpSpPr>
          <a:xfrm rot="0">
            <a:off x="-26118" y="-81303"/>
            <a:ext cx="18314118" cy="10574388"/>
            <a:chOff x="0" y="0"/>
            <a:chExt cx="24418823" cy="14099184"/>
          </a:xfrm>
        </p:grpSpPr>
        <p:sp>
          <p:nvSpPr>
            <p:cNvPr name="Freeform 39" id="39"/>
            <p:cNvSpPr/>
            <p:nvPr/>
          </p:nvSpPr>
          <p:spPr>
            <a:xfrm flipH="false" flipV="false" rot="0">
              <a:off x="0" y="0"/>
              <a:ext cx="24418823" cy="14099184"/>
            </a:xfrm>
            <a:custGeom>
              <a:avLst/>
              <a:gdLst/>
              <a:ahLst/>
              <a:cxnLst/>
              <a:rect r="r" b="b" t="t" l="l"/>
              <a:pathLst>
                <a:path h="14099184" w="24418823">
                  <a:moveTo>
                    <a:pt x="0" y="0"/>
                  </a:moveTo>
                  <a:lnTo>
                    <a:pt x="24418823" y="0"/>
                  </a:lnTo>
                  <a:lnTo>
                    <a:pt x="24418823" y="14099184"/>
                  </a:lnTo>
                  <a:lnTo>
                    <a:pt x="0" y="14099184"/>
                  </a:lnTo>
                  <a:close/>
                </a:path>
              </a:pathLst>
            </a:custGeom>
            <a:blipFill>
              <a:blip r:embed="rId6">
                <a:alphaModFix amt="10199"/>
              </a:blip>
              <a:stretch>
                <a:fillRect l="0" t="-7731" r="0" b="-7731"/>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7476" y="3036389"/>
            <a:ext cx="16313048" cy="4905966"/>
            <a:chOff x="0" y="0"/>
            <a:chExt cx="21750731" cy="6541287"/>
          </a:xfrm>
        </p:grpSpPr>
        <p:sp>
          <p:nvSpPr>
            <p:cNvPr name="Freeform 3" id="3"/>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4" id="4"/>
          <p:cNvGrpSpPr/>
          <p:nvPr/>
        </p:nvGrpSpPr>
        <p:grpSpPr>
          <a:xfrm rot="0">
            <a:off x="1001763" y="3050677"/>
            <a:ext cx="16282835" cy="812902"/>
            <a:chOff x="0" y="0"/>
            <a:chExt cx="21710447" cy="1083869"/>
          </a:xfrm>
        </p:grpSpPr>
        <p:sp>
          <p:nvSpPr>
            <p:cNvPr name="Freeform 5" id="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6" id="6"/>
          <p:cNvGrpSpPr/>
          <p:nvPr/>
        </p:nvGrpSpPr>
        <p:grpSpPr>
          <a:xfrm rot="0">
            <a:off x="1001763" y="3863578"/>
            <a:ext cx="16282835" cy="812902"/>
            <a:chOff x="0" y="0"/>
            <a:chExt cx="21710447" cy="1083869"/>
          </a:xfrm>
        </p:grpSpPr>
        <p:sp>
          <p:nvSpPr>
            <p:cNvPr name="Freeform 7" id="7"/>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8" id="8"/>
          <p:cNvGrpSpPr/>
          <p:nvPr/>
        </p:nvGrpSpPr>
        <p:grpSpPr>
          <a:xfrm rot="0">
            <a:off x="1001763" y="4676480"/>
            <a:ext cx="16282835" cy="812902"/>
            <a:chOff x="0" y="0"/>
            <a:chExt cx="21710447" cy="1083869"/>
          </a:xfrm>
        </p:grpSpPr>
        <p:sp>
          <p:nvSpPr>
            <p:cNvPr name="Freeform 9" id="9"/>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0" id="10"/>
          <p:cNvGrpSpPr/>
          <p:nvPr/>
        </p:nvGrpSpPr>
        <p:grpSpPr>
          <a:xfrm rot="0">
            <a:off x="1001763" y="5489372"/>
            <a:ext cx="16282835" cy="812902"/>
            <a:chOff x="0" y="0"/>
            <a:chExt cx="21710447" cy="1083869"/>
          </a:xfrm>
        </p:grpSpPr>
        <p:sp>
          <p:nvSpPr>
            <p:cNvPr name="Freeform 11" id="11"/>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2" id="12"/>
          <p:cNvGrpSpPr/>
          <p:nvPr/>
        </p:nvGrpSpPr>
        <p:grpSpPr>
          <a:xfrm rot="0">
            <a:off x="1001763" y="6302273"/>
            <a:ext cx="16282835" cy="812902"/>
            <a:chOff x="0" y="0"/>
            <a:chExt cx="21710447" cy="1083869"/>
          </a:xfrm>
        </p:grpSpPr>
        <p:sp>
          <p:nvSpPr>
            <p:cNvPr name="Freeform 13" id="13"/>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4" id="14"/>
          <p:cNvGrpSpPr/>
          <p:nvPr/>
        </p:nvGrpSpPr>
        <p:grpSpPr>
          <a:xfrm rot="0">
            <a:off x="1001763" y="7115175"/>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8" id="18"/>
          <p:cNvSpPr txBox="true"/>
          <p:nvPr/>
        </p:nvSpPr>
        <p:spPr>
          <a:xfrm rot="0">
            <a:off x="1287066" y="1181660"/>
            <a:ext cx="15594959" cy="1492926"/>
          </a:xfrm>
          <a:prstGeom prst="rect">
            <a:avLst/>
          </a:prstGeom>
        </p:spPr>
        <p:txBody>
          <a:bodyPr anchor="t" rtlCol="false" tIns="0" lIns="0" bIns="0" rIns="0">
            <a:spAutoFit/>
          </a:bodyPr>
          <a:lstStyle/>
          <a:p>
            <a:pPr algn="ctr">
              <a:lnSpc>
                <a:spcPts val="5560"/>
              </a:lnSpc>
            </a:pPr>
            <a:r>
              <a:rPr lang="en-US" sz="4437" b="true">
                <a:solidFill>
                  <a:srgbClr val="253A7E"/>
                </a:solidFill>
                <a:latin typeface="Bitter Bold"/>
                <a:ea typeface="Bitter Bold"/>
                <a:cs typeface="Bitter Bold"/>
                <a:sym typeface="Bitter Bold"/>
              </a:rPr>
              <a:t>International Tourist Arrivals to Thailand </a:t>
            </a:r>
          </a:p>
          <a:p>
            <a:pPr algn="ctr">
              <a:lnSpc>
                <a:spcPts val="5562"/>
              </a:lnSpc>
            </a:pPr>
            <a:r>
              <a:rPr lang="en-US" sz="4437" b="true">
                <a:solidFill>
                  <a:srgbClr val="253A7E"/>
                </a:solidFill>
                <a:latin typeface="Bitter Bold"/>
                <a:ea typeface="Bitter Bold"/>
                <a:cs typeface="Bitter Bold"/>
                <a:sym typeface="Bitter Bold"/>
              </a:rPr>
              <a:t>(๋Jan-May 2026)</a:t>
            </a:r>
          </a:p>
        </p:txBody>
      </p:sp>
      <p:sp>
        <p:nvSpPr>
          <p:cNvPr name="TextBox 19" id="19"/>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20" id="20"/>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21" id="21"/>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sp>
        <p:nvSpPr>
          <p:cNvPr name="TextBox 22" id="22"/>
          <p:cNvSpPr txBox="true"/>
          <p:nvPr/>
        </p:nvSpPr>
        <p:spPr>
          <a:xfrm rot="0">
            <a:off x="128706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6</a:t>
            </a:r>
          </a:p>
        </p:txBody>
      </p:sp>
      <p:sp>
        <p:nvSpPr>
          <p:cNvPr name="TextBox 23" id="23"/>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Kingdom</a:t>
            </a:r>
          </a:p>
        </p:txBody>
      </p:sp>
      <p:sp>
        <p:nvSpPr>
          <p:cNvPr name="TextBox 24" id="24"/>
          <p:cNvSpPr txBox="true"/>
          <p:nvPr/>
        </p:nvSpPr>
        <p:spPr>
          <a:xfrm rot="0">
            <a:off x="12145861"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49</a:t>
            </a:r>
            <a:r>
              <a:rPr lang="en-US" sz="2187" b="true">
                <a:solidFill>
                  <a:srgbClr val="000000"/>
                </a:solidFill>
                <a:latin typeface="Bitter Bold"/>
                <a:ea typeface="Bitter Bold"/>
                <a:cs typeface="Bitter Bold"/>
                <a:sym typeface="Bitter Bold"/>
              </a:rPr>
              <a:t>7,589</a:t>
            </a:r>
          </a:p>
        </p:txBody>
      </p:sp>
      <p:sp>
        <p:nvSpPr>
          <p:cNvPr name="TextBox 25" id="25"/>
          <p:cNvSpPr txBox="true"/>
          <p:nvPr/>
        </p:nvSpPr>
        <p:spPr>
          <a:xfrm rot="0">
            <a:off x="1287066"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7</a:t>
            </a:r>
          </a:p>
        </p:txBody>
      </p:sp>
      <p:sp>
        <p:nvSpPr>
          <p:cNvPr name="TextBox 26" id="26"/>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States of America</a:t>
            </a:r>
          </a:p>
        </p:txBody>
      </p:sp>
      <p:sp>
        <p:nvSpPr>
          <p:cNvPr name="TextBox 27" id="27"/>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471,254</a:t>
            </a:r>
          </a:p>
        </p:txBody>
      </p:sp>
      <p:sp>
        <p:nvSpPr>
          <p:cNvPr name="TextBox 28" id="28"/>
          <p:cNvSpPr txBox="true"/>
          <p:nvPr/>
        </p:nvSpPr>
        <p:spPr>
          <a:xfrm rot="0">
            <a:off x="1287066"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8</a:t>
            </a:r>
          </a:p>
        </p:txBody>
      </p:sp>
      <p:sp>
        <p:nvSpPr>
          <p:cNvPr name="TextBox 29" id="29"/>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449,076</a:t>
            </a:r>
          </a:p>
        </p:txBody>
      </p:sp>
      <p:sp>
        <p:nvSpPr>
          <p:cNvPr name="TextBox 30" id="30"/>
          <p:cNvSpPr txBox="true"/>
          <p:nvPr/>
        </p:nvSpPr>
        <p:spPr>
          <a:xfrm rot="0">
            <a:off x="1287066"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a:t>
            </a:r>
          </a:p>
        </p:txBody>
      </p:sp>
      <p:sp>
        <p:nvSpPr>
          <p:cNvPr name="TextBox 31" id="31"/>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Taiwan</a:t>
            </a:r>
          </a:p>
        </p:txBody>
      </p:sp>
      <p:sp>
        <p:nvSpPr>
          <p:cNvPr name="TextBox 32" id="32"/>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443,997</a:t>
            </a:r>
          </a:p>
        </p:txBody>
      </p:sp>
      <p:sp>
        <p:nvSpPr>
          <p:cNvPr name="TextBox 33" id="33"/>
          <p:cNvSpPr txBox="true"/>
          <p:nvPr/>
        </p:nvSpPr>
        <p:spPr>
          <a:xfrm rot="0">
            <a:off x="1287066"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a:t>
            </a:r>
          </a:p>
        </p:txBody>
      </p:sp>
      <p:sp>
        <p:nvSpPr>
          <p:cNvPr name="TextBox 34" id="34"/>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Japan</a:t>
            </a:r>
          </a:p>
        </p:txBody>
      </p:sp>
      <p:sp>
        <p:nvSpPr>
          <p:cNvPr name="TextBox 35" id="35"/>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434</a:t>
            </a:r>
            <a:r>
              <a:rPr lang="en-US" sz="2187" b="true">
                <a:solidFill>
                  <a:srgbClr val="000000"/>
                </a:solidFill>
                <a:latin typeface="Bitter Bold"/>
                <a:ea typeface="Bitter Bold"/>
                <a:cs typeface="Bitter Bold"/>
                <a:sym typeface="Bitter Bold"/>
              </a:rPr>
              <a:t>,980</a:t>
            </a:r>
          </a:p>
        </p:txBody>
      </p:sp>
      <p:sp>
        <p:nvSpPr>
          <p:cNvPr name="TextBox 36" id="36"/>
          <p:cNvSpPr txBox="true"/>
          <p:nvPr/>
        </p:nvSpPr>
        <p:spPr>
          <a:xfrm rot="0">
            <a:off x="992238" y="8189862"/>
            <a:ext cx="16303523"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The National Economic and Social Development Council (NESDC), </a:t>
            </a:r>
            <a:r>
              <a:rPr lang="en-US" sz="1749" u="sng">
                <a:solidFill>
                  <a:srgbClr val="000000"/>
                </a:solidFill>
                <a:latin typeface="Bitter"/>
                <a:ea typeface="Bitter"/>
                <a:cs typeface="Bitter"/>
                <a:sym typeface="Bitter"/>
                <a:hlinkClick r:id="rId5" tooltip="https://www.mots.go.th/news/category/817"/>
              </a:rPr>
              <a:t>Ministry of Tourism and Sports (MOTS) </a:t>
            </a:r>
          </a:p>
          <a:p>
            <a:pPr algn="l">
              <a:lnSpc>
                <a:spcPts val="2812"/>
              </a:lnSpc>
            </a:pPr>
            <a:r>
              <a:rPr lang="en-US" sz="1749">
                <a:solidFill>
                  <a:srgbClr val="000000"/>
                </a:solidFill>
                <a:latin typeface="Bitter"/>
                <a:ea typeface="Bitter"/>
                <a:cs typeface="Bitter"/>
                <a:sym typeface="Bitter"/>
              </a:rPr>
              <a:t>Photo credit: Le Cordon Bleu </a:t>
            </a:r>
          </a:p>
        </p:txBody>
      </p:sp>
      <p:sp>
        <p:nvSpPr>
          <p:cNvPr name="TextBox 37" id="37"/>
          <p:cNvSpPr txBox="true"/>
          <p:nvPr/>
        </p:nvSpPr>
        <p:spPr>
          <a:xfrm rot="0">
            <a:off x="6717954" y="562568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Germany</a:t>
            </a:r>
          </a:p>
        </p:txBody>
      </p:sp>
      <p:grpSp>
        <p:nvGrpSpPr>
          <p:cNvPr name="Group 38" id="38"/>
          <p:cNvGrpSpPr/>
          <p:nvPr/>
        </p:nvGrpSpPr>
        <p:grpSpPr>
          <a:xfrm rot="0">
            <a:off x="-26118" y="0"/>
            <a:ext cx="18314118" cy="10574388"/>
            <a:chOff x="0" y="0"/>
            <a:chExt cx="24418823" cy="14099184"/>
          </a:xfrm>
        </p:grpSpPr>
        <p:sp>
          <p:nvSpPr>
            <p:cNvPr name="Freeform 39" id="39"/>
            <p:cNvSpPr/>
            <p:nvPr/>
          </p:nvSpPr>
          <p:spPr>
            <a:xfrm flipH="false" flipV="false" rot="0">
              <a:off x="0" y="0"/>
              <a:ext cx="24418823" cy="14099184"/>
            </a:xfrm>
            <a:custGeom>
              <a:avLst/>
              <a:gdLst/>
              <a:ahLst/>
              <a:cxnLst/>
              <a:rect r="r" b="b" t="t" l="l"/>
              <a:pathLst>
                <a:path h="14099184" w="24418823">
                  <a:moveTo>
                    <a:pt x="0" y="0"/>
                  </a:moveTo>
                  <a:lnTo>
                    <a:pt x="24418823" y="0"/>
                  </a:lnTo>
                  <a:lnTo>
                    <a:pt x="24418823" y="14099184"/>
                  </a:lnTo>
                  <a:lnTo>
                    <a:pt x="0" y="14099184"/>
                  </a:lnTo>
                  <a:close/>
                </a:path>
              </a:pathLst>
            </a:custGeom>
            <a:blipFill>
              <a:blip r:embed="rId6">
                <a:alphaModFix amt="9350"/>
              </a:blip>
              <a:stretch>
                <a:fillRect l="0" t="-7731" r="0" b="-7731"/>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916709"/>
            <a:ext cx="16369008" cy="1840116"/>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p>
          <a:p>
            <a:pPr algn="l">
              <a:lnSpc>
                <a:spcPts val="3437"/>
              </a:lnSpc>
            </a:pP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097089"/>
            <a:ext cx="16369008" cy="1287463"/>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603627"/>
            <a:ext cx="16369008" cy="962920"/>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กรกฎาคม </a:t>
            </a:r>
            <a:r>
              <a:rPr lang="en-US" sz="2124">
                <a:solidFill>
                  <a:srgbClr val="000000"/>
                </a:solidFill>
                <a:latin typeface="Bitter"/>
                <a:ea typeface="Bitter"/>
                <a:cs typeface="Bitter"/>
                <a:sym typeface="Bitter"/>
              </a:rPr>
              <a:t>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89474"/>
            <a:ext cx="18288000" cy="10535697"/>
            <a:chOff x="0" y="0"/>
            <a:chExt cx="24384000" cy="14047596"/>
          </a:xfrm>
        </p:grpSpPr>
        <p:sp>
          <p:nvSpPr>
            <p:cNvPr name="Freeform 3" id="3"/>
            <p:cNvSpPr/>
            <p:nvPr/>
          </p:nvSpPr>
          <p:spPr>
            <a:xfrm flipH="false" flipV="false" rot="0">
              <a:off x="0" y="0"/>
              <a:ext cx="24384000" cy="14047595"/>
            </a:xfrm>
            <a:custGeom>
              <a:avLst/>
              <a:gdLst/>
              <a:ahLst/>
              <a:cxnLst/>
              <a:rect r="r" b="b" t="t" l="l"/>
              <a:pathLst>
                <a:path h="14047595" w="24384000">
                  <a:moveTo>
                    <a:pt x="0" y="0"/>
                  </a:moveTo>
                  <a:lnTo>
                    <a:pt x="24384000" y="0"/>
                  </a:lnTo>
                  <a:lnTo>
                    <a:pt x="24384000" y="14047595"/>
                  </a:lnTo>
                  <a:lnTo>
                    <a:pt x="0" y="14047595"/>
                  </a:lnTo>
                  <a:close/>
                </a:path>
              </a:pathLst>
            </a:custGeom>
            <a:solidFill>
              <a:srgbClr val="FFFFFF"/>
            </a:solidFill>
          </p:spPr>
        </p:sp>
      </p:grpSp>
      <p:grpSp>
        <p:nvGrpSpPr>
          <p:cNvPr name="Group 4" id="4"/>
          <p:cNvGrpSpPr/>
          <p:nvPr/>
        </p:nvGrpSpPr>
        <p:grpSpPr>
          <a:xfrm rot="0">
            <a:off x="10744200" y="0"/>
            <a:ext cx="7543800" cy="10287000"/>
            <a:chOff x="0" y="0"/>
            <a:chExt cx="10058400" cy="13716000"/>
          </a:xfrm>
        </p:grpSpPr>
        <p:sp>
          <p:nvSpPr>
            <p:cNvPr name="Freeform 5" id="5"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6" id="6"/>
          <p:cNvSpPr txBox="true"/>
          <p:nvPr/>
        </p:nvSpPr>
        <p:spPr>
          <a:xfrm rot="0">
            <a:off x="992238" y="2721921"/>
            <a:ext cx="9445523" cy="917046"/>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Overview of Thai Economy </a:t>
            </a:r>
          </a:p>
        </p:txBody>
      </p:sp>
      <p:sp>
        <p:nvSpPr>
          <p:cNvPr name="TextBox 7" id="7"/>
          <p:cNvSpPr txBox="true"/>
          <p:nvPr/>
        </p:nvSpPr>
        <p:spPr>
          <a:xfrm rot="0">
            <a:off x="992238" y="3956895"/>
            <a:ext cx="9751962" cy="1361625"/>
          </a:xfrm>
          <a:prstGeom prst="rect">
            <a:avLst/>
          </a:prstGeom>
        </p:spPr>
        <p:txBody>
          <a:bodyPr anchor="t" rtlCol="false" tIns="0" lIns="0" bIns="0" rIns="0">
            <a:spAutoFit/>
          </a:bodyPr>
          <a:lstStyle/>
          <a:p>
            <a:pPr algn="l" marL="329764" indent="-164882" lvl="1">
              <a:lnSpc>
                <a:spcPts val="3561"/>
              </a:lnSpc>
              <a:buFont typeface="Arial"/>
              <a:buChar char="•"/>
            </a:pPr>
            <a:r>
              <a:rPr lang="en-US" sz="2187">
                <a:solidFill>
                  <a:srgbClr val="000000"/>
                </a:solidFill>
                <a:latin typeface="Bitter"/>
                <a:ea typeface="Bitter"/>
                <a:cs typeface="Bitter"/>
                <a:sym typeface="Bitter"/>
              </a:rPr>
              <a:t>Thailand is a development success story, having </a:t>
            </a:r>
            <a:r>
              <a:rPr lang="en-US" b="true" sz="2187">
                <a:solidFill>
                  <a:srgbClr val="000000"/>
                </a:solidFill>
                <a:latin typeface="Bitter Bold"/>
                <a:ea typeface="Bitter Bold"/>
                <a:cs typeface="Bitter Bold"/>
                <a:sym typeface="Bitter Bold"/>
              </a:rPr>
              <a:t>transformed rapidly</a:t>
            </a:r>
            <a:r>
              <a:rPr lang="en-US" sz="2187">
                <a:solidFill>
                  <a:srgbClr val="000000"/>
                </a:solidFill>
                <a:latin typeface="Bitter"/>
                <a:ea typeface="Bitter"/>
                <a:cs typeface="Bitter"/>
                <a:sym typeface="Bitter"/>
              </a:rPr>
              <a:t> from an economy dominated by agriculture to one that is </a:t>
            </a:r>
          </a:p>
          <a:p>
            <a:pPr algn="l">
              <a:lnSpc>
                <a:spcPts val="3562"/>
              </a:lnSpc>
            </a:pPr>
            <a:r>
              <a:rPr lang="en-US" sz="2187">
                <a:solidFill>
                  <a:srgbClr val="000000"/>
                </a:solidFill>
                <a:latin typeface="Bitter"/>
                <a:ea typeface="Bitter"/>
                <a:cs typeface="Bitter"/>
                <a:sym typeface="Bitter"/>
              </a:rPr>
              <a:t>     </a:t>
            </a:r>
            <a:r>
              <a:rPr lang="en-US" sz="2187" b="true">
                <a:solidFill>
                  <a:srgbClr val="000000"/>
                </a:solidFill>
                <a:latin typeface="Bitter Bold"/>
                <a:ea typeface="Bitter Bold"/>
                <a:cs typeface="Bitter Bold"/>
                <a:sym typeface="Bitter Bold"/>
              </a:rPr>
              <a:t>modern, industrialized, and export-led.</a:t>
            </a:r>
          </a:p>
        </p:txBody>
      </p:sp>
      <p:sp>
        <p:nvSpPr>
          <p:cNvPr name="TextBox 8" id="8"/>
          <p:cNvSpPr txBox="true"/>
          <p:nvPr/>
        </p:nvSpPr>
        <p:spPr>
          <a:xfrm rot="0">
            <a:off x="1028700" y="6452945"/>
            <a:ext cx="9445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Sources: </a:t>
            </a:r>
            <a:r>
              <a:rPr lang="en-US" sz="2187" u="sng">
                <a:solidFill>
                  <a:srgbClr val="966703"/>
                </a:solidFill>
                <a:latin typeface="Bitter"/>
                <a:ea typeface="Bitter"/>
                <a:cs typeface="Bitter"/>
                <a:sym typeface="Bitter"/>
                <a:hlinkClick r:id="rId4" tooltip="https://www.worldbank.org/en/country/thailand/overview"/>
              </a:rPr>
              <a:t>World Bank </a:t>
            </a:r>
          </a:p>
          <a:p>
            <a:pPr algn="l">
              <a:lnSpc>
                <a:spcPts val="3562"/>
              </a:lnSpc>
            </a:pPr>
            <a:r>
              <a:rPr lang="en-US" sz="2187">
                <a:solidFill>
                  <a:srgbClr val="000000"/>
                </a:solidFill>
                <a:latin typeface="Bitter"/>
                <a:ea typeface="Bitter"/>
                <a:cs typeface="Bitter"/>
                <a:sym typeface="Bitter"/>
              </a:rPr>
              <a:t>Photo credit: King Power Mahanakhon</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46818" y="9525"/>
            <a:ext cx="15331869" cy="10287000"/>
          </a:xfrm>
          <a:custGeom>
            <a:avLst/>
            <a:gdLst/>
            <a:ahLst/>
            <a:cxnLst/>
            <a:rect r="r" b="b" t="t" l="l"/>
            <a:pathLst>
              <a:path h="10287000" w="15331869">
                <a:moveTo>
                  <a:pt x="0" y="0"/>
                </a:moveTo>
                <a:lnTo>
                  <a:pt x="15331869" y="0"/>
                </a:lnTo>
                <a:lnTo>
                  <a:pt x="15331869" y="10287000"/>
                </a:lnTo>
                <a:lnTo>
                  <a:pt x="0" y="10287000"/>
                </a:lnTo>
                <a:lnTo>
                  <a:pt x="0" y="0"/>
                </a:lnTo>
                <a:close/>
              </a:path>
            </a:pathLst>
          </a:custGeom>
          <a:blipFill>
            <a:blip r:embed="rId2"/>
            <a:stretch>
              <a:fillRect l="-444" t="-382" r="-1032" b="-382"/>
            </a:stretch>
          </a:blipFill>
        </p:spPr>
      </p:sp>
      <p:grpSp>
        <p:nvGrpSpPr>
          <p:cNvPr name="Group 3" id="3"/>
          <p:cNvGrpSpPr/>
          <p:nvPr/>
        </p:nvGrpSpPr>
        <p:grpSpPr>
          <a:xfrm rot="0">
            <a:off x="17036948" y="285750"/>
            <a:ext cx="965302" cy="752323"/>
            <a:chOff x="0" y="0"/>
            <a:chExt cx="1287069" cy="1003097"/>
          </a:xfrm>
        </p:grpSpPr>
        <p:sp>
          <p:nvSpPr>
            <p:cNvPr name="Freeform 4" id="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798989"/>
            <a:ext cx="7237362" cy="1810260"/>
          </a:xfrm>
          <a:prstGeom prst="rect">
            <a:avLst/>
          </a:prstGeom>
        </p:spPr>
        <p:txBody>
          <a:bodyPr anchor="t" rtlCol="false" tIns="0" lIns="0" bIns="0" rIns="0">
            <a:spAutoFit/>
          </a:bodyPr>
          <a:lstStyle/>
          <a:p>
            <a:pPr algn="ctr">
              <a:lnSpc>
                <a:spcPts val="7012"/>
              </a:lnSpc>
            </a:pPr>
            <a:r>
              <a:rPr lang="en-US" sz="5622" b="true">
                <a:solidFill>
                  <a:srgbClr val="253A7E"/>
                </a:solidFill>
                <a:latin typeface="Bitter Bold"/>
                <a:ea typeface="Bitter Bold"/>
                <a:cs typeface="Bitter Bold"/>
                <a:sym typeface="Bitter Bold"/>
              </a:rPr>
              <a:t>Thailand's Economic Performance</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656563" y="1440742"/>
            <a:ext cx="17355212" cy="824442"/>
          </a:xfrm>
          <a:prstGeom prst="rect">
            <a:avLst/>
          </a:prstGeom>
        </p:spPr>
        <p:txBody>
          <a:bodyPr anchor="t" rtlCol="false" tIns="0" lIns="0" bIns="0" rIns="0">
            <a:spAutoFit/>
          </a:bodyPr>
          <a:lstStyle/>
          <a:p>
            <a:pPr algn="l">
              <a:lnSpc>
                <a:spcPts val="6250"/>
              </a:lnSpc>
            </a:pPr>
            <a:r>
              <a:rPr lang="en-US" sz="5000" b="true">
                <a:solidFill>
                  <a:srgbClr val="253A7E"/>
                </a:solidFill>
                <a:latin typeface="Bitter Bold"/>
                <a:ea typeface="Bitter Bold"/>
                <a:cs typeface="Bitter Bold"/>
                <a:sym typeface="Bitter Bold"/>
              </a:rPr>
              <a:t>Thailand is the 2nd largest economy in Southeast Asia </a:t>
            </a:r>
          </a:p>
        </p:txBody>
      </p:sp>
      <p:sp>
        <p:nvSpPr>
          <p:cNvPr name="TextBox 7" id="7"/>
          <p:cNvSpPr txBox="true"/>
          <p:nvPr/>
        </p:nvSpPr>
        <p:spPr>
          <a:xfrm rot="0">
            <a:off x="890883" y="2316804"/>
            <a:ext cx="16506234" cy="968375"/>
          </a:xfrm>
          <a:prstGeom prst="rect">
            <a:avLst/>
          </a:prstGeom>
        </p:spPr>
        <p:txBody>
          <a:bodyPr anchor="t" rtlCol="false" tIns="0" lIns="0" bIns="0" rIns="0">
            <a:spAutoFit/>
          </a:bodyPr>
          <a:lstStyle/>
          <a:p>
            <a:pPr algn="l">
              <a:lnSpc>
                <a:spcPts val="3999"/>
              </a:lnSpc>
            </a:pPr>
            <a:r>
              <a:rPr lang="en-US" sz="2499">
                <a:solidFill>
                  <a:srgbClr val="000000"/>
                </a:solidFill>
                <a:latin typeface="Bitter"/>
                <a:ea typeface="Bitter"/>
                <a:cs typeface="Bitter"/>
                <a:sym typeface="Bitter"/>
              </a:rPr>
              <a:t>Thailand is the second largest economy in Southeast Asia after Indonesia, in terms of nominal GDP </a:t>
            </a:r>
          </a:p>
          <a:p>
            <a:pPr algn="l">
              <a:lnSpc>
                <a:spcPts val="3999"/>
              </a:lnSpc>
            </a:pPr>
            <a:r>
              <a:rPr lang="en-US" sz="2499">
                <a:solidFill>
                  <a:srgbClr val="000000"/>
                </a:solidFill>
                <a:latin typeface="Bitter"/>
                <a:ea typeface="Bitter"/>
                <a:cs typeface="Bitter"/>
                <a:sym typeface="Bitter"/>
              </a:rPr>
              <a:t>(gross domestic product) value. However, its nominal per capita is higher than that of Indonesia. </a:t>
            </a:r>
          </a:p>
        </p:txBody>
      </p:sp>
      <p:grpSp>
        <p:nvGrpSpPr>
          <p:cNvPr name="Group 8" id="8"/>
          <p:cNvGrpSpPr/>
          <p:nvPr/>
        </p:nvGrpSpPr>
        <p:grpSpPr>
          <a:xfrm rot="0">
            <a:off x="3643017" y="3706863"/>
            <a:ext cx="11001966" cy="4788398"/>
            <a:chOff x="0" y="0"/>
            <a:chExt cx="14669287" cy="6384531"/>
          </a:xfrm>
        </p:grpSpPr>
        <p:sp>
          <p:nvSpPr>
            <p:cNvPr name="Freeform 9" id="9" descr="preencoded.png"/>
            <p:cNvSpPr/>
            <p:nvPr/>
          </p:nvSpPr>
          <p:spPr>
            <a:xfrm flipH="false" flipV="false" rot="0">
              <a:off x="0" y="0"/>
              <a:ext cx="14669263" cy="6384544"/>
            </a:xfrm>
            <a:custGeom>
              <a:avLst/>
              <a:gdLst/>
              <a:ahLst/>
              <a:cxnLst/>
              <a:rect r="r" b="b" t="t" l="l"/>
              <a:pathLst>
                <a:path h="6384544" w="14669263">
                  <a:moveTo>
                    <a:pt x="0" y="0"/>
                  </a:moveTo>
                  <a:lnTo>
                    <a:pt x="14669263" y="0"/>
                  </a:lnTo>
                  <a:lnTo>
                    <a:pt x="14669263" y="6384544"/>
                  </a:lnTo>
                  <a:lnTo>
                    <a:pt x="0" y="6384544"/>
                  </a:lnTo>
                  <a:lnTo>
                    <a:pt x="0" y="0"/>
                  </a:lnTo>
                  <a:close/>
                </a:path>
              </a:pathLst>
            </a:custGeom>
            <a:blipFill>
              <a:blip r:embed="rId3"/>
              <a:stretch>
                <a:fillRect l="0" t="-30" r="0" b="-30"/>
              </a:stretch>
            </a:blipFill>
          </p:spPr>
        </p:sp>
      </p:grpSp>
      <p:sp>
        <p:nvSpPr>
          <p:cNvPr name="TextBox 10" id="10"/>
          <p:cNvSpPr txBox="true"/>
          <p:nvPr/>
        </p:nvSpPr>
        <p:spPr>
          <a:xfrm rot="0">
            <a:off x="890883" y="8705402"/>
            <a:ext cx="16506234" cy="776383"/>
          </a:xfrm>
          <a:prstGeom prst="rect">
            <a:avLst/>
          </a:prstGeom>
        </p:spPr>
        <p:txBody>
          <a:bodyPr anchor="t" rtlCol="false" tIns="0" lIns="0" bIns="0" rIns="0">
            <a:spAutoFit/>
          </a:bodyPr>
          <a:lstStyle/>
          <a:p>
            <a:pPr algn="l">
              <a:lnSpc>
                <a:spcPts val="3186"/>
              </a:lnSpc>
            </a:pPr>
            <a:r>
              <a:rPr lang="en-US" sz="2000">
                <a:solidFill>
                  <a:srgbClr val="000000"/>
                </a:solidFill>
                <a:latin typeface="Bitter"/>
                <a:ea typeface="Bitter"/>
                <a:cs typeface="Bitter"/>
                <a:sym typeface="Bitter"/>
              </a:rPr>
              <a:t>Source: National Economic and Social Development Council, Thailand Development Research Institute, </a:t>
            </a:r>
            <a:r>
              <a:rPr lang="en-US" sz="2000" u="sng">
                <a:solidFill>
                  <a:srgbClr val="000000"/>
                </a:solidFill>
                <a:latin typeface="Bitter"/>
                <a:ea typeface="Bitter"/>
                <a:cs typeface="Bitter"/>
                <a:sym typeface="Bitter"/>
                <a:hlinkClick r:id="rId4" tooltip="https://www.facebook.com/reel/1629628314988835"/>
              </a:rPr>
              <a:t>Proprogess</a:t>
            </a:r>
          </a:p>
          <a:p>
            <a:pPr algn="l">
              <a:lnSpc>
                <a:spcPts val="3187"/>
              </a:lnSpc>
            </a:pP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alphaModFix amt="90000"/>
              </a:blip>
              <a:stretch>
                <a:fillRect l="0" t="0" r="0" b="0"/>
              </a:stretch>
            </a:blipFill>
          </p:spPr>
        </p:sp>
      </p:grpSp>
      <p:sp>
        <p:nvSpPr>
          <p:cNvPr name="TextBox 8" id="8"/>
          <p:cNvSpPr txBox="true"/>
          <p:nvPr/>
        </p:nvSpPr>
        <p:spPr>
          <a:xfrm rot="0">
            <a:off x="992238" y="1255957"/>
            <a:ext cx="9445523" cy="1848379"/>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Key Economic Indicators (2025)</a:t>
            </a:r>
          </a:p>
        </p:txBody>
      </p:sp>
      <p:sp>
        <p:nvSpPr>
          <p:cNvPr name="TextBox 9" id="9"/>
          <p:cNvSpPr txBox="true"/>
          <p:nvPr/>
        </p:nvSpPr>
        <p:spPr>
          <a:xfrm rot="0">
            <a:off x="992238" y="3357858"/>
            <a:ext cx="9445523" cy="1093899"/>
          </a:xfrm>
          <a:prstGeom prst="rect">
            <a:avLst/>
          </a:prstGeom>
        </p:spPr>
        <p:txBody>
          <a:bodyPr anchor="t" rtlCol="false" tIns="0" lIns="0" bIns="0" rIns="0">
            <a:spAutoFit/>
          </a:bodyPr>
          <a:lstStyle/>
          <a:p>
            <a:pPr algn="l">
              <a:lnSpc>
                <a:spcPts val="4435"/>
              </a:lnSpc>
            </a:pPr>
            <a:r>
              <a:rPr lang="en-US" sz="2750">
                <a:solidFill>
                  <a:srgbClr val="000000"/>
                </a:solidFill>
                <a:latin typeface="Bitter"/>
                <a:ea typeface="Bitter"/>
                <a:cs typeface="Bitter"/>
                <a:sym typeface="Bitter"/>
              </a:rPr>
              <a:t>Thailand maintains steady economic growth </a:t>
            </a:r>
          </a:p>
          <a:p>
            <a:pPr algn="l">
              <a:lnSpc>
                <a:spcPts val="4437"/>
              </a:lnSpc>
            </a:pPr>
            <a:r>
              <a:rPr lang="en-US" sz="2750">
                <a:solidFill>
                  <a:srgbClr val="000000"/>
                </a:solidFill>
                <a:latin typeface="Bitter"/>
                <a:ea typeface="Bitter"/>
                <a:cs typeface="Bitter"/>
                <a:sym typeface="Bitter"/>
              </a:rPr>
              <a:t>despite global challenges.</a:t>
            </a:r>
          </a:p>
        </p:txBody>
      </p:sp>
      <p:sp>
        <p:nvSpPr>
          <p:cNvPr name="TextBox 10" id="10"/>
          <p:cNvSpPr txBox="true"/>
          <p:nvPr/>
        </p:nvSpPr>
        <p:spPr>
          <a:xfrm rot="0">
            <a:off x="524994" y="5399061"/>
            <a:ext cx="9954663" cy="929535"/>
          </a:xfrm>
          <a:prstGeom prst="rect">
            <a:avLst/>
          </a:prstGeom>
        </p:spPr>
        <p:txBody>
          <a:bodyPr anchor="t" rtlCol="false" tIns="0" lIns="0" bIns="0" rIns="0">
            <a:spAutoFit/>
          </a:bodyPr>
          <a:lstStyle/>
          <a:p>
            <a:pPr algn="ctr">
              <a:lnSpc>
                <a:spcPts val="6512"/>
              </a:lnSpc>
            </a:pPr>
            <a:r>
              <a:rPr lang="en-US" sz="6512" b="true">
                <a:solidFill>
                  <a:srgbClr val="000000"/>
                </a:solidFill>
                <a:latin typeface="Bitter Bold"/>
                <a:ea typeface="Bitter Bold"/>
                <a:cs typeface="Bitter Bold"/>
                <a:sym typeface="Bitter Bold"/>
              </a:rPr>
              <a:t>577 billion US dollars </a:t>
            </a:r>
          </a:p>
        </p:txBody>
      </p:sp>
      <p:sp>
        <p:nvSpPr>
          <p:cNvPr name="TextBox 11" id="11"/>
          <p:cNvSpPr txBox="true"/>
          <p:nvPr/>
        </p:nvSpPr>
        <p:spPr>
          <a:xfrm rot="0">
            <a:off x="3730304" y="482279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Nominal GDP</a:t>
            </a:r>
          </a:p>
        </p:txBody>
      </p:sp>
      <p:sp>
        <p:nvSpPr>
          <p:cNvPr name="TextBox 12" id="12"/>
          <p:cNvSpPr txBox="true"/>
          <p:nvPr/>
        </p:nvSpPr>
        <p:spPr>
          <a:xfrm rot="0">
            <a:off x="-206126" y="8808237"/>
            <a:ext cx="10117341" cy="323850"/>
          </a:xfrm>
          <a:prstGeom prst="rect">
            <a:avLst/>
          </a:prstGeom>
        </p:spPr>
        <p:txBody>
          <a:bodyPr anchor="t" rtlCol="false" tIns="0" lIns="0" bIns="0" rIns="0">
            <a:spAutoFit/>
          </a:bodyPr>
          <a:lstStyle/>
          <a:p>
            <a:pPr algn="ctr">
              <a:lnSpc>
                <a:spcPts val="2849"/>
              </a:lnSpc>
            </a:pPr>
            <a:r>
              <a:rPr lang="en-US" sz="1749" u="sng">
                <a:solidFill>
                  <a:srgbClr val="000000"/>
                </a:solidFill>
                <a:latin typeface="Bitter"/>
                <a:ea typeface="Bitter"/>
                <a:cs typeface="Bitter"/>
                <a:sym typeface="Bitter"/>
                <a:hlinkClick r:id="rId4" tooltip="https://www.nesdc.go.th/wordpress/wp-content/uploads/2026/02/03-PRESS-ENG-2568-Q4.pdf"/>
              </a:rPr>
              <a:t>Source: The National Economic and Social Development Council (NESDC</a:t>
            </a:r>
            <a:r>
              <a:rPr lang="en-US" sz="1749">
                <a:solidFill>
                  <a:srgbClr val="000000"/>
                </a:solidFill>
                <a:latin typeface="Bitter"/>
                <a:ea typeface="Bitter"/>
                <a:cs typeface="Bitter"/>
                <a:sym typeface="Bitter"/>
              </a:rPr>
              <a:t>)</a:t>
            </a:r>
          </a:p>
        </p:txBody>
      </p:sp>
      <p:sp>
        <p:nvSpPr>
          <p:cNvPr name="TextBox 13" id="13"/>
          <p:cNvSpPr txBox="true"/>
          <p:nvPr/>
        </p:nvSpPr>
        <p:spPr>
          <a:xfrm rot="0">
            <a:off x="1278286" y="7150358"/>
            <a:ext cx="8448080" cy="1048279"/>
          </a:xfrm>
          <a:prstGeom prst="rect">
            <a:avLst/>
          </a:prstGeom>
        </p:spPr>
        <p:txBody>
          <a:bodyPr anchor="t" rtlCol="false" tIns="0" lIns="0" bIns="0" rIns="0">
            <a:spAutoFit/>
          </a:bodyPr>
          <a:lstStyle/>
          <a:p>
            <a:pPr algn="ctr">
              <a:lnSpc>
                <a:spcPts val="7312"/>
              </a:lnSpc>
            </a:pPr>
            <a:r>
              <a:rPr lang="en-US" sz="7312" b="true">
                <a:solidFill>
                  <a:srgbClr val="000000"/>
                </a:solidFill>
                <a:latin typeface="Bitter Bold"/>
                <a:ea typeface="Bitter Bold"/>
                <a:cs typeface="Bitter Bold"/>
                <a:sym typeface="Bitter Bold"/>
              </a:rPr>
              <a:t>8,200.9 US dollars</a:t>
            </a:r>
          </a:p>
        </p:txBody>
      </p:sp>
      <p:sp>
        <p:nvSpPr>
          <p:cNvPr name="TextBox 14" id="14"/>
          <p:cNvSpPr txBox="true"/>
          <p:nvPr/>
        </p:nvSpPr>
        <p:spPr>
          <a:xfrm rot="0">
            <a:off x="3730304" y="6555045"/>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GDP per Capita</a:t>
            </a:r>
          </a:p>
        </p:txBody>
      </p:sp>
      <p:sp>
        <p:nvSpPr>
          <p:cNvPr name="TextBox 15" id="15"/>
          <p:cNvSpPr txBox="true"/>
          <p:nvPr/>
        </p:nvSpPr>
        <p:spPr>
          <a:xfrm rot="0">
            <a:off x="992238" y="9179061"/>
            <a:ext cx="9445523"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The Nation </a:t>
            </a:r>
          </a:p>
        </p:txBody>
      </p:sp>
      <p:grpSp>
        <p:nvGrpSpPr>
          <p:cNvPr name="Group 16" id="16"/>
          <p:cNvGrpSpPr/>
          <p:nvPr/>
        </p:nvGrpSpPr>
        <p:grpSpPr>
          <a:xfrm rot="0">
            <a:off x="1028700" y="408384"/>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25411" y="729253"/>
            <a:ext cx="14587985" cy="8192691"/>
            <a:chOff x="0" y="0"/>
            <a:chExt cx="19450647" cy="10923588"/>
          </a:xfrm>
        </p:grpSpPr>
        <p:sp>
          <p:nvSpPr>
            <p:cNvPr name="Freeform 7" id="7" descr="preencoded.png"/>
            <p:cNvSpPr/>
            <p:nvPr/>
          </p:nvSpPr>
          <p:spPr>
            <a:xfrm flipH="false" flipV="false" rot="0">
              <a:off x="0" y="0"/>
              <a:ext cx="19450686" cy="10923651"/>
            </a:xfrm>
            <a:custGeom>
              <a:avLst/>
              <a:gdLst/>
              <a:ahLst/>
              <a:cxnLst/>
              <a:rect r="r" b="b" t="t" l="l"/>
              <a:pathLst>
                <a:path h="10923651" w="19450686">
                  <a:moveTo>
                    <a:pt x="0" y="0"/>
                  </a:moveTo>
                  <a:lnTo>
                    <a:pt x="19450686" y="0"/>
                  </a:lnTo>
                  <a:lnTo>
                    <a:pt x="19450686" y="10923651"/>
                  </a:lnTo>
                  <a:lnTo>
                    <a:pt x="0" y="10923651"/>
                  </a:lnTo>
                  <a:lnTo>
                    <a:pt x="0" y="0"/>
                  </a:lnTo>
                  <a:close/>
                </a:path>
              </a:pathLst>
            </a:custGeom>
            <a:blipFill>
              <a:blip r:embed="rId3"/>
              <a:stretch>
                <a:fillRect l="-22" t="0" r="-21" b="0"/>
              </a:stretch>
            </a:blipFill>
          </p:spPr>
        </p:sp>
      </p:grpSp>
      <p:sp>
        <p:nvSpPr>
          <p:cNvPr name="TextBox 8" id="8"/>
          <p:cNvSpPr txBox="true"/>
          <p:nvPr/>
        </p:nvSpPr>
        <p:spPr>
          <a:xfrm rot="0">
            <a:off x="925411" y="9152630"/>
            <a:ext cx="16437178" cy="404965"/>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Source: National Economic and Social Development Council, Thailand Development Research Institute</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DAHKMQnIna0</dc:identifier>
  <dcterms:modified xsi:type="dcterms:W3CDTF">2011-08-01T06:04:30Z</dcterms:modified>
  <cp:revision>1</cp:revision>
  <dc:title>4-Thai Economy (2026)</dc:title>
</cp:coreProperties>
</file>