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Lst>
  <p:notesMasterIdLst>
    <p:notesMasterId r:id="rId8"/>
  </p:notesMasterIdLst>
  <p:sldSz cx="14630400" cy="8229600"/>
  <p:notesSz cx="8229600" cy="14630400"/>
  <p:embeddedFontLst>
    <p:embeddedFont>
      <p:font typeface="Bitter"/>
      <p:regular r:id="rId13"/>
    </p:embeddedFont>
    <p:embeddedFont>
      <p:font typeface="Bitter"/>
      <p:regular r:id="rId14"/>
    </p:embeddedFont>
    <p:embeddedFont>
      <p:font typeface="Bitter"/>
      <p:regular r:id="rId15"/>
    </p:embeddedFont>
    <p:embeddedFont>
      <p:font typeface="Bitter"/>
      <p:regular r:id="rId16"/>
    </p:embeddedFont>
    <p:embeddedFont>
      <p:font typeface="Bitter"/>
      <p:regular r:id="rId17"/>
    </p:embeddedFont>
    <p:embeddedFont>
      <p:font typeface="Bitter"/>
      <p:regular r:id="rId18"/>
    </p:embeddedFont>
    <p:embeddedFont>
      <p:font typeface="Bitter"/>
      <p:regular r:id="rId19"/>
    </p:embeddedFont>
    <p:embeddedFont>
      <p:font typeface="Bitter"/>
      <p:regular r:id="rId20"/>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 Id="rId11" Type="http://schemas.openxmlformats.org/officeDocument/2006/relationships/theme" Target="theme/theme1.xml"/><Relationship Id="rId12" Type="http://schemas.openxmlformats.org/officeDocument/2006/relationships/tableStyles" Target="tableStyles.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font" Target="fonts/font7.fntdata"/><Relationship Id="rId20"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CD9D9"/>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hyperlink" Target="mailto:info@thailandfoundation.or.th" TargetMode="External"/><Relationship Id="rId2" Type="http://schemas.openxmlformats.org/officeDocument/2006/relationships/image" Target="../media/image-2-1.png"/><Relationship Id="rId3" Type="http://schemas.openxmlformats.org/officeDocument/2006/relationships/slideLayout" Target="../slideLayouts/slideLayout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hyperlink" Target="mailto:info@thailandfoundation.or.th" TargetMode="External"/><Relationship Id="rId2" Type="http://schemas.openxmlformats.org/officeDocument/2006/relationships/image" Target="../media/image-3-1.png"/><Relationship Id="rId3" Type="http://schemas.openxmlformats.org/officeDocument/2006/relationships/slideLayout" Target="../slideLayouts/slideLayout4.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6.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7.xml"/><Relationship Id="rId6"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8046720" cy="8229600"/>
          </a:xfrm>
          <a:prstGeom prst="rect">
            <a:avLst/>
          </a:prstGeom>
        </p:spPr>
      </p:pic>
      <p:sp>
        <p:nvSpPr>
          <p:cNvPr id="3" name="Text 0"/>
          <p:cNvSpPr/>
          <p:nvPr/>
        </p:nvSpPr>
        <p:spPr>
          <a:xfrm>
            <a:off x="8108990" y="1536621"/>
            <a:ext cx="5727621" cy="2126337"/>
          </a:xfrm>
          <a:prstGeom prst="rect">
            <a:avLst/>
          </a:prstGeom>
          <a:noFill/>
          <a:ln/>
        </p:spPr>
        <p:txBody>
          <a:bodyPr wrap="square" lIns="0" tIns="0" rIns="0" bIns="0" rtlCol="0" anchor="t"/>
          <a:lstStyle/>
          <a:p>
            <a:pPr algn="l" indent="0" marL="0">
              <a:lnSpc>
                <a:spcPts val="5550"/>
              </a:lnSpc>
              <a:buNone/>
            </a:pPr>
            <a:r>
              <a:rPr lang="en-US" sz="4450" b="1" dirty="0">
                <a:solidFill>
                  <a:srgbClr val="253A7E"/>
                </a:solidFill>
                <a:latin typeface="Bitter Bold" pitchFamily="34" charset="0"/>
                <a:ea typeface="Bitter Bold" pitchFamily="34" charset="-122"/>
                <a:cs typeface="Bitter Bold" pitchFamily="34" charset="-120"/>
              </a:rPr>
              <a:t>Politics and Government of Thailand</a:t>
            </a:r>
            <a:endParaRPr lang="en-US" sz="4450" dirty="0"/>
          </a:p>
        </p:txBody>
      </p:sp>
      <p:sp>
        <p:nvSpPr>
          <p:cNvPr id="4" name="Text 1"/>
          <p:cNvSpPr/>
          <p:nvPr/>
        </p:nvSpPr>
        <p:spPr>
          <a:xfrm>
            <a:off x="8108990" y="4003119"/>
            <a:ext cx="5727621"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5" name="Text 2"/>
          <p:cNvSpPr/>
          <p:nvPr/>
        </p:nvSpPr>
        <p:spPr>
          <a:xfrm>
            <a:off x="8108990" y="4621173"/>
            <a:ext cx="5727621"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6" name="Text 3"/>
          <p:cNvSpPr/>
          <p:nvPr/>
        </p:nvSpPr>
        <p:spPr>
          <a:xfrm>
            <a:off x="8108990" y="5239226"/>
            <a:ext cx="5727621"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7" name="Text 4"/>
          <p:cNvSpPr/>
          <p:nvPr/>
        </p:nvSpPr>
        <p:spPr>
          <a:xfrm>
            <a:off x="8108990" y="5857280"/>
            <a:ext cx="5727621"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Bitter" pitchFamily="34" charset="0"/>
                <a:ea typeface="Bitter" pitchFamily="34" charset="-122"/>
                <a:cs typeface="Bitter" pitchFamily="34" charset="-120"/>
              </a:rPr>
              <a:t>Pictured: The Democracy Monument, Bangkok</a:t>
            </a:r>
            <a:endParaRPr lang="en-US" sz="1400" dirty="0"/>
          </a:p>
        </p:txBody>
      </p:sp>
      <p:sp>
        <p:nvSpPr>
          <p:cNvPr id="8" name="Text 5"/>
          <p:cNvSpPr/>
          <p:nvPr/>
        </p:nvSpPr>
        <p:spPr>
          <a:xfrm>
            <a:off x="8108990" y="6402705"/>
            <a:ext cx="5727621"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Bitter" pitchFamily="34" charset="0"/>
                <a:ea typeface="Bitter" pitchFamily="34" charset="-122"/>
                <a:cs typeface="Bitter" pitchFamily="34" charset="-120"/>
              </a:rPr>
              <a:t>Photo credit: Thailand NOW</a:t>
            </a:r>
            <a:endParaRPr lang="en-US" sz="1400" dirty="0"/>
          </a:p>
        </p:txBody>
      </p:sp>
      <p:pic>
        <p:nvPicPr>
          <p:cNvPr id="9" name="Image 1"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664369"/>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253A7E"/>
                </a:solidFill>
                <a:latin typeface="Bitter Bold" pitchFamily="34" charset="0"/>
                <a:ea typeface="Bitter Bold" pitchFamily="34" charset="-122"/>
                <a:cs typeface="Bitter Bold" pitchFamily="34" charset="-120"/>
              </a:rPr>
              <a:t>Thailand in Brief</a:t>
            </a:r>
            <a:endParaRPr lang="en-US" sz="4450" dirty="0"/>
          </a:p>
        </p:txBody>
      </p:sp>
      <p:sp>
        <p:nvSpPr>
          <p:cNvPr id="3" name="Text 1"/>
          <p:cNvSpPr/>
          <p:nvPr/>
        </p:nvSpPr>
        <p:spPr>
          <a:xfrm>
            <a:off x="793790" y="1826776"/>
            <a:ext cx="13042821" cy="1088708"/>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 "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has been prepared by the Thailand Foundation to support students, scholars, and the general public who wish to give presentations about Thailand to their audiences—for example, exchange program students and international participants.</a:t>
            </a:r>
            <a:endParaRPr lang="en-US" sz="1750" dirty="0"/>
          </a:p>
        </p:txBody>
      </p:sp>
      <p:sp>
        <p:nvSpPr>
          <p:cNvPr id="4" name="Text 2"/>
          <p:cNvSpPr/>
          <p:nvPr/>
        </p:nvSpPr>
        <p:spPr>
          <a:xfrm>
            <a:off x="793790" y="3170634"/>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The work presents some basic information about Thailand in 11 areas: </a:t>
            </a:r>
            <a:pPr algn="l" indent="0" marL="0">
              <a:lnSpc>
                <a:spcPts val="2850"/>
              </a:lnSpc>
              <a:buNone/>
            </a:pPr>
            <a:r>
              <a:rPr lang="en-US" sz="1750" b="1" i="1" dirty="0">
                <a:solidFill>
                  <a:srgbClr val="000000"/>
                </a:solidFill>
                <a:latin typeface="Bitter" pitchFamily="34" charset="0"/>
                <a:ea typeface="Bitter" pitchFamily="34" charset="-122"/>
                <a:cs typeface="Bitter" pitchFamily="34" charset="-120"/>
              </a:rPr>
              <a:t>1) Geography,  2) History,  3) Politics and Government, 4) Economics,  5) Demographics,  6) Culture,  7) Values,  8) Thai People and Other Popularity That You May Know,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a:t>
            </a:r>
            <a:pPr algn="l" indent="0" marL="0">
              <a:lnSpc>
                <a:spcPts val="2850"/>
              </a:lnSpc>
              <a:buNone/>
            </a:pPr>
            <a:r>
              <a:rPr lang="en-US" sz="1750" b="1" i="1" dirty="0">
                <a:solidFill>
                  <a:srgbClr val="000000"/>
                </a:solidFill>
                <a:latin typeface="Bitter" pitchFamily="34" charset="0"/>
                <a:ea typeface="Bitter" pitchFamily="34" charset="-122"/>
                <a:cs typeface="Bitter" pitchFamily="34" charset="-120"/>
              </a:rPr>
              <a:t>9) Misconceptions about Thailand,  10) Thailand's Role on the Global Stage, and  11) Rankings Related to Thailand.</a:t>
            </a:r>
            <a:endParaRPr lang="en-US" sz="1750" dirty="0"/>
          </a:p>
        </p:txBody>
      </p:sp>
      <p:sp>
        <p:nvSpPr>
          <p:cNvPr id="5" name="Text 3"/>
          <p:cNvSpPr/>
          <p:nvPr/>
        </p:nvSpPr>
        <p:spPr>
          <a:xfrm>
            <a:off x="793790" y="4514493"/>
            <a:ext cx="13042821" cy="1451610"/>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is produced in both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PDF file (.pdf)</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and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 Powerpoint Presentation (.pptx)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formats, consisting of xx slides. Users may download and select the topics they wish to present, and may rearrange the sequence of the slides as appropriate. However, the content of this document cannot be edited. Reproduction or use for commercial purposes without permission from the Thailand Foundation is not allowed.</a:t>
            </a:r>
            <a:endParaRPr lang="en-US" sz="1750" dirty="0"/>
          </a:p>
        </p:txBody>
      </p:sp>
      <p:sp>
        <p:nvSpPr>
          <p:cNvPr id="6" name="Text 4"/>
          <p:cNvSpPr/>
          <p:nvPr/>
        </p:nvSpPr>
        <p:spPr>
          <a:xfrm>
            <a:off x="793790" y="6221254"/>
            <a:ext cx="13042821" cy="725805"/>
          </a:xfrm>
          <a:prstGeom prst="rect">
            <a:avLst/>
          </a:prstGeom>
          <a:noFill/>
          <a:ln/>
        </p:spPr>
        <p:txBody>
          <a:bodyPr wrap="square" lIns="0" tIns="0" rIns="0" bIns="0" rtlCol="0" anchor="t"/>
          <a:lstStyle/>
          <a:p>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"Thailand in Brief"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will be updated every third quarter each year. For inquiries or further suggestions, please contact the Thailand Foundation at </a:t>
            </a:r>
            <a:pPr algn="l" indent="0" marL="0">
              <a:lnSpc>
                <a:spcPts val="2850"/>
              </a:lnSpc>
              <a:buNone/>
            </a:pPr>
            <a:r>
              <a:rPr lang="en-US" sz="1750" u="sng" dirty="0">
                <a:solidFill>
                  <a:srgbClr val="966703"/>
                </a:solidFill>
                <a:latin typeface="Bitter" pitchFamily="34" charset="0"/>
                <a:ea typeface="Bitter" pitchFamily="34" charset="-122"/>
                <a:cs typeface="Bitter" pitchFamily="34" charset="-120"/>
                <a:hlinkClick r:id="rId1" invalidUrl="" action="" tgtFrame="" tooltip="" history="1" highlightClick="0" endSnd="0">
                  <a:extLst>
                    <a:ext uri="{A12FA001-AC4F-418D-AE19-62706E023703}">
                      <ahyp:hlinkClr xmlns:ahyp="http://schemas.microsoft.com/office/drawing/2018/hyperlinkcolor" val="tx"/>
                    </a:ext>
                  </a:extLst>
                </a:hlinkClick>
              </a:rPr>
              <a:t>info@thailandfoundation.or.th</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a:t>
            </a:r>
            <a:endParaRPr lang="en-US" sz="1750" dirty="0"/>
          </a:p>
        </p:txBody>
      </p:sp>
      <p:sp>
        <p:nvSpPr>
          <p:cNvPr id="7" name="Text 5"/>
          <p:cNvSpPr/>
          <p:nvPr/>
        </p:nvSpPr>
        <p:spPr>
          <a:xfrm>
            <a:off x="793790" y="7202210"/>
            <a:ext cx="13042821" cy="362903"/>
          </a:xfrm>
          <a:prstGeom prst="rect">
            <a:avLst/>
          </a:prstGeom>
          <a:noFill/>
          <a:ln/>
        </p:spPr>
        <p:txBody>
          <a:bodyPr wrap="none" lIns="0" tIns="0" rIns="0" bIns="0" rtlCol="0" anchor="t"/>
          <a:lstStyle/>
          <a:p>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27 May 2025</a:t>
            </a:r>
            <a:endParaRPr lang="en-US" sz="1750" dirty="0"/>
          </a:p>
        </p:txBody>
      </p:sp>
      <p:pic>
        <p:nvPicPr>
          <p:cNvPr id="8" name="Image 0"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172289"/>
            <a:ext cx="5103614" cy="637937"/>
          </a:xfrm>
          <a:prstGeom prst="rect">
            <a:avLst/>
          </a:prstGeom>
          <a:noFill/>
          <a:ln/>
        </p:spPr>
        <p:txBody>
          <a:bodyPr wrap="none" lIns="0" tIns="0" rIns="0" bIns="0" rtlCol="0" anchor="t"/>
          <a:lstStyle/>
          <a:p>
            <a:pPr algn="l" indent="0" marL="0">
              <a:lnSpc>
                <a:spcPts val="5000"/>
              </a:lnSpc>
              <a:buNone/>
            </a:pPr>
            <a:r>
              <a:rPr lang="en-US" sz="4000" b="1" dirty="0">
                <a:solidFill>
                  <a:srgbClr val="253A7E"/>
                </a:solidFill>
                <a:latin typeface="Bitter Bold" pitchFamily="34" charset="0"/>
                <a:ea typeface="Bitter Bold" pitchFamily="34" charset="-122"/>
                <a:cs typeface="Bitter Bold" pitchFamily="34" charset="-120"/>
              </a:rPr>
              <a:t>Thailand in Brief</a:t>
            </a:r>
            <a:endParaRPr lang="en-US" sz="4000" dirty="0"/>
          </a:p>
        </p:txBody>
      </p:sp>
      <p:sp>
        <p:nvSpPr>
          <p:cNvPr id="3" name="Text 1"/>
          <p:cNvSpPr/>
          <p:nvPr/>
        </p:nvSpPr>
        <p:spPr>
          <a:xfrm>
            <a:off x="793790" y="2218492"/>
            <a:ext cx="13042821" cy="980123"/>
          </a:xfrm>
          <a:prstGeom prst="rect">
            <a:avLst/>
          </a:prstGeom>
          <a:noFill/>
          <a:ln/>
        </p:spPr>
        <p:txBody>
          <a:bodyPr wrap="square" lIns="0" tIns="0" rIns="0" bIns="0" rtlCol="0" anchor="t"/>
          <a:lstStyle/>
          <a:p>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"Thailand in Brief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จัดทำขึ้นโดยมูลนิธิไทย (Thailand Foundation) เพื่ออำนวยความสะดวกแก่ นักเรียน นักศึกษา และผู้สนใจทั่วไป นำไปใช้ประโยชน์ อาทิ ในการบรรยาย หรือให้ความรู้เกี่ยวกับประเทศไทยในด้านต่าง ๆ แก่ชาวต่างประเทศ เช่น กรณีนักศึกษาแลกเปลี่ยนที่ไปเรียนในต่างประเทศที่ต้องนำเสนอเรื่องราวเกี่ยวกับประเทศไทยในสถาบันที่ไปศึกษาอยู่ เป็นต้น</a:t>
            </a:r>
            <a:endParaRPr lang="en-US" sz="1600" dirty="0"/>
          </a:p>
        </p:txBody>
      </p:sp>
      <p:sp>
        <p:nvSpPr>
          <p:cNvPr id="4" name="Text 2"/>
          <p:cNvSpPr/>
          <p:nvPr/>
        </p:nvSpPr>
        <p:spPr>
          <a:xfrm>
            <a:off x="793790" y="3428167"/>
            <a:ext cx="13042821" cy="1306830"/>
          </a:xfrm>
          <a:prstGeom prst="rect">
            <a:avLst/>
          </a:prstGeom>
          <a:noFill/>
          <a:ln/>
        </p:spPr>
        <p:txBody>
          <a:bodyPr wrap="square" lIns="0" tIns="0" rIns="0" bIns="0" rtlCol="0" anchor="t"/>
          <a:lstStyle/>
          <a:p>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งานชิ้นนี้เสนอข้อมูลเกี่ยวกับประเทศไทยโดยสังเขป 11 ด้าน ได้แก่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1) ภูมิศาสตร์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(Geography)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2) ประวัติศาสตร์</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(History)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3) การเมืองการปกครอง</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(Politics and Government)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4) เศรษฐกิจ</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(Economics)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5) ประชากร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(Demographics)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6) วัฒนธรรม</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(Culture)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7) ค่านิยม</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(Values)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8) คนไทยและสื่อที่คุณอาจรู้จัก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(Thai people and other popularity that you may know)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9) ความเข้าใจผิดเกี่ยวกับประเทศไทย</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(Misconceptions)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10) บทบาทของไทยในเวทีโลก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(Thailand’s role on the Global Stage) และ  </a:t>
            </a:r>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11) การจัดอันดับที่เกี่ยวกับประเทศไทย</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(Rankings related to Thailand)</a:t>
            </a:r>
            <a:endParaRPr lang="en-US" sz="1600" dirty="0"/>
          </a:p>
        </p:txBody>
      </p:sp>
      <p:sp>
        <p:nvSpPr>
          <p:cNvPr id="5" name="Text 3"/>
          <p:cNvSpPr/>
          <p:nvPr/>
        </p:nvSpPr>
        <p:spPr>
          <a:xfrm>
            <a:off x="793790" y="4964549"/>
            <a:ext cx="13042821" cy="653415"/>
          </a:xfrm>
          <a:prstGeom prst="rect">
            <a:avLst/>
          </a:prstGeom>
          <a:noFill/>
          <a:ln/>
        </p:spPr>
        <p:txBody>
          <a:bodyPr wrap="square" lIns="0" tIns="0" rIns="0" bIns="0" rtlCol="0" anchor="t"/>
          <a:lstStyle/>
          <a:p>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"Thailand in Brief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นี้จัดทำเป็นสไลด์ จำนวน xx สไลด์ ในรูปแบบ .pdf และ .pptx สามารถดาวน์โหลดและเลือกใช้หัวข้อที่นำเสนอ และสลับลำดับการนำเสนอได้ตามความเหมาะสม อย่างไรก็ดี ผู้ใช้งานไม่สามารถดัดแปลงเนื้อหาในเอกสารได้ และห้ามผลิตซ้ำ หรือนำไปใช้เพื่อผลประโยชน์เชิงพาณิชย์โดยไม่ได้รับอนุญาตจากมูลนิธิไทย</a:t>
            </a:r>
            <a:endParaRPr lang="en-US" sz="1600" dirty="0"/>
          </a:p>
        </p:txBody>
      </p:sp>
      <p:sp>
        <p:nvSpPr>
          <p:cNvPr id="6" name="Text 4"/>
          <p:cNvSpPr/>
          <p:nvPr/>
        </p:nvSpPr>
        <p:spPr>
          <a:xfrm>
            <a:off x="793790" y="5847517"/>
            <a:ext cx="13042821" cy="653415"/>
          </a:xfrm>
          <a:prstGeom prst="rect">
            <a:avLst/>
          </a:prstGeom>
          <a:noFill/>
          <a:ln/>
        </p:spPr>
        <p:txBody>
          <a:bodyPr wrap="square" lIns="0" tIns="0" rIns="0" bIns="0" rtlCol="0" anchor="t"/>
          <a:lstStyle/>
          <a:p>
            <a:pPr algn="l" indent="0" marL="0">
              <a:lnSpc>
                <a:spcPts val="2550"/>
              </a:lnSpc>
              <a:buNone/>
            </a:pPr>
            <a:r>
              <a:rPr lang="en-US" sz="1600" b="1" dirty="0">
                <a:solidFill>
                  <a:srgbClr val="000000"/>
                </a:solidFill>
                <a:latin typeface="Bitter" pitchFamily="34" charset="0"/>
                <a:ea typeface="Bitter" pitchFamily="34" charset="-122"/>
                <a:cs typeface="Bitter" pitchFamily="34" charset="-120"/>
              </a:rPr>
              <a:t>"Thailand in Brief "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จะได้รับการปรับปรุงให้ทันสมัยในทุกไตรมาสที่ 3 ของปี หากมีข้อสงสัยและข้อเสนอแนะเพิ่มเติม กรุณาติดต่อมูลนิธิไทย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
</a:t>
            </a:r>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อีเมล </a:t>
            </a:r>
            <a:pPr algn="l" indent="0" marL="0">
              <a:lnSpc>
                <a:spcPts val="2550"/>
              </a:lnSpc>
              <a:buNone/>
            </a:pPr>
            <a:r>
              <a:rPr lang="en-US" sz="1600" u="sng" dirty="0">
                <a:solidFill>
                  <a:srgbClr val="966703"/>
                </a:solidFill>
                <a:latin typeface="Bitter" pitchFamily="34" charset="0"/>
                <a:ea typeface="Bitter" pitchFamily="34" charset="-122"/>
                <a:cs typeface="Bitter" pitchFamily="34" charset="-120"/>
                <a:hlinkClick r:id="rId1" invalidUrl="" action="" tgtFrame="" tooltip="" history="1" highlightClick="0" endSnd="0">
                  <a:extLst>
                    <a:ext uri="{A12FA001-AC4F-418D-AE19-62706E023703}">
                      <ahyp:hlinkClr xmlns:ahyp="http://schemas.microsoft.com/office/drawing/2018/hyperlinkcolor" val="tx"/>
                    </a:ext>
                  </a:extLst>
                </a:hlinkClick>
              </a:rPr>
              <a:t>info@thailandfoundation.or.th</a:t>
            </a:r>
            <a:endParaRPr lang="en-US" sz="1600" dirty="0"/>
          </a:p>
        </p:txBody>
      </p:sp>
      <p:sp>
        <p:nvSpPr>
          <p:cNvPr id="7" name="Text 5"/>
          <p:cNvSpPr/>
          <p:nvPr/>
        </p:nvSpPr>
        <p:spPr>
          <a:xfrm>
            <a:off x="793790" y="6730484"/>
            <a:ext cx="13042821" cy="326708"/>
          </a:xfrm>
          <a:prstGeom prst="rect">
            <a:avLst/>
          </a:prstGeom>
          <a:noFill/>
          <a:ln/>
        </p:spPr>
        <p:txBody>
          <a:bodyPr wrap="none" lIns="0" tIns="0" rIns="0" bIns="0" rtlCol="0" anchor="t"/>
          <a:lstStyle/>
          <a:p>
            <a:pPr algn="l" indent="0" marL="0">
              <a:lnSpc>
                <a:spcPts val="2550"/>
              </a:lnSpc>
              <a:buNone/>
            </a:pPr>
            <a:r>
              <a:rPr lang="en-US" sz="1600" dirty="0">
                <a:solidFill>
                  <a:srgbClr val="000000"/>
                </a:solidFill>
                <a:latin typeface="Bitter" pitchFamily="34" charset="0"/>
                <a:ea typeface="Bitter" pitchFamily="34" charset="-122"/>
                <a:cs typeface="Bitter" pitchFamily="34" charset="-120"/>
              </a:rPr>
              <a:t>27 พฤษภาคม 2568</a:t>
            </a:r>
            <a:endParaRPr lang="en-US" sz="1600" dirty="0"/>
          </a:p>
        </p:txBody>
      </p:sp>
      <p:pic>
        <p:nvPicPr>
          <p:cNvPr id="8" name="Image 0"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6035040" cy="8229600"/>
          </a:xfrm>
          <a:prstGeom prst="rect">
            <a:avLst/>
          </a:prstGeom>
        </p:spPr>
      </p:pic>
      <p:sp>
        <p:nvSpPr>
          <p:cNvPr id="3" name="Text 0"/>
          <p:cNvSpPr/>
          <p:nvPr/>
        </p:nvSpPr>
        <p:spPr>
          <a:xfrm>
            <a:off x="6280190" y="1249799"/>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253A7E"/>
                </a:solidFill>
                <a:latin typeface="Bitter Bold" pitchFamily="34" charset="0"/>
                <a:ea typeface="Bitter Bold" pitchFamily="34" charset="-122"/>
                <a:cs typeface="Bitter Bold" pitchFamily="34" charset="-120"/>
              </a:rPr>
              <a:t>Thailand as a Constitutional Monarchy</a:t>
            </a:r>
            <a:endParaRPr lang="en-US" sz="4450" dirty="0"/>
          </a:p>
        </p:txBody>
      </p:sp>
      <p:sp>
        <p:nvSpPr>
          <p:cNvPr id="4" name="Text 1"/>
          <p:cNvSpPr/>
          <p:nvPr/>
        </p:nvSpPr>
        <p:spPr>
          <a:xfrm>
            <a:off x="6280190" y="3007519"/>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000000"/>
                </a:solidFill>
                <a:latin typeface="Bitter" pitchFamily="34" charset="0"/>
                <a:ea typeface="Bitter" pitchFamily="34" charset="-122"/>
                <a:cs typeface="Bitter" pitchFamily="34" charset="-120"/>
              </a:rPr>
              <a:t>Since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1932</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Thailand has transitioned from an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absolute monarchy</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to a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constitutional monarchy</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a:t>
            </a:r>
            <a:endParaRPr lang="en-US" sz="1750" dirty="0"/>
          </a:p>
        </p:txBody>
      </p:sp>
      <p:sp>
        <p:nvSpPr>
          <p:cNvPr id="5" name="Text 2"/>
          <p:cNvSpPr/>
          <p:nvPr/>
        </p:nvSpPr>
        <p:spPr>
          <a:xfrm>
            <a:off x="6280190" y="3812619"/>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000000"/>
                </a:solidFill>
                <a:latin typeface="Bitter" pitchFamily="34" charset="0"/>
                <a:ea typeface="Bitter" pitchFamily="34" charset="-122"/>
                <a:cs typeface="Bitter" pitchFamily="34" charset="-120"/>
              </a:rPr>
              <a:t>This marked the beginning of the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Thai democratic era</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while preserving the monarchy as a unifying national symbol.</a:t>
            </a:r>
            <a:endParaRPr lang="en-US" sz="1750" dirty="0"/>
          </a:p>
        </p:txBody>
      </p:sp>
      <p:sp>
        <p:nvSpPr>
          <p:cNvPr id="6" name="Text 3"/>
          <p:cNvSpPr/>
          <p:nvPr/>
        </p:nvSpPr>
        <p:spPr>
          <a:xfrm>
            <a:off x="6280190" y="4617720"/>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000000"/>
                </a:solidFill>
                <a:latin typeface="Bitter" pitchFamily="34" charset="0"/>
                <a:ea typeface="Bitter" pitchFamily="34" charset="-122"/>
                <a:cs typeface="Bitter" pitchFamily="34" charset="-120"/>
              </a:rPr>
              <a:t>The first general election was held in 1933, laying the foundation for a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parliamentary system</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 and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democratic governance</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a:t>
            </a:r>
            <a:endParaRPr lang="en-US" sz="1750" dirty="0"/>
          </a:p>
        </p:txBody>
      </p:sp>
      <p:sp>
        <p:nvSpPr>
          <p:cNvPr id="7" name="Text 4"/>
          <p:cNvSpPr/>
          <p:nvPr/>
        </p:nvSpPr>
        <p:spPr>
          <a:xfrm>
            <a:off x="6280190" y="5598676"/>
            <a:ext cx="7556421" cy="290274"/>
          </a:xfrm>
          <a:prstGeom prst="rect">
            <a:avLst/>
          </a:prstGeom>
          <a:noFill/>
          <a:ln/>
        </p:spPr>
        <p:txBody>
          <a:bodyPr wrap="none" lIns="0" tIns="0" rIns="0" bIns="0" rtlCol="0" anchor="t"/>
          <a:lstStyle/>
          <a:p>
            <a:pPr algn="l" indent="0" marL="0">
              <a:lnSpc>
                <a:spcPts val="2250"/>
              </a:lnSpc>
              <a:buNone/>
            </a:pPr>
            <a:endParaRPr lang="en-US" sz="1400" dirty="0"/>
          </a:p>
        </p:txBody>
      </p:sp>
      <p:sp>
        <p:nvSpPr>
          <p:cNvPr id="8" name="Text 5"/>
          <p:cNvSpPr/>
          <p:nvPr/>
        </p:nvSpPr>
        <p:spPr>
          <a:xfrm>
            <a:off x="6280190" y="6144101"/>
            <a:ext cx="7556421"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Bitter" pitchFamily="34" charset="0"/>
                <a:ea typeface="Bitter" pitchFamily="34" charset="-122"/>
                <a:cs typeface="Bitter" pitchFamily="34" charset="-120"/>
              </a:rPr>
              <a:t>Pictured: King Rama VII signs the nation's first constitution</a:t>
            </a:r>
            <a:endParaRPr lang="en-US" sz="1400" dirty="0"/>
          </a:p>
        </p:txBody>
      </p:sp>
      <p:sp>
        <p:nvSpPr>
          <p:cNvPr id="9" name="Text 6"/>
          <p:cNvSpPr/>
          <p:nvPr/>
        </p:nvSpPr>
        <p:spPr>
          <a:xfrm>
            <a:off x="6280190" y="6689527"/>
            <a:ext cx="7556421"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Bitter" pitchFamily="34" charset="0"/>
                <a:ea typeface="Bitter" pitchFamily="34" charset="-122"/>
                <a:cs typeface="Bitter" pitchFamily="34" charset="-120"/>
              </a:rPr>
              <a:t>Photo credit: Sukhothai Thammathirat Open Univeristy Library</a:t>
            </a:r>
            <a:endParaRPr lang="en-US" sz="1400" dirty="0"/>
          </a:p>
        </p:txBody>
      </p:sp>
      <p:pic>
        <p:nvPicPr>
          <p:cNvPr id="10" name="Image 1"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6035040" cy="8229600"/>
          </a:xfrm>
          <a:prstGeom prst="rect">
            <a:avLst/>
          </a:prstGeom>
        </p:spPr>
      </p:pic>
      <p:sp>
        <p:nvSpPr>
          <p:cNvPr id="3" name="Text 0"/>
          <p:cNvSpPr/>
          <p:nvPr/>
        </p:nvSpPr>
        <p:spPr>
          <a:xfrm>
            <a:off x="6280190" y="2115503"/>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253A7E"/>
                </a:solidFill>
                <a:latin typeface="Bitter Bold" pitchFamily="34" charset="0"/>
                <a:ea typeface="Bitter Bold" pitchFamily="34" charset="-122"/>
                <a:cs typeface="Bitter Bold" pitchFamily="34" charset="-120"/>
              </a:rPr>
              <a:t>The King of Thailand</a:t>
            </a:r>
            <a:endParaRPr lang="en-US" sz="4450" dirty="0"/>
          </a:p>
        </p:txBody>
      </p:sp>
      <p:sp>
        <p:nvSpPr>
          <p:cNvPr id="4" name="Text 1"/>
          <p:cNvSpPr/>
          <p:nvPr/>
        </p:nvSpPr>
        <p:spPr>
          <a:xfrm>
            <a:off x="6280190" y="3164443"/>
            <a:ext cx="7556421"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000000"/>
                </a:solidFill>
                <a:latin typeface="Bitter" pitchFamily="34" charset="0"/>
                <a:ea typeface="Bitter" pitchFamily="34" charset="-122"/>
                <a:cs typeface="Bitter" pitchFamily="34" charset="-120"/>
              </a:rPr>
              <a:t>The King is the head of state of Thailand.</a:t>
            </a:r>
            <a:endParaRPr lang="en-US" sz="1750" dirty="0"/>
          </a:p>
        </p:txBody>
      </p:sp>
      <p:sp>
        <p:nvSpPr>
          <p:cNvPr id="5" name="Text 2"/>
          <p:cNvSpPr/>
          <p:nvPr/>
        </p:nvSpPr>
        <p:spPr>
          <a:xfrm>
            <a:off x="6280190" y="3606641"/>
            <a:ext cx="7556421" cy="725805"/>
          </a:xfrm>
          <a:prstGeom prst="rect">
            <a:avLst/>
          </a:prstGeom>
          <a:noFill/>
          <a:ln/>
        </p:spPr>
        <p:txBody>
          <a:bodyPr wrap="square" lIns="0" tIns="0" rIns="0" bIns="0" rtlCol="0" anchor="t"/>
          <a:lstStyle/>
          <a:p>
            <a:pPr algn="l" marL="342900" indent="-342900">
              <a:lnSpc>
                <a:spcPts val="2850"/>
              </a:lnSpc>
              <a:buSzPct val="100000"/>
              <a:buChar char="•"/>
            </a:pPr>
            <a:r>
              <a:rPr lang="en-US" sz="1750" dirty="0">
                <a:solidFill>
                  <a:srgbClr val="000000"/>
                </a:solidFill>
                <a:latin typeface="Bitter" pitchFamily="34" charset="0"/>
                <a:ea typeface="Bitter" pitchFamily="34" charset="-122"/>
                <a:cs typeface="Bitter" pitchFamily="34" charset="-120"/>
              </a:rPr>
              <a:t>The current king is </a:t>
            </a:r>
            <a:pPr algn="l" indent="0" marL="0">
              <a:lnSpc>
                <a:spcPts val="2850"/>
              </a:lnSpc>
              <a:buNone/>
            </a:pPr>
            <a:r>
              <a:rPr lang="en-US" sz="1750" b="1" dirty="0">
                <a:solidFill>
                  <a:srgbClr val="000000"/>
                </a:solidFill>
                <a:latin typeface="Bitter" pitchFamily="34" charset="0"/>
                <a:ea typeface="Bitter" pitchFamily="34" charset="-122"/>
                <a:cs typeface="Bitter" pitchFamily="34" charset="-120"/>
              </a:rPr>
              <a:t>King Maha Vajiralongkorn (Rama X) </a:t>
            </a:r>
            <a:pPr algn="l" indent="0" marL="0">
              <a:lnSpc>
                <a:spcPts val="2850"/>
              </a:lnSpc>
              <a:buNone/>
            </a:pPr>
            <a:r>
              <a:rPr lang="en-US" sz="1750" dirty="0">
                <a:solidFill>
                  <a:srgbClr val="000000"/>
                </a:solidFill>
                <a:latin typeface="Bitter" pitchFamily="34" charset="0"/>
                <a:ea typeface="Bitter" pitchFamily="34" charset="-122"/>
                <a:cs typeface="Bitter" pitchFamily="34" charset="-120"/>
              </a:rPr>
              <a:t>whose reign began in 2016 and continues to the present day.</a:t>
            </a:r>
            <a:endParaRPr lang="en-US" sz="1750" dirty="0"/>
          </a:p>
        </p:txBody>
      </p:sp>
      <p:sp>
        <p:nvSpPr>
          <p:cNvPr id="6" name="Text 3"/>
          <p:cNvSpPr/>
          <p:nvPr/>
        </p:nvSpPr>
        <p:spPr>
          <a:xfrm>
            <a:off x="6280190" y="4587597"/>
            <a:ext cx="7556421"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7" name="Text 4"/>
          <p:cNvSpPr/>
          <p:nvPr/>
        </p:nvSpPr>
        <p:spPr>
          <a:xfrm>
            <a:off x="6280190" y="5205651"/>
            <a:ext cx="7556421" cy="362903"/>
          </a:xfrm>
          <a:prstGeom prst="rect">
            <a:avLst/>
          </a:prstGeom>
          <a:noFill/>
          <a:ln/>
        </p:spPr>
        <p:txBody>
          <a:bodyPr wrap="none" lIns="0" tIns="0" rIns="0" bIns="0" rtlCol="0" anchor="t"/>
          <a:lstStyle/>
          <a:p>
            <a:pPr algn="l" indent="0" marL="0">
              <a:lnSpc>
                <a:spcPts val="2850"/>
              </a:lnSpc>
              <a:buNone/>
            </a:pPr>
            <a:endParaRPr lang="en-US" sz="1750" dirty="0"/>
          </a:p>
        </p:txBody>
      </p:sp>
      <p:sp>
        <p:nvSpPr>
          <p:cNvPr id="8" name="Text 5"/>
          <p:cNvSpPr/>
          <p:nvPr/>
        </p:nvSpPr>
        <p:spPr>
          <a:xfrm>
            <a:off x="6280190" y="5823704"/>
            <a:ext cx="7556421" cy="290274"/>
          </a:xfrm>
          <a:prstGeom prst="rect">
            <a:avLst/>
          </a:prstGeom>
          <a:noFill/>
          <a:ln/>
        </p:spPr>
        <p:txBody>
          <a:bodyPr wrap="none" lIns="0" tIns="0" rIns="0" bIns="0" rtlCol="0" anchor="t"/>
          <a:lstStyle/>
          <a:p>
            <a:pPr algn="l" indent="0" marL="0">
              <a:lnSpc>
                <a:spcPts val="2250"/>
              </a:lnSpc>
              <a:buNone/>
            </a:pPr>
            <a:r>
              <a:rPr lang="en-US" sz="1400" dirty="0">
                <a:solidFill>
                  <a:srgbClr val="000000"/>
                </a:solidFill>
                <a:latin typeface="Bitter" pitchFamily="34" charset="0"/>
                <a:ea typeface="Bitter" pitchFamily="34" charset="-122"/>
                <a:cs typeface="Bitter" pitchFamily="34" charset="-120"/>
              </a:rPr>
              <a:t>Photo credit: Phralan.in.th/coronation</a:t>
            </a:r>
            <a:endParaRPr lang="en-US" sz="1400" dirty="0"/>
          </a:p>
        </p:txBody>
      </p:sp>
      <p:pic>
        <p:nvPicPr>
          <p:cNvPr id="9" name="Image 1" descr="preencoded.png">    </p:cNvPr>
          <p:cNvPicPr>
            <a:picLocks noChangeAspect="1"/>
          </p:cNvPicPr>
          <p:nvPr/>
        </p:nvPicPr>
        <p:blipFill>
          <a:blip r:embed="rId2"/>
          <a:stretch>
            <a:fillRect/>
          </a:stretch>
        </p:blipFill>
        <p:spPr>
          <a:xfrm>
            <a:off x="13629561" y="228600"/>
            <a:ext cx="772239" cy="60186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45688"/>
            <a:ext cx="5854541" cy="673418"/>
          </a:xfrm>
          <a:prstGeom prst="rect">
            <a:avLst/>
          </a:prstGeom>
          <a:noFill/>
          <a:ln/>
        </p:spPr>
        <p:txBody>
          <a:bodyPr wrap="none" lIns="0" tIns="0" rIns="0" bIns="0" rtlCol="0" anchor="t"/>
          <a:lstStyle/>
          <a:p>
            <a:pPr algn="l" indent="0" marL="0">
              <a:lnSpc>
                <a:spcPts val="5300"/>
              </a:lnSpc>
              <a:buNone/>
            </a:pPr>
            <a:r>
              <a:rPr lang="en-US" sz="4200" b="1" dirty="0">
                <a:solidFill>
                  <a:srgbClr val="253A7E"/>
                </a:solidFill>
                <a:latin typeface="Bitter Bold" pitchFamily="34" charset="0"/>
                <a:ea typeface="Bitter Bold" pitchFamily="34" charset="-122"/>
                <a:cs typeface="Bitter Bold" pitchFamily="34" charset="-120"/>
              </a:rPr>
              <a:t>Administrative Powers</a:t>
            </a:r>
            <a:endParaRPr lang="en-US" sz="4200" dirty="0"/>
          </a:p>
        </p:txBody>
      </p:sp>
      <p:sp>
        <p:nvSpPr>
          <p:cNvPr id="3" name="Text 1"/>
          <p:cNvSpPr/>
          <p:nvPr/>
        </p:nvSpPr>
        <p:spPr>
          <a:xfrm>
            <a:off x="793790" y="1742242"/>
            <a:ext cx="13042821" cy="344805"/>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Bitter" pitchFamily="34" charset="0"/>
                <a:ea typeface="Bitter" pitchFamily="34" charset="-122"/>
                <a:cs typeface="Bitter" pitchFamily="34" charset="-120"/>
              </a:rPr>
              <a:t>The Royal Thai Government is a parliamentary government with the Prime Minister as the head of government.</a:t>
            </a:r>
            <a:endParaRPr lang="en-US" sz="1650" dirty="0"/>
          </a:p>
        </p:txBody>
      </p:sp>
      <p:sp>
        <p:nvSpPr>
          <p:cNvPr id="4" name="Text 2"/>
          <p:cNvSpPr/>
          <p:nvPr/>
        </p:nvSpPr>
        <p:spPr>
          <a:xfrm>
            <a:off x="793790" y="2162413"/>
            <a:ext cx="13042821" cy="344805"/>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Bitter" pitchFamily="34" charset="0"/>
                <a:ea typeface="Bitter" pitchFamily="34" charset="-122"/>
                <a:cs typeface="Bitter" pitchFamily="34" charset="-120"/>
              </a:rPr>
              <a:t>The politics of Thailand is composed of three branches: the executive, the legislative, and the judiciary. </a:t>
            </a:r>
            <a:endParaRPr lang="en-US" sz="1650" dirty="0"/>
          </a:p>
        </p:txBody>
      </p:sp>
      <p:sp>
        <p:nvSpPr>
          <p:cNvPr id="5" name="Text 3"/>
          <p:cNvSpPr/>
          <p:nvPr/>
        </p:nvSpPr>
        <p:spPr>
          <a:xfrm>
            <a:off x="793790" y="2582585"/>
            <a:ext cx="13042821" cy="344805"/>
          </a:xfrm>
          <a:prstGeom prst="rect">
            <a:avLst/>
          </a:prstGeom>
          <a:noFill/>
          <a:ln/>
        </p:spPr>
        <p:txBody>
          <a:bodyPr wrap="none" lIns="0" tIns="0" rIns="0" bIns="0" rtlCol="0" anchor="t"/>
          <a:lstStyle/>
          <a:p>
            <a:pPr algn="l" marL="342900" indent="-342900">
              <a:lnSpc>
                <a:spcPts val="2700"/>
              </a:lnSpc>
              <a:buSzPct val="100000"/>
              <a:buChar char="•"/>
            </a:pPr>
            <a:r>
              <a:rPr lang="en-US" sz="1650" dirty="0">
                <a:solidFill>
                  <a:srgbClr val="000000"/>
                </a:solidFill>
                <a:latin typeface="Bitter" pitchFamily="34" charset="0"/>
                <a:ea typeface="Bitter" pitchFamily="34" charset="-122"/>
                <a:cs typeface="Bitter" pitchFamily="34" charset="-120"/>
              </a:rPr>
              <a:t>All branches are concentrated in Bangkok, the capital city of Thailand.</a:t>
            </a:r>
            <a:endParaRPr lang="en-US" sz="1650" dirty="0"/>
          </a:p>
        </p:txBody>
      </p:sp>
      <p:pic>
        <p:nvPicPr>
          <p:cNvPr id="6" name="Image 0" descr="preencoded.png">    </p:cNvPr>
          <p:cNvPicPr>
            <a:picLocks noChangeAspect="1"/>
          </p:cNvPicPr>
          <p:nvPr/>
        </p:nvPicPr>
        <p:blipFill>
          <a:blip r:embed="rId1"/>
          <a:stretch>
            <a:fillRect/>
          </a:stretch>
        </p:blipFill>
        <p:spPr>
          <a:xfrm>
            <a:off x="1064895" y="3412212"/>
            <a:ext cx="3454241" cy="2302788"/>
          </a:xfrm>
          <a:prstGeom prst="rect">
            <a:avLst/>
          </a:prstGeom>
        </p:spPr>
      </p:pic>
      <p:sp>
        <p:nvSpPr>
          <p:cNvPr id="7" name="Text 4"/>
          <p:cNvSpPr/>
          <p:nvPr/>
        </p:nvSpPr>
        <p:spPr>
          <a:xfrm>
            <a:off x="793790" y="5957411"/>
            <a:ext cx="3996571" cy="344805"/>
          </a:xfrm>
          <a:prstGeom prst="rect">
            <a:avLst/>
          </a:prstGeom>
          <a:noFill/>
          <a:ln/>
        </p:spPr>
        <p:txBody>
          <a:bodyPr wrap="none" lIns="0" tIns="0" rIns="0" bIns="0" rtlCol="0" anchor="t"/>
          <a:lstStyle/>
          <a:p>
            <a:pPr algn="l" indent="0" marL="0">
              <a:lnSpc>
                <a:spcPts val="2700"/>
              </a:lnSpc>
              <a:buNone/>
            </a:pPr>
            <a:r>
              <a:rPr lang="en-US" sz="1650" b="1" dirty="0">
                <a:solidFill>
                  <a:srgbClr val="253A7E"/>
                </a:solidFill>
                <a:latin typeface="Bitter" pitchFamily="34" charset="0"/>
                <a:ea typeface="Bitter" pitchFamily="34" charset="-122"/>
                <a:cs typeface="Bitter" pitchFamily="34" charset="-120"/>
              </a:rPr>
              <a:t>Government House of Thailand</a:t>
            </a:r>
            <a:endParaRPr lang="en-US" sz="1650" dirty="0"/>
          </a:p>
        </p:txBody>
      </p:sp>
      <p:sp>
        <p:nvSpPr>
          <p:cNvPr id="8" name="Text 5"/>
          <p:cNvSpPr/>
          <p:nvPr/>
        </p:nvSpPr>
        <p:spPr>
          <a:xfrm>
            <a:off x="793790" y="6496050"/>
            <a:ext cx="3996571" cy="275749"/>
          </a:xfrm>
          <a:prstGeom prst="rect">
            <a:avLst/>
          </a:prstGeom>
          <a:noFill/>
          <a:ln/>
        </p:spPr>
        <p:txBody>
          <a:bodyPr wrap="none" lIns="0" tIns="0" rIns="0" bIns="0" rtlCol="0" anchor="t"/>
          <a:lstStyle/>
          <a:p>
            <a:pPr algn="l" indent="0" marL="0">
              <a:lnSpc>
                <a:spcPts val="2150"/>
              </a:lnSpc>
              <a:buNone/>
            </a:pPr>
            <a:endParaRPr lang="en-US" sz="1350" dirty="0"/>
          </a:p>
        </p:txBody>
      </p:sp>
      <p:pic>
        <p:nvPicPr>
          <p:cNvPr id="9" name="Image 1" descr="preencoded.png">    </p:cNvPr>
          <p:cNvPicPr>
            <a:picLocks noChangeAspect="1"/>
          </p:cNvPicPr>
          <p:nvPr/>
        </p:nvPicPr>
        <p:blipFill>
          <a:blip r:embed="rId2"/>
          <a:stretch>
            <a:fillRect/>
          </a:stretch>
        </p:blipFill>
        <p:spPr>
          <a:xfrm>
            <a:off x="5589389" y="3412212"/>
            <a:ext cx="3466624" cy="2311003"/>
          </a:xfrm>
          <a:prstGeom prst="rect">
            <a:avLst/>
          </a:prstGeom>
        </p:spPr>
      </p:pic>
      <p:sp>
        <p:nvSpPr>
          <p:cNvPr id="10" name="Text 6"/>
          <p:cNvSpPr/>
          <p:nvPr/>
        </p:nvSpPr>
        <p:spPr>
          <a:xfrm>
            <a:off x="5323761" y="5965627"/>
            <a:ext cx="3997881" cy="689610"/>
          </a:xfrm>
          <a:prstGeom prst="rect">
            <a:avLst/>
          </a:prstGeom>
          <a:noFill/>
          <a:ln/>
        </p:spPr>
        <p:txBody>
          <a:bodyPr wrap="square" lIns="0" tIns="0" rIns="0" bIns="0" rtlCol="0" anchor="t"/>
          <a:lstStyle/>
          <a:p>
            <a:pPr algn="l" indent="0" marL="0">
              <a:lnSpc>
                <a:spcPts val="2700"/>
              </a:lnSpc>
              <a:buNone/>
            </a:pPr>
            <a:r>
              <a:rPr lang="en-US" sz="1650" b="1" dirty="0">
                <a:solidFill>
                  <a:srgbClr val="253A7E"/>
                </a:solidFill>
                <a:latin typeface="Bitter" pitchFamily="34" charset="0"/>
                <a:ea typeface="Bitter" pitchFamily="34" charset="-122"/>
                <a:cs typeface="Bitter" pitchFamily="34" charset="-120"/>
              </a:rPr>
              <a:t>Sappaya-Sapasathan, the National Assembly of Thailand</a:t>
            </a:r>
            <a:endParaRPr lang="en-US" sz="1650" dirty="0"/>
          </a:p>
        </p:txBody>
      </p:sp>
      <p:pic>
        <p:nvPicPr>
          <p:cNvPr id="11" name="Image 2" descr="preencoded.png">    </p:cNvPr>
          <p:cNvPicPr>
            <a:picLocks noChangeAspect="1"/>
          </p:cNvPicPr>
          <p:nvPr/>
        </p:nvPicPr>
        <p:blipFill>
          <a:blip r:embed="rId3"/>
          <a:stretch>
            <a:fillRect/>
          </a:stretch>
        </p:blipFill>
        <p:spPr>
          <a:xfrm>
            <a:off x="10100905" y="3412212"/>
            <a:ext cx="3504724" cy="2336483"/>
          </a:xfrm>
          <a:prstGeom prst="rect">
            <a:avLst/>
          </a:prstGeom>
        </p:spPr>
      </p:pic>
      <p:sp>
        <p:nvSpPr>
          <p:cNvPr id="12" name="Text 7"/>
          <p:cNvSpPr/>
          <p:nvPr/>
        </p:nvSpPr>
        <p:spPr>
          <a:xfrm>
            <a:off x="9855041" y="5991106"/>
            <a:ext cx="3996571" cy="344805"/>
          </a:xfrm>
          <a:prstGeom prst="rect">
            <a:avLst/>
          </a:prstGeom>
          <a:noFill/>
          <a:ln/>
        </p:spPr>
        <p:txBody>
          <a:bodyPr wrap="none" lIns="0" tIns="0" rIns="0" bIns="0" rtlCol="0" anchor="t"/>
          <a:lstStyle/>
          <a:p>
            <a:pPr algn="l" indent="0" marL="0">
              <a:lnSpc>
                <a:spcPts val="2700"/>
              </a:lnSpc>
              <a:buNone/>
            </a:pPr>
            <a:r>
              <a:rPr lang="en-US" sz="1650" b="1" dirty="0">
                <a:solidFill>
                  <a:srgbClr val="253A7E"/>
                </a:solidFill>
                <a:latin typeface="Bitter" pitchFamily="34" charset="0"/>
                <a:ea typeface="Bitter" pitchFamily="34" charset="-122"/>
                <a:cs typeface="Bitter" pitchFamily="34" charset="-120"/>
              </a:rPr>
              <a:t>Supreme Court of Thailand</a:t>
            </a:r>
            <a:endParaRPr lang="en-US" sz="1650" dirty="0"/>
          </a:p>
        </p:txBody>
      </p:sp>
      <p:sp>
        <p:nvSpPr>
          <p:cNvPr id="13" name="Text 8"/>
          <p:cNvSpPr/>
          <p:nvPr/>
        </p:nvSpPr>
        <p:spPr>
          <a:xfrm>
            <a:off x="793790" y="7208044"/>
            <a:ext cx="13042821" cy="275749"/>
          </a:xfrm>
          <a:prstGeom prst="rect">
            <a:avLst/>
          </a:prstGeom>
          <a:noFill/>
          <a:ln/>
        </p:spPr>
        <p:txBody>
          <a:bodyPr wrap="none" lIns="0" tIns="0" rIns="0" bIns="0" rtlCol="0" anchor="t"/>
          <a:lstStyle/>
          <a:p>
            <a:pPr algn="l" indent="0" marL="0">
              <a:lnSpc>
                <a:spcPts val="2150"/>
              </a:lnSpc>
              <a:buNone/>
            </a:pPr>
            <a:r>
              <a:rPr lang="en-US" sz="1350" dirty="0">
                <a:solidFill>
                  <a:srgbClr val="000000"/>
                </a:solidFill>
                <a:latin typeface="Bitter" pitchFamily="34" charset="0"/>
                <a:ea typeface="Bitter" pitchFamily="34" charset="-122"/>
                <a:cs typeface="Bitter" pitchFamily="34" charset="-120"/>
              </a:rPr>
              <a:t>Photo credit: Thai PBS, Supanut Anuroprayote, Prachachat</a:t>
            </a:r>
            <a:endParaRPr lang="en-US" sz="1350" dirty="0"/>
          </a:p>
        </p:txBody>
      </p:sp>
      <p:pic>
        <p:nvPicPr>
          <p:cNvPr id="14" name="Image 3" descr="preencoded.png">    </p:cNvPr>
          <p:cNvPicPr>
            <a:picLocks noChangeAspect="1"/>
          </p:cNvPicPr>
          <p:nvPr/>
        </p:nvPicPr>
        <p:blipFill>
          <a:blip r:embed="rId4"/>
          <a:stretch>
            <a:fillRect/>
          </a:stretch>
        </p:blipFill>
        <p:spPr>
          <a:xfrm>
            <a:off x="13629561" y="228600"/>
            <a:ext cx="772239" cy="60186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Slide 1</vt:lpstr>
      <vt:lpstr>Slide 2</vt:lpstr>
      <vt:lpstr>Slide 3</vt:lpstr>
      <vt:lpstr>Slide 4</vt:lpstr>
      <vt:lpstr>Slide 5</vt:lpstr>
      <vt:lpstr>Slide 6</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2025-05-27T07:23:21Z</dcterms:created>
  <dcterms:modified xsi:type="dcterms:W3CDTF">2025-05-27T07:23:21Z</dcterms:modified>
</cp:coreProperties>
</file>