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4"/>
  </p:notesMasterIdLst>
  <p:sldIdLst>
    <p:sldId id="256" r:id="rId6"/>
    <p:sldId id="257" r:id="rId7"/>
    <p:sldId id="258" r:id="rId8"/>
    <p:sldId id="259" r:id="rId9"/>
    <p:sldId id="260" r:id="rId10"/>
    <p:sldId id="261" r:id="rId11"/>
    <p:sldId id="262" r:id="rId12"/>
    <p:sldId id="263" r:id="rId13"/>
  </p:sldIdLst>
  <p:sldSz cx="18288000" cy="10287000"/>
  <p:notesSz cx="6858000" cy="9144000"/>
  <p:embeddedFontLst>
    <p:embeddedFont>
      <p:font typeface="Bitter Bold" charset="1" panose="02000000000000000000"/>
      <p:regular r:id="rId17"/>
    </p:embeddedFont>
    <p:embeddedFont>
      <p:font typeface="Bitter" charset="1" panose="02000000000000000000"/>
      <p:regular r:id="rId18"/>
    </p:embeddedFont>
    <p:embeddedFont>
      <p:font typeface="Bitter Italics" charset="1" panose="020000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notesMasters/notesMaster1.xml" Type="http://schemas.openxmlformats.org/officeDocument/2006/relationships/notesMaster"/><Relationship Id="rId15" Target="theme/theme2.xml" Type="http://schemas.openxmlformats.org/officeDocument/2006/relationships/theme"/><Relationship Id="rId16" Target="notesSlides/notesSlide1.xml" Type="http://schemas.openxmlformats.org/officeDocument/2006/relationships/notesSlide"/><Relationship Id="rId17" Target="fonts/font17.fntdata" Type="http://schemas.openxmlformats.org/officeDocument/2006/relationships/font"/><Relationship Id="rId18" Target="fonts/font18.fntdata" Type="http://schemas.openxmlformats.org/officeDocument/2006/relationships/font"/><Relationship Id="rId19" Target="notesSlides/notesSlide2.xml" Type="http://schemas.openxmlformats.org/officeDocument/2006/relationships/notesSlide"/><Relationship Id="rId2" Target="presProps.xml" Type="http://schemas.openxmlformats.org/officeDocument/2006/relationships/presProps"/><Relationship Id="rId20" Target="fonts/font20.fntdata" Type="http://schemas.openxmlformats.org/officeDocument/2006/relationships/font"/><Relationship Id="rId21" Target="notesSlides/notesSlide3.xml" Type="http://schemas.openxmlformats.org/officeDocument/2006/relationships/notesSlide"/><Relationship Id="rId22" Target="notesSlides/notesSlide4.xml" Type="http://schemas.openxmlformats.org/officeDocument/2006/relationships/notesSlide"/><Relationship Id="rId23" Target="notesSlides/notesSlide5.xml" Type="http://schemas.openxmlformats.org/officeDocument/2006/relationships/notesSlide"/><Relationship Id="rId24" Target="notesSlides/notesSlide6.xml" Type="http://schemas.openxmlformats.org/officeDocument/2006/relationships/notesSlide"/><Relationship Id="rId25" Target="notesSlides/notesSlide7.xml" Type="http://schemas.openxmlformats.org/officeDocument/2006/relationships/notesSlide"/><Relationship Id="rId26" Target="notesSlides/notesSlide8.xml" Type="http://schemas.openxmlformats.org/officeDocument/2006/relationships/note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8.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3.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3</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4.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4</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5.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6.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7.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8.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5</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ailto:info@thailandfoundation.or.th" TargetMode="External" Type="http://schemas.openxmlformats.org/officeDocument/2006/relationships/hyperlink"/><Relationship Id="rId4" Target="../media/image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3.xml" Type="http://schemas.openxmlformats.org/officeDocument/2006/relationships/notesSlide"/><Relationship Id="rId3" Target="../media/image2.png" Type="http://schemas.openxmlformats.org/officeDocument/2006/relationships/image"/><Relationship Id="rId4" Target="mailto:info@thailandfoundation.or.th" TargetMode="External" Type="http://schemas.openxmlformats.org/officeDocument/2006/relationships/hyperlink"/></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4.xml" Type="http://schemas.openxmlformats.org/officeDocument/2006/relationships/notesSlide"/><Relationship Id="rId3" Target="../media/image3.png" Type="http://schemas.openxmlformats.org/officeDocument/2006/relationships/image"/><Relationship Id="rId4" Target="../media/image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5.xml" Type="http://schemas.openxmlformats.org/officeDocument/2006/relationships/notesSlide"/><Relationship Id="rId3" Target="../media/image4.png" Type="http://schemas.openxmlformats.org/officeDocument/2006/relationships/image"/><Relationship Id="rId4" Target="../media/image2.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6.xml" Type="http://schemas.openxmlformats.org/officeDocument/2006/relationships/notesSlide"/><Relationship Id="rId3" Target="../media/image5.pn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 Id="rId6" Target="../media/image2.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7.xml" Type="http://schemas.openxmlformats.org/officeDocument/2006/relationships/notesSlide"/><Relationship Id="rId3" Target="../media/image8.png" Type="http://schemas.openxmlformats.org/officeDocument/2006/relationships/image"/><Relationship Id="rId4" Target="../media/image2.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8.xml" Type="http://schemas.openxmlformats.org/officeDocument/2006/relationships/notesSlide"/><Relationship Id="rId3" Target="../media/image9.png" Type="http://schemas.openxmlformats.org/officeDocument/2006/relationships/image"/><Relationship Id="rId4" Target="../media/image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10058400" cy="10287000"/>
            <a:chOff x="0" y="0"/>
            <a:chExt cx="13411200" cy="13716000"/>
          </a:xfrm>
        </p:grpSpPr>
        <p:sp>
          <p:nvSpPr>
            <p:cNvPr name="Freeform 7" id="7" descr="preencoded.png"/>
            <p:cNvSpPr/>
            <p:nvPr/>
          </p:nvSpPr>
          <p:spPr>
            <a:xfrm flipH="false" flipV="false" rot="0">
              <a:off x="0" y="0"/>
              <a:ext cx="13411200" cy="13716000"/>
            </a:xfrm>
            <a:custGeom>
              <a:avLst/>
              <a:gdLst/>
              <a:ahLst/>
              <a:cxnLst/>
              <a:rect r="r" b="b" t="t" l="l"/>
              <a:pathLst>
                <a:path h="13716000" w="13411200">
                  <a:moveTo>
                    <a:pt x="0" y="0"/>
                  </a:moveTo>
                  <a:lnTo>
                    <a:pt x="13411200" y="0"/>
                  </a:lnTo>
                  <a:lnTo>
                    <a:pt x="134112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10136238" y="1892198"/>
            <a:ext cx="7159523" cy="2686498"/>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Politics and Government of Thailand</a:t>
            </a:r>
          </a:p>
        </p:txBody>
      </p:sp>
      <p:sp>
        <p:nvSpPr>
          <p:cNvPr name="TextBox 9" id="9"/>
          <p:cNvSpPr txBox="true"/>
          <p:nvPr/>
        </p:nvSpPr>
        <p:spPr>
          <a:xfrm rot="0">
            <a:off x="10136238" y="7245401"/>
            <a:ext cx="7159523" cy="439045"/>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Pictured: The Democracy Monument, Bangkok</a:t>
            </a:r>
          </a:p>
        </p:txBody>
      </p:sp>
      <p:sp>
        <p:nvSpPr>
          <p:cNvPr name="TextBox 10" id="10"/>
          <p:cNvSpPr txBox="true"/>
          <p:nvPr/>
        </p:nvSpPr>
        <p:spPr>
          <a:xfrm rot="0">
            <a:off x="10136238" y="7927181"/>
            <a:ext cx="7159523" cy="439045"/>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Thailand NOW</a:t>
            </a:r>
          </a:p>
        </p:txBody>
      </p:sp>
      <p:grpSp>
        <p:nvGrpSpPr>
          <p:cNvPr name="Group 11" id="11"/>
          <p:cNvGrpSpPr/>
          <p:nvPr/>
        </p:nvGrpSpPr>
        <p:grpSpPr>
          <a:xfrm rot="0">
            <a:off x="17036948" y="285750"/>
            <a:ext cx="965302" cy="752323"/>
            <a:chOff x="0" y="0"/>
            <a:chExt cx="1287069" cy="1003097"/>
          </a:xfrm>
        </p:grpSpPr>
        <p:sp>
          <p:nvSpPr>
            <p:cNvPr name="Freeform 12" id="12"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01891"/>
            <a:ext cx="7088238" cy="914552"/>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in Brief</a:t>
            </a:r>
          </a:p>
        </p:txBody>
      </p:sp>
      <p:sp>
        <p:nvSpPr>
          <p:cNvPr name="TextBox 7" id="7"/>
          <p:cNvSpPr txBox="true"/>
          <p:nvPr/>
        </p:nvSpPr>
        <p:spPr>
          <a:xfrm rot="0">
            <a:off x="992238" y="2188216"/>
            <a:ext cx="16303523" cy="1456134"/>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 </a:t>
            </a:r>
            <a:r>
              <a:rPr lang="en-US" sz="2187">
                <a:solidFill>
                  <a:srgbClr val="000000"/>
                </a:solidFill>
                <a:latin typeface="Bitter"/>
                <a:ea typeface="Bitter"/>
                <a:cs typeface="Bitter"/>
                <a:sym typeface="Bitter"/>
              </a:rPr>
              <a:t>has been prepared by the Thailand Foundation to support students, scholars, and the general public who wish to give presentations about Thailand to their audiences—for example, exchange program students and international participants.</a:t>
            </a:r>
          </a:p>
        </p:txBody>
      </p:sp>
      <p:sp>
        <p:nvSpPr>
          <p:cNvPr name="TextBox 8" id="8"/>
          <p:cNvSpPr txBox="true"/>
          <p:nvPr/>
        </p:nvSpPr>
        <p:spPr>
          <a:xfrm rot="0">
            <a:off x="992238" y="3868045"/>
            <a:ext cx="16303523" cy="1386946"/>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The work presents some basic information about Thailand in 11 areas: </a:t>
            </a:r>
            <a:r>
              <a:rPr lang="en-US" sz="2187" i="true">
                <a:solidFill>
                  <a:srgbClr val="000000"/>
                </a:solidFill>
                <a:latin typeface="Bitter Italics"/>
                <a:ea typeface="Bitter Italics"/>
                <a:cs typeface="Bitter Italics"/>
                <a:sym typeface="Bitter Italics"/>
              </a:rPr>
              <a:t>1) Geography,  2) History,  3) Politics and Government, 4) Economics,  5) Demographics,  6) Culture,  7) Values,  8) Thai People and Other Popularity That You May Know, 9) Misconceptions about Thailand,  10) Thailand's Role on the Global Stage, and  11) Rankings Related to Thailand.</a:t>
            </a:r>
          </a:p>
        </p:txBody>
      </p:sp>
      <p:sp>
        <p:nvSpPr>
          <p:cNvPr name="TextBox 9" id="9"/>
          <p:cNvSpPr txBox="true"/>
          <p:nvPr/>
        </p:nvSpPr>
        <p:spPr>
          <a:xfrm rot="0">
            <a:off x="992238" y="5547865"/>
            <a:ext cx="16303523" cy="1785938"/>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a:t>
            </a:r>
            <a:r>
              <a:rPr lang="en-US" sz="2187">
                <a:solidFill>
                  <a:srgbClr val="000000"/>
                </a:solidFill>
                <a:latin typeface="Bitter"/>
                <a:ea typeface="Bitter"/>
                <a:cs typeface="Bitter"/>
                <a:sym typeface="Bitter"/>
              </a:rPr>
              <a:t> is produced in both </a:t>
            </a:r>
            <a:r>
              <a:rPr lang="en-US" sz="2187" b="true">
                <a:solidFill>
                  <a:srgbClr val="000000"/>
                </a:solidFill>
                <a:latin typeface="Bitter Bold"/>
                <a:ea typeface="Bitter Bold"/>
                <a:cs typeface="Bitter Bold"/>
                <a:sym typeface="Bitter Bold"/>
              </a:rPr>
              <a:t>PDF file (.pdf)</a:t>
            </a:r>
            <a:r>
              <a:rPr lang="en-US" sz="2187">
                <a:solidFill>
                  <a:srgbClr val="000000"/>
                </a:solidFill>
                <a:latin typeface="Bitter"/>
                <a:ea typeface="Bitter"/>
                <a:cs typeface="Bitter"/>
                <a:sym typeface="Bitter"/>
              </a:rPr>
              <a:t> and </a:t>
            </a:r>
            <a:r>
              <a:rPr lang="en-US" sz="2187" b="true">
                <a:solidFill>
                  <a:srgbClr val="000000"/>
                </a:solidFill>
                <a:latin typeface="Bitter Bold"/>
                <a:ea typeface="Bitter Bold"/>
                <a:cs typeface="Bitter Bold"/>
                <a:sym typeface="Bitter Bold"/>
              </a:rPr>
              <a:t> Powerpoint Presentation (.pptx) </a:t>
            </a:r>
            <a:r>
              <a:rPr lang="en-US" sz="2187">
                <a:solidFill>
                  <a:srgbClr val="000000"/>
                </a:solidFill>
                <a:latin typeface="Bitter"/>
                <a:ea typeface="Bitter"/>
                <a:cs typeface="Bitter"/>
                <a:sym typeface="Bitter"/>
              </a:rPr>
              <a:t>formats, consisting of 399  slides. Users may download and select the topics they wish to present, and may rearrange the sequence of the slides as appropriate. However, the content of this document cannot be edited. Reproduction or use for commercial purposes without permission from the Thailand Foundation is not allowed.</a:t>
            </a:r>
          </a:p>
        </p:txBody>
      </p:sp>
      <p:sp>
        <p:nvSpPr>
          <p:cNvPr name="TextBox 10" id="10"/>
          <p:cNvSpPr txBox="true"/>
          <p:nvPr/>
        </p:nvSpPr>
        <p:spPr>
          <a:xfrm rot="0">
            <a:off x="992238" y="7681322"/>
            <a:ext cx="16303523" cy="1002506"/>
          </a:xfrm>
          <a:prstGeom prst="rect">
            <a:avLst/>
          </a:prstGeom>
        </p:spPr>
        <p:txBody>
          <a:bodyPr anchor="t" rtlCol="false" tIns="0" lIns="0" bIns="0" rIns="0">
            <a:spAutoFit/>
          </a:bodyPr>
          <a:lstStyle/>
          <a:p>
            <a:pPr algn="l">
              <a:lnSpc>
                <a:spcPts val="3562"/>
              </a:lnSpc>
            </a:pPr>
            <a:r>
              <a:rPr lang="en-US" sz="2187" b="true">
                <a:solidFill>
                  <a:srgbClr val="000000"/>
                </a:solidFill>
                <a:latin typeface="Bitter Bold"/>
                <a:ea typeface="Bitter Bold"/>
                <a:cs typeface="Bitter Bold"/>
                <a:sym typeface="Bitter Bold"/>
              </a:rPr>
              <a:t>"Thailand in Brief" </a:t>
            </a:r>
            <a:r>
              <a:rPr lang="en-US" sz="2187">
                <a:solidFill>
                  <a:srgbClr val="000000"/>
                </a:solidFill>
                <a:latin typeface="Bitter"/>
                <a:ea typeface="Bitter"/>
                <a:cs typeface="Bitter"/>
                <a:sym typeface="Bitter"/>
              </a:rPr>
              <a:t>will be updated every third quarter each year. For inquiries or further suggestions, please contact the Thailand Foundation at </a:t>
            </a:r>
            <a:r>
              <a:rPr lang="en-US" sz="2187" u="sng">
                <a:solidFill>
                  <a:srgbClr val="966703"/>
                </a:solidFill>
                <a:latin typeface="Bitter"/>
                <a:ea typeface="Bitter"/>
                <a:cs typeface="Bitter"/>
                <a:sym typeface="Bitter"/>
                <a:hlinkClick r:id="rId3" tooltip="mailto:info@thailandfoundation.or.th"/>
              </a:rPr>
              <a:t>info@thailandfoundation.or.th</a:t>
            </a:r>
            <a:r>
              <a:rPr lang="en-US" sz="2187">
                <a:solidFill>
                  <a:srgbClr val="000000"/>
                </a:solidFill>
                <a:latin typeface="Bitter"/>
                <a:ea typeface="Bitter"/>
                <a:cs typeface="Bitter"/>
                <a:sym typeface="Bitter"/>
              </a:rPr>
              <a:t>.</a:t>
            </a:r>
          </a:p>
        </p:txBody>
      </p:sp>
      <p:sp>
        <p:nvSpPr>
          <p:cNvPr name="TextBox 11" id="11"/>
          <p:cNvSpPr txBox="true"/>
          <p:nvPr/>
        </p:nvSpPr>
        <p:spPr>
          <a:xfrm rot="0">
            <a:off x="992238" y="8907513"/>
            <a:ext cx="16303523" cy="423862"/>
          </a:xfrm>
          <a:prstGeom prst="rect">
            <a:avLst/>
          </a:prstGeom>
        </p:spPr>
        <p:txBody>
          <a:bodyPr anchor="t" rtlCol="false" tIns="0" lIns="0" bIns="0" rIns="0">
            <a:spAutoFit/>
          </a:bodyPr>
          <a:lstStyle/>
          <a:p>
            <a:pPr algn="l">
              <a:lnSpc>
                <a:spcPts val="3562"/>
              </a:lnSpc>
            </a:pPr>
            <a:r>
              <a:rPr lang="en-US" sz="2187">
                <a:solidFill>
                  <a:srgbClr val="000000"/>
                </a:solidFill>
                <a:latin typeface="Bitter"/>
                <a:ea typeface="Bitter"/>
                <a:cs typeface="Bitter"/>
                <a:sym typeface="Bitter"/>
              </a:rPr>
              <a:t>July 2026</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59491" y="1009498"/>
            <a:ext cx="6379521" cy="825998"/>
          </a:xfrm>
          <a:prstGeom prst="rect">
            <a:avLst/>
          </a:prstGeom>
        </p:spPr>
        <p:txBody>
          <a:bodyPr anchor="t" rtlCol="false" tIns="0" lIns="0" bIns="0" rIns="0">
            <a:spAutoFit/>
          </a:bodyPr>
          <a:lstStyle/>
          <a:p>
            <a:pPr algn="l">
              <a:lnSpc>
                <a:spcPts val="6249"/>
              </a:lnSpc>
            </a:pPr>
            <a:r>
              <a:rPr lang="en-US" sz="4999" b="true">
                <a:solidFill>
                  <a:srgbClr val="253A7E"/>
                </a:solidFill>
                <a:latin typeface="Bitter Bold"/>
                <a:ea typeface="Bitter Bold"/>
                <a:cs typeface="Bitter Bold"/>
                <a:sym typeface="Bitter Bold"/>
              </a:rPr>
              <a:t>Thailand in Brief</a:t>
            </a:r>
          </a:p>
        </p:txBody>
      </p:sp>
      <p:grpSp>
        <p:nvGrpSpPr>
          <p:cNvPr name="Group 7" id="7"/>
          <p:cNvGrpSpPr/>
          <p:nvPr/>
        </p:nvGrpSpPr>
        <p:grpSpPr>
          <a:xfrm rot="0">
            <a:off x="17036948" y="285750"/>
            <a:ext cx="965302" cy="752323"/>
            <a:chOff x="0" y="0"/>
            <a:chExt cx="1287069" cy="1003097"/>
          </a:xfrm>
        </p:grpSpPr>
        <p:sp>
          <p:nvSpPr>
            <p:cNvPr name="Freeform 8" id="8"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3"/>
              <a:stretch>
                <a:fillRect l="0" t="-179" r="-3" b="-186"/>
              </a:stretch>
            </a:blipFill>
          </p:spPr>
        </p:sp>
      </p:grpSp>
      <p:sp>
        <p:nvSpPr>
          <p:cNvPr name="TextBox 9" id="9"/>
          <p:cNvSpPr txBox="true"/>
          <p:nvPr/>
        </p:nvSpPr>
        <p:spPr>
          <a:xfrm rot="0">
            <a:off x="959491" y="2168871"/>
            <a:ext cx="16369008" cy="1411043"/>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จัดทำขึ้นโดยมูลนิธิไทย (Thailand Foundation) เพื่ออำนวยความสะดวกแก่ นักเรียน นักศึกษา และผู้สนใจทั่วไป นำไปใช้ประโยชน์ อาทิ ในการบรรยาย หรือให้ความรู้เกี่ยวกับประเทศไทยในด้านต่าง ๆ แก่ชาวต่างประเทศ เช่น กรณีนักศึกษาแลกเปลี่ยนที่ไปเรียนในต่างประเทศที่ต้องนำเสนอเรื่องราวเกี่ยวกับประเทศไทยในสถาบันที่ไปศึกษาอยู่ เป็นต้น</a:t>
            </a:r>
          </a:p>
        </p:txBody>
      </p:sp>
      <p:sp>
        <p:nvSpPr>
          <p:cNvPr name="TextBox 10" id="10"/>
          <p:cNvSpPr txBox="true"/>
          <p:nvPr/>
        </p:nvSpPr>
        <p:spPr>
          <a:xfrm rot="0">
            <a:off x="959491" y="3792939"/>
            <a:ext cx="16560108" cy="2216061"/>
          </a:xfrm>
          <a:prstGeom prst="rect">
            <a:avLst/>
          </a:prstGeom>
        </p:spPr>
        <p:txBody>
          <a:bodyPr anchor="t" rtlCol="false" tIns="0" lIns="0" bIns="0" rIns="0">
            <a:spAutoFit/>
          </a:bodyPr>
          <a:lstStyle/>
          <a:p>
            <a:pPr algn="l">
              <a:lnSpc>
                <a:spcPts val="3436"/>
              </a:lnSpc>
            </a:pPr>
            <a:r>
              <a:rPr lang="en-US" sz="2124">
                <a:solidFill>
                  <a:srgbClr val="000000"/>
                </a:solidFill>
                <a:latin typeface="Bitter"/>
                <a:ea typeface="Bitter"/>
                <a:cs typeface="Bitter"/>
                <a:sym typeface="Bitter"/>
              </a:rPr>
              <a:t>งานชิ้นนี้เสนอข้อมูลเกี่ยวกับประเทศไทยโดยสังเขป 11 ด้าน ได้แก่  </a:t>
            </a:r>
            <a:r>
              <a:rPr lang="en-US" sz="2124" b="true">
                <a:solidFill>
                  <a:srgbClr val="000000"/>
                </a:solidFill>
                <a:latin typeface="Bitter Bold"/>
                <a:ea typeface="Bitter Bold"/>
                <a:cs typeface="Bitter Bold"/>
                <a:sym typeface="Bitter Bold"/>
              </a:rPr>
              <a:t>1) ภูมิศาสตร์ </a:t>
            </a:r>
            <a:r>
              <a:rPr lang="en-US" sz="2124">
                <a:solidFill>
                  <a:srgbClr val="000000"/>
                </a:solidFill>
                <a:latin typeface="Bitter"/>
                <a:ea typeface="Bitter"/>
                <a:cs typeface="Bitter"/>
                <a:sym typeface="Bitter"/>
              </a:rPr>
              <a:t>(Geography)  </a:t>
            </a:r>
            <a:r>
              <a:rPr lang="en-US" sz="2124" b="true">
                <a:solidFill>
                  <a:srgbClr val="000000"/>
                </a:solidFill>
                <a:latin typeface="Bitter Bold"/>
                <a:ea typeface="Bitter Bold"/>
                <a:cs typeface="Bitter Bold"/>
                <a:sym typeface="Bitter Bold"/>
              </a:rPr>
              <a:t>2) ประวัติศาสตร์</a:t>
            </a:r>
            <a:r>
              <a:rPr lang="en-US" sz="2124">
                <a:solidFill>
                  <a:srgbClr val="000000"/>
                </a:solidFill>
                <a:latin typeface="Bitter"/>
                <a:ea typeface="Bitter"/>
                <a:cs typeface="Bitter"/>
                <a:sym typeface="Bitter"/>
              </a:rPr>
              <a:t> (History)  </a:t>
            </a:r>
            <a:r>
              <a:rPr lang="en-US" sz="2124" b="true">
                <a:solidFill>
                  <a:srgbClr val="000000"/>
                </a:solidFill>
                <a:latin typeface="Bitter Bold"/>
                <a:ea typeface="Bitter Bold"/>
                <a:cs typeface="Bitter Bold"/>
                <a:sym typeface="Bitter Bold"/>
              </a:rPr>
              <a:t>3) การเมืองการปกครอง</a:t>
            </a:r>
            <a:r>
              <a:rPr lang="en-US" sz="2124">
                <a:solidFill>
                  <a:srgbClr val="000000"/>
                </a:solidFill>
                <a:latin typeface="Bitter"/>
                <a:ea typeface="Bitter"/>
                <a:cs typeface="Bitter"/>
                <a:sym typeface="Bitter"/>
              </a:rPr>
              <a:t> (Politics and Government)  </a:t>
            </a:r>
            <a:r>
              <a:rPr lang="en-US" sz="2124" b="true">
                <a:solidFill>
                  <a:srgbClr val="000000"/>
                </a:solidFill>
                <a:latin typeface="Bitter Bold"/>
                <a:ea typeface="Bitter Bold"/>
                <a:cs typeface="Bitter Bold"/>
                <a:sym typeface="Bitter Bold"/>
              </a:rPr>
              <a:t>4) เศรษฐกิจ</a:t>
            </a:r>
            <a:r>
              <a:rPr lang="en-US" sz="2124">
                <a:solidFill>
                  <a:srgbClr val="000000"/>
                </a:solidFill>
                <a:latin typeface="Bitter"/>
                <a:ea typeface="Bitter"/>
                <a:cs typeface="Bitter"/>
                <a:sym typeface="Bitter"/>
              </a:rPr>
              <a:t> (Economics)  </a:t>
            </a:r>
            <a:r>
              <a:rPr lang="en-US" sz="2124" b="true">
                <a:solidFill>
                  <a:srgbClr val="000000"/>
                </a:solidFill>
                <a:latin typeface="Bitter Bold"/>
                <a:ea typeface="Bitter Bold"/>
                <a:cs typeface="Bitter Bold"/>
                <a:sym typeface="Bitter Bold"/>
              </a:rPr>
              <a:t>5) ประชากร </a:t>
            </a:r>
            <a:r>
              <a:rPr lang="en-US" sz="2124">
                <a:solidFill>
                  <a:srgbClr val="000000"/>
                </a:solidFill>
                <a:latin typeface="Bitter"/>
                <a:ea typeface="Bitter"/>
                <a:cs typeface="Bitter"/>
                <a:sym typeface="Bitter"/>
              </a:rPr>
              <a:t>(Demographics)  </a:t>
            </a:r>
            <a:r>
              <a:rPr lang="en-US" sz="2124" b="true">
                <a:solidFill>
                  <a:srgbClr val="000000"/>
                </a:solidFill>
                <a:latin typeface="Bitter Bold"/>
                <a:ea typeface="Bitter Bold"/>
                <a:cs typeface="Bitter Bold"/>
                <a:sym typeface="Bitter Bold"/>
              </a:rPr>
              <a:t>6) วัฒนธรรม</a:t>
            </a:r>
            <a:r>
              <a:rPr lang="en-US" sz="2124">
                <a:solidFill>
                  <a:srgbClr val="000000"/>
                </a:solidFill>
                <a:latin typeface="Bitter"/>
                <a:ea typeface="Bitter"/>
                <a:cs typeface="Bitter"/>
                <a:sym typeface="Bitter"/>
              </a:rPr>
              <a:t> (Culture)  </a:t>
            </a:r>
            <a:r>
              <a:rPr lang="en-US" sz="2124" b="true">
                <a:solidFill>
                  <a:srgbClr val="000000"/>
                </a:solidFill>
                <a:latin typeface="Bitter Bold"/>
                <a:ea typeface="Bitter Bold"/>
                <a:cs typeface="Bitter Bold"/>
                <a:sym typeface="Bitter Bold"/>
              </a:rPr>
              <a:t>7) ค่านิยม</a:t>
            </a:r>
            <a:r>
              <a:rPr lang="en-US" sz="2124">
                <a:solidFill>
                  <a:srgbClr val="000000"/>
                </a:solidFill>
                <a:latin typeface="Bitter"/>
                <a:ea typeface="Bitter"/>
                <a:cs typeface="Bitter"/>
                <a:sym typeface="Bitter"/>
              </a:rPr>
              <a:t> (Values)  </a:t>
            </a:r>
          </a:p>
          <a:p>
            <a:pPr algn="l">
              <a:lnSpc>
                <a:spcPts val="3436"/>
              </a:lnSpc>
            </a:pPr>
            <a:r>
              <a:rPr lang="en-US" sz="2124" b="true">
                <a:solidFill>
                  <a:srgbClr val="000000"/>
                </a:solidFill>
                <a:latin typeface="Bitter Bold"/>
                <a:ea typeface="Bitter Bold"/>
                <a:cs typeface="Bitter Bold"/>
                <a:sym typeface="Bitter Bold"/>
              </a:rPr>
              <a:t>8) คนไทยและสื่อที่คุณอาจรู้จัก </a:t>
            </a:r>
            <a:r>
              <a:rPr lang="en-US" sz="2124">
                <a:solidFill>
                  <a:srgbClr val="000000"/>
                </a:solidFill>
                <a:latin typeface="Bitter"/>
                <a:ea typeface="Bitter"/>
                <a:cs typeface="Bitter"/>
                <a:sym typeface="Bitter"/>
              </a:rPr>
              <a:t>(Thai people and other popularity that you may know)  </a:t>
            </a:r>
            <a:r>
              <a:rPr lang="en-US" sz="2124" b="true">
                <a:solidFill>
                  <a:srgbClr val="000000"/>
                </a:solidFill>
                <a:latin typeface="Bitter Bold"/>
                <a:ea typeface="Bitter Bold"/>
                <a:cs typeface="Bitter Bold"/>
                <a:sym typeface="Bitter Bold"/>
              </a:rPr>
              <a:t>9) ความเข้าใจผิดเกี่ยวกับประเทศไทย</a:t>
            </a:r>
            <a:r>
              <a:rPr lang="en-US" sz="2124">
                <a:solidFill>
                  <a:srgbClr val="000000"/>
                </a:solidFill>
                <a:latin typeface="Bitter"/>
                <a:ea typeface="Bitter"/>
                <a:cs typeface="Bitter"/>
                <a:sym typeface="Bitter"/>
              </a:rPr>
              <a:t> (Misconceptions) </a:t>
            </a:r>
            <a:r>
              <a:rPr lang="en-US" sz="2124" b="true">
                <a:solidFill>
                  <a:srgbClr val="000000"/>
                </a:solidFill>
                <a:latin typeface="Bitter Bold"/>
                <a:ea typeface="Bitter Bold"/>
                <a:cs typeface="Bitter Bold"/>
                <a:sym typeface="Bitter Bold"/>
              </a:rPr>
              <a:t>10) บทบาทของไทยในเวทีโลก </a:t>
            </a:r>
            <a:r>
              <a:rPr lang="en-US" sz="2124">
                <a:solidFill>
                  <a:srgbClr val="000000"/>
                </a:solidFill>
                <a:latin typeface="Bitter"/>
                <a:ea typeface="Bitter"/>
                <a:cs typeface="Bitter"/>
                <a:sym typeface="Bitter"/>
              </a:rPr>
              <a:t>(Thailand’s role on the Global Stage) และ  </a:t>
            </a:r>
            <a:r>
              <a:rPr lang="en-US" sz="2124" b="true">
                <a:solidFill>
                  <a:srgbClr val="000000"/>
                </a:solidFill>
                <a:latin typeface="Bitter Bold"/>
                <a:ea typeface="Bitter Bold"/>
                <a:cs typeface="Bitter Bold"/>
                <a:sym typeface="Bitter Bold"/>
              </a:rPr>
              <a:t>11) การจัดอันดับที่เกี่ยวกับประเทศไทย</a:t>
            </a:r>
            <a:r>
              <a:rPr lang="en-US" sz="2124">
                <a:solidFill>
                  <a:srgbClr val="000000"/>
                </a:solidFill>
                <a:latin typeface="Bitter"/>
                <a:ea typeface="Bitter"/>
                <a:cs typeface="Bitter"/>
                <a:sym typeface="Bitter"/>
              </a:rPr>
              <a:t> </a:t>
            </a:r>
          </a:p>
          <a:p>
            <a:pPr algn="l">
              <a:lnSpc>
                <a:spcPts val="3437"/>
              </a:lnSpc>
            </a:pPr>
            <a:r>
              <a:rPr lang="en-US" sz="2125">
                <a:solidFill>
                  <a:srgbClr val="000000"/>
                </a:solidFill>
                <a:latin typeface="Bitter"/>
                <a:ea typeface="Bitter"/>
                <a:cs typeface="Bitter"/>
                <a:sym typeface="Bitter"/>
              </a:rPr>
              <a:t>(Rankings related to Thailand)</a:t>
            </a:r>
          </a:p>
        </p:txBody>
      </p:sp>
      <p:sp>
        <p:nvSpPr>
          <p:cNvPr name="TextBox 11" id="11"/>
          <p:cNvSpPr txBox="true"/>
          <p:nvPr/>
        </p:nvSpPr>
        <p:spPr>
          <a:xfrm rot="0">
            <a:off x="959491" y="6204439"/>
            <a:ext cx="16369008" cy="1287462"/>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a:t>
            </a:r>
            <a:r>
              <a:rPr lang="en-US" sz="2125">
                <a:solidFill>
                  <a:srgbClr val="000000"/>
                </a:solidFill>
                <a:latin typeface="Bitter"/>
                <a:ea typeface="Bitter"/>
                <a:cs typeface="Bitter"/>
                <a:sym typeface="Bitter"/>
              </a:rPr>
              <a:t> นี้จัดทำเป็นสไลด์ จำนวน 399 สไลด์ ในรูปแบบ .pdf และ .pptx สามารถดาวน์โหลดและเลือกใช้หัวข้อที่นำเสนอ และสลับลำดับการนำเสนอได้ตามความเหมาะสม อย่างไรก็ดี ผู้ใช้งานไม่สามารถดัดแปลงเนื้อหาในเอกสารได้ และห้ามผลิตซ้ำ หรือนำไปใช้เพื่อผลประโยชน์เชิงพาณิชย์โดยไม่ได้รับอนุญาตจากมูลนิธิไทย</a:t>
            </a:r>
          </a:p>
        </p:txBody>
      </p:sp>
      <p:sp>
        <p:nvSpPr>
          <p:cNvPr name="TextBox 12" id="12"/>
          <p:cNvSpPr txBox="true"/>
          <p:nvPr/>
        </p:nvSpPr>
        <p:spPr>
          <a:xfrm rot="0">
            <a:off x="959491" y="7828594"/>
            <a:ext cx="16369008" cy="972445"/>
          </a:xfrm>
          <a:prstGeom prst="rect">
            <a:avLst/>
          </a:prstGeom>
        </p:spPr>
        <p:txBody>
          <a:bodyPr anchor="t" rtlCol="false" tIns="0" lIns="0" bIns="0" rIns="0">
            <a:spAutoFit/>
          </a:bodyPr>
          <a:lstStyle/>
          <a:p>
            <a:pPr algn="l">
              <a:lnSpc>
                <a:spcPts val="3437"/>
              </a:lnSpc>
            </a:pPr>
            <a:r>
              <a:rPr lang="en-US" sz="2125" b="true">
                <a:solidFill>
                  <a:srgbClr val="000000"/>
                </a:solidFill>
                <a:latin typeface="Bitter Bold"/>
                <a:ea typeface="Bitter Bold"/>
                <a:cs typeface="Bitter Bold"/>
                <a:sym typeface="Bitter Bold"/>
              </a:rPr>
              <a:t>"Thailand in Brief " </a:t>
            </a:r>
            <a:r>
              <a:rPr lang="en-US" sz="2125">
                <a:solidFill>
                  <a:srgbClr val="000000"/>
                </a:solidFill>
                <a:latin typeface="Bitter"/>
                <a:ea typeface="Bitter"/>
                <a:cs typeface="Bitter"/>
                <a:sym typeface="Bitter"/>
              </a:rPr>
              <a:t>จะได้รับการปรับปรุงให้ทันสมัยในทุกไตรมาสที่ 3 ของปี หากมีข้อสงสัยและข้อเสนอแนะเพิ่มเติม กรุณาติดต่อมูลนิธิไทย </a:t>
            </a:r>
          </a:p>
          <a:p>
            <a:pPr algn="l">
              <a:lnSpc>
                <a:spcPts val="3437"/>
              </a:lnSpc>
            </a:pPr>
            <a:r>
              <a:rPr lang="en-US" sz="2125">
                <a:solidFill>
                  <a:srgbClr val="000000"/>
                </a:solidFill>
                <a:latin typeface="Bitter"/>
                <a:ea typeface="Bitter"/>
                <a:cs typeface="Bitter"/>
                <a:sym typeface="Bitter"/>
              </a:rPr>
              <a:t>อีเมล </a:t>
            </a:r>
            <a:r>
              <a:rPr lang="en-US" sz="2125" u="sng">
                <a:solidFill>
                  <a:srgbClr val="966703"/>
                </a:solidFill>
                <a:latin typeface="Bitter"/>
                <a:ea typeface="Bitter"/>
                <a:cs typeface="Bitter"/>
                <a:sym typeface="Bitter"/>
                <a:hlinkClick r:id="rId4" tooltip="mailto:info@thailandfoundation.or.th"/>
              </a:rPr>
              <a:t>info@thailandfoundation.or.th</a:t>
            </a:r>
          </a:p>
        </p:txBody>
      </p:sp>
      <p:sp>
        <p:nvSpPr>
          <p:cNvPr name="TextBox 13" id="13"/>
          <p:cNvSpPr txBox="true"/>
          <p:nvPr/>
        </p:nvSpPr>
        <p:spPr>
          <a:xfrm rot="0">
            <a:off x="959491" y="9014162"/>
            <a:ext cx="16369008" cy="411163"/>
          </a:xfrm>
          <a:prstGeom prst="rect">
            <a:avLst/>
          </a:prstGeom>
        </p:spPr>
        <p:txBody>
          <a:bodyPr anchor="t" rtlCol="false" tIns="0" lIns="0" bIns="0" rIns="0">
            <a:spAutoFit/>
          </a:bodyPr>
          <a:lstStyle/>
          <a:p>
            <a:pPr algn="l">
              <a:lnSpc>
                <a:spcPts val="3437"/>
              </a:lnSpc>
            </a:pPr>
            <a:r>
              <a:rPr lang="en-US" sz="2125">
                <a:solidFill>
                  <a:srgbClr val="000000"/>
                </a:solidFill>
                <a:latin typeface="Bitter"/>
                <a:ea typeface="Bitter"/>
                <a:cs typeface="Bitter"/>
                <a:sym typeface="Bitter"/>
              </a:rPr>
              <a:t>กรกฎาคม</a:t>
            </a:r>
            <a:r>
              <a:rPr lang="en-US" sz="2125">
                <a:solidFill>
                  <a:srgbClr val="000000"/>
                </a:solidFill>
                <a:latin typeface="Bitter"/>
                <a:ea typeface="Bitter"/>
                <a:cs typeface="Bitter"/>
                <a:sym typeface="Bitter"/>
              </a:rPr>
              <a:t> 2569</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1533677"/>
            <a:ext cx="9445523" cy="1800520"/>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Thailand as a Constitutional Monarchy</a:t>
            </a:r>
          </a:p>
        </p:txBody>
      </p:sp>
      <p:sp>
        <p:nvSpPr>
          <p:cNvPr name="TextBox 9" id="9"/>
          <p:cNvSpPr txBox="true"/>
          <p:nvPr/>
        </p:nvSpPr>
        <p:spPr>
          <a:xfrm rot="0">
            <a:off x="7850238" y="3664153"/>
            <a:ext cx="9445523" cy="1002506"/>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Since </a:t>
            </a:r>
            <a:r>
              <a:rPr lang="en-US" b="true" sz="2187">
                <a:solidFill>
                  <a:srgbClr val="000000"/>
                </a:solidFill>
                <a:latin typeface="Bitter Bold"/>
                <a:ea typeface="Bitter Bold"/>
                <a:cs typeface="Bitter Bold"/>
                <a:sym typeface="Bitter Bold"/>
              </a:rPr>
              <a:t>1932</a:t>
            </a:r>
            <a:r>
              <a:rPr lang="en-US" sz="2187">
                <a:solidFill>
                  <a:srgbClr val="000000"/>
                </a:solidFill>
                <a:latin typeface="Bitter"/>
                <a:ea typeface="Bitter"/>
                <a:cs typeface="Bitter"/>
                <a:sym typeface="Bitter"/>
              </a:rPr>
              <a:t>, Thailand has transitioned from an </a:t>
            </a:r>
            <a:r>
              <a:rPr lang="en-US" b="true" sz="2187">
                <a:solidFill>
                  <a:srgbClr val="000000"/>
                </a:solidFill>
                <a:latin typeface="Bitter Bold"/>
                <a:ea typeface="Bitter Bold"/>
                <a:cs typeface="Bitter Bold"/>
                <a:sym typeface="Bitter Bold"/>
              </a:rPr>
              <a:t>absolute monarchy</a:t>
            </a:r>
            <a:r>
              <a:rPr lang="en-US" sz="2187">
                <a:solidFill>
                  <a:srgbClr val="000000"/>
                </a:solidFill>
                <a:latin typeface="Bitter"/>
                <a:ea typeface="Bitter"/>
                <a:cs typeface="Bitter"/>
                <a:sym typeface="Bitter"/>
              </a:rPr>
              <a:t> to a </a:t>
            </a:r>
            <a:r>
              <a:rPr lang="en-US" b="true" sz="2187">
                <a:solidFill>
                  <a:srgbClr val="000000"/>
                </a:solidFill>
                <a:latin typeface="Bitter Bold"/>
                <a:ea typeface="Bitter Bold"/>
                <a:cs typeface="Bitter Bold"/>
                <a:sym typeface="Bitter Bold"/>
              </a:rPr>
              <a:t>constitutional monarchy</a:t>
            </a:r>
            <a:r>
              <a:rPr lang="en-US" sz="2187">
                <a:solidFill>
                  <a:srgbClr val="000000"/>
                </a:solidFill>
                <a:latin typeface="Bitter"/>
                <a:ea typeface="Bitter"/>
                <a:cs typeface="Bitter"/>
                <a:sym typeface="Bitter"/>
              </a:rPr>
              <a:t>.</a:t>
            </a:r>
          </a:p>
        </p:txBody>
      </p:sp>
      <p:sp>
        <p:nvSpPr>
          <p:cNvPr name="TextBox 10" id="10"/>
          <p:cNvSpPr txBox="true"/>
          <p:nvPr/>
        </p:nvSpPr>
        <p:spPr>
          <a:xfrm rot="0">
            <a:off x="7850238" y="4670527"/>
            <a:ext cx="9445523" cy="1002506"/>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This marked the beginning of the </a:t>
            </a:r>
            <a:r>
              <a:rPr lang="en-US" b="true" sz="2187">
                <a:solidFill>
                  <a:srgbClr val="000000"/>
                </a:solidFill>
                <a:latin typeface="Bitter Bold"/>
                <a:ea typeface="Bitter Bold"/>
                <a:cs typeface="Bitter Bold"/>
                <a:sym typeface="Bitter Bold"/>
              </a:rPr>
              <a:t>Thai democratic era</a:t>
            </a:r>
            <a:r>
              <a:rPr lang="en-US" sz="2187">
                <a:solidFill>
                  <a:srgbClr val="000000"/>
                </a:solidFill>
                <a:latin typeface="Bitter"/>
                <a:ea typeface="Bitter"/>
                <a:cs typeface="Bitter"/>
                <a:sym typeface="Bitter"/>
              </a:rPr>
              <a:t>, while preserving the monarchy as a unifying national symbol.</a:t>
            </a:r>
          </a:p>
        </p:txBody>
      </p:sp>
      <p:sp>
        <p:nvSpPr>
          <p:cNvPr name="TextBox 11" id="11"/>
          <p:cNvSpPr txBox="true"/>
          <p:nvPr/>
        </p:nvSpPr>
        <p:spPr>
          <a:xfrm rot="0">
            <a:off x="7850238" y="5676900"/>
            <a:ext cx="9445523" cy="1002506"/>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The first general election was held in 1933, laying the foundation for a </a:t>
            </a:r>
            <a:r>
              <a:rPr lang="en-US" b="true" sz="2187">
                <a:solidFill>
                  <a:srgbClr val="000000"/>
                </a:solidFill>
                <a:latin typeface="Bitter Bold"/>
                <a:ea typeface="Bitter Bold"/>
                <a:cs typeface="Bitter Bold"/>
                <a:sym typeface="Bitter Bold"/>
              </a:rPr>
              <a:t>parliamentary system</a:t>
            </a:r>
            <a:r>
              <a:rPr lang="en-US" sz="2187">
                <a:solidFill>
                  <a:srgbClr val="000000"/>
                </a:solidFill>
                <a:latin typeface="Bitter"/>
                <a:ea typeface="Bitter"/>
                <a:cs typeface="Bitter"/>
                <a:sym typeface="Bitter"/>
              </a:rPr>
              <a:t> and </a:t>
            </a:r>
            <a:r>
              <a:rPr lang="en-US" b="true" sz="2187">
                <a:solidFill>
                  <a:srgbClr val="000000"/>
                </a:solidFill>
                <a:latin typeface="Bitter Bold"/>
                <a:ea typeface="Bitter Bold"/>
                <a:cs typeface="Bitter Bold"/>
                <a:sym typeface="Bitter Bold"/>
              </a:rPr>
              <a:t>democratic governance</a:t>
            </a:r>
            <a:r>
              <a:rPr lang="en-US" sz="2187">
                <a:solidFill>
                  <a:srgbClr val="000000"/>
                </a:solidFill>
                <a:latin typeface="Bitter"/>
                <a:ea typeface="Bitter"/>
                <a:cs typeface="Bitter"/>
                <a:sym typeface="Bitter"/>
              </a:rPr>
              <a:t>.</a:t>
            </a:r>
          </a:p>
        </p:txBody>
      </p:sp>
      <p:sp>
        <p:nvSpPr>
          <p:cNvPr name="TextBox 12" id="12"/>
          <p:cNvSpPr txBox="true"/>
          <p:nvPr/>
        </p:nvSpPr>
        <p:spPr>
          <a:xfrm rot="0">
            <a:off x="7850238" y="7603922"/>
            <a:ext cx="9445523" cy="439045"/>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Pictured: King Rama VII signs the nation's first constitution</a:t>
            </a:r>
          </a:p>
        </p:txBody>
      </p:sp>
      <p:sp>
        <p:nvSpPr>
          <p:cNvPr name="TextBox 13" id="13"/>
          <p:cNvSpPr txBox="true"/>
          <p:nvPr/>
        </p:nvSpPr>
        <p:spPr>
          <a:xfrm rot="0">
            <a:off x="7850238" y="7966767"/>
            <a:ext cx="9445523" cy="338138"/>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Sukhothai Thammathirat Open University Library</a:t>
            </a:r>
          </a:p>
        </p:txBody>
      </p:sp>
      <p:grpSp>
        <p:nvGrpSpPr>
          <p:cNvPr name="Group 14" id="14"/>
          <p:cNvGrpSpPr/>
          <p:nvPr/>
        </p:nvGrpSpPr>
        <p:grpSpPr>
          <a:xfrm rot="0">
            <a:off x="17036948" y="285750"/>
            <a:ext cx="965302" cy="752323"/>
            <a:chOff x="0" y="0"/>
            <a:chExt cx="1287069" cy="1003097"/>
          </a:xfrm>
        </p:grpSpPr>
        <p:sp>
          <p:nvSpPr>
            <p:cNvPr name="Freeform 15" id="15"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descr="preencoded.png"/>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0" t="0" r="0" b="0"/>
              </a:stretch>
            </a:blipFill>
          </p:spPr>
        </p:sp>
      </p:grpSp>
      <p:sp>
        <p:nvSpPr>
          <p:cNvPr name="TextBox 8" id="8"/>
          <p:cNvSpPr txBox="true"/>
          <p:nvPr/>
        </p:nvSpPr>
        <p:spPr>
          <a:xfrm rot="0">
            <a:off x="7850238" y="2615803"/>
            <a:ext cx="7088238" cy="914552"/>
          </a:xfrm>
          <a:prstGeom prst="rect">
            <a:avLst/>
          </a:prstGeom>
        </p:spPr>
        <p:txBody>
          <a:bodyPr anchor="t" rtlCol="false" tIns="0" lIns="0" bIns="0" rIns="0">
            <a:spAutoFit/>
          </a:bodyPr>
          <a:lstStyle/>
          <a:p>
            <a:pPr algn="l">
              <a:lnSpc>
                <a:spcPts val="6937"/>
              </a:lnSpc>
            </a:pPr>
            <a:r>
              <a:rPr lang="en-US" sz="5562" b="true">
                <a:solidFill>
                  <a:srgbClr val="253A7E"/>
                </a:solidFill>
                <a:latin typeface="Bitter Bold"/>
                <a:ea typeface="Bitter Bold"/>
                <a:cs typeface="Bitter Bold"/>
                <a:sym typeface="Bitter Bold"/>
              </a:rPr>
              <a:t>The King of Thailand</a:t>
            </a:r>
          </a:p>
        </p:txBody>
      </p:sp>
      <p:sp>
        <p:nvSpPr>
          <p:cNvPr name="TextBox 9" id="9"/>
          <p:cNvSpPr txBox="true"/>
          <p:nvPr/>
        </p:nvSpPr>
        <p:spPr>
          <a:xfrm rot="0">
            <a:off x="7850238" y="3860302"/>
            <a:ext cx="9445523" cy="54887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The King is the head of state of Thailand.</a:t>
            </a:r>
          </a:p>
        </p:txBody>
      </p:sp>
      <p:sp>
        <p:nvSpPr>
          <p:cNvPr name="TextBox 10" id="10"/>
          <p:cNvSpPr txBox="true"/>
          <p:nvPr/>
        </p:nvSpPr>
        <p:spPr>
          <a:xfrm rot="0">
            <a:off x="7850238" y="4413047"/>
            <a:ext cx="9445523" cy="1002506"/>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The current king is </a:t>
            </a:r>
            <a:r>
              <a:rPr lang="en-US" b="true" sz="2187">
                <a:solidFill>
                  <a:srgbClr val="000000"/>
                </a:solidFill>
                <a:latin typeface="Bitter Bold"/>
                <a:ea typeface="Bitter Bold"/>
                <a:cs typeface="Bitter Bold"/>
                <a:sym typeface="Bitter Bold"/>
              </a:rPr>
              <a:t>King Maha Vajiralongkorn (Rama X) </a:t>
            </a:r>
            <a:r>
              <a:rPr lang="en-US" sz="2187">
                <a:solidFill>
                  <a:srgbClr val="000000"/>
                </a:solidFill>
                <a:latin typeface="Bitter"/>
                <a:ea typeface="Bitter"/>
                <a:cs typeface="Bitter"/>
                <a:sym typeface="Bitter"/>
              </a:rPr>
              <a:t>whose reign began in 2016 and continues to the present day.</a:t>
            </a:r>
          </a:p>
        </p:txBody>
      </p:sp>
      <p:sp>
        <p:nvSpPr>
          <p:cNvPr name="TextBox 11" id="11"/>
          <p:cNvSpPr txBox="true"/>
          <p:nvPr/>
        </p:nvSpPr>
        <p:spPr>
          <a:xfrm rot="0">
            <a:off x="7850238" y="7203434"/>
            <a:ext cx="9445523" cy="439045"/>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Phralan.in.th/coronation</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sp>
        <p:nvSpPr>
          <p:cNvPr name="TextBox 6" id="6"/>
          <p:cNvSpPr txBox="true"/>
          <p:nvPr/>
        </p:nvSpPr>
        <p:spPr>
          <a:xfrm rot="0">
            <a:off x="992238" y="894007"/>
            <a:ext cx="7318172" cy="879872"/>
          </a:xfrm>
          <a:prstGeom prst="rect">
            <a:avLst/>
          </a:prstGeom>
        </p:spPr>
        <p:txBody>
          <a:bodyPr anchor="t" rtlCol="false" tIns="0" lIns="0" bIns="0" rIns="0">
            <a:spAutoFit/>
          </a:bodyPr>
          <a:lstStyle/>
          <a:p>
            <a:pPr algn="l">
              <a:lnSpc>
                <a:spcPts val="6625"/>
              </a:lnSpc>
            </a:pPr>
            <a:r>
              <a:rPr lang="en-US" sz="5250" b="true">
                <a:solidFill>
                  <a:srgbClr val="253A7E"/>
                </a:solidFill>
                <a:latin typeface="Bitter Bold"/>
                <a:ea typeface="Bitter Bold"/>
                <a:cs typeface="Bitter Bold"/>
                <a:sym typeface="Bitter Bold"/>
              </a:rPr>
              <a:t>Administrative Powers</a:t>
            </a:r>
          </a:p>
        </p:txBody>
      </p:sp>
      <p:sp>
        <p:nvSpPr>
          <p:cNvPr name="TextBox 7" id="7"/>
          <p:cNvSpPr txBox="true"/>
          <p:nvPr/>
        </p:nvSpPr>
        <p:spPr>
          <a:xfrm rot="0">
            <a:off x="992238" y="2092081"/>
            <a:ext cx="16303523" cy="516731"/>
          </a:xfrm>
          <a:prstGeom prst="rect">
            <a:avLst/>
          </a:prstGeom>
        </p:spPr>
        <p:txBody>
          <a:bodyPr anchor="t" rtlCol="false" tIns="0" lIns="0" bIns="0" rIns="0">
            <a:spAutoFit/>
          </a:bodyPr>
          <a:lstStyle/>
          <a:p>
            <a:pPr algn="l" marL="311051" indent="-155525" lvl="1">
              <a:lnSpc>
                <a:spcPts val="3374"/>
              </a:lnSpc>
              <a:buFont typeface="Arial"/>
              <a:buChar char="•"/>
            </a:pPr>
            <a:r>
              <a:rPr lang="en-US" sz="2062">
                <a:solidFill>
                  <a:srgbClr val="000000"/>
                </a:solidFill>
                <a:latin typeface="Bitter"/>
                <a:ea typeface="Bitter"/>
                <a:cs typeface="Bitter"/>
                <a:sym typeface="Bitter"/>
              </a:rPr>
              <a:t>The Royal Thai Government is a parliamentary government with the Prime Minister as the head of government.</a:t>
            </a:r>
          </a:p>
        </p:txBody>
      </p:sp>
      <p:sp>
        <p:nvSpPr>
          <p:cNvPr name="TextBox 8" id="8"/>
          <p:cNvSpPr txBox="true"/>
          <p:nvPr/>
        </p:nvSpPr>
        <p:spPr>
          <a:xfrm rot="0">
            <a:off x="992238" y="2617289"/>
            <a:ext cx="16303523" cy="516731"/>
          </a:xfrm>
          <a:prstGeom prst="rect">
            <a:avLst/>
          </a:prstGeom>
        </p:spPr>
        <p:txBody>
          <a:bodyPr anchor="t" rtlCol="false" tIns="0" lIns="0" bIns="0" rIns="0">
            <a:spAutoFit/>
          </a:bodyPr>
          <a:lstStyle/>
          <a:p>
            <a:pPr algn="l" marL="311051" indent="-155525" lvl="1">
              <a:lnSpc>
                <a:spcPts val="3374"/>
              </a:lnSpc>
              <a:buFont typeface="Arial"/>
              <a:buChar char="•"/>
            </a:pPr>
            <a:r>
              <a:rPr lang="en-US" sz="2062">
                <a:solidFill>
                  <a:srgbClr val="000000"/>
                </a:solidFill>
                <a:latin typeface="Bitter"/>
                <a:ea typeface="Bitter"/>
                <a:cs typeface="Bitter"/>
                <a:sym typeface="Bitter"/>
              </a:rPr>
              <a:t>The politics of Thailand is composed of three branches: the executive, the legislative, and the judiciary. </a:t>
            </a:r>
          </a:p>
        </p:txBody>
      </p:sp>
      <p:sp>
        <p:nvSpPr>
          <p:cNvPr name="TextBox 9" id="9"/>
          <p:cNvSpPr txBox="true"/>
          <p:nvPr/>
        </p:nvSpPr>
        <p:spPr>
          <a:xfrm rot="0">
            <a:off x="992238" y="3142507"/>
            <a:ext cx="16303523" cy="516731"/>
          </a:xfrm>
          <a:prstGeom prst="rect">
            <a:avLst/>
          </a:prstGeom>
        </p:spPr>
        <p:txBody>
          <a:bodyPr anchor="t" rtlCol="false" tIns="0" lIns="0" bIns="0" rIns="0">
            <a:spAutoFit/>
          </a:bodyPr>
          <a:lstStyle/>
          <a:p>
            <a:pPr algn="l" marL="311051" indent="-155525" lvl="1">
              <a:lnSpc>
                <a:spcPts val="3374"/>
              </a:lnSpc>
              <a:buFont typeface="Arial"/>
              <a:buChar char="•"/>
            </a:pPr>
            <a:r>
              <a:rPr lang="en-US" sz="2062">
                <a:solidFill>
                  <a:srgbClr val="000000"/>
                </a:solidFill>
                <a:latin typeface="Bitter"/>
                <a:ea typeface="Bitter"/>
                <a:cs typeface="Bitter"/>
                <a:sym typeface="Bitter"/>
              </a:rPr>
              <a:t>All branches are concentrated in Bangkok, the capital city of Thailand.</a:t>
            </a:r>
          </a:p>
        </p:txBody>
      </p:sp>
      <p:grpSp>
        <p:nvGrpSpPr>
          <p:cNvPr name="Group 10" id="10"/>
          <p:cNvGrpSpPr/>
          <p:nvPr/>
        </p:nvGrpSpPr>
        <p:grpSpPr>
          <a:xfrm rot="0">
            <a:off x="1331119" y="4265266"/>
            <a:ext cx="4317797" cy="2878484"/>
            <a:chOff x="0" y="0"/>
            <a:chExt cx="5757062" cy="3837978"/>
          </a:xfrm>
        </p:grpSpPr>
        <p:sp>
          <p:nvSpPr>
            <p:cNvPr name="Freeform 11" id="11" descr="preencoded.png"/>
            <p:cNvSpPr/>
            <p:nvPr/>
          </p:nvSpPr>
          <p:spPr>
            <a:xfrm flipH="false" flipV="false" rot="0">
              <a:off x="0" y="0"/>
              <a:ext cx="5757037" cy="3837940"/>
            </a:xfrm>
            <a:custGeom>
              <a:avLst/>
              <a:gdLst/>
              <a:ahLst/>
              <a:cxnLst/>
              <a:rect r="r" b="b" t="t" l="l"/>
              <a:pathLst>
                <a:path h="3837940" w="5757037">
                  <a:moveTo>
                    <a:pt x="254000" y="0"/>
                  </a:moveTo>
                  <a:lnTo>
                    <a:pt x="5503037" y="0"/>
                  </a:lnTo>
                  <a:cubicBezTo>
                    <a:pt x="5570402" y="0"/>
                    <a:pt x="5635008" y="26761"/>
                    <a:pt x="5682642" y="74395"/>
                  </a:cubicBezTo>
                  <a:cubicBezTo>
                    <a:pt x="5730276" y="122029"/>
                    <a:pt x="5757037" y="186635"/>
                    <a:pt x="5757037" y="254000"/>
                  </a:cubicBezTo>
                  <a:lnTo>
                    <a:pt x="5757037" y="3583940"/>
                  </a:lnTo>
                  <a:cubicBezTo>
                    <a:pt x="5757037" y="3651305"/>
                    <a:pt x="5730276" y="3715911"/>
                    <a:pt x="5682642" y="3763545"/>
                  </a:cubicBezTo>
                  <a:cubicBezTo>
                    <a:pt x="5635008" y="3811179"/>
                    <a:pt x="5570402" y="3837940"/>
                    <a:pt x="5503037" y="3837940"/>
                  </a:cubicBezTo>
                  <a:lnTo>
                    <a:pt x="254000" y="3837940"/>
                  </a:lnTo>
                  <a:cubicBezTo>
                    <a:pt x="113720" y="3837940"/>
                    <a:pt x="0" y="3724220"/>
                    <a:pt x="0" y="3583940"/>
                  </a:cubicBezTo>
                  <a:lnTo>
                    <a:pt x="0" y="254000"/>
                  </a:lnTo>
                  <a:cubicBezTo>
                    <a:pt x="0" y="113720"/>
                    <a:pt x="113720" y="0"/>
                    <a:pt x="254000" y="0"/>
                  </a:cubicBezTo>
                  <a:close/>
                </a:path>
              </a:pathLst>
            </a:custGeom>
            <a:blipFill>
              <a:blip r:embed="rId3"/>
              <a:stretch>
                <a:fillRect l="0" t="0" r="0" b="-1"/>
              </a:stretch>
            </a:blipFill>
          </p:spPr>
        </p:sp>
      </p:grpSp>
      <p:sp>
        <p:nvSpPr>
          <p:cNvPr name="TextBox 12" id="12"/>
          <p:cNvSpPr txBox="true"/>
          <p:nvPr/>
        </p:nvSpPr>
        <p:spPr>
          <a:xfrm rot="0">
            <a:off x="992238" y="7361034"/>
            <a:ext cx="4995710" cy="516731"/>
          </a:xfrm>
          <a:prstGeom prst="rect">
            <a:avLst/>
          </a:prstGeom>
        </p:spPr>
        <p:txBody>
          <a:bodyPr anchor="t" rtlCol="false" tIns="0" lIns="0" bIns="0" rIns="0">
            <a:spAutoFit/>
          </a:bodyPr>
          <a:lstStyle/>
          <a:p>
            <a:pPr algn="l">
              <a:lnSpc>
                <a:spcPts val="3374"/>
              </a:lnSpc>
            </a:pPr>
            <a:r>
              <a:rPr lang="en-US" sz="2062" b="true">
                <a:solidFill>
                  <a:srgbClr val="253A7E"/>
                </a:solidFill>
                <a:latin typeface="Bitter Bold"/>
                <a:ea typeface="Bitter Bold"/>
                <a:cs typeface="Bitter Bold"/>
                <a:sym typeface="Bitter Bold"/>
              </a:rPr>
              <a:t>Government House of Thailand</a:t>
            </a:r>
          </a:p>
        </p:txBody>
      </p:sp>
      <p:grpSp>
        <p:nvGrpSpPr>
          <p:cNvPr name="Group 13" id="13"/>
          <p:cNvGrpSpPr/>
          <p:nvPr/>
        </p:nvGrpSpPr>
        <p:grpSpPr>
          <a:xfrm rot="0">
            <a:off x="6986740" y="4265266"/>
            <a:ext cx="4333284" cy="2888752"/>
            <a:chOff x="0" y="0"/>
            <a:chExt cx="5777713" cy="3851669"/>
          </a:xfrm>
        </p:grpSpPr>
        <p:sp>
          <p:nvSpPr>
            <p:cNvPr name="Freeform 14" id="14" descr="preencoded.png"/>
            <p:cNvSpPr/>
            <p:nvPr/>
          </p:nvSpPr>
          <p:spPr>
            <a:xfrm flipH="false" flipV="false" rot="0">
              <a:off x="0" y="0"/>
              <a:ext cx="5777738" cy="3851656"/>
            </a:xfrm>
            <a:custGeom>
              <a:avLst/>
              <a:gdLst/>
              <a:ahLst/>
              <a:cxnLst/>
              <a:rect r="r" b="b" t="t" l="l"/>
              <a:pathLst>
                <a:path h="3851656" w="5777738">
                  <a:moveTo>
                    <a:pt x="254000" y="0"/>
                  </a:moveTo>
                  <a:lnTo>
                    <a:pt x="5523738" y="0"/>
                  </a:lnTo>
                  <a:cubicBezTo>
                    <a:pt x="5664018" y="0"/>
                    <a:pt x="5777738" y="113720"/>
                    <a:pt x="5777738" y="254000"/>
                  </a:cubicBezTo>
                  <a:lnTo>
                    <a:pt x="5777738" y="3597656"/>
                  </a:lnTo>
                  <a:cubicBezTo>
                    <a:pt x="5777738" y="3665021"/>
                    <a:pt x="5750977" y="3729627"/>
                    <a:pt x="5703343" y="3777261"/>
                  </a:cubicBezTo>
                  <a:cubicBezTo>
                    <a:pt x="5655709" y="3824895"/>
                    <a:pt x="5591103" y="3851656"/>
                    <a:pt x="5523738" y="3851656"/>
                  </a:cubicBezTo>
                  <a:lnTo>
                    <a:pt x="254000" y="3851656"/>
                  </a:lnTo>
                  <a:cubicBezTo>
                    <a:pt x="113720" y="3851656"/>
                    <a:pt x="0" y="3737936"/>
                    <a:pt x="0" y="3597656"/>
                  </a:cubicBezTo>
                  <a:lnTo>
                    <a:pt x="0" y="254000"/>
                  </a:lnTo>
                  <a:cubicBezTo>
                    <a:pt x="0" y="113720"/>
                    <a:pt x="113720" y="0"/>
                    <a:pt x="254000" y="0"/>
                  </a:cubicBezTo>
                  <a:close/>
                </a:path>
              </a:pathLst>
            </a:custGeom>
            <a:blipFill>
              <a:blip r:embed="rId4"/>
              <a:stretch>
                <a:fillRect l="-53" t="0" r="-52" b="0"/>
              </a:stretch>
            </a:blipFill>
          </p:spPr>
        </p:sp>
      </p:grpSp>
      <p:sp>
        <p:nvSpPr>
          <p:cNvPr name="TextBox 15" id="15"/>
          <p:cNvSpPr txBox="true"/>
          <p:nvPr/>
        </p:nvSpPr>
        <p:spPr>
          <a:xfrm rot="0">
            <a:off x="6654698" y="7371312"/>
            <a:ext cx="4997348" cy="947737"/>
          </a:xfrm>
          <a:prstGeom prst="rect">
            <a:avLst/>
          </a:prstGeom>
        </p:spPr>
        <p:txBody>
          <a:bodyPr anchor="t" rtlCol="false" tIns="0" lIns="0" bIns="0" rIns="0">
            <a:spAutoFit/>
          </a:bodyPr>
          <a:lstStyle/>
          <a:p>
            <a:pPr algn="l">
              <a:lnSpc>
                <a:spcPts val="3374"/>
              </a:lnSpc>
            </a:pPr>
            <a:r>
              <a:rPr lang="en-US" sz="2062" b="true">
                <a:solidFill>
                  <a:srgbClr val="253A7E"/>
                </a:solidFill>
                <a:latin typeface="Bitter Bold"/>
                <a:ea typeface="Bitter Bold"/>
                <a:cs typeface="Bitter Bold"/>
                <a:sym typeface="Bitter Bold"/>
              </a:rPr>
              <a:t>Sappaya-Sapasathan, the National Assembly of Thailand</a:t>
            </a:r>
          </a:p>
        </p:txBody>
      </p:sp>
      <p:grpSp>
        <p:nvGrpSpPr>
          <p:cNvPr name="Group 16" id="16"/>
          <p:cNvGrpSpPr/>
          <p:nvPr/>
        </p:nvGrpSpPr>
        <p:grpSpPr>
          <a:xfrm rot="0">
            <a:off x="12626130" y="4265266"/>
            <a:ext cx="4380909" cy="2920603"/>
            <a:chOff x="0" y="0"/>
            <a:chExt cx="5841213" cy="3894138"/>
          </a:xfrm>
        </p:grpSpPr>
        <p:sp>
          <p:nvSpPr>
            <p:cNvPr name="Freeform 17" id="17" descr="preencoded.png"/>
            <p:cNvSpPr/>
            <p:nvPr/>
          </p:nvSpPr>
          <p:spPr>
            <a:xfrm flipH="false" flipV="false" rot="0">
              <a:off x="0" y="0"/>
              <a:ext cx="5841238" cy="3894201"/>
            </a:xfrm>
            <a:custGeom>
              <a:avLst/>
              <a:gdLst/>
              <a:ahLst/>
              <a:cxnLst/>
              <a:rect r="r" b="b" t="t" l="l"/>
              <a:pathLst>
                <a:path h="3894201" w="5841238">
                  <a:moveTo>
                    <a:pt x="254000" y="0"/>
                  </a:moveTo>
                  <a:lnTo>
                    <a:pt x="5587238" y="0"/>
                  </a:lnTo>
                  <a:cubicBezTo>
                    <a:pt x="5727518" y="0"/>
                    <a:pt x="5841238" y="113720"/>
                    <a:pt x="5841238" y="254000"/>
                  </a:cubicBezTo>
                  <a:lnTo>
                    <a:pt x="5841238" y="3640201"/>
                  </a:lnTo>
                  <a:cubicBezTo>
                    <a:pt x="5841238" y="3780481"/>
                    <a:pt x="5727518" y="3894201"/>
                    <a:pt x="5587238" y="3894201"/>
                  </a:cubicBezTo>
                  <a:lnTo>
                    <a:pt x="254000" y="3894201"/>
                  </a:lnTo>
                  <a:cubicBezTo>
                    <a:pt x="186635" y="3894201"/>
                    <a:pt x="122029" y="3867440"/>
                    <a:pt x="74395" y="3819806"/>
                  </a:cubicBezTo>
                  <a:cubicBezTo>
                    <a:pt x="26761" y="3772172"/>
                    <a:pt x="0" y="3707566"/>
                    <a:pt x="0" y="3640201"/>
                  </a:cubicBezTo>
                  <a:lnTo>
                    <a:pt x="0" y="254000"/>
                  </a:lnTo>
                  <a:cubicBezTo>
                    <a:pt x="0" y="113720"/>
                    <a:pt x="113720" y="0"/>
                    <a:pt x="254000" y="0"/>
                  </a:cubicBezTo>
                  <a:close/>
                </a:path>
              </a:pathLst>
            </a:custGeom>
            <a:blipFill>
              <a:blip r:embed="rId5"/>
              <a:stretch>
                <a:fillRect l="0" t="-54" r="0" b="-52"/>
              </a:stretch>
            </a:blipFill>
          </p:spPr>
        </p:sp>
      </p:grpSp>
      <p:sp>
        <p:nvSpPr>
          <p:cNvPr name="TextBox 18" id="18"/>
          <p:cNvSpPr txBox="true"/>
          <p:nvPr/>
        </p:nvSpPr>
        <p:spPr>
          <a:xfrm rot="0">
            <a:off x="12318797" y="7403154"/>
            <a:ext cx="4995710" cy="516731"/>
          </a:xfrm>
          <a:prstGeom prst="rect">
            <a:avLst/>
          </a:prstGeom>
        </p:spPr>
        <p:txBody>
          <a:bodyPr anchor="t" rtlCol="false" tIns="0" lIns="0" bIns="0" rIns="0">
            <a:spAutoFit/>
          </a:bodyPr>
          <a:lstStyle/>
          <a:p>
            <a:pPr algn="l">
              <a:lnSpc>
                <a:spcPts val="3374"/>
              </a:lnSpc>
            </a:pPr>
            <a:r>
              <a:rPr lang="en-US" sz="2062" b="true">
                <a:solidFill>
                  <a:srgbClr val="253A7E"/>
                </a:solidFill>
                <a:latin typeface="Bitter Bold"/>
                <a:ea typeface="Bitter Bold"/>
                <a:cs typeface="Bitter Bold"/>
                <a:sym typeface="Bitter Bold"/>
              </a:rPr>
              <a:t>Supreme Court of Thailand</a:t>
            </a:r>
          </a:p>
        </p:txBody>
      </p:sp>
      <p:sp>
        <p:nvSpPr>
          <p:cNvPr name="TextBox 19" id="19"/>
          <p:cNvSpPr txBox="true"/>
          <p:nvPr/>
        </p:nvSpPr>
        <p:spPr>
          <a:xfrm rot="0">
            <a:off x="992238" y="8943384"/>
            <a:ext cx="16303523" cy="411366"/>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Thai PBS, Supanut Anuroprayote, Prachachat</a:t>
            </a:r>
          </a:p>
        </p:txBody>
      </p:sp>
      <p:grpSp>
        <p:nvGrpSpPr>
          <p:cNvPr name="Group 20" id="20"/>
          <p:cNvGrpSpPr/>
          <p:nvPr/>
        </p:nvGrpSpPr>
        <p:grpSpPr>
          <a:xfrm rot="0">
            <a:off x="17036948" y="285750"/>
            <a:ext cx="965302" cy="752323"/>
            <a:chOff x="0" y="0"/>
            <a:chExt cx="1287069" cy="1003097"/>
          </a:xfrm>
        </p:grpSpPr>
        <p:sp>
          <p:nvSpPr>
            <p:cNvPr name="Freeform 21" id="21"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6"/>
              <a:stretch>
                <a:fillRect l="0" t="-179" r="-3" b="-186"/>
              </a:stretch>
            </a:blip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6385885"/>
          </a:xfrm>
          <a:custGeom>
            <a:avLst/>
            <a:gdLst/>
            <a:ahLst/>
            <a:cxnLst/>
            <a:rect r="r" b="b" t="t" l="l"/>
            <a:pathLst>
              <a:path h="6385885" w="18288000">
                <a:moveTo>
                  <a:pt x="0" y="0"/>
                </a:moveTo>
                <a:lnTo>
                  <a:pt x="18288000" y="0"/>
                </a:lnTo>
                <a:lnTo>
                  <a:pt x="18288000" y="6385885"/>
                </a:lnTo>
                <a:lnTo>
                  <a:pt x="0" y="6385885"/>
                </a:lnTo>
                <a:lnTo>
                  <a:pt x="0" y="0"/>
                </a:lnTo>
                <a:close/>
              </a:path>
            </a:pathLst>
          </a:custGeom>
          <a:blipFill>
            <a:blip r:embed="rId3"/>
            <a:stretch>
              <a:fillRect l="0" t="-74346" r="0" b="-16574"/>
            </a:stretch>
          </a:blipFill>
        </p:spPr>
      </p:sp>
      <p:grpSp>
        <p:nvGrpSpPr>
          <p:cNvPr name="Group 3" id="3"/>
          <p:cNvGrpSpPr/>
          <p:nvPr/>
        </p:nvGrpSpPr>
        <p:grpSpPr>
          <a:xfrm rot="0">
            <a:off x="17036948" y="285750"/>
            <a:ext cx="965302" cy="752323"/>
            <a:chOff x="0" y="0"/>
            <a:chExt cx="1287069" cy="1003097"/>
          </a:xfrm>
        </p:grpSpPr>
        <p:sp>
          <p:nvSpPr>
            <p:cNvPr name="Freeform 4" id="4"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5" id="5"/>
          <p:cNvSpPr txBox="true"/>
          <p:nvPr/>
        </p:nvSpPr>
        <p:spPr>
          <a:xfrm rot="0">
            <a:off x="1028700" y="6738513"/>
            <a:ext cx="7890346" cy="882650"/>
          </a:xfrm>
          <a:prstGeom prst="rect">
            <a:avLst/>
          </a:prstGeom>
        </p:spPr>
        <p:txBody>
          <a:bodyPr anchor="t" rtlCol="false" tIns="0" lIns="0" bIns="0" rIns="0">
            <a:spAutoFit/>
          </a:bodyPr>
          <a:lstStyle/>
          <a:p>
            <a:pPr algn="l">
              <a:lnSpc>
                <a:spcPts val="6625"/>
              </a:lnSpc>
            </a:pPr>
            <a:r>
              <a:rPr lang="en-US" sz="5250" b="true">
                <a:solidFill>
                  <a:srgbClr val="253A7E"/>
                </a:solidFill>
                <a:latin typeface="Bitter Bold"/>
                <a:ea typeface="Bitter Bold"/>
                <a:cs typeface="Bitter Bold"/>
                <a:sym typeface="Bitter Bold"/>
              </a:rPr>
              <a:t>Royal Thai Government</a:t>
            </a:r>
          </a:p>
        </p:txBody>
      </p:sp>
      <p:sp>
        <p:nvSpPr>
          <p:cNvPr name="TextBox 6" id="6"/>
          <p:cNvSpPr txBox="true"/>
          <p:nvPr/>
        </p:nvSpPr>
        <p:spPr>
          <a:xfrm rot="0">
            <a:off x="1028700" y="7773563"/>
            <a:ext cx="17112531" cy="1266873"/>
          </a:xfrm>
          <a:prstGeom prst="rect">
            <a:avLst/>
          </a:prstGeom>
        </p:spPr>
        <p:txBody>
          <a:bodyPr anchor="t" rtlCol="false" tIns="0" lIns="0" bIns="0" rIns="0">
            <a:spAutoFit/>
          </a:bodyPr>
          <a:lstStyle/>
          <a:p>
            <a:pPr algn="l" marL="445294" indent="-222647" lvl="1">
              <a:lnSpc>
                <a:spcPts val="3374"/>
              </a:lnSpc>
              <a:buFont typeface="Arial"/>
              <a:buChar char="•"/>
            </a:pPr>
            <a:r>
              <a:rPr lang="en-US" sz="2062">
                <a:solidFill>
                  <a:srgbClr val="000000"/>
                </a:solidFill>
                <a:latin typeface="Bitter"/>
                <a:ea typeface="Bitter"/>
                <a:cs typeface="Bitter"/>
                <a:sym typeface="Bitter"/>
              </a:rPr>
              <a:t>The Royal Thai Government is a parliamentary government with the Prime Minister as the head of government.</a:t>
            </a:r>
          </a:p>
          <a:p>
            <a:pPr algn="l" marL="445294" indent="-222647" lvl="1">
              <a:lnSpc>
                <a:spcPts val="3374"/>
              </a:lnSpc>
              <a:buFont typeface="Arial"/>
              <a:buChar char="•"/>
            </a:pPr>
            <a:r>
              <a:rPr lang="en-US" sz="2062">
                <a:solidFill>
                  <a:srgbClr val="000000"/>
                </a:solidFill>
                <a:latin typeface="Bitter"/>
                <a:ea typeface="Bitter"/>
                <a:cs typeface="Bitter"/>
                <a:sym typeface="Bitter"/>
              </a:rPr>
              <a:t>On 19 March 2026, His Majesty King Maha Vajiralongkorn appointed </a:t>
            </a:r>
            <a:r>
              <a:rPr lang="en-US" b="true" sz="2062">
                <a:solidFill>
                  <a:srgbClr val="000000"/>
                </a:solidFill>
                <a:latin typeface="Bitter Bold"/>
                <a:ea typeface="Bitter Bold"/>
                <a:cs typeface="Bitter Bold"/>
                <a:sym typeface="Bitter Bold"/>
              </a:rPr>
              <a:t>the 66th cabinet of Thailand</a:t>
            </a:r>
            <a:r>
              <a:rPr lang="en-US" sz="2062">
                <a:solidFill>
                  <a:srgbClr val="000000"/>
                </a:solidFill>
                <a:latin typeface="Bitter"/>
                <a:ea typeface="Bitter"/>
                <a:cs typeface="Bitter"/>
                <a:sym typeface="Bitter"/>
              </a:rPr>
              <a:t> as selected by </a:t>
            </a:r>
          </a:p>
          <a:p>
            <a:pPr algn="l">
              <a:lnSpc>
                <a:spcPts val="3374"/>
              </a:lnSpc>
            </a:pPr>
            <a:r>
              <a:rPr lang="en-US" sz="2062">
                <a:solidFill>
                  <a:srgbClr val="000000"/>
                </a:solidFill>
                <a:latin typeface="Bitter"/>
                <a:ea typeface="Bitter"/>
                <a:cs typeface="Bitter"/>
                <a:sym typeface="Bitter"/>
              </a:rPr>
              <a:t>      </a:t>
            </a:r>
            <a:r>
              <a:rPr lang="en-US" sz="2062" b="true">
                <a:solidFill>
                  <a:srgbClr val="000000"/>
                </a:solidFill>
                <a:latin typeface="Bitter Bold"/>
                <a:ea typeface="Bitter Bold"/>
                <a:cs typeface="Bitter Bold"/>
                <a:sym typeface="Bitter Bold"/>
              </a:rPr>
              <a:t> Prime Minister Anutin Charnvirakul</a:t>
            </a:r>
            <a:r>
              <a:rPr lang="en-US" sz="2062">
                <a:solidFill>
                  <a:srgbClr val="000000"/>
                </a:solidFill>
                <a:latin typeface="Bitter"/>
                <a:ea typeface="Bitter"/>
                <a:cs typeface="Bitter"/>
                <a:sym typeface="Bitter"/>
              </a:rPr>
              <a:t>, including seven deputy prime ministers.</a:t>
            </a:r>
          </a:p>
        </p:txBody>
      </p:sp>
      <p:sp>
        <p:nvSpPr>
          <p:cNvPr name="TextBox 7" id="7"/>
          <p:cNvSpPr txBox="true"/>
          <p:nvPr/>
        </p:nvSpPr>
        <p:spPr>
          <a:xfrm rot="0">
            <a:off x="1028700" y="9364490"/>
            <a:ext cx="16303523" cy="315913"/>
          </a:xfrm>
          <a:prstGeom prst="rect">
            <a:avLst/>
          </a:prstGeom>
        </p:spPr>
        <p:txBody>
          <a:bodyPr anchor="t" rtlCol="false" tIns="0" lIns="0" bIns="0" rIns="0">
            <a:spAutoFit/>
          </a:bodyPr>
          <a:lstStyle/>
          <a:p>
            <a:pPr algn="l">
              <a:lnSpc>
                <a:spcPts val="2687"/>
              </a:lnSpc>
            </a:pPr>
            <a:r>
              <a:rPr lang="en-US" sz="1687">
                <a:solidFill>
                  <a:srgbClr val="000000"/>
                </a:solidFill>
                <a:latin typeface="Bitter"/>
                <a:ea typeface="Bitter"/>
                <a:cs typeface="Bitter"/>
                <a:sym typeface="Bitter"/>
              </a:rPr>
              <a:t>Photo credit: Prachatai</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ECD9D9"/>
            </a:solidFill>
          </p:spPr>
        </p:sp>
      </p:grpSp>
      <p:grpSp>
        <p:nvGrpSpPr>
          <p:cNvPr name="Group 4" id="4"/>
          <p:cNvGrpSpPr/>
          <p:nvPr/>
        </p:nvGrpSpPr>
        <p:grpSpPr>
          <a:xfrm rot="0">
            <a:off x="0" y="0"/>
            <a:ext cx="18288000" cy="10287000"/>
            <a:chOff x="0" y="0"/>
            <a:chExt cx="24384000" cy="13716000"/>
          </a:xfrm>
        </p:grpSpPr>
        <p:sp>
          <p:nvSpPr>
            <p:cNvPr name="Freeform 5" id="5"/>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close/>
                </a:path>
              </a:pathLst>
            </a:custGeom>
            <a:solidFill>
              <a:srgbClr val="FFFFFF"/>
            </a:solidFill>
          </p:spPr>
        </p:sp>
      </p:grpSp>
      <p:grpSp>
        <p:nvGrpSpPr>
          <p:cNvPr name="Group 6" id="6"/>
          <p:cNvGrpSpPr/>
          <p:nvPr/>
        </p:nvGrpSpPr>
        <p:grpSpPr>
          <a:xfrm rot="0">
            <a:off x="0" y="0"/>
            <a:ext cx="7543800" cy="10287000"/>
            <a:chOff x="0" y="0"/>
            <a:chExt cx="10058400" cy="13716000"/>
          </a:xfrm>
        </p:grpSpPr>
        <p:sp>
          <p:nvSpPr>
            <p:cNvPr name="Freeform 7" id="7"/>
            <p:cNvSpPr/>
            <p:nvPr/>
          </p:nvSpPr>
          <p:spPr>
            <a:xfrm flipH="false" flipV="false" rot="0">
              <a:off x="0" y="0"/>
              <a:ext cx="10058400" cy="13716000"/>
            </a:xfrm>
            <a:custGeom>
              <a:avLst/>
              <a:gdLst/>
              <a:ahLst/>
              <a:cxnLst/>
              <a:rect r="r" b="b" t="t" l="l"/>
              <a:pathLst>
                <a:path h="13716000" w="10058400">
                  <a:moveTo>
                    <a:pt x="0" y="0"/>
                  </a:moveTo>
                  <a:lnTo>
                    <a:pt x="10058400" y="0"/>
                  </a:lnTo>
                  <a:lnTo>
                    <a:pt x="10058400" y="13716000"/>
                  </a:lnTo>
                  <a:lnTo>
                    <a:pt x="0" y="13716000"/>
                  </a:lnTo>
                  <a:lnTo>
                    <a:pt x="0" y="0"/>
                  </a:lnTo>
                  <a:close/>
                </a:path>
              </a:pathLst>
            </a:custGeom>
            <a:blipFill>
              <a:blip r:embed="rId3"/>
              <a:stretch>
                <a:fillRect l="-6826" t="-105" r="0" b="-17476"/>
              </a:stretch>
            </a:blipFill>
          </p:spPr>
        </p:sp>
      </p:grpSp>
      <p:sp>
        <p:nvSpPr>
          <p:cNvPr name="TextBox 8" id="8"/>
          <p:cNvSpPr txBox="true"/>
          <p:nvPr/>
        </p:nvSpPr>
        <p:spPr>
          <a:xfrm rot="0">
            <a:off x="7850238" y="2598808"/>
            <a:ext cx="6915224" cy="1852680"/>
          </a:xfrm>
          <a:prstGeom prst="rect">
            <a:avLst/>
          </a:prstGeom>
        </p:spPr>
        <p:txBody>
          <a:bodyPr anchor="t" rtlCol="false" tIns="0" lIns="0" bIns="0" rIns="0">
            <a:spAutoFit/>
          </a:bodyPr>
          <a:lstStyle/>
          <a:p>
            <a:pPr algn="l">
              <a:lnSpc>
                <a:spcPts val="6936"/>
              </a:lnSpc>
            </a:pPr>
            <a:r>
              <a:rPr lang="en-US" sz="5562" b="true">
                <a:solidFill>
                  <a:srgbClr val="253A7E"/>
                </a:solidFill>
                <a:latin typeface="Bitter Bold"/>
                <a:ea typeface="Bitter Bold"/>
                <a:cs typeface="Bitter Bold"/>
                <a:sym typeface="Bitter Bold"/>
              </a:rPr>
              <a:t>The Prime Minister </a:t>
            </a:r>
          </a:p>
          <a:p>
            <a:pPr algn="l">
              <a:lnSpc>
                <a:spcPts val="6937"/>
              </a:lnSpc>
            </a:pPr>
            <a:r>
              <a:rPr lang="en-US" sz="5562" b="true">
                <a:solidFill>
                  <a:srgbClr val="253A7E"/>
                </a:solidFill>
                <a:latin typeface="Bitter Bold"/>
                <a:ea typeface="Bitter Bold"/>
                <a:cs typeface="Bitter Bold"/>
                <a:sym typeface="Bitter Bold"/>
              </a:rPr>
              <a:t>of Thailand</a:t>
            </a:r>
          </a:p>
        </p:txBody>
      </p:sp>
      <p:sp>
        <p:nvSpPr>
          <p:cNvPr name="TextBox 9" id="9"/>
          <p:cNvSpPr txBox="true"/>
          <p:nvPr/>
        </p:nvSpPr>
        <p:spPr>
          <a:xfrm rot="0">
            <a:off x="7850238" y="4725622"/>
            <a:ext cx="9445523" cy="42386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The Prime Minister is the head of government.</a:t>
            </a:r>
          </a:p>
        </p:txBody>
      </p:sp>
      <p:sp>
        <p:nvSpPr>
          <p:cNvPr name="TextBox 10" id="10"/>
          <p:cNvSpPr txBox="true"/>
          <p:nvPr/>
        </p:nvSpPr>
        <p:spPr>
          <a:xfrm rot="0">
            <a:off x="7850238" y="5278367"/>
            <a:ext cx="9445523" cy="1338262"/>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The current Prime Minister is </a:t>
            </a:r>
            <a:r>
              <a:rPr lang="en-US" b="true" sz="2187">
                <a:solidFill>
                  <a:srgbClr val="000000"/>
                </a:solidFill>
                <a:latin typeface="Bitter Bold"/>
                <a:ea typeface="Bitter Bold"/>
                <a:cs typeface="Bitter Bold"/>
                <a:sym typeface="Bitter Bold"/>
              </a:rPr>
              <a:t>Mr. Anutin Charnvirakul</a:t>
            </a:r>
            <a:r>
              <a:rPr lang="en-US" sz="2187">
                <a:solidFill>
                  <a:srgbClr val="000000"/>
                </a:solidFill>
                <a:latin typeface="Bitter"/>
                <a:ea typeface="Bitter"/>
                <a:cs typeface="Bitter"/>
                <a:sym typeface="Bitter"/>
              </a:rPr>
              <a:t>. He first took office in 2025 and was re-elected to head of government following the 2026 general election.</a:t>
            </a:r>
          </a:p>
        </p:txBody>
      </p:sp>
      <p:sp>
        <p:nvSpPr>
          <p:cNvPr name="TextBox 11" id="11"/>
          <p:cNvSpPr txBox="true"/>
          <p:nvPr/>
        </p:nvSpPr>
        <p:spPr>
          <a:xfrm rot="0">
            <a:off x="7850238" y="8567013"/>
            <a:ext cx="9445523" cy="338138"/>
          </a:xfrm>
          <a:prstGeom prst="rect">
            <a:avLst/>
          </a:prstGeom>
        </p:spPr>
        <p:txBody>
          <a:bodyPr anchor="t" rtlCol="false" tIns="0" lIns="0" bIns="0" rIns="0">
            <a:spAutoFit/>
          </a:bodyPr>
          <a:lstStyle/>
          <a:p>
            <a:pPr algn="l">
              <a:lnSpc>
                <a:spcPts val="2812"/>
              </a:lnSpc>
            </a:pPr>
            <a:r>
              <a:rPr lang="en-US" sz="1750">
                <a:solidFill>
                  <a:srgbClr val="000000"/>
                </a:solidFill>
                <a:latin typeface="Bitter"/>
                <a:ea typeface="Bitter"/>
                <a:cs typeface="Bitter"/>
                <a:sym typeface="Bitter"/>
              </a:rPr>
              <a:t>Photo credit: Royal Thai Government</a:t>
            </a:r>
          </a:p>
        </p:txBody>
      </p:sp>
      <p:grpSp>
        <p:nvGrpSpPr>
          <p:cNvPr name="Group 12" id="12"/>
          <p:cNvGrpSpPr/>
          <p:nvPr/>
        </p:nvGrpSpPr>
        <p:grpSpPr>
          <a:xfrm rot="0">
            <a:off x="17036948" y="285750"/>
            <a:ext cx="965302" cy="752323"/>
            <a:chOff x="0" y="0"/>
            <a:chExt cx="1287069" cy="1003097"/>
          </a:xfrm>
        </p:grpSpPr>
        <p:sp>
          <p:nvSpPr>
            <p:cNvPr name="Freeform 13" id="13" descr="preencoded.png"/>
            <p:cNvSpPr/>
            <p:nvPr/>
          </p:nvSpPr>
          <p:spPr>
            <a:xfrm flipH="false" flipV="false" rot="0">
              <a:off x="0" y="0"/>
              <a:ext cx="1287018" cy="1003046"/>
            </a:xfrm>
            <a:custGeom>
              <a:avLst/>
              <a:gdLst/>
              <a:ahLst/>
              <a:cxnLst/>
              <a:rect r="r" b="b" t="t" l="l"/>
              <a:pathLst>
                <a:path h="1003046" w="1287018">
                  <a:moveTo>
                    <a:pt x="0" y="0"/>
                  </a:moveTo>
                  <a:lnTo>
                    <a:pt x="1287018" y="0"/>
                  </a:lnTo>
                  <a:lnTo>
                    <a:pt x="1287018" y="1003046"/>
                  </a:lnTo>
                  <a:lnTo>
                    <a:pt x="0" y="1003046"/>
                  </a:lnTo>
                  <a:lnTo>
                    <a:pt x="0" y="0"/>
                  </a:lnTo>
                  <a:close/>
                </a:path>
              </a:pathLst>
            </a:custGeom>
            <a:blipFill>
              <a:blip r:embed="rId4"/>
              <a:stretch>
                <a:fillRect l="0" t="-179" r="-3" b="-186"/>
              </a:stretch>
            </a:blipFill>
          </p:spPr>
        </p:sp>
      </p:grpSp>
      <p:sp>
        <p:nvSpPr>
          <p:cNvPr name="TextBox 14" id="14"/>
          <p:cNvSpPr txBox="true"/>
          <p:nvPr/>
        </p:nvSpPr>
        <p:spPr>
          <a:xfrm rot="0">
            <a:off x="7850238" y="6749980"/>
            <a:ext cx="9445523" cy="909638"/>
          </a:xfrm>
          <a:prstGeom prst="rect">
            <a:avLst/>
          </a:prstGeom>
        </p:spPr>
        <p:txBody>
          <a:bodyPr anchor="t" rtlCol="false" tIns="0" lIns="0" bIns="0" rIns="0">
            <a:spAutoFit/>
          </a:bodyPr>
          <a:lstStyle/>
          <a:p>
            <a:pPr algn="l" marL="329902" indent="-164951" lvl="1">
              <a:lnSpc>
                <a:spcPts val="3562"/>
              </a:lnSpc>
              <a:buFont typeface="Arial"/>
              <a:buChar char="•"/>
            </a:pPr>
            <a:r>
              <a:rPr lang="en-US" sz="2187">
                <a:solidFill>
                  <a:srgbClr val="000000"/>
                </a:solidFill>
                <a:latin typeface="Bitter"/>
                <a:ea typeface="Bitter"/>
                <a:cs typeface="Bitter"/>
                <a:sym typeface="Bitter"/>
              </a:rPr>
              <a:t>He is </a:t>
            </a:r>
            <a:r>
              <a:rPr lang="en-US" b="true" sz="2187">
                <a:solidFill>
                  <a:srgbClr val="000000"/>
                </a:solidFill>
                <a:latin typeface="Bitter Bold"/>
                <a:ea typeface="Bitter Bold"/>
                <a:cs typeface="Bitter Bold"/>
                <a:sym typeface="Bitter Bold"/>
              </a:rPr>
              <a:t>t</a:t>
            </a:r>
            <a:r>
              <a:rPr lang="en-US" b="true" sz="2187">
                <a:solidFill>
                  <a:srgbClr val="000000"/>
                </a:solidFill>
                <a:latin typeface="Bitter Bold"/>
                <a:ea typeface="Bitter Bold"/>
                <a:cs typeface="Bitter Bold"/>
                <a:sym typeface="Bitter Bold"/>
              </a:rPr>
              <a:t>he 32nd Prime Minister of Thailand</a:t>
            </a:r>
            <a:r>
              <a:rPr lang="en-US" sz="2187">
                <a:solidFill>
                  <a:srgbClr val="000000"/>
                </a:solidFill>
                <a:latin typeface="Bitter"/>
                <a:ea typeface="Bitter"/>
                <a:cs typeface="Bitter"/>
                <a:sym typeface="Bitter"/>
              </a:rPr>
              <a:t> and a member of the </a:t>
            </a:r>
            <a:r>
              <a:rPr lang="en-US" b="true" sz="2187">
                <a:solidFill>
                  <a:srgbClr val="000000"/>
                </a:solidFill>
                <a:latin typeface="Bitter Bold"/>
                <a:ea typeface="Bitter Bold"/>
                <a:cs typeface="Bitter Bold"/>
                <a:sym typeface="Bitter Bold"/>
              </a:rPr>
              <a:t>Bhumjaithai Party.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DAHLk2kXJYQ</dc:identifier>
  <dcterms:modified xsi:type="dcterms:W3CDTF">2011-08-01T06:04:30Z</dcterms:modified>
  <cp:revision>1</cp:revision>
  <dc:title>3-Politics-and-Government-of-Thailand (1).pptx</dc:title>
</cp:coreProperties>
</file>