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4"/>
  </p:notes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Bitter Bold" charset="1" panose="02000000000000000000"/>
      <p:regular r:id="rId17"/>
    </p:embeddedFont>
    <p:embeddedFont>
      <p:font typeface="Bitter" charset="1" panose="02000000000000000000"/>
      <p:regular r:id="rId18"/>
    </p:embeddedFont>
    <p:embeddedFont>
      <p:font typeface="Bitter Italics" charset="1" panose="02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notesMasters/notesMaster1.xml" Type="http://schemas.openxmlformats.org/officeDocument/2006/relationships/notesMaster"/><Relationship Id="rId15" Target="theme/theme2.xml" Type="http://schemas.openxmlformats.org/officeDocument/2006/relationships/theme"/><Relationship Id="rId16" Target="notesSlides/notesSlide1.xml" Type="http://schemas.openxmlformats.org/officeDocument/2006/relationships/notesSlide"/><Relationship Id="rId17" Target="fonts/font17.fntdata" Type="http://schemas.openxmlformats.org/officeDocument/2006/relationships/font"/><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notesSlides/notesSlide3.xml" Type="http://schemas.openxmlformats.org/officeDocument/2006/relationships/notesSlide"/><Relationship Id="rId22" Target="notesSlides/notesSlide4.xml" Type="http://schemas.openxmlformats.org/officeDocument/2006/relationships/notesSlide"/><Relationship Id="rId23" Target="notesSlides/notesSlide5.xml" Type="http://schemas.openxmlformats.org/officeDocument/2006/relationships/notesSlide"/><Relationship Id="rId24" Target="notesSlides/notesSlide6.xml" Type="http://schemas.openxmlformats.org/officeDocument/2006/relationships/notesSlide"/><Relationship Id="rId25" Target="notesSlides/notesSlide7.xml" Type="http://schemas.openxmlformats.org/officeDocument/2006/relationships/notesSlide"/><Relationship Id="rId26" Target="notesSlides/notesSlide8.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png" Type="http://schemas.openxmlformats.org/officeDocument/2006/relationships/image"/><Relationship Id="rId4" Target="mailto:info@thailandfoundation.or.th"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901723"/>
            <a:ext cx="7159523" cy="2676973"/>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Politics and Government of Thailand</a:t>
            </a:r>
          </a:p>
        </p:txBody>
      </p:sp>
      <p:sp>
        <p:nvSpPr>
          <p:cNvPr name="TextBox 9" id="9"/>
          <p:cNvSpPr txBox="true"/>
          <p:nvPr/>
        </p:nvSpPr>
        <p:spPr>
          <a:xfrm rot="0">
            <a:off x="10136238" y="7254926"/>
            <a:ext cx="7159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The Democracy Monument, Bangkok</a:t>
            </a:r>
          </a:p>
        </p:txBody>
      </p:sp>
      <p:sp>
        <p:nvSpPr>
          <p:cNvPr name="TextBox 10" id="10"/>
          <p:cNvSpPr txBox="true"/>
          <p:nvPr/>
        </p:nvSpPr>
        <p:spPr>
          <a:xfrm rot="0">
            <a:off x="10136238" y="7936706"/>
            <a:ext cx="7159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Thailand NOW</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11416"/>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38694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59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400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1019023"/>
            <a:ext cx="6379521" cy="816473"/>
          </a:xfrm>
          <a:prstGeom prst="rect">
            <a:avLst/>
          </a:prstGeom>
        </p:spPr>
        <p:txBody>
          <a:bodyPr anchor="t" rtlCol="false" tIns="0" lIns="0" bIns="0" rIns="0">
            <a:spAutoFit/>
          </a:bodyPr>
          <a:lstStyle/>
          <a:p>
            <a:pPr algn="l">
              <a:lnSpc>
                <a:spcPts val="6250"/>
              </a:lnSpc>
            </a:pPr>
            <a:r>
              <a:rPr lang="en-US" sz="5000" b="true">
                <a:solidFill>
                  <a:srgbClr val="253A7E"/>
                </a:solidFill>
                <a:latin typeface="Bitter Bold"/>
                <a:ea typeface="Bitter Bold"/>
                <a:cs typeface="Bitter Bold"/>
                <a:sym typeface="Bitter Bold"/>
              </a:rPr>
              <a:t>Thailand in Brief</a:t>
            </a:r>
          </a:p>
        </p:txBody>
      </p:sp>
      <p:grpSp>
        <p:nvGrpSpPr>
          <p:cNvPr name="Group 7" id="7"/>
          <p:cNvGrpSpPr/>
          <p:nvPr/>
        </p:nvGrpSpPr>
        <p:grpSpPr>
          <a:xfrm rot="0">
            <a:off x="17036948" y="285750"/>
            <a:ext cx="965302" cy="752323"/>
            <a:chOff x="0" y="0"/>
            <a:chExt cx="1287069" cy="1003097"/>
          </a:xfrm>
        </p:grpSpPr>
        <p:sp>
          <p:nvSpPr>
            <p:cNvPr name="Freeform 8" id="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9" id="9"/>
          <p:cNvSpPr txBox="true"/>
          <p:nvPr/>
        </p:nvSpPr>
        <p:spPr>
          <a:xfrm rot="0">
            <a:off x="959491" y="2178396"/>
            <a:ext cx="16369008" cy="1401518"/>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10" id="10"/>
          <p:cNvSpPr txBox="true"/>
          <p:nvPr/>
        </p:nvSpPr>
        <p:spPr>
          <a:xfrm rot="0">
            <a:off x="959491" y="3802464"/>
            <a:ext cx="16560108" cy="2206536"/>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p>
          <a:p>
            <a:pPr algn="l">
              <a:lnSpc>
                <a:spcPts val="3436"/>
              </a:lnSpc>
            </a:pP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a:t>
            </a:r>
          </a:p>
          <a:p>
            <a:pPr algn="l">
              <a:lnSpc>
                <a:spcPts val="3437"/>
              </a:lnSpc>
            </a:pPr>
            <a:r>
              <a:rPr lang="en-US" sz="2124">
                <a:solidFill>
                  <a:srgbClr val="000000"/>
                </a:solidFill>
                <a:latin typeface="Bitter"/>
                <a:ea typeface="Bitter"/>
                <a:cs typeface="Bitter"/>
                <a:sym typeface="Bitter"/>
              </a:rPr>
              <a:t>(Rankings related to Thailand)</a:t>
            </a:r>
          </a:p>
        </p:txBody>
      </p:sp>
      <p:sp>
        <p:nvSpPr>
          <p:cNvPr name="TextBox 11" id="11"/>
          <p:cNvSpPr txBox="true"/>
          <p:nvPr/>
        </p:nvSpPr>
        <p:spPr>
          <a:xfrm rot="0">
            <a:off x="959491" y="6213964"/>
            <a:ext cx="16369008" cy="1287463"/>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a:t>
            </a:r>
            <a:r>
              <a:rPr lang="en-US" sz="2124">
                <a:solidFill>
                  <a:srgbClr val="000000"/>
                </a:solidFill>
                <a:latin typeface="Bitter"/>
                <a:ea typeface="Bitter"/>
                <a:cs typeface="Bitter"/>
                <a:sym typeface="Bitter"/>
              </a:rPr>
              <a:t> นี้จัดทำเป็นสไลด์ จำนวน 400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2" id="12"/>
          <p:cNvSpPr txBox="true"/>
          <p:nvPr/>
        </p:nvSpPr>
        <p:spPr>
          <a:xfrm rot="0">
            <a:off x="959491" y="7838119"/>
            <a:ext cx="16369008" cy="962920"/>
          </a:xfrm>
          <a:prstGeom prst="rect">
            <a:avLst/>
          </a:prstGeom>
        </p:spPr>
        <p:txBody>
          <a:bodyPr anchor="t" rtlCol="false" tIns="0" lIns="0" bIns="0" rIns="0">
            <a:spAutoFit/>
          </a:bodyPr>
          <a:lstStyle/>
          <a:p>
            <a:pPr algn="l">
              <a:lnSpc>
                <a:spcPts val="3437"/>
              </a:lnSpc>
            </a:pPr>
            <a:r>
              <a:rPr lang="en-US" sz="2124" b="true">
                <a:solidFill>
                  <a:srgbClr val="000000"/>
                </a:solidFill>
                <a:latin typeface="Bitter Bold"/>
                <a:ea typeface="Bitter Bold"/>
                <a:cs typeface="Bitter Bold"/>
                <a:sym typeface="Bitter Bold"/>
              </a:rPr>
              <a:t>"Thailand in Brief " </a:t>
            </a:r>
            <a:r>
              <a:rPr lang="en-US" sz="2124">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4">
                <a:solidFill>
                  <a:srgbClr val="000000"/>
                </a:solidFill>
                <a:latin typeface="Bitter"/>
                <a:ea typeface="Bitter"/>
                <a:cs typeface="Bitter"/>
                <a:sym typeface="Bitter"/>
              </a:rPr>
              <a:t>อีเมล </a:t>
            </a:r>
            <a:r>
              <a:rPr lang="en-US" sz="2124" u="sng">
                <a:solidFill>
                  <a:srgbClr val="966703"/>
                </a:solidFill>
                <a:latin typeface="Bitter"/>
                <a:ea typeface="Bitter"/>
                <a:cs typeface="Bitter"/>
                <a:sym typeface="Bitter"/>
                <a:hlinkClick r:id="rId4" tooltip="mailto:info@thailandfoundation.or.th"/>
              </a:rPr>
              <a:t>info@thailandfoundation.or.th</a:t>
            </a:r>
          </a:p>
        </p:txBody>
      </p:sp>
      <p:sp>
        <p:nvSpPr>
          <p:cNvPr name="TextBox 13" id="13"/>
          <p:cNvSpPr txBox="true"/>
          <p:nvPr/>
        </p:nvSpPr>
        <p:spPr>
          <a:xfrm rot="0">
            <a:off x="959491" y="9023687"/>
            <a:ext cx="16369008" cy="401638"/>
          </a:xfrm>
          <a:prstGeom prst="rect">
            <a:avLst/>
          </a:prstGeom>
        </p:spPr>
        <p:txBody>
          <a:bodyPr anchor="t" rtlCol="false" tIns="0" lIns="0" bIns="0" rIns="0">
            <a:spAutoFit/>
          </a:bodyPr>
          <a:lstStyle/>
          <a:p>
            <a:pPr algn="l">
              <a:lnSpc>
                <a:spcPts val="3437"/>
              </a:lnSpc>
            </a:pPr>
            <a:r>
              <a:rPr lang="en-US" sz="2124">
                <a:solidFill>
                  <a:srgbClr val="000000"/>
                </a:solidFill>
                <a:latin typeface="Bitter"/>
                <a:ea typeface="Bitter"/>
                <a:cs typeface="Bitter"/>
                <a:sym typeface="Bitter"/>
              </a:rPr>
              <a:t>กรกฎาคม</a:t>
            </a:r>
            <a:r>
              <a:rPr lang="en-US" sz="2124">
                <a:solidFill>
                  <a:srgbClr val="000000"/>
                </a:solidFill>
                <a:latin typeface="Bitter"/>
                <a:ea typeface="Bitter"/>
                <a:cs typeface="Bitter"/>
                <a:sym typeface="Bitter"/>
              </a:rPr>
              <a:t> 2569</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543202"/>
            <a:ext cx="9445523" cy="1790995"/>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as a Constitutional Monarchy</a:t>
            </a:r>
          </a:p>
        </p:txBody>
      </p:sp>
      <p:sp>
        <p:nvSpPr>
          <p:cNvPr name="TextBox 9" id="9"/>
          <p:cNvSpPr txBox="true"/>
          <p:nvPr/>
        </p:nvSpPr>
        <p:spPr>
          <a:xfrm rot="0">
            <a:off x="7850238" y="3664153"/>
            <a:ext cx="9445523" cy="1002506"/>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Since </a:t>
            </a:r>
            <a:r>
              <a:rPr lang="en-US" b="true" sz="2187">
                <a:solidFill>
                  <a:srgbClr val="000000"/>
                </a:solidFill>
                <a:latin typeface="Bitter Bold"/>
                <a:ea typeface="Bitter Bold"/>
                <a:cs typeface="Bitter Bold"/>
                <a:sym typeface="Bitter Bold"/>
              </a:rPr>
              <a:t>1932</a:t>
            </a:r>
            <a:r>
              <a:rPr lang="en-US" sz="2187">
                <a:solidFill>
                  <a:srgbClr val="000000"/>
                </a:solidFill>
                <a:latin typeface="Bitter"/>
                <a:ea typeface="Bitter"/>
                <a:cs typeface="Bitter"/>
                <a:sym typeface="Bitter"/>
              </a:rPr>
              <a:t>, Thailand has transitioned from an </a:t>
            </a:r>
            <a:r>
              <a:rPr lang="en-US" b="true" sz="2187">
                <a:solidFill>
                  <a:srgbClr val="000000"/>
                </a:solidFill>
                <a:latin typeface="Bitter Bold"/>
                <a:ea typeface="Bitter Bold"/>
                <a:cs typeface="Bitter Bold"/>
                <a:sym typeface="Bitter Bold"/>
              </a:rPr>
              <a:t>absolute monarchy</a:t>
            </a:r>
            <a:r>
              <a:rPr lang="en-US" sz="2187">
                <a:solidFill>
                  <a:srgbClr val="000000"/>
                </a:solidFill>
                <a:latin typeface="Bitter"/>
                <a:ea typeface="Bitter"/>
                <a:cs typeface="Bitter"/>
                <a:sym typeface="Bitter"/>
              </a:rPr>
              <a:t> to a </a:t>
            </a:r>
            <a:r>
              <a:rPr lang="en-US" b="true" sz="2187">
                <a:solidFill>
                  <a:srgbClr val="000000"/>
                </a:solidFill>
                <a:latin typeface="Bitter Bold"/>
                <a:ea typeface="Bitter Bold"/>
                <a:cs typeface="Bitter Bold"/>
                <a:sym typeface="Bitter Bold"/>
              </a:rPr>
              <a:t>constitutional monarchy</a:t>
            </a:r>
            <a:r>
              <a:rPr lang="en-US" sz="2187">
                <a:solidFill>
                  <a:srgbClr val="000000"/>
                </a:solidFill>
                <a:latin typeface="Bitter"/>
                <a:ea typeface="Bitter"/>
                <a:cs typeface="Bitter"/>
                <a:sym typeface="Bitter"/>
              </a:rPr>
              <a:t>.</a:t>
            </a:r>
          </a:p>
        </p:txBody>
      </p:sp>
      <p:sp>
        <p:nvSpPr>
          <p:cNvPr name="TextBox 10" id="10"/>
          <p:cNvSpPr txBox="true"/>
          <p:nvPr/>
        </p:nvSpPr>
        <p:spPr>
          <a:xfrm rot="0">
            <a:off x="7850238" y="4670527"/>
            <a:ext cx="9445523" cy="1002506"/>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This marked the beginning of the </a:t>
            </a:r>
            <a:r>
              <a:rPr lang="en-US" b="true" sz="2187">
                <a:solidFill>
                  <a:srgbClr val="000000"/>
                </a:solidFill>
                <a:latin typeface="Bitter Bold"/>
                <a:ea typeface="Bitter Bold"/>
                <a:cs typeface="Bitter Bold"/>
                <a:sym typeface="Bitter Bold"/>
              </a:rPr>
              <a:t>Thai democratic era</a:t>
            </a:r>
            <a:r>
              <a:rPr lang="en-US" sz="2187">
                <a:solidFill>
                  <a:srgbClr val="000000"/>
                </a:solidFill>
                <a:latin typeface="Bitter"/>
                <a:ea typeface="Bitter"/>
                <a:cs typeface="Bitter"/>
                <a:sym typeface="Bitter"/>
              </a:rPr>
              <a:t>, while preserving the monarchy as a unifying national symbol.</a:t>
            </a:r>
          </a:p>
        </p:txBody>
      </p:sp>
      <p:sp>
        <p:nvSpPr>
          <p:cNvPr name="TextBox 11" id="11"/>
          <p:cNvSpPr txBox="true"/>
          <p:nvPr/>
        </p:nvSpPr>
        <p:spPr>
          <a:xfrm rot="0">
            <a:off x="7850238" y="5676900"/>
            <a:ext cx="9445523" cy="1002506"/>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The first general election was held in 1933, laying the foundation for a </a:t>
            </a:r>
            <a:r>
              <a:rPr lang="en-US" b="true" sz="2187">
                <a:solidFill>
                  <a:srgbClr val="000000"/>
                </a:solidFill>
                <a:latin typeface="Bitter Bold"/>
                <a:ea typeface="Bitter Bold"/>
                <a:cs typeface="Bitter Bold"/>
                <a:sym typeface="Bitter Bold"/>
              </a:rPr>
              <a:t>parliamentary system</a:t>
            </a:r>
            <a:r>
              <a:rPr lang="en-US" sz="2187">
                <a:solidFill>
                  <a:srgbClr val="000000"/>
                </a:solidFill>
                <a:latin typeface="Bitter"/>
                <a:ea typeface="Bitter"/>
                <a:cs typeface="Bitter"/>
                <a:sym typeface="Bitter"/>
              </a:rPr>
              <a:t> and </a:t>
            </a:r>
            <a:r>
              <a:rPr lang="en-US" b="true" sz="2187">
                <a:solidFill>
                  <a:srgbClr val="000000"/>
                </a:solidFill>
                <a:latin typeface="Bitter Bold"/>
                <a:ea typeface="Bitter Bold"/>
                <a:cs typeface="Bitter Bold"/>
                <a:sym typeface="Bitter Bold"/>
              </a:rPr>
              <a:t>democratic governance</a:t>
            </a:r>
            <a:r>
              <a:rPr lang="en-US" sz="2187">
                <a:solidFill>
                  <a:srgbClr val="000000"/>
                </a:solidFill>
                <a:latin typeface="Bitter"/>
                <a:ea typeface="Bitter"/>
                <a:cs typeface="Bitter"/>
                <a:sym typeface="Bitter"/>
              </a:rPr>
              <a:t>.</a:t>
            </a:r>
          </a:p>
        </p:txBody>
      </p:sp>
      <p:sp>
        <p:nvSpPr>
          <p:cNvPr name="TextBox 12" id="12"/>
          <p:cNvSpPr txBox="true"/>
          <p:nvPr/>
        </p:nvSpPr>
        <p:spPr>
          <a:xfrm rot="0">
            <a:off x="7850238" y="7613447"/>
            <a:ext cx="9445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Pictured: King Rama VII signs the nation's first constitution</a:t>
            </a:r>
          </a:p>
        </p:txBody>
      </p:sp>
      <p:sp>
        <p:nvSpPr>
          <p:cNvPr name="TextBox 13" id="13"/>
          <p:cNvSpPr txBox="true"/>
          <p:nvPr/>
        </p:nvSpPr>
        <p:spPr>
          <a:xfrm rot="0">
            <a:off x="7850238" y="7976292"/>
            <a:ext cx="9445523"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Sukhothai Thammathirat Open University Library</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2625328"/>
            <a:ext cx="7088238" cy="905027"/>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The King of Thailand</a:t>
            </a:r>
          </a:p>
        </p:txBody>
      </p:sp>
      <p:sp>
        <p:nvSpPr>
          <p:cNvPr name="TextBox 9" id="9"/>
          <p:cNvSpPr txBox="true"/>
          <p:nvPr/>
        </p:nvSpPr>
        <p:spPr>
          <a:xfrm rot="0">
            <a:off x="7850238" y="3860302"/>
            <a:ext cx="9445523" cy="54887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The King is the head of state of Thailand.</a:t>
            </a:r>
          </a:p>
        </p:txBody>
      </p:sp>
      <p:sp>
        <p:nvSpPr>
          <p:cNvPr name="TextBox 10" id="10"/>
          <p:cNvSpPr txBox="true"/>
          <p:nvPr/>
        </p:nvSpPr>
        <p:spPr>
          <a:xfrm rot="0">
            <a:off x="7850238" y="4413047"/>
            <a:ext cx="9445523" cy="1002506"/>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The current king is </a:t>
            </a:r>
            <a:r>
              <a:rPr lang="en-US" b="true" sz="2187">
                <a:solidFill>
                  <a:srgbClr val="000000"/>
                </a:solidFill>
                <a:latin typeface="Bitter Bold"/>
                <a:ea typeface="Bitter Bold"/>
                <a:cs typeface="Bitter Bold"/>
                <a:sym typeface="Bitter Bold"/>
              </a:rPr>
              <a:t>King Maha Vajiralongkorn (Rama X) </a:t>
            </a:r>
            <a:r>
              <a:rPr lang="en-US" sz="2187">
                <a:solidFill>
                  <a:srgbClr val="000000"/>
                </a:solidFill>
                <a:latin typeface="Bitter"/>
                <a:ea typeface="Bitter"/>
                <a:cs typeface="Bitter"/>
                <a:sym typeface="Bitter"/>
              </a:rPr>
              <a:t>whose reign began in 2016 and continues to the present day.</a:t>
            </a:r>
          </a:p>
        </p:txBody>
      </p:sp>
      <p:sp>
        <p:nvSpPr>
          <p:cNvPr name="TextBox 11" id="11"/>
          <p:cNvSpPr txBox="true"/>
          <p:nvPr/>
        </p:nvSpPr>
        <p:spPr>
          <a:xfrm rot="0">
            <a:off x="7850238" y="7212959"/>
            <a:ext cx="9445523" cy="429520"/>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Phralan.in.th/coronation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903532"/>
            <a:ext cx="7318172" cy="870347"/>
          </a:xfrm>
          <a:prstGeom prst="rect">
            <a:avLst/>
          </a:prstGeom>
        </p:spPr>
        <p:txBody>
          <a:bodyPr anchor="t" rtlCol="false" tIns="0" lIns="0" bIns="0" rIns="0">
            <a:spAutoFit/>
          </a:bodyPr>
          <a:lstStyle/>
          <a:p>
            <a:pPr algn="l">
              <a:lnSpc>
                <a:spcPts val="6624"/>
              </a:lnSpc>
            </a:pPr>
            <a:r>
              <a:rPr lang="en-US" sz="5250" b="true">
                <a:solidFill>
                  <a:srgbClr val="253A7E"/>
                </a:solidFill>
                <a:latin typeface="Bitter Bold"/>
                <a:ea typeface="Bitter Bold"/>
                <a:cs typeface="Bitter Bold"/>
                <a:sym typeface="Bitter Bold"/>
              </a:rPr>
              <a:t>Administrative Powers</a:t>
            </a:r>
          </a:p>
        </p:txBody>
      </p:sp>
      <p:sp>
        <p:nvSpPr>
          <p:cNvPr name="TextBox 7" id="7"/>
          <p:cNvSpPr txBox="true"/>
          <p:nvPr/>
        </p:nvSpPr>
        <p:spPr>
          <a:xfrm rot="0">
            <a:off x="992238" y="2092081"/>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The Royal Thai Government is a parliamentary government with the Prime Minister as the head of government.</a:t>
            </a:r>
          </a:p>
        </p:txBody>
      </p:sp>
      <p:sp>
        <p:nvSpPr>
          <p:cNvPr name="TextBox 8" id="8"/>
          <p:cNvSpPr txBox="true"/>
          <p:nvPr/>
        </p:nvSpPr>
        <p:spPr>
          <a:xfrm rot="0">
            <a:off x="992238" y="2617289"/>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The politics of Thailand is composed of three branches: the executive, the legislative, and the judiciary. </a:t>
            </a:r>
          </a:p>
        </p:txBody>
      </p:sp>
      <p:sp>
        <p:nvSpPr>
          <p:cNvPr name="TextBox 9" id="9"/>
          <p:cNvSpPr txBox="true"/>
          <p:nvPr/>
        </p:nvSpPr>
        <p:spPr>
          <a:xfrm rot="0">
            <a:off x="992238" y="3142507"/>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All branches are concentrated in Bangkok, the capital city of Thailand.</a:t>
            </a:r>
          </a:p>
        </p:txBody>
      </p:sp>
      <p:grpSp>
        <p:nvGrpSpPr>
          <p:cNvPr name="Group 10" id="10"/>
          <p:cNvGrpSpPr/>
          <p:nvPr/>
        </p:nvGrpSpPr>
        <p:grpSpPr>
          <a:xfrm rot="0">
            <a:off x="1331119" y="4265266"/>
            <a:ext cx="4317797" cy="2878484"/>
            <a:chOff x="0" y="0"/>
            <a:chExt cx="5757062" cy="3837978"/>
          </a:xfrm>
        </p:grpSpPr>
        <p:sp>
          <p:nvSpPr>
            <p:cNvPr name="Freeform 11" id="11" descr="preencoded.png"/>
            <p:cNvSpPr/>
            <p:nvPr/>
          </p:nvSpPr>
          <p:spPr>
            <a:xfrm flipH="false" flipV="false" rot="0">
              <a:off x="0" y="0"/>
              <a:ext cx="5757037" cy="3837940"/>
            </a:xfrm>
            <a:custGeom>
              <a:avLst/>
              <a:gdLst/>
              <a:ahLst/>
              <a:cxnLst/>
              <a:rect r="r" b="b" t="t" l="l"/>
              <a:pathLst>
                <a:path h="3837940" w="5757037">
                  <a:moveTo>
                    <a:pt x="254000" y="0"/>
                  </a:moveTo>
                  <a:lnTo>
                    <a:pt x="5503037" y="0"/>
                  </a:lnTo>
                  <a:cubicBezTo>
                    <a:pt x="5570402" y="0"/>
                    <a:pt x="5635008" y="26761"/>
                    <a:pt x="5682642" y="74395"/>
                  </a:cubicBezTo>
                  <a:cubicBezTo>
                    <a:pt x="5730276" y="122029"/>
                    <a:pt x="5757037" y="186635"/>
                    <a:pt x="5757037" y="254000"/>
                  </a:cubicBezTo>
                  <a:lnTo>
                    <a:pt x="5757037" y="3583940"/>
                  </a:lnTo>
                  <a:cubicBezTo>
                    <a:pt x="5757037" y="3651305"/>
                    <a:pt x="5730276" y="3715911"/>
                    <a:pt x="5682642" y="3763545"/>
                  </a:cubicBezTo>
                  <a:cubicBezTo>
                    <a:pt x="5635008" y="3811179"/>
                    <a:pt x="5570402" y="3837940"/>
                    <a:pt x="5503037" y="3837940"/>
                  </a:cubicBezTo>
                  <a:lnTo>
                    <a:pt x="254000" y="3837940"/>
                  </a:lnTo>
                  <a:cubicBezTo>
                    <a:pt x="113720" y="3837940"/>
                    <a:pt x="0" y="3724220"/>
                    <a:pt x="0" y="3583940"/>
                  </a:cubicBezTo>
                  <a:lnTo>
                    <a:pt x="0" y="254000"/>
                  </a:lnTo>
                  <a:cubicBezTo>
                    <a:pt x="0" y="113720"/>
                    <a:pt x="113720" y="0"/>
                    <a:pt x="254000" y="0"/>
                  </a:cubicBezTo>
                  <a:close/>
                </a:path>
              </a:pathLst>
            </a:custGeom>
            <a:blipFill>
              <a:blip r:embed="rId3"/>
              <a:stretch>
                <a:fillRect l="0" t="0" r="0" b="-1"/>
              </a:stretch>
            </a:blipFill>
          </p:spPr>
        </p:sp>
      </p:grpSp>
      <p:sp>
        <p:nvSpPr>
          <p:cNvPr name="TextBox 12" id="12"/>
          <p:cNvSpPr txBox="true"/>
          <p:nvPr/>
        </p:nvSpPr>
        <p:spPr>
          <a:xfrm rot="0">
            <a:off x="992238" y="7361034"/>
            <a:ext cx="4995710" cy="516731"/>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Government House of Thailand</a:t>
            </a:r>
          </a:p>
        </p:txBody>
      </p:sp>
      <p:grpSp>
        <p:nvGrpSpPr>
          <p:cNvPr name="Group 13" id="13"/>
          <p:cNvGrpSpPr/>
          <p:nvPr/>
        </p:nvGrpSpPr>
        <p:grpSpPr>
          <a:xfrm rot="0">
            <a:off x="6986740" y="4265266"/>
            <a:ext cx="4333284" cy="2888752"/>
            <a:chOff x="0" y="0"/>
            <a:chExt cx="5777713" cy="3851669"/>
          </a:xfrm>
        </p:grpSpPr>
        <p:sp>
          <p:nvSpPr>
            <p:cNvPr name="Freeform 14" id="14" descr="preencoded.png"/>
            <p:cNvSpPr/>
            <p:nvPr/>
          </p:nvSpPr>
          <p:spPr>
            <a:xfrm flipH="false" flipV="false" rot="0">
              <a:off x="0" y="0"/>
              <a:ext cx="5777738" cy="3851656"/>
            </a:xfrm>
            <a:custGeom>
              <a:avLst/>
              <a:gdLst/>
              <a:ahLst/>
              <a:cxnLst/>
              <a:rect r="r" b="b" t="t" l="l"/>
              <a:pathLst>
                <a:path h="3851656" w="5777738">
                  <a:moveTo>
                    <a:pt x="254000" y="0"/>
                  </a:moveTo>
                  <a:lnTo>
                    <a:pt x="5523738" y="0"/>
                  </a:lnTo>
                  <a:cubicBezTo>
                    <a:pt x="5664018" y="0"/>
                    <a:pt x="5777738" y="113720"/>
                    <a:pt x="5777738" y="254000"/>
                  </a:cubicBezTo>
                  <a:lnTo>
                    <a:pt x="5777738" y="3597656"/>
                  </a:lnTo>
                  <a:cubicBezTo>
                    <a:pt x="5777738" y="3665021"/>
                    <a:pt x="5750977" y="3729627"/>
                    <a:pt x="5703343" y="3777261"/>
                  </a:cubicBezTo>
                  <a:cubicBezTo>
                    <a:pt x="5655709" y="3824895"/>
                    <a:pt x="5591103" y="3851656"/>
                    <a:pt x="5523738" y="3851656"/>
                  </a:cubicBezTo>
                  <a:lnTo>
                    <a:pt x="254000" y="3851656"/>
                  </a:lnTo>
                  <a:cubicBezTo>
                    <a:pt x="113720" y="3851656"/>
                    <a:pt x="0" y="3737936"/>
                    <a:pt x="0" y="3597656"/>
                  </a:cubicBezTo>
                  <a:lnTo>
                    <a:pt x="0" y="254000"/>
                  </a:lnTo>
                  <a:cubicBezTo>
                    <a:pt x="0" y="113720"/>
                    <a:pt x="113720" y="0"/>
                    <a:pt x="254000" y="0"/>
                  </a:cubicBezTo>
                  <a:close/>
                </a:path>
              </a:pathLst>
            </a:custGeom>
            <a:blipFill>
              <a:blip r:embed="rId4"/>
              <a:stretch>
                <a:fillRect l="-53" t="0" r="-52" b="0"/>
              </a:stretch>
            </a:blipFill>
          </p:spPr>
        </p:sp>
      </p:grpSp>
      <p:sp>
        <p:nvSpPr>
          <p:cNvPr name="TextBox 15" id="15"/>
          <p:cNvSpPr txBox="true"/>
          <p:nvPr/>
        </p:nvSpPr>
        <p:spPr>
          <a:xfrm rot="0">
            <a:off x="6654698" y="7371312"/>
            <a:ext cx="4997348" cy="947737"/>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Sappaya-Sapasathan, the National Assembly of Thailand</a:t>
            </a:r>
          </a:p>
        </p:txBody>
      </p:sp>
      <p:grpSp>
        <p:nvGrpSpPr>
          <p:cNvPr name="Group 16" id="16"/>
          <p:cNvGrpSpPr/>
          <p:nvPr/>
        </p:nvGrpSpPr>
        <p:grpSpPr>
          <a:xfrm rot="0">
            <a:off x="12626130" y="4265266"/>
            <a:ext cx="4380909" cy="2920603"/>
            <a:chOff x="0" y="0"/>
            <a:chExt cx="5841213" cy="3894138"/>
          </a:xfrm>
        </p:grpSpPr>
        <p:sp>
          <p:nvSpPr>
            <p:cNvPr name="Freeform 17" id="17" descr="preencoded.png"/>
            <p:cNvSpPr/>
            <p:nvPr/>
          </p:nvSpPr>
          <p:spPr>
            <a:xfrm flipH="false" flipV="false" rot="0">
              <a:off x="0" y="0"/>
              <a:ext cx="5841238" cy="3894201"/>
            </a:xfrm>
            <a:custGeom>
              <a:avLst/>
              <a:gdLst/>
              <a:ahLst/>
              <a:cxnLst/>
              <a:rect r="r" b="b" t="t" l="l"/>
              <a:pathLst>
                <a:path h="3894201" w="5841238">
                  <a:moveTo>
                    <a:pt x="254000" y="0"/>
                  </a:moveTo>
                  <a:lnTo>
                    <a:pt x="5587238" y="0"/>
                  </a:lnTo>
                  <a:cubicBezTo>
                    <a:pt x="5727518" y="0"/>
                    <a:pt x="5841238" y="113720"/>
                    <a:pt x="5841238" y="254000"/>
                  </a:cubicBezTo>
                  <a:lnTo>
                    <a:pt x="5841238" y="3640201"/>
                  </a:lnTo>
                  <a:cubicBezTo>
                    <a:pt x="5841238" y="3780481"/>
                    <a:pt x="5727518" y="3894201"/>
                    <a:pt x="5587238" y="3894201"/>
                  </a:cubicBezTo>
                  <a:lnTo>
                    <a:pt x="254000" y="3894201"/>
                  </a:lnTo>
                  <a:cubicBezTo>
                    <a:pt x="186635" y="3894201"/>
                    <a:pt x="122029" y="3867440"/>
                    <a:pt x="74395" y="3819806"/>
                  </a:cubicBezTo>
                  <a:cubicBezTo>
                    <a:pt x="26761" y="3772172"/>
                    <a:pt x="0" y="3707566"/>
                    <a:pt x="0" y="3640201"/>
                  </a:cubicBezTo>
                  <a:lnTo>
                    <a:pt x="0" y="254000"/>
                  </a:lnTo>
                  <a:cubicBezTo>
                    <a:pt x="0" y="113720"/>
                    <a:pt x="113720" y="0"/>
                    <a:pt x="254000" y="0"/>
                  </a:cubicBezTo>
                  <a:close/>
                </a:path>
              </a:pathLst>
            </a:custGeom>
            <a:blipFill>
              <a:blip r:embed="rId5"/>
              <a:stretch>
                <a:fillRect l="0" t="-54" r="0" b="-52"/>
              </a:stretch>
            </a:blipFill>
          </p:spPr>
        </p:sp>
      </p:grpSp>
      <p:sp>
        <p:nvSpPr>
          <p:cNvPr name="TextBox 18" id="18"/>
          <p:cNvSpPr txBox="true"/>
          <p:nvPr/>
        </p:nvSpPr>
        <p:spPr>
          <a:xfrm rot="0">
            <a:off x="12318797" y="7403154"/>
            <a:ext cx="4995710" cy="516731"/>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Supreme Court of Thailand</a:t>
            </a:r>
          </a:p>
        </p:txBody>
      </p:sp>
      <p:sp>
        <p:nvSpPr>
          <p:cNvPr name="TextBox 19" id="19"/>
          <p:cNvSpPr txBox="true"/>
          <p:nvPr/>
        </p:nvSpPr>
        <p:spPr>
          <a:xfrm rot="0">
            <a:off x="992238" y="8952909"/>
            <a:ext cx="16303523" cy="401841"/>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Thai PBS, Supanut Anuroprayote, Prachachat</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6385885"/>
          </a:xfrm>
          <a:custGeom>
            <a:avLst/>
            <a:gdLst/>
            <a:ahLst/>
            <a:cxnLst/>
            <a:rect r="r" b="b" t="t" l="l"/>
            <a:pathLst>
              <a:path h="6385885" w="18288000">
                <a:moveTo>
                  <a:pt x="0" y="0"/>
                </a:moveTo>
                <a:lnTo>
                  <a:pt x="18288000" y="0"/>
                </a:lnTo>
                <a:lnTo>
                  <a:pt x="18288000" y="6385885"/>
                </a:lnTo>
                <a:lnTo>
                  <a:pt x="0" y="6385885"/>
                </a:lnTo>
                <a:lnTo>
                  <a:pt x="0" y="0"/>
                </a:lnTo>
                <a:close/>
              </a:path>
            </a:pathLst>
          </a:custGeom>
          <a:blipFill>
            <a:blip r:embed="rId3"/>
            <a:stretch>
              <a:fillRect l="0" t="-74346" r="0" b="-16574"/>
            </a:stretch>
          </a:blipFill>
        </p:spPr>
      </p:sp>
      <p:grpSp>
        <p:nvGrpSpPr>
          <p:cNvPr name="Group 3" id="3"/>
          <p:cNvGrpSpPr/>
          <p:nvPr/>
        </p:nvGrpSpPr>
        <p:grpSpPr>
          <a:xfrm rot="0">
            <a:off x="17036948" y="285750"/>
            <a:ext cx="965302" cy="752323"/>
            <a:chOff x="0" y="0"/>
            <a:chExt cx="1287069" cy="1003097"/>
          </a:xfrm>
        </p:grpSpPr>
        <p:sp>
          <p:nvSpPr>
            <p:cNvPr name="Freeform 4" id="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5" id="5"/>
          <p:cNvSpPr txBox="true"/>
          <p:nvPr/>
        </p:nvSpPr>
        <p:spPr>
          <a:xfrm rot="0">
            <a:off x="1028700" y="6748038"/>
            <a:ext cx="7890346" cy="873125"/>
          </a:xfrm>
          <a:prstGeom prst="rect">
            <a:avLst/>
          </a:prstGeom>
        </p:spPr>
        <p:txBody>
          <a:bodyPr anchor="t" rtlCol="false" tIns="0" lIns="0" bIns="0" rIns="0">
            <a:spAutoFit/>
          </a:bodyPr>
          <a:lstStyle/>
          <a:p>
            <a:pPr algn="l">
              <a:lnSpc>
                <a:spcPts val="6624"/>
              </a:lnSpc>
            </a:pPr>
            <a:r>
              <a:rPr lang="en-US" sz="5250" b="true">
                <a:solidFill>
                  <a:srgbClr val="253A7E"/>
                </a:solidFill>
                <a:latin typeface="Bitter Bold"/>
                <a:ea typeface="Bitter Bold"/>
                <a:cs typeface="Bitter Bold"/>
                <a:sym typeface="Bitter Bold"/>
              </a:rPr>
              <a:t>Royal Thai Government</a:t>
            </a:r>
          </a:p>
        </p:txBody>
      </p:sp>
      <p:sp>
        <p:nvSpPr>
          <p:cNvPr name="TextBox 6" id="6"/>
          <p:cNvSpPr txBox="true"/>
          <p:nvPr/>
        </p:nvSpPr>
        <p:spPr>
          <a:xfrm rot="0">
            <a:off x="1028700" y="7773563"/>
            <a:ext cx="17112531" cy="1266873"/>
          </a:xfrm>
          <a:prstGeom prst="rect">
            <a:avLst/>
          </a:prstGeom>
        </p:spPr>
        <p:txBody>
          <a:bodyPr anchor="t" rtlCol="false" tIns="0" lIns="0" bIns="0" rIns="0">
            <a:spAutoFit/>
          </a:bodyPr>
          <a:lstStyle/>
          <a:p>
            <a:pPr algn="l" marL="445294" indent="-222647" lvl="1">
              <a:lnSpc>
                <a:spcPts val="3374"/>
              </a:lnSpc>
              <a:buFont typeface="Arial"/>
              <a:buChar char="•"/>
            </a:pPr>
            <a:r>
              <a:rPr lang="en-US" sz="2062">
                <a:solidFill>
                  <a:srgbClr val="000000"/>
                </a:solidFill>
                <a:latin typeface="Bitter"/>
                <a:ea typeface="Bitter"/>
                <a:cs typeface="Bitter"/>
                <a:sym typeface="Bitter"/>
              </a:rPr>
              <a:t>The Royal Thai Government is a parliamentary government with the Prime Minister as the head of government.</a:t>
            </a:r>
          </a:p>
          <a:p>
            <a:pPr algn="l" marL="445294" indent="-222647" lvl="1">
              <a:lnSpc>
                <a:spcPts val="3374"/>
              </a:lnSpc>
              <a:buFont typeface="Arial"/>
              <a:buChar char="•"/>
            </a:pPr>
            <a:r>
              <a:rPr lang="en-US" sz="2062">
                <a:solidFill>
                  <a:srgbClr val="000000"/>
                </a:solidFill>
                <a:latin typeface="Bitter"/>
                <a:ea typeface="Bitter"/>
                <a:cs typeface="Bitter"/>
                <a:sym typeface="Bitter"/>
              </a:rPr>
              <a:t>On 19 March 2026, His Majesty King Maha Vajiralongkorn appointed </a:t>
            </a:r>
            <a:r>
              <a:rPr lang="en-US" b="true" sz="2062">
                <a:solidFill>
                  <a:srgbClr val="000000"/>
                </a:solidFill>
                <a:latin typeface="Bitter Bold"/>
                <a:ea typeface="Bitter Bold"/>
                <a:cs typeface="Bitter Bold"/>
                <a:sym typeface="Bitter Bold"/>
              </a:rPr>
              <a:t>the 66th cabinet of Thailand</a:t>
            </a:r>
            <a:r>
              <a:rPr lang="en-US" sz="2062">
                <a:solidFill>
                  <a:srgbClr val="000000"/>
                </a:solidFill>
                <a:latin typeface="Bitter"/>
                <a:ea typeface="Bitter"/>
                <a:cs typeface="Bitter"/>
                <a:sym typeface="Bitter"/>
              </a:rPr>
              <a:t> as selected by </a:t>
            </a:r>
          </a:p>
          <a:p>
            <a:pPr algn="l">
              <a:lnSpc>
                <a:spcPts val="3374"/>
              </a:lnSpc>
            </a:pPr>
            <a:r>
              <a:rPr lang="en-US" sz="2062">
                <a:solidFill>
                  <a:srgbClr val="000000"/>
                </a:solidFill>
                <a:latin typeface="Bitter"/>
                <a:ea typeface="Bitter"/>
                <a:cs typeface="Bitter"/>
                <a:sym typeface="Bitter"/>
              </a:rPr>
              <a:t>      </a:t>
            </a:r>
            <a:r>
              <a:rPr lang="en-US" sz="2062" b="true">
                <a:solidFill>
                  <a:srgbClr val="000000"/>
                </a:solidFill>
                <a:latin typeface="Bitter Bold"/>
                <a:ea typeface="Bitter Bold"/>
                <a:cs typeface="Bitter Bold"/>
                <a:sym typeface="Bitter Bold"/>
              </a:rPr>
              <a:t> Prime Minister Anutin Charnvirakul</a:t>
            </a:r>
            <a:r>
              <a:rPr lang="en-US" sz="2062">
                <a:solidFill>
                  <a:srgbClr val="000000"/>
                </a:solidFill>
                <a:latin typeface="Bitter"/>
                <a:ea typeface="Bitter"/>
                <a:cs typeface="Bitter"/>
                <a:sym typeface="Bitter"/>
              </a:rPr>
              <a:t>, including seven deputy prime ministers.</a:t>
            </a:r>
          </a:p>
        </p:txBody>
      </p:sp>
      <p:sp>
        <p:nvSpPr>
          <p:cNvPr name="TextBox 7" id="7"/>
          <p:cNvSpPr txBox="true"/>
          <p:nvPr/>
        </p:nvSpPr>
        <p:spPr>
          <a:xfrm rot="0">
            <a:off x="1028700" y="9374015"/>
            <a:ext cx="16303523" cy="306388"/>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Prachatai</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6826" t="-105" r="0" b="-17476"/>
              </a:stretch>
            </a:blipFill>
          </p:spPr>
        </p:sp>
      </p:grpSp>
      <p:sp>
        <p:nvSpPr>
          <p:cNvPr name="TextBox 8" id="8"/>
          <p:cNvSpPr txBox="true"/>
          <p:nvPr/>
        </p:nvSpPr>
        <p:spPr>
          <a:xfrm rot="0">
            <a:off x="7850238" y="2608333"/>
            <a:ext cx="6915224" cy="1843155"/>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The Prime Minister </a:t>
            </a:r>
          </a:p>
          <a:p>
            <a:pPr algn="l">
              <a:lnSpc>
                <a:spcPts val="6937"/>
              </a:lnSpc>
            </a:pPr>
            <a:r>
              <a:rPr lang="en-US" sz="5562" b="true">
                <a:solidFill>
                  <a:srgbClr val="253A7E"/>
                </a:solidFill>
                <a:latin typeface="Bitter Bold"/>
                <a:ea typeface="Bitter Bold"/>
                <a:cs typeface="Bitter Bold"/>
                <a:sym typeface="Bitter Bold"/>
              </a:rPr>
              <a:t>of Thailand</a:t>
            </a:r>
          </a:p>
        </p:txBody>
      </p:sp>
      <p:sp>
        <p:nvSpPr>
          <p:cNvPr name="TextBox 9" id="9"/>
          <p:cNvSpPr txBox="true"/>
          <p:nvPr/>
        </p:nvSpPr>
        <p:spPr>
          <a:xfrm rot="0">
            <a:off x="7850238" y="4725622"/>
            <a:ext cx="9445523" cy="42386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The Prime Minister is the head of government.</a:t>
            </a:r>
          </a:p>
        </p:txBody>
      </p:sp>
      <p:sp>
        <p:nvSpPr>
          <p:cNvPr name="TextBox 10" id="10"/>
          <p:cNvSpPr txBox="true"/>
          <p:nvPr/>
        </p:nvSpPr>
        <p:spPr>
          <a:xfrm rot="0">
            <a:off x="7850238" y="5278367"/>
            <a:ext cx="9445523" cy="1338262"/>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The current Prime Minister is </a:t>
            </a:r>
            <a:r>
              <a:rPr lang="en-US" b="true" sz="2187">
                <a:solidFill>
                  <a:srgbClr val="000000"/>
                </a:solidFill>
                <a:latin typeface="Bitter Bold"/>
                <a:ea typeface="Bitter Bold"/>
                <a:cs typeface="Bitter Bold"/>
                <a:sym typeface="Bitter Bold"/>
              </a:rPr>
              <a:t>Mr. Anutin Charnvirakul</a:t>
            </a:r>
            <a:r>
              <a:rPr lang="en-US" sz="2187">
                <a:solidFill>
                  <a:srgbClr val="000000"/>
                </a:solidFill>
                <a:latin typeface="Bitter"/>
                <a:ea typeface="Bitter"/>
                <a:cs typeface="Bitter"/>
                <a:sym typeface="Bitter"/>
              </a:rPr>
              <a:t>. He first took office in 2025 and was re-elected to head of government following the 2026 general election.</a:t>
            </a:r>
          </a:p>
        </p:txBody>
      </p:sp>
      <p:sp>
        <p:nvSpPr>
          <p:cNvPr name="TextBox 11" id="11"/>
          <p:cNvSpPr txBox="true"/>
          <p:nvPr/>
        </p:nvSpPr>
        <p:spPr>
          <a:xfrm rot="0">
            <a:off x="7850238" y="8576538"/>
            <a:ext cx="9445523" cy="328613"/>
          </a:xfrm>
          <a:prstGeom prst="rect">
            <a:avLst/>
          </a:prstGeom>
        </p:spPr>
        <p:txBody>
          <a:bodyPr anchor="t" rtlCol="false" tIns="0" lIns="0" bIns="0" rIns="0">
            <a:spAutoFit/>
          </a:bodyPr>
          <a:lstStyle/>
          <a:p>
            <a:pPr algn="l">
              <a:lnSpc>
                <a:spcPts val="2812"/>
              </a:lnSpc>
            </a:pPr>
            <a:r>
              <a:rPr lang="en-US" sz="1749">
                <a:solidFill>
                  <a:srgbClr val="000000"/>
                </a:solidFill>
                <a:latin typeface="Bitter"/>
                <a:ea typeface="Bitter"/>
                <a:cs typeface="Bitter"/>
                <a:sym typeface="Bitter"/>
              </a:rPr>
              <a:t>Photo credit: Royal Thai Government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4" id="14"/>
          <p:cNvSpPr txBox="true"/>
          <p:nvPr/>
        </p:nvSpPr>
        <p:spPr>
          <a:xfrm rot="0">
            <a:off x="7850238" y="6749980"/>
            <a:ext cx="9445523" cy="909638"/>
          </a:xfrm>
          <a:prstGeom prst="rect">
            <a:avLst/>
          </a:prstGeom>
        </p:spPr>
        <p:txBody>
          <a:bodyPr anchor="t" rtlCol="false" tIns="0" lIns="0" bIns="0" rIns="0">
            <a:spAutoFit/>
          </a:bodyPr>
          <a:lstStyle/>
          <a:p>
            <a:pPr algn="l" marL="329903" indent="-164951" lvl="1">
              <a:lnSpc>
                <a:spcPts val="3562"/>
              </a:lnSpc>
              <a:buFont typeface="Arial"/>
              <a:buChar char="•"/>
            </a:pPr>
            <a:r>
              <a:rPr lang="en-US" sz="2187">
                <a:solidFill>
                  <a:srgbClr val="000000"/>
                </a:solidFill>
                <a:latin typeface="Bitter"/>
                <a:ea typeface="Bitter"/>
                <a:cs typeface="Bitter"/>
                <a:sym typeface="Bitter"/>
              </a:rPr>
              <a:t>He is </a:t>
            </a:r>
            <a:r>
              <a:rPr lang="en-US" b="true" sz="2187">
                <a:solidFill>
                  <a:srgbClr val="000000"/>
                </a:solidFill>
                <a:latin typeface="Bitter Bold"/>
                <a:ea typeface="Bitter Bold"/>
                <a:cs typeface="Bitter Bold"/>
                <a:sym typeface="Bitter Bold"/>
              </a:rPr>
              <a:t>t</a:t>
            </a:r>
            <a:r>
              <a:rPr lang="en-US" b="true" sz="2187">
                <a:solidFill>
                  <a:srgbClr val="000000"/>
                </a:solidFill>
                <a:latin typeface="Bitter Bold"/>
                <a:ea typeface="Bitter Bold"/>
                <a:cs typeface="Bitter Bold"/>
                <a:sym typeface="Bitter Bold"/>
              </a:rPr>
              <a:t>he 32nd Prime Minister of Thailand</a:t>
            </a:r>
            <a:r>
              <a:rPr lang="en-US" sz="2187">
                <a:solidFill>
                  <a:srgbClr val="000000"/>
                </a:solidFill>
                <a:latin typeface="Bitter"/>
                <a:ea typeface="Bitter"/>
                <a:cs typeface="Bitter"/>
                <a:sym typeface="Bitter"/>
              </a:rPr>
              <a:t> and a member of the </a:t>
            </a:r>
            <a:r>
              <a:rPr lang="en-US" b="true" sz="2187">
                <a:solidFill>
                  <a:srgbClr val="000000"/>
                </a:solidFill>
                <a:latin typeface="Bitter Bold"/>
                <a:ea typeface="Bitter Bold"/>
                <a:cs typeface="Bitter Bold"/>
                <a:sym typeface="Bitter Bold"/>
              </a:rPr>
              <a:t>Bhumjaithai Party.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DAHLk2kXJYQ</dc:identifier>
  <dcterms:modified xsi:type="dcterms:W3CDTF">2011-08-01T06:04:30Z</dcterms:modified>
  <cp:revision>1</cp:revision>
  <dc:title>3-Politics-and-Government-of-Thailand (1).pptx</dc:title>
</cp:coreProperties>
</file>