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14630400" cy="8229600"/>
  <p:notesSz cx="8229600" cy="14630400"/>
  <p:embeddedFontLst>
    <p:embeddedFont>
      <p:font typeface="Bitter"/>
      <p:regular r:id="rId29"/>
    </p:embeddedFont>
    <p:embeddedFont>
      <p:font typeface="Bitter"/>
      <p:regular r:id="rId30"/>
    </p:embeddedFont>
    <p:embeddedFont>
      <p:font typeface="Bitter"/>
      <p:regular r:id="rId31"/>
    </p:embeddedFont>
    <p:embeddedFont>
      <p:font typeface="Bitter"/>
      <p:regular r:id="rId32"/>
    </p:embeddedFont>
    <p:embeddedFont>
      <p:font typeface="Bitter"/>
      <p:regular r:id="rId33"/>
    </p:embeddedFont>
    <p:embeddedFont>
      <p:font typeface="Bitter"/>
      <p:regular r:id="rId34"/>
    </p:embeddedFont>
    <p:embeddedFont>
      <p:font typeface="Bitter"/>
      <p:regular r:id="rId35"/>
    </p:embeddedFont>
    <p:embeddedFont>
      <p:font typeface="Bitter"/>
      <p:regular r:id="rId3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29" Type="http://schemas.openxmlformats.org/officeDocument/2006/relationships/font" Target="fonts/font1.fntdata"/><Relationship Id="rId30" Type="http://schemas.openxmlformats.org/officeDocument/2006/relationships/font" Target="fonts/font2.fntdata"/><Relationship Id="rId31" Type="http://schemas.openxmlformats.org/officeDocument/2006/relationships/font" Target="fonts/font3.fntdata"/><Relationship Id="rId32" Type="http://schemas.openxmlformats.org/officeDocument/2006/relationships/font" Target="fonts/font4.fntdata"/><Relationship Id="rId33" Type="http://schemas.openxmlformats.org/officeDocument/2006/relationships/font" Target="fonts/font5.fntdata"/><Relationship Id="rId34" Type="http://schemas.openxmlformats.org/officeDocument/2006/relationships/font" Target="fonts/font6.fntdata"/><Relationship Id="rId35" Type="http://schemas.openxmlformats.org/officeDocument/2006/relationships/font" Target="fonts/font7.fntdata"/><Relationship Id="rId36"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slideLayout" Target="../slideLayouts/slideLayout13.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4.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5.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8.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slideLayout" Target="../slideLayouts/slideLayout19.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20.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slideLayout" Target="../slideLayouts/slideLayout22.xml"/><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23.xml"/><Relationship Id="rId3"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3408878"/>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Thailand's History</a:t>
            </a:r>
            <a:endParaRPr lang="en-US" sz="4450" dirty="0"/>
          </a:p>
        </p:txBody>
      </p:sp>
      <p:sp>
        <p:nvSpPr>
          <p:cNvPr id="4" name="Text 1"/>
          <p:cNvSpPr/>
          <p:nvPr/>
        </p:nvSpPr>
        <p:spPr>
          <a:xfrm>
            <a:off x="793790" y="4457819"/>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Thailand Insider</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690443"/>
            <a:ext cx="5727621" cy="2126337"/>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What's happening elsewhere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in the world?</a:t>
            </a:r>
            <a:endParaRPr lang="en-US" sz="4450" dirty="0"/>
          </a:p>
        </p:txBody>
      </p:sp>
      <p:sp>
        <p:nvSpPr>
          <p:cNvPr id="4" name="Text 1"/>
          <p:cNvSpPr/>
          <p:nvPr/>
        </p:nvSpPr>
        <p:spPr>
          <a:xfrm>
            <a:off x="793790" y="3156942"/>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1368: Ming Dynasty established</a:t>
            </a:r>
            <a:endParaRPr lang="en-US" sz="1750" dirty="0"/>
          </a:p>
        </p:txBody>
      </p:sp>
      <p:sp>
        <p:nvSpPr>
          <p:cNvPr id="5" name="Text 2"/>
          <p:cNvSpPr/>
          <p:nvPr/>
        </p:nvSpPr>
        <p:spPr>
          <a:xfrm>
            <a:off x="793790" y="3689747"/>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1405-1433: Voyages of Zheng He</a:t>
            </a:r>
            <a:endParaRPr lang="en-US" sz="1750" dirty="0"/>
          </a:p>
        </p:txBody>
      </p:sp>
      <p:sp>
        <p:nvSpPr>
          <p:cNvPr id="6" name="Text 3"/>
          <p:cNvSpPr/>
          <p:nvPr/>
        </p:nvSpPr>
        <p:spPr>
          <a:xfrm>
            <a:off x="793790" y="4222552"/>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1492: Columbus set sails</a:t>
            </a:r>
            <a:endParaRPr lang="en-US" sz="1750" dirty="0"/>
          </a:p>
        </p:txBody>
      </p:sp>
      <p:sp>
        <p:nvSpPr>
          <p:cNvPr id="7" name="Text 4"/>
          <p:cNvSpPr/>
          <p:nvPr/>
        </p:nvSpPr>
        <p:spPr>
          <a:xfrm>
            <a:off x="793790" y="4755356"/>
            <a:ext cx="5727621" cy="90701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1603: Tokugawa Ieyasu becomes Shōgun</a:t>
            </a:r>
            <a:endParaRPr lang="en-US" sz="1750" dirty="0"/>
          </a:p>
        </p:txBody>
      </p:sp>
      <p:sp>
        <p:nvSpPr>
          <p:cNvPr id="8" name="Text 5"/>
          <p:cNvSpPr/>
          <p:nvPr/>
        </p:nvSpPr>
        <p:spPr>
          <a:xfrm>
            <a:off x="793790" y="5741670"/>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1644: Manchu conquest of China</a:t>
            </a:r>
            <a:endParaRPr lang="en-US" sz="1750" dirty="0"/>
          </a:p>
        </p:txBody>
      </p:sp>
      <p:sp>
        <p:nvSpPr>
          <p:cNvPr id="9" name="Text 6"/>
          <p:cNvSpPr/>
          <p:nvPr/>
        </p:nvSpPr>
        <p:spPr>
          <a:xfrm>
            <a:off x="793790" y="6450330"/>
            <a:ext cx="57276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Pictured: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Columbus taking possession of the new country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The Prang Educational Co.</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80098" y="792004"/>
            <a:ext cx="5572601" cy="696516"/>
          </a:xfrm>
          <a:prstGeom prst="rect">
            <a:avLst/>
          </a:prstGeom>
          <a:noFill/>
          <a:ln/>
        </p:spPr>
        <p:txBody>
          <a:bodyPr wrap="none" lIns="0" tIns="0" rIns="0" bIns="0" rtlCol="0" anchor="t"/>
          <a:lstStyle/>
          <a:p>
            <a:pPr algn="l" indent="0" marL="0">
              <a:lnSpc>
                <a:spcPts val="5450"/>
              </a:lnSpc>
              <a:buNone/>
            </a:pPr>
            <a:r>
              <a:rPr lang="en-US" sz="4350" b="1" dirty="0">
                <a:solidFill>
                  <a:srgbClr val="253A7E"/>
                </a:solidFill>
                <a:latin typeface="Bitter Bold" pitchFamily="34" charset="0"/>
                <a:ea typeface="Bitter Bold" pitchFamily="34" charset="-122"/>
                <a:cs typeface="Bitter Bold" pitchFamily="34" charset="-120"/>
              </a:rPr>
              <a:t>3. Thonburi Period</a:t>
            </a:r>
            <a:endParaRPr lang="en-US" sz="4350" dirty="0"/>
          </a:p>
        </p:txBody>
      </p:sp>
      <p:sp>
        <p:nvSpPr>
          <p:cNvPr id="4" name="Text 1"/>
          <p:cNvSpPr/>
          <p:nvPr/>
        </p:nvSpPr>
        <p:spPr>
          <a:xfrm>
            <a:off x="780098" y="1822847"/>
            <a:ext cx="7583805" cy="713184"/>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The Thonburi Kingdom (1767–1782: 15 years) was a short yet pivotal period in Thai history, marking the nation's recovery from the fall of Ayutthaya.</a:t>
            </a:r>
            <a:endParaRPr lang="en-US" sz="1750" dirty="0"/>
          </a:p>
        </p:txBody>
      </p:sp>
      <p:pic>
        <p:nvPicPr>
          <p:cNvPr id="5" name="Image 1" descr="preencoded.png">    </p:cNvPr>
          <p:cNvPicPr>
            <a:picLocks noChangeAspect="1"/>
          </p:cNvPicPr>
          <p:nvPr/>
        </p:nvPicPr>
        <p:blipFill>
          <a:blip r:embed="rId2"/>
          <a:stretch>
            <a:fillRect/>
          </a:stretch>
        </p:blipFill>
        <p:spPr>
          <a:xfrm>
            <a:off x="780098" y="2786777"/>
            <a:ext cx="557213" cy="557213"/>
          </a:xfrm>
          <a:prstGeom prst="rect">
            <a:avLst/>
          </a:prstGeom>
        </p:spPr>
      </p:pic>
      <p:sp>
        <p:nvSpPr>
          <p:cNvPr id="6" name="Text 2"/>
          <p:cNvSpPr/>
          <p:nvPr/>
        </p:nvSpPr>
        <p:spPr>
          <a:xfrm>
            <a:off x="780098" y="3566874"/>
            <a:ext cx="2342197" cy="348258"/>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Leadership</a:t>
            </a:r>
            <a:endParaRPr lang="en-US" sz="2150" dirty="0"/>
          </a:p>
        </p:txBody>
      </p:sp>
      <p:sp>
        <p:nvSpPr>
          <p:cNvPr id="7" name="Text 3"/>
          <p:cNvSpPr/>
          <p:nvPr/>
        </p:nvSpPr>
        <p:spPr>
          <a:xfrm>
            <a:off x="780098" y="4048839"/>
            <a:ext cx="2342197" cy="2496145"/>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Under the leadership of King Taksin the Great, the period was characterized by efforts to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reunify the fragmented territories of Siam.</a:t>
            </a:r>
            <a:endParaRPr lang="en-US" sz="1750" dirty="0"/>
          </a:p>
        </p:txBody>
      </p:sp>
      <p:pic>
        <p:nvPicPr>
          <p:cNvPr id="8" name="Image 2" descr="preencoded.png">    </p:cNvPr>
          <p:cNvPicPr>
            <a:picLocks noChangeAspect="1"/>
          </p:cNvPicPr>
          <p:nvPr/>
        </p:nvPicPr>
        <p:blipFill>
          <a:blip r:embed="rId3"/>
          <a:stretch>
            <a:fillRect/>
          </a:stretch>
        </p:blipFill>
        <p:spPr>
          <a:xfrm>
            <a:off x="3400901" y="2786777"/>
            <a:ext cx="557213" cy="557213"/>
          </a:xfrm>
          <a:prstGeom prst="rect">
            <a:avLst/>
          </a:prstGeom>
        </p:spPr>
      </p:pic>
      <p:sp>
        <p:nvSpPr>
          <p:cNvPr id="9" name="Text 4"/>
          <p:cNvSpPr/>
          <p:nvPr/>
        </p:nvSpPr>
        <p:spPr>
          <a:xfrm>
            <a:off x="3400901" y="3566874"/>
            <a:ext cx="2342197" cy="348258"/>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Rebuilding</a:t>
            </a:r>
            <a:endParaRPr lang="en-US" sz="2150" dirty="0"/>
          </a:p>
        </p:txBody>
      </p:sp>
      <p:sp>
        <p:nvSpPr>
          <p:cNvPr id="10" name="Text 5"/>
          <p:cNvSpPr/>
          <p:nvPr/>
        </p:nvSpPr>
        <p:spPr>
          <a:xfrm>
            <a:off x="3400901" y="4048839"/>
            <a:ext cx="2342197" cy="2852738"/>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King Taksin focused on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rebuilding the cultural and economic foundations</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of the kingdom after the destruction of Ayutthaya.</a:t>
            </a:r>
            <a:endParaRPr lang="en-US" sz="1750" dirty="0"/>
          </a:p>
        </p:txBody>
      </p:sp>
      <p:pic>
        <p:nvPicPr>
          <p:cNvPr id="11" name="Image 3" descr="preencoded.png">    </p:cNvPr>
          <p:cNvPicPr>
            <a:picLocks noChangeAspect="1"/>
          </p:cNvPicPr>
          <p:nvPr/>
        </p:nvPicPr>
        <p:blipFill>
          <a:blip r:embed="rId4"/>
          <a:stretch>
            <a:fillRect/>
          </a:stretch>
        </p:blipFill>
        <p:spPr>
          <a:xfrm>
            <a:off x="6021705" y="2786777"/>
            <a:ext cx="557213" cy="557213"/>
          </a:xfrm>
          <a:prstGeom prst="rect">
            <a:avLst/>
          </a:prstGeom>
        </p:spPr>
      </p:pic>
      <p:sp>
        <p:nvSpPr>
          <p:cNvPr id="12" name="Text 6"/>
          <p:cNvSpPr/>
          <p:nvPr/>
        </p:nvSpPr>
        <p:spPr>
          <a:xfrm>
            <a:off x="6021705" y="3566874"/>
            <a:ext cx="2342197" cy="348258"/>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Trade Hub</a:t>
            </a:r>
            <a:endParaRPr lang="en-US" sz="2150" dirty="0"/>
          </a:p>
        </p:txBody>
      </p:sp>
      <p:sp>
        <p:nvSpPr>
          <p:cNvPr id="13" name="Text 7"/>
          <p:cNvSpPr/>
          <p:nvPr/>
        </p:nvSpPr>
        <p:spPr>
          <a:xfrm>
            <a:off x="6021705" y="4048839"/>
            <a:ext cx="2342197" cy="2496145"/>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Thonburi's strategic location near the Chao Phraya River allowed it to thrive as a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trading hub</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maintaining connections with  regional powers.</a:t>
            </a:r>
            <a:endParaRPr lang="en-US" sz="1750" dirty="0"/>
          </a:p>
        </p:txBody>
      </p:sp>
      <p:sp>
        <p:nvSpPr>
          <p:cNvPr id="14" name="Text 8"/>
          <p:cNvSpPr/>
          <p:nvPr/>
        </p:nvSpPr>
        <p:spPr>
          <a:xfrm>
            <a:off x="780098" y="7152323"/>
            <a:ext cx="7583805" cy="285274"/>
          </a:xfrm>
          <a:prstGeom prst="rect">
            <a:avLst/>
          </a:prstGeom>
          <a:noFill/>
          <a:ln/>
        </p:spPr>
        <p:txBody>
          <a:bodyPr wrap="none" lIns="0" tIns="0" rIns="0" bIns="0" rtlCol="0" anchor="t"/>
          <a:lstStyle/>
          <a:p>
            <a:pPr algn="l" indent="0" marL="0">
              <a:lnSpc>
                <a:spcPts val="2200"/>
              </a:lnSpc>
              <a:buNone/>
            </a:pPr>
            <a:r>
              <a:rPr lang="en-US" sz="1400" dirty="0">
                <a:solidFill>
                  <a:srgbClr val="000000"/>
                </a:solidFill>
                <a:latin typeface="Bitter" pitchFamily="34" charset="0"/>
                <a:ea typeface="Bitter" pitchFamily="34" charset="-122"/>
                <a:cs typeface="Bitter" pitchFamily="34" charset="-120"/>
              </a:rPr>
              <a:t>Pictured: Monument of King Taksin the Great (Photo credit: Matichon Weekly)</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295043"/>
            <a:ext cx="10147816"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4. Rattanakosin Period (1782–present)</a:t>
            </a:r>
            <a:endParaRPr lang="en-US" sz="4450" dirty="0"/>
          </a:p>
        </p:txBody>
      </p:sp>
      <p:sp>
        <p:nvSpPr>
          <p:cNvPr id="5" name="Shape 2"/>
          <p:cNvSpPr/>
          <p:nvPr/>
        </p:nvSpPr>
        <p:spPr>
          <a:xfrm>
            <a:off x="793790" y="2343983"/>
            <a:ext cx="4196358" cy="3499604"/>
          </a:xfrm>
          <a:prstGeom prst="roundRect">
            <a:avLst>
              <a:gd name="adj" fmla="val 2722"/>
            </a:avLst>
          </a:prstGeom>
          <a:solidFill>
            <a:srgbClr val="FEEECD"/>
          </a:solidFill>
          <a:ln w="7620">
            <a:solidFill>
              <a:srgbClr val="E4D4B3"/>
            </a:solidFill>
            <a:prstDash val="solid"/>
          </a:ln>
        </p:spPr>
      </p:sp>
      <p:sp>
        <p:nvSpPr>
          <p:cNvPr id="6" name="Text 3"/>
          <p:cNvSpPr/>
          <p:nvPr/>
        </p:nvSpPr>
        <p:spPr>
          <a:xfrm>
            <a:off x="1028224" y="257841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Establishment</a:t>
            </a:r>
            <a:endParaRPr lang="en-US" sz="2200" dirty="0"/>
          </a:p>
        </p:txBody>
      </p:sp>
      <p:sp>
        <p:nvSpPr>
          <p:cNvPr id="7" name="Text 4"/>
          <p:cNvSpPr/>
          <p:nvPr/>
        </p:nvSpPr>
        <p:spPr>
          <a:xfrm>
            <a:off x="1028224" y="3068836"/>
            <a:ext cx="3727490"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Rattanakosin Period</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(1782–present) began with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establishment of Bangkok as the capital by King Rama 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marking the start of the Chakri dynasty.</a:t>
            </a:r>
            <a:endParaRPr lang="en-US" sz="1750" dirty="0"/>
          </a:p>
        </p:txBody>
      </p:sp>
      <p:sp>
        <p:nvSpPr>
          <p:cNvPr id="8" name="Shape 5"/>
          <p:cNvSpPr/>
          <p:nvPr/>
        </p:nvSpPr>
        <p:spPr>
          <a:xfrm>
            <a:off x="5216962" y="2343983"/>
            <a:ext cx="4196358" cy="3499604"/>
          </a:xfrm>
          <a:prstGeom prst="roundRect">
            <a:avLst>
              <a:gd name="adj" fmla="val 2722"/>
            </a:avLst>
          </a:prstGeom>
          <a:solidFill>
            <a:srgbClr val="FEEECD"/>
          </a:solidFill>
          <a:ln w="7620">
            <a:solidFill>
              <a:srgbClr val="E4D4B3"/>
            </a:solidFill>
            <a:prstDash val="solid"/>
          </a:ln>
        </p:spPr>
      </p:sp>
      <p:sp>
        <p:nvSpPr>
          <p:cNvPr id="9" name="Text 6"/>
          <p:cNvSpPr/>
          <p:nvPr/>
        </p:nvSpPr>
        <p:spPr>
          <a:xfrm>
            <a:off x="5451396" y="257841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Cultural Flourishing</a:t>
            </a:r>
            <a:endParaRPr lang="en-US" sz="2200" dirty="0"/>
          </a:p>
        </p:txBody>
      </p:sp>
      <p:sp>
        <p:nvSpPr>
          <p:cNvPr id="10" name="Text 7"/>
          <p:cNvSpPr/>
          <p:nvPr/>
        </p:nvSpPr>
        <p:spPr>
          <a:xfrm>
            <a:off x="5451396" y="3068836"/>
            <a:ext cx="3727490"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This era saw the flourishing of Thai art, literature, and architecture, with landmarks such as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Grand Palace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Wat Phra Kaew</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being built.</a:t>
            </a:r>
            <a:endParaRPr lang="en-US" sz="1750" dirty="0"/>
          </a:p>
        </p:txBody>
      </p:sp>
      <p:sp>
        <p:nvSpPr>
          <p:cNvPr id="11" name="Shape 8"/>
          <p:cNvSpPr/>
          <p:nvPr/>
        </p:nvSpPr>
        <p:spPr>
          <a:xfrm>
            <a:off x="9640133" y="2343983"/>
            <a:ext cx="4196358" cy="3499604"/>
          </a:xfrm>
          <a:prstGeom prst="roundRect">
            <a:avLst>
              <a:gd name="adj" fmla="val 2722"/>
            </a:avLst>
          </a:prstGeom>
          <a:solidFill>
            <a:srgbClr val="FEEECD"/>
          </a:solidFill>
          <a:ln w="7620">
            <a:solidFill>
              <a:srgbClr val="E4D4B3"/>
            </a:solidFill>
            <a:prstDash val="solid"/>
          </a:ln>
        </p:spPr>
      </p:sp>
      <p:sp>
        <p:nvSpPr>
          <p:cNvPr id="12" name="Text 9"/>
          <p:cNvSpPr/>
          <p:nvPr/>
        </p:nvSpPr>
        <p:spPr>
          <a:xfrm>
            <a:off x="9874568" y="257841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Modernization</a:t>
            </a:r>
            <a:endParaRPr lang="en-US" sz="2200" dirty="0"/>
          </a:p>
        </p:txBody>
      </p:sp>
      <p:sp>
        <p:nvSpPr>
          <p:cNvPr id="13" name="Text 10"/>
          <p:cNvSpPr/>
          <p:nvPr/>
        </p:nvSpPr>
        <p:spPr>
          <a:xfrm>
            <a:off x="9874568" y="3068836"/>
            <a:ext cx="3727490" cy="254031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It also witnessed Thailand's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modernization, diplomatic engagements with Western powers, and reformed in governance, education, and infrastructure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under later monarchs, especially King Rama V.</a:t>
            </a:r>
            <a:endParaRPr lang="en-US" sz="1750" dirty="0"/>
          </a:p>
        </p:txBody>
      </p:sp>
      <p:sp>
        <p:nvSpPr>
          <p:cNvPr id="14" name="Text 11"/>
          <p:cNvSpPr/>
          <p:nvPr/>
        </p:nvSpPr>
        <p:spPr>
          <a:xfrm>
            <a:off x="793790" y="6098738"/>
            <a:ext cx="130428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5" name="Text 12"/>
          <p:cNvSpPr/>
          <p:nvPr/>
        </p:nvSpPr>
        <p:spPr>
          <a:xfrm>
            <a:off x="793790" y="6644164"/>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Thairath</a:t>
            </a:r>
            <a:endParaRPr lang="en-US" sz="1400" dirty="0"/>
          </a:p>
        </p:txBody>
      </p:sp>
      <p:pic>
        <p:nvPicPr>
          <p:cNvPr id="16"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59381" y="596622"/>
            <a:ext cx="8631793" cy="678061"/>
          </a:xfrm>
          <a:prstGeom prst="rect">
            <a:avLst/>
          </a:prstGeom>
          <a:noFill/>
          <a:ln/>
        </p:spPr>
        <p:txBody>
          <a:bodyPr wrap="none" lIns="0" tIns="0" rIns="0" bIns="0" rtlCol="0" anchor="t"/>
          <a:lstStyle/>
          <a:p>
            <a:pPr algn="l" indent="0" marL="0">
              <a:lnSpc>
                <a:spcPts val="5300"/>
              </a:lnSpc>
              <a:buNone/>
            </a:pPr>
            <a:r>
              <a:rPr lang="en-US" sz="4250" b="1" dirty="0">
                <a:solidFill>
                  <a:srgbClr val="253A7E"/>
                </a:solidFill>
                <a:latin typeface="Bitter Bold" pitchFamily="34" charset="0"/>
                <a:ea typeface="Bitter Bold" pitchFamily="34" charset="-122"/>
                <a:cs typeface="Bitter Bold" pitchFamily="34" charset="-120"/>
              </a:rPr>
              <a:t>4.1 Early Rattanakosin (1782–1851)</a:t>
            </a:r>
            <a:endParaRPr lang="en-US" sz="4250" dirty="0"/>
          </a:p>
        </p:txBody>
      </p:sp>
      <p:pic>
        <p:nvPicPr>
          <p:cNvPr id="3" name="Image 0" descr="preencoded.png">    </p:cNvPr>
          <p:cNvPicPr>
            <a:picLocks noChangeAspect="1"/>
          </p:cNvPicPr>
          <p:nvPr/>
        </p:nvPicPr>
        <p:blipFill>
          <a:blip r:embed="rId1"/>
          <a:stretch>
            <a:fillRect/>
          </a:stretch>
        </p:blipFill>
        <p:spPr>
          <a:xfrm>
            <a:off x="2556986" y="1708547"/>
            <a:ext cx="2824877" cy="2824877"/>
          </a:xfrm>
          <a:prstGeom prst="rect">
            <a:avLst/>
          </a:prstGeom>
        </p:spPr>
      </p:pic>
      <p:sp>
        <p:nvSpPr>
          <p:cNvPr id="4" name="Text 1"/>
          <p:cNvSpPr/>
          <p:nvPr/>
        </p:nvSpPr>
        <p:spPr>
          <a:xfrm>
            <a:off x="2342078" y="4804648"/>
            <a:ext cx="3254693" cy="406837"/>
          </a:xfrm>
          <a:prstGeom prst="rect">
            <a:avLst/>
          </a:prstGeom>
          <a:noFill/>
          <a:ln/>
        </p:spPr>
        <p:txBody>
          <a:bodyPr wrap="none" lIns="0" tIns="0" rIns="0" bIns="0" rtlCol="0" anchor="t"/>
          <a:lstStyle/>
          <a:p>
            <a:pPr algn="ctr" indent="0" marL="0">
              <a:lnSpc>
                <a:spcPts val="3200"/>
              </a:lnSpc>
              <a:buNone/>
            </a:pPr>
            <a:r>
              <a:rPr lang="en-US" sz="2550" b="1" dirty="0">
                <a:solidFill>
                  <a:srgbClr val="000000"/>
                </a:solidFill>
                <a:latin typeface="Bitter Bold" pitchFamily="34" charset="0"/>
                <a:ea typeface="Bitter Bold" pitchFamily="34" charset="-122"/>
                <a:cs typeface="Bitter Bold" pitchFamily="34" charset="-120"/>
              </a:rPr>
              <a:t>Founding of Bangkok</a:t>
            </a:r>
            <a:endParaRPr lang="en-US" sz="2550" dirty="0"/>
          </a:p>
        </p:txBody>
      </p:sp>
      <p:sp>
        <p:nvSpPr>
          <p:cNvPr id="5" name="Text 2"/>
          <p:cNvSpPr/>
          <p:nvPr/>
        </p:nvSpPr>
        <p:spPr>
          <a:xfrm>
            <a:off x="759381" y="5341620"/>
            <a:ext cx="6420207" cy="1388269"/>
          </a:xfrm>
          <a:prstGeom prst="rect">
            <a:avLst/>
          </a:prstGeom>
          <a:noFill/>
          <a:ln/>
        </p:spPr>
        <p:txBody>
          <a:bodyPr wrap="squar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The early Rattanakosin period, spanning the reigns of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Kings Rama I, II, and III,</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began with the</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 founding of Bangkok as the new capital </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by King Rama I, strategically located along the Chao Phraya River to ensure defense and facilitate trade.</a:t>
            </a:r>
            <a:endParaRPr lang="en-US" sz="1700" dirty="0"/>
          </a:p>
        </p:txBody>
      </p:sp>
      <p:pic>
        <p:nvPicPr>
          <p:cNvPr id="6" name="Image 1" descr="preencoded.png">    </p:cNvPr>
          <p:cNvPicPr>
            <a:picLocks noChangeAspect="1"/>
          </p:cNvPicPr>
          <p:nvPr/>
        </p:nvPicPr>
        <p:blipFill>
          <a:blip r:embed="rId2"/>
          <a:stretch>
            <a:fillRect/>
          </a:stretch>
        </p:blipFill>
        <p:spPr>
          <a:xfrm>
            <a:off x="9248418" y="1708547"/>
            <a:ext cx="2824877" cy="2824877"/>
          </a:xfrm>
          <a:prstGeom prst="rect">
            <a:avLst/>
          </a:prstGeom>
        </p:spPr>
      </p:pic>
      <p:sp>
        <p:nvSpPr>
          <p:cNvPr id="7" name="Text 3"/>
          <p:cNvSpPr/>
          <p:nvPr/>
        </p:nvSpPr>
        <p:spPr>
          <a:xfrm>
            <a:off x="9033510" y="4804648"/>
            <a:ext cx="3254693" cy="406837"/>
          </a:xfrm>
          <a:prstGeom prst="rect">
            <a:avLst/>
          </a:prstGeom>
          <a:noFill/>
          <a:ln/>
        </p:spPr>
        <p:txBody>
          <a:bodyPr wrap="none" lIns="0" tIns="0" rIns="0" bIns="0" rtlCol="0" anchor="t"/>
          <a:lstStyle/>
          <a:p>
            <a:pPr algn="ctr" indent="0" marL="0">
              <a:lnSpc>
                <a:spcPts val="3200"/>
              </a:lnSpc>
              <a:buNone/>
            </a:pPr>
            <a:r>
              <a:rPr lang="en-US" sz="2550" b="1" dirty="0">
                <a:solidFill>
                  <a:srgbClr val="000000"/>
                </a:solidFill>
                <a:latin typeface="Bitter Bold" pitchFamily="34" charset="0"/>
                <a:ea typeface="Bitter Bold" pitchFamily="34" charset="-122"/>
                <a:cs typeface="Bitter Bold" pitchFamily="34" charset="-120"/>
              </a:rPr>
              <a:t>Restoration</a:t>
            </a:r>
            <a:endParaRPr lang="en-US" sz="2550" dirty="0"/>
          </a:p>
        </p:txBody>
      </p:sp>
      <p:sp>
        <p:nvSpPr>
          <p:cNvPr id="8" name="Text 4"/>
          <p:cNvSpPr/>
          <p:nvPr/>
        </p:nvSpPr>
        <p:spPr>
          <a:xfrm>
            <a:off x="7450812" y="5341620"/>
            <a:ext cx="6420207" cy="1041202"/>
          </a:xfrm>
          <a:prstGeom prst="rect">
            <a:avLst/>
          </a:prstGeom>
          <a:noFill/>
          <a:ln/>
        </p:spPr>
        <p:txBody>
          <a:bodyPr wrap="squar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Some hallmarks of this period include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cultural restoration</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the strengthening of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Theravada Buddhism</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and Siam's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engagement in international trade</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a:t>
            </a:r>
            <a:endParaRPr lang="en-US" sz="1700" dirty="0"/>
          </a:p>
        </p:txBody>
      </p:sp>
      <p:sp>
        <p:nvSpPr>
          <p:cNvPr id="9" name="Text 5"/>
          <p:cNvSpPr/>
          <p:nvPr/>
        </p:nvSpPr>
        <p:spPr>
          <a:xfrm>
            <a:off x="759381" y="6973967"/>
            <a:ext cx="13111639" cy="277654"/>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Bangkok Sightseeing, Royal Grand Palace, Chaophraya Tourist Boat, Pantip.com: Teo</a:t>
            </a:r>
            <a:endParaRPr lang="en-US" sz="1350" dirty="0"/>
          </a:p>
        </p:txBody>
      </p:sp>
      <p:sp>
        <p:nvSpPr>
          <p:cNvPr id="10" name="Text 6"/>
          <p:cNvSpPr/>
          <p:nvPr/>
        </p:nvSpPr>
        <p:spPr>
          <a:xfrm>
            <a:off x="759381" y="7495699"/>
            <a:ext cx="13111639" cy="277654"/>
          </a:xfrm>
          <a:prstGeom prst="rect">
            <a:avLst/>
          </a:prstGeom>
          <a:noFill/>
          <a:ln/>
        </p:spPr>
        <p:txBody>
          <a:bodyPr wrap="none" lIns="0" tIns="0" rIns="0" bIns="0" rtlCol="0" anchor="t"/>
          <a:lstStyle/>
          <a:p>
            <a:pPr algn="r" indent="0" marL="0">
              <a:lnSpc>
                <a:spcPts val="2150"/>
              </a:lnSpc>
              <a:buNone/>
            </a:pPr>
            <a:endParaRPr lang="en-US" sz="1350" dirty="0"/>
          </a:p>
        </p:txBody>
      </p:sp>
      <p:pic>
        <p:nvPicPr>
          <p:cNvPr id="11"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580084" y="927378"/>
            <a:ext cx="2807018" cy="2807018"/>
          </a:xfrm>
          <a:prstGeom prst="rect">
            <a:avLst/>
          </a:prstGeom>
        </p:spPr>
      </p:pic>
      <p:sp>
        <p:nvSpPr>
          <p:cNvPr id="3" name="Text 0"/>
          <p:cNvSpPr/>
          <p:nvPr/>
        </p:nvSpPr>
        <p:spPr>
          <a:xfrm>
            <a:off x="2282428" y="4017883"/>
            <a:ext cx="3402330" cy="425291"/>
          </a:xfrm>
          <a:prstGeom prst="rect">
            <a:avLst/>
          </a:prstGeom>
          <a:noFill/>
          <a:ln/>
        </p:spPr>
        <p:txBody>
          <a:bodyPr wrap="non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Key Developments</a:t>
            </a:r>
            <a:endParaRPr lang="en-US" sz="2650" dirty="0"/>
          </a:p>
        </p:txBody>
      </p:sp>
      <p:sp>
        <p:nvSpPr>
          <p:cNvPr id="4" name="Text 1"/>
          <p:cNvSpPr/>
          <p:nvPr/>
        </p:nvSpPr>
        <p:spPr>
          <a:xfrm>
            <a:off x="793790" y="4579263"/>
            <a:ext cx="6379607" cy="217741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Some key developments include the</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rewriting of Thai legal codes</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the flourishing of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literature and arts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under King Rama II, and King Rama III's emphasis on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economic expansion and diplomatic relations with China.</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The construction of grand temples within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The Grand Palace Complex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reflected the era's artistic and religious vibrancy.</a:t>
            </a:r>
            <a:endParaRPr lang="en-US" sz="1750" dirty="0"/>
          </a:p>
        </p:txBody>
      </p:sp>
      <p:pic>
        <p:nvPicPr>
          <p:cNvPr id="5" name="Image 1" descr="preencoded.png">    </p:cNvPr>
          <p:cNvPicPr>
            <a:picLocks noChangeAspect="1"/>
          </p:cNvPicPr>
          <p:nvPr/>
        </p:nvPicPr>
        <p:blipFill>
          <a:blip r:embed="rId2"/>
          <a:stretch>
            <a:fillRect/>
          </a:stretch>
        </p:blipFill>
        <p:spPr>
          <a:xfrm>
            <a:off x="9243179" y="927378"/>
            <a:ext cx="2807018" cy="2807018"/>
          </a:xfrm>
          <a:prstGeom prst="rect">
            <a:avLst/>
          </a:prstGeom>
        </p:spPr>
      </p:pic>
      <p:sp>
        <p:nvSpPr>
          <p:cNvPr id="6" name="Text 2"/>
          <p:cNvSpPr/>
          <p:nvPr/>
        </p:nvSpPr>
        <p:spPr>
          <a:xfrm>
            <a:off x="8945523" y="4017883"/>
            <a:ext cx="3402330" cy="425291"/>
          </a:xfrm>
          <a:prstGeom prst="rect">
            <a:avLst/>
          </a:prstGeom>
          <a:noFill/>
          <a:ln/>
        </p:spPr>
        <p:txBody>
          <a:bodyPr wrap="non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Global Context</a:t>
            </a:r>
            <a:endParaRPr lang="en-US" sz="2650" dirty="0"/>
          </a:p>
        </p:txBody>
      </p:sp>
      <p:sp>
        <p:nvSpPr>
          <p:cNvPr id="7" name="Text 3"/>
          <p:cNvSpPr/>
          <p:nvPr/>
        </p:nvSpPr>
        <p:spPr>
          <a:xfrm>
            <a:off x="7456884" y="4579263"/>
            <a:ext cx="6379726"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Globally, this period coincided with significant changes, including the</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rise of the British Empire in Asia, the Industrial Revolution in Europe, and the expansion of Western colonialism.</a:t>
            </a:r>
            <a:endParaRPr lang="en-US" sz="1750" dirty="0"/>
          </a:p>
        </p:txBody>
      </p:sp>
      <p:sp>
        <p:nvSpPr>
          <p:cNvPr id="8" name="Text 4"/>
          <p:cNvSpPr/>
          <p:nvPr/>
        </p:nvSpPr>
        <p:spPr>
          <a:xfrm>
            <a:off x="793790" y="7011829"/>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Chaophraya Tourist Boat, Pantip.com: Teo</a:t>
            </a:r>
            <a:endParaRPr lang="en-US" sz="1400" dirty="0"/>
          </a:p>
        </p:txBody>
      </p:sp>
      <p:pic>
        <p:nvPicPr>
          <p:cNvPr id="9"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4329351"/>
          </a:xfrm>
          <a:prstGeom prst="rect">
            <a:avLst/>
          </a:prstGeom>
        </p:spPr>
      </p:pic>
      <p:sp>
        <p:nvSpPr>
          <p:cNvPr id="3" name="Text 0"/>
          <p:cNvSpPr/>
          <p:nvPr/>
        </p:nvSpPr>
        <p:spPr>
          <a:xfrm>
            <a:off x="734616" y="4513302"/>
            <a:ext cx="6338530" cy="1312069"/>
          </a:xfrm>
          <a:prstGeom prst="rect">
            <a:avLst/>
          </a:prstGeom>
          <a:noFill/>
          <a:ln/>
        </p:spPr>
        <p:txBody>
          <a:bodyPr wrap="square" lIns="0" tIns="0" rIns="0" bIns="0" rtlCol="0" anchor="t"/>
          <a:lstStyle/>
          <a:p>
            <a:pPr algn="l" indent="0" marL="0">
              <a:lnSpc>
                <a:spcPts val="5150"/>
              </a:lnSpc>
              <a:buNone/>
            </a:pPr>
            <a:r>
              <a:rPr lang="en-US" sz="4100" b="1" dirty="0">
                <a:solidFill>
                  <a:srgbClr val="253A7E"/>
                </a:solidFill>
                <a:latin typeface="Bitter Bold" pitchFamily="34" charset="0"/>
                <a:ea typeface="Bitter Bold" pitchFamily="34" charset="-122"/>
                <a:cs typeface="Bitter Bold" pitchFamily="34" charset="-120"/>
              </a:rPr>
              <a:t>4.2 Modernization Period </a:t>
            </a:r>
            <a:pPr algn="l" indent="0" marL="0">
              <a:lnSpc>
                <a:spcPts val="5150"/>
              </a:lnSpc>
              <a:buNone/>
            </a:pPr>
            <a:r>
              <a:rPr lang="en-US" sz="4100" b="1" dirty="0">
                <a:solidFill>
                  <a:srgbClr val="253A7E"/>
                </a:solidFill>
                <a:latin typeface="Bitter Bold" pitchFamily="34" charset="0"/>
                <a:ea typeface="Bitter Bold" pitchFamily="34" charset="-122"/>
                <a:cs typeface="Bitter Bold" pitchFamily="34" charset="-120"/>
              </a:rPr>
              <a:t>
</a:t>
            </a:r>
            <a:pPr algn="l" indent="0" marL="0">
              <a:lnSpc>
                <a:spcPts val="5150"/>
              </a:lnSpc>
              <a:buNone/>
            </a:pPr>
            <a:r>
              <a:rPr lang="en-US" sz="4100" b="1" dirty="0">
                <a:solidFill>
                  <a:srgbClr val="253A7E"/>
                </a:solidFill>
                <a:latin typeface="Bitter Bold" pitchFamily="34" charset="0"/>
                <a:ea typeface="Bitter Bold" pitchFamily="34" charset="-122"/>
                <a:cs typeface="Bitter Bold" pitchFamily="34" charset="-120"/>
              </a:rPr>
              <a:t>(1851-1925)</a:t>
            </a:r>
            <a:endParaRPr lang="en-US" sz="4100" dirty="0"/>
          </a:p>
        </p:txBody>
      </p:sp>
      <p:sp>
        <p:nvSpPr>
          <p:cNvPr id="4" name="Text 1"/>
          <p:cNvSpPr/>
          <p:nvPr/>
        </p:nvSpPr>
        <p:spPr>
          <a:xfrm>
            <a:off x="734616" y="6140172"/>
            <a:ext cx="13161169" cy="1007269"/>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The modernization period of Thailand, spanning the reigns of King Rama IV (Mongkut), King Rama V (Chulalongkorn), and King Rama VI (Vajiravudh), marked a transformative era in which Siam embraced reform to safeguard its sovereignty in the face of Western colonial expansion.</a:t>
            </a:r>
            <a:endParaRPr lang="en-US" sz="1650" dirty="0"/>
          </a:p>
        </p:txBody>
      </p:sp>
      <p:sp>
        <p:nvSpPr>
          <p:cNvPr id="5" name="Text 2"/>
          <p:cNvSpPr/>
          <p:nvPr/>
        </p:nvSpPr>
        <p:spPr>
          <a:xfrm>
            <a:off x="734616" y="7383542"/>
            <a:ext cx="13161169" cy="268605"/>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Pictured: King Rama V with Tsar Nicholas II of Russia (Photo credit: Thai369)</a:t>
            </a:r>
            <a:endParaRPr lang="en-US"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118723"/>
          </a:xfrm>
          <a:prstGeom prst="rect">
            <a:avLst/>
          </a:prstGeom>
        </p:spPr>
      </p:pic>
      <p:pic>
        <p:nvPicPr>
          <p:cNvPr id="3" name="Image 1" descr="preencoded.png">    </p:cNvPr>
          <p:cNvPicPr>
            <a:picLocks noChangeAspect="1"/>
          </p:cNvPicPr>
          <p:nvPr/>
        </p:nvPicPr>
        <p:blipFill>
          <a:blip r:embed="rId2"/>
          <a:stretch>
            <a:fillRect/>
          </a:stretch>
        </p:blipFill>
        <p:spPr>
          <a:xfrm>
            <a:off x="793790" y="3727847"/>
            <a:ext cx="566976" cy="566976"/>
          </a:xfrm>
          <a:prstGeom prst="rect">
            <a:avLst/>
          </a:prstGeom>
        </p:spPr>
      </p:pic>
      <p:sp>
        <p:nvSpPr>
          <p:cNvPr id="4" name="Text 0"/>
          <p:cNvSpPr/>
          <p:nvPr/>
        </p:nvSpPr>
        <p:spPr>
          <a:xfrm>
            <a:off x="793790" y="452163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Sovereignty</a:t>
            </a:r>
            <a:endParaRPr lang="en-US" sz="2200" dirty="0"/>
          </a:p>
        </p:txBody>
      </p:sp>
      <p:sp>
        <p:nvSpPr>
          <p:cNvPr id="5" name="Text 1"/>
          <p:cNvSpPr/>
          <p:nvPr/>
        </p:nvSpPr>
        <p:spPr>
          <a:xfrm>
            <a:off x="793790" y="5012055"/>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Preserving independence amid colonial threats not colonized</a:t>
            </a:r>
            <a:endParaRPr lang="en-US" sz="1750" dirty="0"/>
          </a:p>
        </p:txBody>
      </p:sp>
      <p:pic>
        <p:nvPicPr>
          <p:cNvPr id="6" name="Image 2" descr="preencoded.png">    </p:cNvPr>
          <p:cNvPicPr>
            <a:picLocks noChangeAspect="1"/>
          </p:cNvPicPr>
          <p:nvPr/>
        </p:nvPicPr>
        <p:blipFill>
          <a:blip r:embed="rId3"/>
          <a:stretch>
            <a:fillRect/>
          </a:stretch>
        </p:blipFill>
        <p:spPr>
          <a:xfrm>
            <a:off x="5235893" y="3727847"/>
            <a:ext cx="566976" cy="566976"/>
          </a:xfrm>
          <a:prstGeom prst="rect">
            <a:avLst/>
          </a:prstGeom>
        </p:spPr>
      </p:pic>
      <p:sp>
        <p:nvSpPr>
          <p:cNvPr id="7" name="Text 2"/>
          <p:cNvSpPr/>
          <p:nvPr/>
        </p:nvSpPr>
        <p:spPr>
          <a:xfrm>
            <a:off x="5235893" y="452163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Reform</a:t>
            </a:r>
            <a:endParaRPr lang="en-US" sz="2200" dirty="0"/>
          </a:p>
        </p:txBody>
      </p:sp>
      <p:sp>
        <p:nvSpPr>
          <p:cNvPr id="8" name="Text 3"/>
          <p:cNvSpPr/>
          <p:nvPr/>
        </p:nvSpPr>
        <p:spPr>
          <a:xfrm>
            <a:off x="5235893" y="5012055"/>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Embracing modernization to strengthen the nation</a:t>
            </a:r>
            <a:endParaRPr lang="en-US" sz="1750" dirty="0"/>
          </a:p>
        </p:txBody>
      </p:sp>
      <p:pic>
        <p:nvPicPr>
          <p:cNvPr id="9" name="Image 3" descr="preencoded.png">    </p:cNvPr>
          <p:cNvPicPr>
            <a:picLocks noChangeAspect="1"/>
          </p:cNvPicPr>
          <p:nvPr/>
        </p:nvPicPr>
        <p:blipFill>
          <a:blip r:embed="rId4"/>
          <a:stretch>
            <a:fillRect/>
          </a:stretch>
        </p:blipFill>
        <p:spPr>
          <a:xfrm>
            <a:off x="9677995" y="3727847"/>
            <a:ext cx="566976" cy="566976"/>
          </a:xfrm>
          <a:prstGeom prst="rect">
            <a:avLst/>
          </a:prstGeom>
        </p:spPr>
      </p:pic>
      <p:sp>
        <p:nvSpPr>
          <p:cNvPr id="10" name="Text 4"/>
          <p:cNvSpPr/>
          <p:nvPr/>
        </p:nvSpPr>
        <p:spPr>
          <a:xfrm>
            <a:off x="9677995" y="452163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Leadership</a:t>
            </a:r>
            <a:endParaRPr lang="en-US" sz="2200" dirty="0"/>
          </a:p>
        </p:txBody>
      </p:sp>
      <p:sp>
        <p:nvSpPr>
          <p:cNvPr id="11" name="Text 5"/>
          <p:cNvSpPr/>
          <p:nvPr/>
        </p:nvSpPr>
        <p:spPr>
          <a:xfrm>
            <a:off x="9677995" y="5012055"/>
            <a:ext cx="4158615"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Visionary kings guiding transformation</a:t>
            </a:r>
            <a:endParaRPr lang="en-US" sz="1750" dirty="0"/>
          </a:p>
        </p:txBody>
      </p:sp>
      <p:sp>
        <p:nvSpPr>
          <p:cNvPr id="12" name="Text 6"/>
          <p:cNvSpPr/>
          <p:nvPr/>
        </p:nvSpPr>
        <p:spPr>
          <a:xfrm>
            <a:off x="793790" y="5993011"/>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13" name="Text 7"/>
          <p:cNvSpPr/>
          <p:nvPr/>
        </p:nvSpPr>
        <p:spPr>
          <a:xfrm>
            <a:off x="793790" y="6611064"/>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Pictured: Ceiling painting depicting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King Rama V's Abolition of Slavery</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Ananta Samakhom Throne Hall</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(Photo credit: Matichon)</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50689" y="963930"/>
            <a:ext cx="7191018" cy="536138"/>
          </a:xfrm>
          <a:prstGeom prst="rect">
            <a:avLst/>
          </a:prstGeom>
          <a:noFill/>
          <a:ln/>
        </p:spPr>
        <p:txBody>
          <a:bodyPr wrap="none" lIns="0" tIns="0" rIns="0" bIns="0" rtlCol="0" anchor="t"/>
          <a:lstStyle/>
          <a:p>
            <a:pPr algn="l" indent="0" marL="0">
              <a:lnSpc>
                <a:spcPts val="4200"/>
              </a:lnSpc>
              <a:buNone/>
            </a:pPr>
            <a:r>
              <a:rPr lang="en-US" sz="3350" b="1" dirty="0">
                <a:solidFill>
                  <a:srgbClr val="253A7E"/>
                </a:solidFill>
                <a:latin typeface="Bitter Bold" pitchFamily="34" charset="0"/>
                <a:ea typeface="Bitter Bold" pitchFamily="34" charset="-122"/>
                <a:cs typeface="Bitter Bold" pitchFamily="34" charset="-120"/>
              </a:rPr>
              <a:t>King Rama IV's Reforms (1851-1868)</a:t>
            </a:r>
            <a:endParaRPr lang="en-US" sz="3350" dirty="0"/>
          </a:p>
        </p:txBody>
      </p:sp>
      <p:pic>
        <p:nvPicPr>
          <p:cNvPr id="4" name="Image 1" descr="preencoded.png">    </p:cNvPr>
          <p:cNvPicPr>
            <a:picLocks noChangeAspect="1"/>
          </p:cNvPicPr>
          <p:nvPr/>
        </p:nvPicPr>
        <p:blipFill>
          <a:blip r:embed="rId2"/>
          <a:stretch>
            <a:fillRect/>
          </a:stretch>
        </p:blipFill>
        <p:spPr>
          <a:xfrm>
            <a:off x="1008817" y="1741289"/>
            <a:ext cx="3170992" cy="1959769"/>
          </a:xfrm>
          <a:prstGeom prst="rect">
            <a:avLst/>
          </a:prstGeom>
        </p:spPr>
      </p:pic>
      <p:sp>
        <p:nvSpPr>
          <p:cNvPr id="5" name="Text 1"/>
          <p:cNvSpPr/>
          <p:nvPr/>
        </p:nvSpPr>
        <p:spPr>
          <a:xfrm>
            <a:off x="750689" y="3969187"/>
            <a:ext cx="3687247" cy="548878"/>
          </a:xfrm>
          <a:prstGeom prst="rect">
            <a:avLst/>
          </a:prstGeom>
          <a:noFill/>
          <a:ln/>
        </p:spPr>
        <p:txBody>
          <a:bodyPr wrap="squar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Sir John Bowring, who negotiated the British trading treaty with Siam </a:t>
            </a:r>
            <a:endParaRPr lang="en-US" sz="1350" dirty="0"/>
          </a:p>
        </p:txBody>
      </p:sp>
      <p:pic>
        <p:nvPicPr>
          <p:cNvPr id="6" name="Image 2" descr="preencoded.png">    </p:cNvPr>
          <p:cNvPicPr>
            <a:picLocks noChangeAspect="1"/>
          </p:cNvPicPr>
          <p:nvPr/>
        </p:nvPicPr>
        <p:blipFill>
          <a:blip r:embed="rId3"/>
          <a:stretch>
            <a:fillRect/>
          </a:stretch>
        </p:blipFill>
        <p:spPr>
          <a:xfrm>
            <a:off x="4964192" y="1741289"/>
            <a:ext cx="3170992" cy="1959769"/>
          </a:xfrm>
          <a:prstGeom prst="rect">
            <a:avLst/>
          </a:prstGeom>
        </p:spPr>
      </p:pic>
      <p:sp>
        <p:nvSpPr>
          <p:cNvPr id="7" name="Text 2"/>
          <p:cNvSpPr/>
          <p:nvPr/>
        </p:nvSpPr>
        <p:spPr>
          <a:xfrm>
            <a:off x="4706064" y="3969187"/>
            <a:ext cx="3687247" cy="548878"/>
          </a:xfrm>
          <a:prstGeom prst="rect">
            <a:avLst/>
          </a:prstGeom>
          <a:noFill/>
          <a:ln/>
        </p:spPr>
        <p:txBody>
          <a:bodyPr wrap="squar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King Rama IV led an expedition to observe a solar eclipse</a:t>
            </a:r>
            <a:endParaRPr lang="en-US" sz="1350" dirty="0"/>
          </a:p>
        </p:txBody>
      </p:sp>
      <p:sp>
        <p:nvSpPr>
          <p:cNvPr id="8" name="Text 3"/>
          <p:cNvSpPr/>
          <p:nvPr/>
        </p:nvSpPr>
        <p:spPr>
          <a:xfrm>
            <a:off x="750689" y="4759285"/>
            <a:ext cx="7642622" cy="1716286"/>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King Rama IV (King Mongkut) conducted </a:t>
            </a:r>
            <a:pPr algn="l" indent="0" marL="0">
              <a:lnSpc>
                <a:spcPts val="2700"/>
              </a:lnSpc>
              <a:buNone/>
            </a:pPr>
            <a:r>
              <a:rPr lang="en-US" sz="1650" b="1" dirty="0">
                <a:solidFill>
                  <a:srgbClr val="000000"/>
                </a:solidFill>
                <a:latin typeface="Bitter" pitchFamily="34" charset="0"/>
                <a:ea typeface="Bitter" pitchFamily="34" charset="-122"/>
                <a:cs typeface="Bitter" pitchFamily="34" charset="-120"/>
              </a:rPr>
              <a:t>diplomatic relations with Western powers</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signing treaties like the Bowring Treaty of 1855, which opened Siam to international trade and modern ideas. He also championed</a:t>
            </a:r>
            <a:pPr algn="l" indent="0" marL="0">
              <a:lnSpc>
                <a:spcPts val="2700"/>
              </a:lnSpc>
              <a:buNone/>
            </a:pPr>
            <a:r>
              <a:rPr lang="en-US" sz="1650" b="1" dirty="0">
                <a:solidFill>
                  <a:srgbClr val="000000"/>
                </a:solidFill>
                <a:latin typeface="Bitter" pitchFamily="34" charset="0"/>
                <a:ea typeface="Bitter" pitchFamily="34" charset="-122"/>
                <a:cs typeface="Bitter" pitchFamily="34" charset="-120"/>
              </a:rPr>
              <a:t> scientific knowledge, modern education, and infrastructure improvements,</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setting the stage for a more progressive nation.</a:t>
            </a:r>
            <a:endParaRPr lang="en-US" sz="1650" dirty="0"/>
          </a:p>
        </p:txBody>
      </p:sp>
      <p:sp>
        <p:nvSpPr>
          <p:cNvPr id="9" name="Text 4"/>
          <p:cNvSpPr/>
          <p:nvPr/>
        </p:nvSpPr>
        <p:spPr>
          <a:xfrm>
            <a:off x="750689" y="6716792"/>
            <a:ext cx="7642622" cy="548878"/>
          </a:xfrm>
          <a:prstGeom prst="rect">
            <a:avLst/>
          </a:prstGeom>
          <a:noFill/>
          <a:ln/>
        </p:spPr>
        <p:txBody>
          <a:bodyPr wrap="squar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Pictured: King Rama IV </a:t>
            </a:r>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
</a:t>
            </a:r>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The Gale Review, The Standard, Matichon</a:t>
            </a:r>
            <a:endParaRPr lang="en-US" sz="13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835343"/>
            <a:ext cx="7556421" cy="1133951"/>
          </a:xfrm>
          <a:prstGeom prst="rect">
            <a:avLst/>
          </a:prstGeom>
          <a:noFill/>
          <a:ln/>
        </p:spPr>
        <p:txBody>
          <a:bodyPr wrap="squar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King Rama V's Modernization (1868-1910)</a:t>
            </a:r>
            <a:endParaRPr lang="en-US" sz="3550" dirty="0"/>
          </a:p>
        </p:txBody>
      </p:sp>
      <p:pic>
        <p:nvPicPr>
          <p:cNvPr id="4" name="Image 1" descr="preencoded.png">    </p:cNvPr>
          <p:cNvPicPr>
            <a:picLocks noChangeAspect="1"/>
          </p:cNvPicPr>
          <p:nvPr/>
        </p:nvPicPr>
        <p:blipFill>
          <a:blip r:embed="rId2"/>
          <a:stretch>
            <a:fillRect/>
          </a:stretch>
        </p:blipFill>
        <p:spPr>
          <a:xfrm>
            <a:off x="1302901" y="2224445"/>
            <a:ext cx="2618184" cy="1618059"/>
          </a:xfrm>
          <a:prstGeom prst="rect">
            <a:avLst/>
          </a:prstGeom>
        </p:spPr>
      </p:pic>
      <p:sp>
        <p:nvSpPr>
          <p:cNvPr id="5" name="Text 1"/>
          <p:cNvSpPr/>
          <p:nvPr/>
        </p:nvSpPr>
        <p:spPr>
          <a:xfrm>
            <a:off x="793790" y="4125992"/>
            <a:ext cx="3636407"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The First telecommunication line in Siam</a:t>
            </a:r>
            <a:endParaRPr lang="en-US" sz="1400" dirty="0"/>
          </a:p>
        </p:txBody>
      </p:sp>
      <p:pic>
        <p:nvPicPr>
          <p:cNvPr id="6" name="Image 2" descr="preencoded.png">    </p:cNvPr>
          <p:cNvPicPr>
            <a:picLocks noChangeAspect="1"/>
          </p:cNvPicPr>
          <p:nvPr/>
        </p:nvPicPr>
        <p:blipFill>
          <a:blip r:embed="rId3"/>
          <a:stretch>
            <a:fillRect/>
          </a:stretch>
        </p:blipFill>
        <p:spPr>
          <a:xfrm>
            <a:off x="5222796" y="2224445"/>
            <a:ext cx="2618184" cy="1618059"/>
          </a:xfrm>
          <a:prstGeom prst="rect">
            <a:avLst/>
          </a:prstGeom>
        </p:spPr>
      </p:pic>
      <p:sp>
        <p:nvSpPr>
          <p:cNvPr id="7" name="Text 2"/>
          <p:cNvSpPr/>
          <p:nvPr/>
        </p:nvSpPr>
        <p:spPr>
          <a:xfrm>
            <a:off x="4713684" y="4125992"/>
            <a:ext cx="3636526"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Train in Siam </a:t>
            </a:r>
            <a:endParaRPr lang="en-US" sz="1400" dirty="0"/>
          </a:p>
        </p:txBody>
      </p:sp>
      <p:sp>
        <p:nvSpPr>
          <p:cNvPr id="8" name="Text 3"/>
          <p:cNvSpPr/>
          <p:nvPr/>
        </p:nvSpPr>
        <p:spPr>
          <a:xfrm>
            <a:off x="793790" y="4671417"/>
            <a:ext cx="7556421" cy="217741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King Rama V (King Chulalongkorn the Great) built upon the reforms with sweeping modernization, including the</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abolition of slavery</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administrative and legal reforms, the establishment of a centralized government, and the expansion of railways and telecommunication systems</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His diplomatic skills preserved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Siam's independence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while neighboring countries fell under colonial rule.</a:t>
            </a:r>
            <a:endParaRPr lang="en-US" sz="1750" dirty="0"/>
          </a:p>
        </p:txBody>
      </p:sp>
      <p:sp>
        <p:nvSpPr>
          <p:cNvPr id="9" name="Text 4"/>
          <p:cNvSpPr/>
          <p:nvPr/>
        </p:nvSpPr>
        <p:spPr>
          <a:xfrm>
            <a:off x="793790" y="7103983"/>
            <a:ext cx="75564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Pantip, Silpa-Mag, nongchogcity.go.th</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365212"/>
          </a:xfrm>
          <a:prstGeom prst="rect">
            <a:avLst/>
          </a:prstGeom>
        </p:spPr>
      </p:pic>
      <p:sp>
        <p:nvSpPr>
          <p:cNvPr id="3" name="Text 0"/>
          <p:cNvSpPr/>
          <p:nvPr/>
        </p:nvSpPr>
        <p:spPr>
          <a:xfrm>
            <a:off x="740331" y="581739"/>
            <a:ext cx="7663339" cy="1057751"/>
          </a:xfrm>
          <a:prstGeom prst="rect">
            <a:avLst/>
          </a:prstGeom>
          <a:noFill/>
          <a:ln/>
        </p:spPr>
        <p:txBody>
          <a:bodyPr wrap="square" lIns="0" tIns="0" rIns="0" bIns="0" rtlCol="0" anchor="t"/>
          <a:lstStyle/>
          <a:p>
            <a:pPr algn="l" indent="0" marL="0">
              <a:lnSpc>
                <a:spcPts val="4150"/>
              </a:lnSpc>
              <a:buNone/>
            </a:pPr>
            <a:r>
              <a:rPr lang="en-US" sz="3300" b="1" dirty="0">
                <a:solidFill>
                  <a:srgbClr val="253A7E"/>
                </a:solidFill>
                <a:latin typeface="Bitter Bold" pitchFamily="34" charset="0"/>
                <a:ea typeface="Bitter Bold" pitchFamily="34" charset="-122"/>
                <a:cs typeface="Bitter Bold" pitchFamily="34" charset="-120"/>
              </a:rPr>
              <a:t>King Rama VI's Nation Building (1910-1925)</a:t>
            </a:r>
            <a:endParaRPr lang="en-US" sz="3300" dirty="0"/>
          </a:p>
        </p:txBody>
      </p:sp>
      <p:pic>
        <p:nvPicPr>
          <p:cNvPr id="4" name="Image 1" descr="preencoded.png">    </p:cNvPr>
          <p:cNvPicPr>
            <a:picLocks noChangeAspect="1"/>
          </p:cNvPicPr>
          <p:nvPr/>
        </p:nvPicPr>
        <p:blipFill>
          <a:blip r:embed="rId2"/>
          <a:stretch>
            <a:fillRect/>
          </a:stretch>
        </p:blipFill>
        <p:spPr>
          <a:xfrm>
            <a:off x="1258253" y="1877378"/>
            <a:ext cx="2663547" cy="1646158"/>
          </a:xfrm>
          <a:prstGeom prst="rect">
            <a:avLst/>
          </a:prstGeom>
        </p:spPr>
      </p:pic>
      <p:sp>
        <p:nvSpPr>
          <p:cNvPr id="5" name="Text 1"/>
          <p:cNvSpPr/>
          <p:nvPr/>
        </p:nvSpPr>
        <p:spPr>
          <a:xfrm>
            <a:off x="740331" y="3787854"/>
            <a:ext cx="3699510" cy="541258"/>
          </a:xfrm>
          <a:prstGeom prst="rect">
            <a:avLst/>
          </a:prstGeom>
          <a:noFill/>
          <a:ln/>
        </p:spPr>
        <p:txBody>
          <a:bodyPr wrap="squar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Vajiravudh College, one of the schools established by King Rama VI</a:t>
            </a:r>
            <a:endParaRPr lang="en-US" sz="1300" dirty="0"/>
          </a:p>
        </p:txBody>
      </p:sp>
      <p:pic>
        <p:nvPicPr>
          <p:cNvPr id="6" name="Image 2" descr="preencoded.png">    </p:cNvPr>
          <p:cNvPicPr>
            <a:picLocks noChangeAspect="1"/>
          </p:cNvPicPr>
          <p:nvPr/>
        </p:nvPicPr>
        <p:blipFill>
          <a:blip r:embed="rId3"/>
          <a:stretch>
            <a:fillRect/>
          </a:stretch>
        </p:blipFill>
        <p:spPr>
          <a:xfrm>
            <a:off x="5222081" y="1877378"/>
            <a:ext cx="2663547" cy="1646158"/>
          </a:xfrm>
          <a:prstGeom prst="rect">
            <a:avLst/>
          </a:prstGeom>
        </p:spPr>
      </p:pic>
      <p:sp>
        <p:nvSpPr>
          <p:cNvPr id="7" name="Text 2"/>
          <p:cNvSpPr/>
          <p:nvPr/>
        </p:nvSpPr>
        <p:spPr>
          <a:xfrm>
            <a:off x="4704159" y="3787854"/>
            <a:ext cx="3699510" cy="270629"/>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Siamese soldiers participating in WWI</a:t>
            </a:r>
            <a:endParaRPr lang="en-US" sz="1300" dirty="0"/>
          </a:p>
        </p:txBody>
      </p:sp>
      <p:sp>
        <p:nvSpPr>
          <p:cNvPr id="8" name="Text 3"/>
          <p:cNvSpPr/>
          <p:nvPr/>
        </p:nvSpPr>
        <p:spPr>
          <a:xfrm>
            <a:off x="740331" y="4566999"/>
            <a:ext cx="7663339" cy="2707958"/>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King Rama VI (King Vajiravudh) furthered his predecessors' works with nation-building efforts, by fostering a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unified Thai identity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through the promotion of nationalism and cultural reforms. He actively encouraged the adoption of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Western-style education</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emphasizing civic duty and loyalty to the nation, and played a key role in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modernizing the military</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by introducing Western military training methods and establishing military academies. Additionally, he used literature, theater, and music to instill a sense of patriotism and national pride among the people.</a:t>
            </a:r>
            <a:endParaRPr lang="en-US" sz="1650" dirty="0"/>
          </a:p>
        </p:txBody>
      </p:sp>
      <p:sp>
        <p:nvSpPr>
          <p:cNvPr id="9" name="Text 4"/>
          <p:cNvSpPr/>
          <p:nvPr/>
        </p:nvSpPr>
        <p:spPr>
          <a:xfrm>
            <a:off x="740331" y="7512844"/>
            <a:ext cx="7663339" cy="270629"/>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The Cloud, Silpa-Mag</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6436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in Brief</a:t>
            </a:r>
            <a:endParaRPr lang="en-US" sz="4450" dirty="0"/>
          </a:p>
        </p:txBody>
      </p:sp>
      <p:sp>
        <p:nvSpPr>
          <p:cNvPr id="3" name="Text 1"/>
          <p:cNvSpPr/>
          <p:nvPr/>
        </p:nvSpPr>
        <p:spPr>
          <a:xfrm>
            <a:off x="793790" y="1826776"/>
            <a:ext cx="13042821" cy="1088708"/>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750" dirty="0"/>
          </a:p>
        </p:txBody>
      </p:sp>
      <p:sp>
        <p:nvSpPr>
          <p:cNvPr id="4" name="Text 2"/>
          <p:cNvSpPr/>
          <p:nvPr/>
        </p:nvSpPr>
        <p:spPr>
          <a:xfrm>
            <a:off x="793790" y="317063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750" dirty="0"/>
          </a:p>
        </p:txBody>
      </p:sp>
      <p:sp>
        <p:nvSpPr>
          <p:cNvPr id="5" name="Text 3"/>
          <p:cNvSpPr/>
          <p:nvPr/>
        </p:nvSpPr>
        <p:spPr>
          <a:xfrm>
            <a:off x="793790" y="4514493"/>
            <a:ext cx="130428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produced in both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PDF file (.pdf)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Powerpoint Presentation (.pptx)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750" dirty="0"/>
          </a:p>
        </p:txBody>
      </p:sp>
      <p:sp>
        <p:nvSpPr>
          <p:cNvPr id="6" name="Text 4"/>
          <p:cNvSpPr/>
          <p:nvPr/>
        </p:nvSpPr>
        <p:spPr>
          <a:xfrm>
            <a:off x="793790" y="6221254"/>
            <a:ext cx="130428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850"/>
              </a:lnSpc>
              <a:buNone/>
            </a:pPr>
            <a:r>
              <a:rPr lang="en-US" sz="17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t>
            </a:r>
            <a:endParaRPr lang="en-US" sz="1750" dirty="0"/>
          </a:p>
        </p:txBody>
      </p:sp>
      <p:sp>
        <p:nvSpPr>
          <p:cNvPr id="7" name="Text 5"/>
          <p:cNvSpPr/>
          <p:nvPr/>
        </p:nvSpPr>
        <p:spPr>
          <a:xfrm>
            <a:off x="793790" y="720221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27 May 2025</a:t>
            </a:r>
            <a:endParaRPr lang="en-US" sz="17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4626769"/>
          </a:xfrm>
          <a:prstGeom prst="rect">
            <a:avLst/>
          </a:prstGeom>
        </p:spPr>
      </p:pic>
      <p:sp>
        <p:nvSpPr>
          <p:cNvPr id="3" name="Text 0"/>
          <p:cNvSpPr/>
          <p:nvPr/>
        </p:nvSpPr>
        <p:spPr>
          <a:xfrm>
            <a:off x="785098" y="4823936"/>
            <a:ext cx="7930872" cy="560784"/>
          </a:xfrm>
          <a:prstGeom prst="rect">
            <a:avLst/>
          </a:prstGeom>
          <a:noFill/>
          <a:ln/>
        </p:spPr>
        <p:txBody>
          <a:bodyPr wrap="none" lIns="0" tIns="0" rIns="0" bIns="0" rtlCol="0" anchor="t"/>
          <a:lstStyle/>
          <a:p>
            <a:pPr algn="l" indent="0" marL="0">
              <a:lnSpc>
                <a:spcPts val="4400"/>
              </a:lnSpc>
              <a:buNone/>
            </a:pPr>
            <a:r>
              <a:rPr lang="en-US" sz="3500" b="1" dirty="0">
                <a:solidFill>
                  <a:srgbClr val="253A7E"/>
                </a:solidFill>
                <a:latin typeface="Bitter Bold" pitchFamily="34" charset="0"/>
                <a:ea typeface="Bitter Bold" pitchFamily="34" charset="-122"/>
                <a:cs typeface="Bitter Bold" pitchFamily="34" charset="-120"/>
              </a:rPr>
              <a:t>4.3 Age of Democracy (1932 – Present)</a:t>
            </a:r>
            <a:endParaRPr lang="en-US" sz="3500" dirty="0"/>
          </a:p>
        </p:txBody>
      </p:sp>
      <p:sp>
        <p:nvSpPr>
          <p:cNvPr id="4" name="Text 1"/>
          <p:cNvSpPr/>
          <p:nvPr/>
        </p:nvSpPr>
        <p:spPr>
          <a:xfrm>
            <a:off x="785098" y="5637014"/>
            <a:ext cx="13060204" cy="1435418"/>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Thailand's democratic era began in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1932, when the country transitioned from an absolute monarchy to a constitutional monarchy</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This pivotal moment marked the introduction of the first constitution, granting the Thai people a greater voice in governance while preserving the revered monarchy as a unifying national symbol. The first general election was held in 1933, laying the foundation for a parliamentary system and democratic governance.</a:t>
            </a:r>
            <a:endParaRPr lang="en-US" sz="1750" dirty="0"/>
          </a:p>
        </p:txBody>
      </p:sp>
      <p:sp>
        <p:nvSpPr>
          <p:cNvPr id="5" name="Text 2"/>
          <p:cNvSpPr/>
          <p:nvPr/>
        </p:nvSpPr>
        <p:spPr>
          <a:xfrm>
            <a:off x="785098" y="7324725"/>
            <a:ext cx="13060204" cy="287060"/>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Thairath</a:t>
            </a:r>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62871" y="605195"/>
            <a:ext cx="3594616" cy="3594616"/>
          </a:xfrm>
          <a:prstGeom prst="rect">
            <a:avLst/>
          </a:prstGeom>
        </p:spPr>
      </p:pic>
      <p:sp>
        <p:nvSpPr>
          <p:cNvPr id="3" name="Text 0"/>
          <p:cNvSpPr/>
          <p:nvPr/>
        </p:nvSpPr>
        <p:spPr>
          <a:xfrm>
            <a:off x="770334" y="4474845"/>
            <a:ext cx="3301484" cy="412671"/>
          </a:xfrm>
          <a:prstGeom prst="rect">
            <a:avLst/>
          </a:prstGeom>
          <a:noFill/>
          <a:ln/>
        </p:spPr>
        <p:txBody>
          <a:bodyPr wrap="none" lIns="0" tIns="0" rIns="0" bIns="0" rtlCol="0" anchor="t"/>
          <a:lstStyle/>
          <a:p>
            <a:pPr algn="l" indent="0" marL="0">
              <a:lnSpc>
                <a:spcPts val="3200"/>
              </a:lnSpc>
              <a:buNone/>
            </a:pPr>
            <a:r>
              <a:rPr lang="en-US" sz="2550" b="1" dirty="0">
                <a:solidFill>
                  <a:srgbClr val="000000"/>
                </a:solidFill>
                <a:latin typeface="Bitter Bold" pitchFamily="34" charset="0"/>
                <a:ea typeface="Bitter Bold" pitchFamily="34" charset="-122"/>
                <a:cs typeface="Bitter Bold" pitchFamily="34" charset="-120"/>
              </a:rPr>
              <a:t>Constitutional </a:t>
            </a:r>
            <a:endParaRPr lang="en-US" sz="2550" dirty="0"/>
          </a:p>
        </p:txBody>
      </p:sp>
      <p:sp>
        <p:nvSpPr>
          <p:cNvPr id="4" name="Text 1"/>
          <p:cNvSpPr/>
          <p:nvPr/>
        </p:nvSpPr>
        <p:spPr>
          <a:xfrm>
            <a:off x="770334" y="5019556"/>
            <a:ext cx="3301484" cy="412671"/>
          </a:xfrm>
          <a:prstGeom prst="rect">
            <a:avLst/>
          </a:prstGeom>
          <a:noFill/>
          <a:ln/>
        </p:spPr>
        <p:txBody>
          <a:bodyPr wrap="none" lIns="0" tIns="0" rIns="0" bIns="0" rtlCol="0" anchor="t"/>
          <a:lstStyle/>
          <a:p>
            <a:pPr algn="l" indent="0" marL="0">
              <a:lnSpc>
                <a:spcPts val="3200"/>
              </a:lnSpc>
              <a:buNone/>
            </a:pPr>
            <a:r>
              <a:rPr lang="en-US" sz="2550" b="1" dirty="0">
                <a:solidFill>
                  <a:srgbClr val="000000"/>
                </a:solidFill>
                <a:latin typeface="Bitter Bold" pitchFamily="34" charset="0"/>
                <a:ea typeface="Bitter Bold" pitchFamily="34" charset="-122"/>
                <a:cs typeface="Bitter Bold" pitchFamily="34" charset="-120"/>
              </a:rPr>
              <a:t>Monarchy</a:t>
            </a:r>
            <a:endParaRPr lang="en-US" sz="2550" dirty="0"/>
          </a:p>
        </p:txBody>
      </p:sp>
      <p:sp>
        <p:nvSpPr>
          <p:cNvPr id="5" name="Text 2"/>
          <p:cNvSpPr/>
          <p:nvPr/>
        </p:nvSpPr>
        <p:spPr>
          <a:xfrm>
            <a:off x="770334" y="5564267"/>
            <a:ext cx="4179808" cy="704374"/>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King Rama VII signs the First Constitution of Thailand</a:t>
            </a:r>
            <a:endParaRPr lang="en-US" sz="1700" dirty="0"/>
          </a:p>
        </p:txBody>
      </p:sp>
      <p:pic>
        <p:nvPicPr>
          <p:cNvPr id="6" name="Image 1" descr="preencoded.png">    </p:cNvPr>
          <p:cNvPicPr>
            <a:picLocks noChangeAspect="1"/>
          </p:cNvPicPr>
          <p:nvPr/>
        </p:nvPicPr>
        <p:blipFill>
          <a:blip r:embed="rId2"/>
          <a:stretch>
            <a:fillRect/>
          </a:stretch>
        </p:blipFill>
        <p:spPr>
          <a:xfrm>
            <a:off x="5517713" y="605195"/>
            <a:ext cx="3594735" cy="3594735"/>
          </a:xfrm>
          <a:prstGeom prst="rect">
            <a:avLst/>
          </a:prstGeom>
        </p:spPr>
      </p:pic>
      <p:sp>
        <p:nvSpPr>
          <p:cNvPr id="7" name="Text 3"/>
          <p:cNvSpPr/>
          <p:nvPr/>
        </p:nvSpPr>
        <p:spPr>
          <a:xfrm>
            <a:off x="5225177" y="4474964"/>
            <a:ext cx="3301484" cy="412671"/>
          </a:xfrm>
          <a:prstGeom prst="rect">
            <a:avLst/>
          </a:prstGeom>
          <a:noFill/>
          <a:ln/>
        </p:spPr>
        <p:txBody>
          <a:bodyPr wrap="none" lIns="0" tIns="0" rIns="0" bIns="0" rtlCol="0" anchor="t"/>
          <a:lstStyle/>
          <a:p>
            <a:pPr algn="l" indent="0" marL="0">
              <a:lnSpc>
                <a:spcPts val="3200"/>
              </a:lnSpc>
              <a:buNone/>
            </a:pPr>
            <a:r>
              <a:rPr lang="en-US" sz="2550" b="1" dirty="0">
                <a:solidFill>
                  <a:srgbClr val="000000"/>
                </a:solidFill>
                <a:latin typeface="Bitter Bold" pitchFamily="34" charset="0"/>
                <a:ea typeface="Bitter Bold" pitchFamily="34" charset="-122"/>
                <a:cs typeface="Bitter Bold" pitchFamily="34" charset="-120"/>
              </a:rPr>
              <a:t>Constitution</a:t>
            </a:r>
            <a:endParaRPr lang="en-US" sz="2550" dirty="0"/>
          </a:p>
        </p:txBody>
      </p:sp>
      <p:sp>
        <p:nvSpPr>
          <p:cNvPr id="8" name="Text 4"/>
          <p:cNvSpPr/>
          <p:nvPr/>
        </p:nvSpPr>
        <p:spPr>
          <a:xfrm>
            <a:off x="5225177" y="5019675"/>
            <a:ext cx="4179927" cy="704374"/>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The Democracy Monument, depicting the Constitution of Thailand </a:t>
            </a:r>
            <a:endParaRPr lang="en-US" sz="1700" dirty="0"/>
          </a:p>
        </p:txBody>
      </p:sp>
      <p:pic>
        <p:nvPicPr>
          <p:cNvPr id="9" name="Image 2" descr="preencoded.png">    </p:cNvPr>
          <p:cNvPicPr>
            <a:picLocks noChangeAspect="1"/>
          </p:cNvPicPr>
          <p:nvPr/>
        </p:nvPicPr>
        <p:blipFill>
          <a:blip r:embed="rId3"/>
          <a:stretch>
            <a:fillRect/>
          </a:stretch>
        </p:blipFill>
        <p:spPr>
          <a:xfrm>
            <a:off x="9972675" y="605195"/>
            <a:ext cx="3594616" cy="3594616"/>
          </a:xfrm>
          <a:prstGeom prst="rect">
            <a:avLst/>
          </a:prstGeom>
        </p:spPr>
      </p:pic>
      <p:sp>
        <p:nvSpPr>
          <p:cNvPr id="10" name="Text 5"/>
          <p:cNvSpPr/>
          <p:nvPr/>
        </p:nvSpPr>
        <p:spPr>
          <a:xfrm>
            <a:off x="9680138" y="4474845"/>
            <a:ext cx="4179808" cy="1238012"/>
          </a:xfrm>
          <a:prstGeom prst="rect">
            <a:avLst/>
          </a:prstGeom>
          <a:noFill/>
          <a:ln/>
        </p:spPr>
        <p:txBody>
          <a:bodyPr wrap="square" lIns="0" tIns="0" rIns="0" bIns="0" rtlCol="0" anchor="t"/>
          <a:lstStyle/>
          <a:p>
            <a:pPr algn="l" indent="0" marL="0">
              <a:lnSpc>
                <a:spcPts val="3200"/>
              </a:lnSpc>
              <a:buNone/>
            </a:pPr>
            <a:r>
              <a:rPr lang="en-US" sz="2550" b="1" dirty="0">
                <a:solidFill>
                  <a:srgbClr val="000000"/>
                </a:solidFill>
                <a:latin typeface="Bitter Bold" pitchFamily="34" charset="0"/>
                <a:ea typeface="Bitter Bold" pitchFamily="34" charset="-122"/>
                <a:cs typeface="Bitter Bold" pitchFamily="34" charset="-120"/>
              </a:rPr>
              <a:t>Administrative Powers (Executive, Legislative, and Judicial)</a:t>
            </a:r>
            <a:endParaRPr lang="en-US" sz="2550" dirty="0"/>
          </a:p>
        </p:txBody>
      </p:sp>
      <p:sp>
        <p:nvSpPr>
          <p:cNvPr id="11" name="Text 6"/>
          <p:cNvSpPr/>
          <p:nvPr/>
        </p:nvSpPr>
        <p:spPr>
          <a:xfrm>
            <a:off x="770334" y="6516172"/>
            <a:ext cx="13089731" cy="704374"/>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Over the decades, Thailand has continued to develop its democratic institutions, including the establishment of a bicameral legislature, constitutional courts, and local administrative bodies to empower communities.</a:t>
            </a:r>
            <a:endParaRPr lang="en-US" sz="1700" dirty="0"/>
          </a:p>
        </p:txBody>
      </p:sp>
      <p:sp>
        <p:nvSpPr>
          <p:cNvPr id="12" name="Text 7"/>
          <p:cNvSpPr/>
          <p:nvPr/>
        </p:nvSpPr>
        <p:spPr>
          <a:xfrm>
            <a:off x="770334" y="7468076"/>
            <a:ext cx="13089731" cy="281702"/>
          </a:xfrm>
          <a:prstGeom prst="rect">
            <a:avLst/>
          </a:prstGeom>
          <a:noFill/>
          <a:ln/>
        </p:spPr>
        <p:txBody>
          <a:bodyPr wrap="non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Around Online, Move Forward Party, BangkokBiz</a:t>
            </a:r>
            <a:endParaRPr lang="en-US" sz="1350" dirty="0"/>
          </a:p>
        </p:txBody>
      </p:sp>
      <p:pic>
        <p:nvPicPr>
          <p:cNvPr id="13"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2161461"/>
            <a:ext cx="701921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King Maha Vajiralongkorn</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(Rama X)</a:t>
            </a:r>
            <a:endParaRPr lang="en-US" sz="4450" dirty="0"/>
          </a:p>
        </p:txBody>
      </p:sp>
      <p:sp>
        <p:nvSpPr>
          <p:cNvPr id="4" name="Text 1"/>
          <p:cNvSpPr/>
          <p:nvPr/>
        </p:nvSpPr>
        <p:spPr>
          <a:xfrm>
            <a:off x="793790" y="3919180"/>
            <a:ext cx="75564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Current King of Thailand (2016 - present)</a:t>
            </a:r>
            <a:endParaRPr lang="en-US" sz="1750" dirty="0"/>
          </a:p>
        </p:txBody>
      </p:sp>
      <p:sp>
        <p:nvSpPr>
          <p:cNvPr id="5" name="Text 2"/>
          <p:cNvSpPr/>
          <p:nvPr/>
        </p:nvSpPr>
        <p:spPr>
          <a:xfrm>
            <a:off x="793790" y="4361378"/>
            <a:ext cx="7556421"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Son of King Rama IX (King Bhumibol Adulyadej the Great) and grandson of King Rama V (King Chulalongkorn the Great)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endParaRPr lang="en-US" sz="1750" dirty="0"/>
          </a:p>
        </p:txBody>
      </p:sp>
      <p:sp>
        <p:nvSpPr>
          <p:cNvPr id="6" name="Text 3"/>
          <p:cNvSpPr/>
          <p:nvPr/>
        </p:nvSpPr>
        <p:spPr>
          <a:xfrm>
            <a:off x="793790" y="5705237"/>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Phralan.in.th/coronation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7596" y="778669"/>
            <a:ext cx="5482828" cy="685324"/>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Thailand in Brief</a:t>
            </a:r>
            <a:endParaRPr lang="en-US" sz="4300" dirty="0"/>
          </a:p>
        </p:txBody>
      </p:sp>
      <p:sp>
        <p:nvSpPr>
          <p:cNvPr id="3" name="Text 1"/>
          <p:cNvSpPr/>
          <p:nvPr/>
        </p:nvSpPr>
        <p:spPr>
          <a:xfrm>
            <a:off x="767596" y="1902619"/>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700" dirty="0"/>
          </a:p>
        </p:txBody>
      </p:sp>
      <p:sp>
        <p:nvSpPr>
          <p:cNvPr id="4" name="Text 2"/>
          <p:cNvSpPr/>
          <p:nvPr/>
        </p:nvSpPr>
        <p:spPr>
          <a:xfrm>
            <a:off x="767596" y="3201948"/>
            <a:ext cx="13095208" cy="1403509"/>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 ภูมิศาสตร์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(Geography)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2) ประวัติศาสตร์</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(History)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(Politics and Government)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4) เศรษฐกิจ</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(Economics)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5) ประชากร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(Demographics)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6) วัฒนธรรม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(Culture)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7) ค่านิยม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(Values)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(Misconceptions)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(Rankings related to Thailand)</a:t>
            </a:r>
            <a:endParaRPr lang="en-US" sz="1700" dirty="0"/>
          </a:p>
        </p:txBody>
      </p:sp>
      <p:sp>
        <p:nvSpPr>
          <p:cNvPr id="5" name="Text 3"/>
          <p:cNvSpPr/>
          <p:nvPr/>
        </p:nvSpPr>
        <p:spPr>
          <a:xfrm>
            <a:off x="767596" y="4852154"/>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700" dirty="0"/>
          </a:p>
        </p:txBody>
      </p:sp>
      <p:sp>
        <p:nvSpPr>
          <p:cNvPr id="6" name="Text 4"/>
          <p:cNvSpPr/>
          <p:nvPr/>
        </p:nvSpPr>
        <p:spPr>
          <a:xfrm>
            <a:off x="767596" y="6151483"/>
            <a:ext cx="13095208" cy="701754"/>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อีเมล </a:t>
            </a:r>
            <a:pPr algn="l" indent="0" marL="0">
              <a:lnSpc>
                <a:spcPts val="2750"/>
              </a:lnSpc>
              <a:buNone/>
            </a:pPr>
            <a:r>
              <a:rPr lang="en-US" sz="170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700" dirty="0"/>
          </a:p>
        </p:txBody>
      </p:sp>
      <p:sp>
        <p:nvSpPr>
          <p:cNvPr id="7" name="Text 5"/>
          <p:cNvSpPr/>
          <p:nvPr/>
        </p:nvSpPr>
        <p:spPr>
          <a:xfrm>
            <a:off x="767596" y="7099935"/>
            <a:ext cx="13095208" cy="350877"/>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27 พฤษภาคม 2568</a:t>
            </a:r>
            <a:endParaRPr lang="en-US" sz="170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04042"/>
            <a:ext cx="6002655"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 History Overview</a:t>
            </a:r>
            <a:endParaRPr lang="en-US" sz="4450" dirty="0"/>
          </a:p>
        </p:txBody>
      </p:sp>
      <p:sp>
        <p:nvSpPr>
          <p:cNvPr id="3" name="Text 1"/>
          <p:cNvSpPr/>
          <p:nvPr/>
        </p:nvSpPr>
        <p:spPr>
          <a:xfrm>
            <a:off x="793790" y="2066449"/>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Thailand's rich history spans centuries, shaped by powerful kingdoms and cultural adaptations. Exploring different eras of Thai history provides insight into Thailand's dynamic journey.</a:t>
            </a:r>
            <a:endParaRPr lang="en-US" sz="1750" dirty="0"/>
          </a:p>
        </p:txBody>
      </p:sp>
      <p:sp>
        <p:nvSpPr>
          <p:cNvPr id="4" name="Text 2"/>
          <p:cNvSpPr/>
          <p:nvPr/>
        </p:nvSpPr>
        <p:spPr>
          <a:xfrm>
            <a:off x="793790" y="3274219"/>
            <a:ext cx="2710934"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Sukhothai Period</a:t>
            </a:r>
            <a:endParaRPr lang="en-US" sz="2200" dirty="0"/>
          </a:p>
        </p:txBody>
      </p:sp>
      <p:sp>
        <p:nvSpPr>
          <p:cNvPr id="5" name="Text 3"/>
          <p:cNvSpPr/>
          <p:nvPr/>
        </p:nvSpPr>
        <p:spPr>
          <a:xfrm>
            <a:off x="793790" y="3855363"/>
            <a:ext cx="2710934"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Sukhothai Period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(1238–1351), is known as the birth period of Thai art, language, and Theravāda Buddhism.</a:t>
            </a:r>
            <a:endParaRPr lang="en-US" sz="1750" dirty="0"/>
          </a:p>
        </p:txBody>
      </p:sp>
      <p:sp>
        <p:nvSpPr>
          <p:cNvPr id="6" name="Text 4"/>
          <p:cNvSpPr/>
          <p:nvPr/>
        </p:nvSpPr>
        <p:spPr>
          <a:xfrm>
            <a:off x="4065746" y="327421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Ayutthaya Period</a:t>
            </a:r>
            <a:endParaRPr lang="en-US" sz="2200" dirty="0"/>
          </a:p>
        </p:txBody>
      </p:sp>
      <p:sp>
        <p:nvSpPr>
          <p:cNvPr id="7" name="Text 5"/>
          <p:cNvSpPr/>
          <p:nvPr/>
        </p:nvSpPr>
        <p:spPr>
          <a:xfrm>
            <a:off x="4065746" y="3855363"/>
            <a:ext cx="2890480" cy="290322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Ayutthaya Period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(1351–1767), saw Thailand (then called Siam) becoming a prosperous  and powerful international trade hub. Thai art, culture, religion, and military strength flourished.</a:t>
            </a:r>
            <a:endParaRPr lang="en-US" sz="1750" dirty="0"/>
          </a:p>
        </p:txBody>
      </p:sp>
      <p:sp>
        <p:nvSpPr>
          <p:cNvPr id="8" name="Text 6"/>
          <p:cNvSpPr/>
          <p:nvPr/>
        </p:nvSpPr>
        <p:spPr>
          <a:xfrm>
            <a:off x="7517249" y="3274219"/>
            <a:ext cx="2754511"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Thonburi Period</a:t>
            </a:r>
            <a:endParaRPr lang="en-US" sz="2200" dirty="0"/>
          </a:p>
        </p:txBody>
      </p:sp>
      <p:sp>
        <p:nvSpPr>
          <p:cNvPr id="9" name="Text 7"/>
          <p:cNvSpPr/>
          <p:nvPr/>
        </p:nvSpPr>
        <p:spPr>
          <a:xfrm>
            <a:off x="7517249" y="3855363"/>
            <a:ext cx="2754511" cy="326612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Thonburi Period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(1767–1782) was a brief but pivotal period in Thai history, during which King Taksin reunified the country after the fall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of Ayutthaya and established Thonburi as the capital.</a:t>
            </a:r>
            <a:endParaRPr lang="en-US" sz="1750" dirty="0"/>
          </a:p>
        </p:txBody>
      </p:sp>
      <p:sp>
        <p:nvSpPr>
          <p:cNvPr id="10" name="Text 8"/>
          <p:cNvSpPr/>
          <p:nvPr/>
        </p:nvSpPr>
        <p:spPr>
          <a:xfrm>
            <a:off x="10832783" y="327421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Rattanakosin Period</a:t>
            </a:r>
            <a:endParaRPr lang="en-US" sz="2200" dirty="0"/>
          </a:p>
        </p:txBody>
      </p:sp>
      <p:sp>
        <p:nvSpPr>
          <p:cNvPr id="11" name="Text 9"/>
          <p:cNvSpPr/>
          <p:nvPr/>
        </p:nvSpPr>
        <p:spPr>
          <a:xfrm>
            <a:off x="10832783" y="3855363"/>
            <a:ext cx="3026450" cy="217741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Rattanakosin Period</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(1782–present) ushered in modern Thailand, with Bangkok as its capital and significant political, social, and cultural advancements. </a:t>
            </a:r>
            <a:endParaRPr lang="en-US" sz="1750" dirty="0"/>
          </a:p>
        </p:txBody>
      </p:sp>
      <p:pic>
        <p:nvPicPr>
          <p:cNvPr id="12" name="Image 0" descr="preencoded.png">    </p:cNvPr>
          <p:cNvPicPr>
            <a:picLocks noChangeAspect="1"/>
          </p:cNvPicPr>
          <p:nvPr/>
        </p:nvPicPr>
        <p:blipFill>
          <a:blip r:embed="rId1"/>
          <a:stretch>
            <a:fillRect/>
          </a:stretch>
        </p:blipFill>
        <p:spPr>
          <a:xfrm>
            <a:off x="13629561" y="228600"/>
            <a:ext cx="772239" cy="6018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714375"/>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1. Sukhothai Period</a:t>
            </a:r>
            <a:endParaRPr lang="en-US" sz="4450" dirty="0"/>
          </a:p>
        </p:txBody>
      </p:sp>
      <p:sp>
        <p:nvSpPr>
          <p:cNvPr id="5" name="Text 2"/>
          <p:cNvSpPr/>
          <p:nvPr/>
        </p:nvSpPr>
        <p:spPr>
          <a:xfrm>
            <a:off x="793790" y="1763316"/>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Sukhothai Period (1238–1351: 113 years) is marked by the rise of the Sukhothai Kingdom, considered by many to be one of the first Thai states.</a:t>
            </a:r>
            <a:endParaRPr lang="en-US" sz="1750" dirty="0"/>
          </a:p>
        </p:txBody>
      </p:sp>
      <p:sp>
        <p:nvSpPr>
          <p:cNvPr id="6" name="Shape 3"/>
          <p:cNvSpPr/>
          <p:nvPr/>
        </p:nvSpPr>
        <p:spPr>
          <a:xfrm>
            <a:off x="793790" y="2744272"/>
            <a:ext cx="4196358" cy="4225409"/>
          </a:xfrm>
          <a:prstGeom prst="roundRect">
            <a:avLst>
              <a:gd name="adj" fmla="val 2270"/>
            </a:avLst>
          </a:prstGeom>
          <a:solidFill>
            <a:srgbClr val="FEEECD"/>
          </a:solidFill>
          <a:ln w="7620">
            <a:solidFill>
              <a:srgbClr val="E4D4B3"/>
            </a:solidFill>
            <a:prstDash val="solid"/>
          </a:ln>
        </p:spPr>
      </p:sp>
      <p:sp>
        <p:nvSpPr>
          <p:cNvPr id="7" name="Text 4"/>
          <p:cNvSpPr/>
          <p:nvPr/>
        </p:nvSpPr>
        <p:spPr>
          <a:xfrm>
            <a:off x="1028224" y="2978706"/>
            <a:ext cx="2851904"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Theravada Buddhism</a:t>
            </a:r>
            <a:endParaRPr lang="en-US" sz="2200" dirty="0"/>
          </a:p>
        </p:txBody>
      </p:sp>
      <p:sp>
        <p:nvSpPr>
          <p:cNvPr id="8" name="Text 5"/>
          <p:cNvSpPr/>
          <p:nvPr/>
        </p:nvSpPr>
        <p:spPr>
          <a:xfrm>
            <a:off x="1028224" y="3469124"/>
            <a:ext cx="3727490"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Through its adoption of Theravada Buddhism as the state religion, Sukhothai established a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spiritual foundation</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that continues to shape Thai identity.</a:t>
            </a:r>
            <a:endParaRPr lang="en-US" sz="1750" dirty="0"/>
          </a:p>
        </p:txBody>
      </p:sp>
      <p:sp>
        <p:nvSpPr>
          <p:cNvPr id="9" name="Text 6"/>
          <p:cNvSpPr/>
          <p:nvPr/>
        </p:nvSpPr>
        <p:spPr>
          <a:xfrm>
            <a:off x="1028224" y="5419725"/>
            <a:ext cx="3727490"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10" name="Text 7"/>
          <p:cNvSpPr/>
          <p:nvPr/>
        </p:nvSpPr>
        <p:spPr>
          <a:xfrm>
            <a:off x="1028224" y="5918716"/>
            <a:ext cx="3727490"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1" name="Shape 8"/>
          <p:cNvSpPr/>
          <p:nvPr/>
        </p:nvSpPr>
        <p:spPr>
          <a:xfrm>
            <a:off x="5216962" y="2744272"/>
            <a:ext cx="4196358" cy="4225409"/>
          </a:xfrm>
          <a:prstGeom prst="roundRect">
            <a:avLst>
              <a:gd name="adj" fmla="val 2270"/>
            </a:avLst>
          </a:prstGeom>
          <a:solidFill>
            <a:srgbClr val="FEEECD"/>
          </a:solidFill>
          <a:ln w="7620">
            <a:solidFill>
              <a:srgbClr val="E4D4B3"/>
            </a:solidFill>
            <a:prstDash val="solid"/>
          </a:ln>
        </p:spPr>
      </p:sp>
      <p:sp>
        <p:nvSpPr>
          <p:cNvPr id="12" name="Text 9"/>
          <p:cNvSpPr/>
          <p:nvPr/>
        </p:nvSpPr>
        <p:spPr>
          <a:xfrm>
            <a:off x="5451396" y="2978706"/>
            <a:ext cx="3081099"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Cultural Achievements</a:t>
            </a:r>
            <a:endParaRPr lang="en-US" sz="2200" dirty="0"/>
          </a:p>
        </p:txBody>
      </p:sp>
      <p:sp>
        <p:nvSpPr>
          <p:cNvPr id="13" name="Text 10"/>
          <p:cNvSpPr/>
          <p:nvPr/>
        </p:nvSpPr>
        <p:spPr>
          <a:xfrm>
            <a:off x="5451396" y="3469124"/>
            <a:ext cx="3727490" cy="326612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creation of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 script</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was a monumental achievement, laying the groundwork for the modern Thai language. The period's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art</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particularly its graceful Buddha images and distinctive architecture, remains iconic and influences Thai aesthetics to this day.</a:t>
            </a:r>
            <a:endParaRPr lang="en-US" sz="1750" dirty="0"/>
          </a:p>
        </p:txBody>
      </p:sp>
      <p:sp>
        <p:nvSpPr>
          <p:cNvPr id="14" name="Shape 11"/>
          <p:cNvSpPr/>
          <p:nvPr/>
        </p:nvSpPr>
        <p:spPr>
          <a:xfrm>
            <a:off x="9640133" y="2744272"/>
            <a:ext cx="4196358" cy="4225409"/>
          </a:xfrm>
          <a:prstGeom prst="roundRect">
            <a:avLst>
              <a:gd name="adj" fmla="val 2270"/>
            </a:avLst>
          </a:prstGeom>
          <a:solidFill>
            <a:srgbClr val="FEEECD"/>
          </a:solidFill>
          <a:ln w="7620">
            <a:solidFill>
              <a:srgbClr val="E4D4B3"/>
            </a:solidFill>
            <a:prstDash val="solid"/>
          </a:ln>
        </p:spPr>
      </p:sp>
      <p:sp>
        <p:nvSpPr>
          <p:cNvPr id="15" name="Text 12"/>
          <p:cNvSpPr/>
          <p:nvPr/>
        </p:nvSpPr>
        <p:spPr>
          <a:xfrm>
            <a:off x="9874568" y="297870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Enduring Legacy</a:t>
            </a:r>
            <a:endParaRPr lang="en-US" sz="2200" dirty="0"/>
          </a:p>
        </p:txBody>
      </p:sp>
      <p:sp>
        <p:nvSpPr>
          <p:cNvPr id="16" name="Text 13"/>
          <p:cNvSpPr/>
          <p:nvPr/>
        </p:nvSpPr>
        <p:spPr>
          <a:xfrm>
            <a:off x="9874568" y="3469124"/>
            <a:ext cx="3727490"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Sukhothai's legacy endures through its emphasis on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 cultural unity, spiritual values, and artistic refinement.</a:t>
            </a:r>
            <a:endParaRPr lang="en-US" sz="1750" dirty="0"/>
          </a:p>
        </p:txBody>
      </p:sp>
      <p:sp>
        <p:nvSpPr>
          <p:cNvPr id="17" name="Text 14"/>
          <p:cNvSpPr/>
          <p:nvPr/>
        </p:nvSpPr>
        <p:spPr>
          <a:xfrm>
            <a:off x="793790" y="7224832"/>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Sawasdee Thailand</a:t>
            </a:r>
            <a:endParaRPr lang="en-US" sz="1400" dirty="0"/>
          </a:p>
        </p:txBody>
      </p:sp>
      <p:pic>
        <p:nvPicPr>
          <p:cNvPr id="18"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607040" y="0"/>
            <a:ext cx="4023360" cy="8229600"/>
          </a:xfrm>
          <a:prstGeom prst="rect">
            <a:avLst/>
          </a:prstGeom>
        </p:spPr>
      </p:pic>
      <p:sp>
        <p:nvSpPr>
          <p:cNvPr id="3" name="Text 0"/>
          <p:cNvSpPr/>
          <p:nvPr/>
        </p:nvSpPr>
        <p:spPr>
          <a:xfrm>
            <a:off x="787956" y="620197"/>
            <a:ext cx="9396889" cy="1407319"/>
          </a:xfrm>
          <a:prstGeom prst="rect">
            <a:avLst/>
          </a:prstGeom>
          <a:noFill/>
          <a:ln/>
        </p:spPr>
        <p:txBody>
          <a:bodyPr wrap="square" lIns="0" tIns="0" rIns="0" bIns="0" rtlCol="0" anchor="t"/>
          <a:lstStyle/>
          <a:p>
            <a:pPr algn="l" indent="0" marL="0">
              <a:lnSpc>
                <a:spcPts val="5500"/>
              </a:lnSpc>
              <a:buNone/>
            </a:pPr>
            <a:r>
              <a:rPr lang="en-US" sz="4400" b="1" dirty="0">
                <a:solidFill>
                  <a:srgbClr val="253A7E"/>
                </a:solidFill>
                <a:latin typeface="Bitter Bold" pitchFamily="34" charset="0"/>
                <a:ea typeface="Bitter Bold" pitchFamily="34" charset="-122"/>
                <a:cs typeface="Bitter Bold" pitchFamily="34" charset="-120"/>
              </a:rPr>
              <a:t>Important Events During the Sukhothai Period</a:t>
            </a:r>
            <a:endParaRPr lang="en-US" sz="4400" dirty="0"/>
          </a:p>
        </p:txBody>
      </p:sp>
      <p:sp>
        <p:nvSpPr>
          <p:cNvPr id="4" name="Shape 1"/>
          <p:cNvSpPr/>
          <p:nvPr/>
        </p:nvSpPr>
        <p:spPr>
          <a:xfrm>
            <a:off x="1041202" y="2365177"/>
            <a:ext cx="30480" cy="4414718"/>
          </a:xfrm>
          <a:prstGeom prst="roundRect">
            <a:avLst>
              <a:gd name="adj" fmla="val 310260"/>
            </a:avLst>
          </a:prstGeom>
          <a:solidFill>
            <a:srgbClr val="E4D4B3"/>
          </a:solidFill>
          <a:ln/>
        </p:spPr>
      </p:sp>
      <p:sp>
        <p:nvSpPr>
          <p:cNvPr id="5" name="Shape 2"/>
          <p:cNvSpPr/>
          <p:nvPr/>
        </p:nvSpPr>
        <p:spPr>
          <a:xfrm>
            <a:off x="1263967" y="2603183"/>
            <a:ext cx="675442" cy="30480"/>
          </a:xfrm>
          <a:prstGeom prst="roundRect">
            <a:avLst>
              <a:gd name="adj" fmla="val 310260"/>
            </a:avLst>
          </a:prstGeom>
          <a:solidFill>
            <a:srgbClr val="E4D4B3"/>
          </a:solidFill>
          <a:ln/>
        </p:spPr>
      </p:sp>
      <p:sp>
        <p:nvSpPr>
          <p:cNvPr id="6" name="Shape 3"/>
          <p:cNvSpPr/>
          <p:nvPr/>
        </p:nvSpPr>
        <p:spPr>
          <a:xfrm>
            <a:off x="787956" y="2365177"/>
            <a:ext cx="506492" cy="506492"/>
          </a:xfrm>
          <a:prstGeom prst="roundRect">
            <a:avLst>
              <a:gd name="adj" fmla="val 18671"/>
            </a:avLst>
          </a:prstGeom>
          <a:solidFill>
            <a:srgbClr val="FEEECD"/>
          </a:solidFill>
          <a:ln w="7620">
            <a:solidFill>
              <a:srgbClr val="E4D4B3"/>
            </a:solidFill>
            <a:prstDash val="solid"/>
          </a:ln>
        </p:spPr>
      </p:sp>
      <p:sp>
        <p:nvSpPr>
          <p:cNvPr id="7" name="Text 4"/>
          <p:cNvSpPr/>
          <p:nvPr/>
        </p:nvSpPr>
        <p:spPr>
          <a:xfrm>
            <a:off x="872371" y="2407384"/>
            <a:ext cx="337661" cy="422077"/>
          </a:xfrm>
          <a:prstGeom prst="rect">
            <a:avLst/>
          </a:prstGeom>
          <a:noFill/>
          <a:ln/>
        </p:spPr>
        <p:txBody>
          <a:bodyPr wrap="none" lIns="0" tIns="0" rIns="0" bIns="0" rtlCol="0" anchor="t"/>
          <a:lstStyle/>
          <a:p>
            <a:pPr algn="ctr" indent="0" marL="0">
              <a:lnSpc>
                <a:spcPts val="2650"/>
              </a:lnSpc>
              <a:buNone/>
            </a:pPr>
            <a:r>
              <a:rPr lang="en-US" sz="2650" b="1" dirty="0">
                <a:solidFill>
                  <a:srgbClr val="000000"/>
                </a:solidFill>
                <a:latin typeface="Bitter Bold" pitchFamily="34" charset="0"/>
                <a:ea typeface="Bitter Bold" pitchFamily="34" charset="-122"/>
                <a:cs typeface="Bitter Bold" pitchFamily="34" charset="-120"/>
              </a:rPr>
              <a:t>1</a:t>
            </a:r>
            <a:endParaRPr lang="en-US" sz="2650" dirty="0"/>
          </a:p>
        </p:txBody>
      </p:sp>
      <p:sp>
        <p:nvSpPr>
          <p:cNvPr id="8" name="Text 5"/>
          <p:cNvSpPr/>
          <p:nvPr/>
        </p:nvSpPr>
        <p:spPr>
          <a:xfrm>
            <a:off x="2167057" y="2442567"/>
            <a:ext cx="6940272" cy="3518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Reign of King Ram Kamhaeng the Great (1279 – 1298)</a:t>
            </a:r>
            <a:endParaRPr lang="en-US" sz="2200" dirty="0"/>
          </a:p>
        </p:txBody>
      </p:sp>
      <p:sp>
        <p:nvSpPr>
          <p:cNvPr id="9" name="Text 6"/>
          <p:cNvSpPr/>
          <p:nvPr/>
        </p:nvSpPr>
        <p:spPr>
          <a:xfrm>
            <a:off x="2167057" y="2929414"/>
            <a:ext cx="8017788"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Theravada Buddhism from Sri Lanka flourishes in Sukhothai </a:t>
            </a:r>
            <a:endParaRPr lang="en-US" sz="1750" dirty="0"/>
          </a:p>
        </p:txBody>
      </p:sp>
      <p:sp>
        <p:nvSpPr>
          <p:cNvPr id="10" name="Text 7"/>
          <p:cNvSpPr/>
          <p:nvPr/>
        </p:nvSpPr>
        <p:spPr>
          <a:xfrm>
            <a:off x="2167057" y="3368278"/>
            <a:ext cx="8017788"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Missions sent to Yuan China</a:t>
            </a:r>
            <a:endParaRPr lang="en-US" sz="1750" dirty="0"/>
          </a:p>
        </p:txBody>
      </p:sp>
      <p:sp>
        <p:nvSpPr>
          <p:cNvPr id="11" name="Text 8"/>
          <p:cNvSpPr/>
          <p:nvPr/>
        </p:nvSpPr>
        <p:spPr>
          <a:xfrm>
            <a:off x="2167057" y="3807143"/>
            <a:ext cx="8017788"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Early evidence of Thai Script</a:t>
            </a:r>
            <a:endParaRPr lang="en-US" sz="1750" dirty="0"/>
          </a:p>
        </p:txBody>
      </p:sp>
      <p:sp>
        <p:nvSpPr>
          <p:cNvPr id="12" name="Shape 9"/>
          <p:cNvSpPr/>
          <p:nvPr/>
        </p:nvSpPr>
        <p:spPr>
          <a:xfrm>
            <a:off x="1263967" y="4855607"/>
            <a:ext cx="675442" cy="30480"/>
          </a:xfrm>
          <a:prstGeom prst="roundRect">
            <a:avLst>
              <a:gd name="adj" fmla="val 310260"/>
            </a:avLst>
          </a:prstGeom>
          <a:solidFill>
            <a:srgbClr val="E4D4B3"/>
          </a:solidFill>
          <a:ln/>
        </p:spPr>
      </p:sp>
      <p:sp>
        <p:nvSpPr>
          <p:cNvPr id="13" name="Shape 10"/>
          <p:cNvSpPr/>
          <p:nvPr/>
        </p:nvSpPr>
        <p:spPr>
          <a:xfrm>
            <a:off x="787956" y="4617601"/>
            <a:ext cx="506492" cy="506492"/>
          </a:xfrm>
          <a:prstGeom prst="roundRect">
            <a:avLst>
              <a:gd name="adj" fmla="val 18671"/>
            </a:avLst>
          </a:prstGeom>
          <a:solidFill>
            <a:srgbClr val="FEEECD"/>
          </a:solidFill>
          <a:ln w="7620">
            <a:solidFill>
              <a:srgbClr val="E4D4B3"/>
            </a:solidFill>
            <a:prstDash val="solid"/>
          </a:ln>
        </p:spPr>
      </p:sp>
      <p:sp>
        <p:nvSpPr>
          <p:cNvPr id="14" name="Text 11"/>
          <p:cNvSpPr/>
          <p:nvPr/>
        </p:nvSpPr>
        <p:spPr>
          <a:xfrm>
            <a:off x="872371" y="4659809"/>
            <a:ext cx="337661" cy="422077"/>
          </a:xfrm>
          <a:prstGeom prst="rect">
            <a:avLst/>
          </a:prstGeom>
          <a:noFill/>
          <a:ln/>
        </p:spPr>
        <p:txBody>
          <a:bodyPr wrap="none" lIns="0" tIns="0" rIns="0" bIns="0" rtlCol="0" anchor="t"/>
          <a:lstStyle/>
          <a:p>
            <a:pPr algn="ctr" indent="0" marL="0">
              <a:lnSpc>
                <a:spcPts val="2650"/>
              </a:lnSpc>
              <a:buNone/>
            </a:pPr>
            <a:r>
              <a:rPr lang="en-US" sz="2650" b="1" dirty="0">
                <a:solidFill>
                  <a:srgbClr val="000000"/>
                </a:solidFill>
                <a:latin typeface="Bitter Bold" pitchFamily="34" charset="0"/>
                <a:ea typeface="Bitter Bold" pitchFamily="34" charset="-122"/>
                <a:cs typeface="Bitter Bold" pitchFamily="34" charset="-120"/>
              </a:rPr>
              <a:t>2</a:t>
            </a:r>
            <a:endParaRPr lang="en-US" sz="2650" dirty="0"/>
          </a:p>
        </p:txBody>
      </p:sp>
      <p:sp>
        <p:nvSpPr>
          <p:cNvPr id="15" name="Text 12"/>
          <p:cNvSpPr/>
          <p:nvPr/>
        </p:nvSpPr>
        <p:spPr>
          <a:xfrm>
            <a:off x="2167057" y="4694992"/>
            <a:ext cx="5499259" cy="3518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What's happening elsewhere in the world</a:t>
            </a:r>
            <a:endParaRPr lang="en-US" sz="2200" dirty="0"/>
          </a:p>
        </p:txBody>
      </p:sp>
      <p:sp>
        <p:nvSpPr>
          <p:cNvPr id="16" name="Text 13"/>
          <p:cNvSpPr/>
          <p:nvPr/>
        </p:nvSpPr>
        <p:spPr>
          <a:xfrm>
            <a:off x="2167057" y="5181838"/>
            <a:ext cx="8017788"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1271: Kublai Khan established Yuan Dynasty</a:t>
            </a:r>
            <a:endParaRPr lang="en-US" sz="1750" dirty="0"/>
          </a:p>
        </p:txBody>
      </p:sp>
      <p:sp>
        <p:nvSpPr>
          <p:cNvPr id="17" name="Text 14"/>
          <p:cNvSpPr/>
          <p:nvPr/>
        </p:nvSpPr>
        <p:spPr>
          <a:xfrm>
            <a:off x="2167057" y="5620703"/>
            <a:ext cx="8017788" cy="720328"/>
          </a:xfrm>
          <a:prstGeom prst="rect">
            <a:avLst/>
          </a:prstGeom>
          <a:noFill/>
          <a:ln/>
        </p:spPr>
        <p:txBody>
          <a:bodyPr wrap="square" lIns="0" tIns="0" rIns="0" bIns="0" rtlCol="0" anchor="t"/>
          <a:lstStyle/>
          <a:p>
            <a:pPr algn="l" marL="3429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1272–1307: Reign of King Edward I "Longshanks" </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of England </a:t>
            </a:r>
            <a:endParaRPr lang="en-US" sz="1750" dirty="0"/>
          </a:p>
        </p:txBody>
      </p:sp>
      <p:sp>
        <p:nvSpPr>
          <p:cNvPr id="18" name="Text 15"/>
          <p:cNvSpPr/>
          <p:nvPr/>
        </p:nvSpPr>
        <p:spPr>
          <a:xfrm>
            <a:off x="2167057" y="6419731"/>
            <a:ext cx="8017788" cy="360164"/>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14th century: Early beginning of the Renaissance </a:t>
            </a:r>
            <a:endParaRPr lang="en-US" sz="1750" dirty="0"/>
          </a:p>
        </p:txBody>
      </p:sp>
      <p:sp>
        <p:nvSpPr>
          <p:cNvPr id="19" name="Text 16"/>
          <p:cNvSpPr/>
          <p:nvPr/>
        </p:nvSpPr>
        <p:spPr>
          <a:xfrm>
            <a:off x="787956" y="7033141"/>
            <a:ext cx="9396889" cy="576263"/>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Pictured: King Ram Kamhaeng Inscription, an evidence of early Thai Script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National Archives Of Thailand</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607040" y="0"/>
            <a:ext cx="4023360" cy="8229600"/>
          </a:xfrm>
          <a:prstGeom prst="rect">
            <a:avLst/>
          </a:prstGeom>
        </p:spPr>
      </p:pic>
      <p:sp>
        <p:nvSpPr>
          <p:cNvPr id="3" name="Text 0"/>
          <p:cNvSpPr/>
          <p:nvPr/>
        </p:nvSpPr>
        <p:spPr>
          <a:xfrm>
            <a:off x="793790" y="664726"/>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2. Ayutthaya Period</a:t>
            </a:r>
            <a:endParaRPr lang="en-US" sz="4450" dirty="0"/>
          </a:p>
        </p:txBody>
      </p:sp>
      <p:sp>
        <p:nvSpPr>
          <p:cNvPr id="4" name="Text 1"/>
          <p:cNvSpPr/>
          <p:nvPr/>
        </p:nvSpPr>
        <p:spPr>
          <a:xfrm>
            <a:off x="793790" y="1713667"/>
            <a:ext cx="93852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Ayutthaya Period (1351–1767: 416 years) saw Thailand (then known as Siam) becoming a powerful and cosmopolitan state that shaped the course of Thai history.</a:t>
            </a:r>
            <a:endParaRPr lang="en-US" sz="1750" dirty="0"/>
          </a:p>
        </p:txBody>
      </p:sp>
      <p:sp>
        <p:nvSpPr>
          <p:cNvPr id="5" name="Shape 2"/>
          <p:cNvSpPr/>
          <p:nvPr/>
        </p:nvSpPr>
        <p:spPr>
          <a:xfrm>
            <a:off x="793790" y="2694623"/>
            <a:ext cx="510302" cy="510302"/>
          </a:xfrm>
          <a:prstGeom prst="roundRect">
            <a:avLst>
              <a:gd name="adj" fmla="val 18669"/>
            </a:avLst>
          </a:prstGeom>
          <a:solidFill>
            <a:srgbClr val="FEEECD"/>
          </a:solidFill>
          <a:ln w="7620">
            <a:solidFill>
              <a:srgbClr val="E4D4B3"/>
            </a:solidFill>
            <a:prstDash val="solid"/>
          </a:ln>
        </p:spPr>
      </p:sp>
      <p:pic>
        <p:nvPicPr>
          <p:cNvPr id="6" name="Image 1" descr="preencoded.png">    </p:cNvPr>
          <p:cNvPicPr>
            <a:picLocks noChangeAspect="1"/>
          </p:cNvPicPr>
          <p:nvPr/>
        </p:nvPicPr>
        <p:blipFill>
          <a:blip r:embed="rId2"/>
          <a:stretch>
            <a:fillRect/>
          </a:stretch>
        </p:blipFill>
        <p:spPr>
          <a:xfrm>
            <a:off x="878860" y="2737128"/>
            <a:ext cx="340162" cy="425291"/>
          </a:xfrm>
          <a:prstGeom prst="rect">
            <a:avLst/>
          </a:prstGeom>
        </p:spPr>
      </p:pic>
      <p:sp>
        <p:nvSpPr>
          <p:cNvPr id="7" name="Text 3"/>
          <p:cNvSpPr/>
          <p:nvPr/>
        </p:nvSpPr>
        <p:spPr>
          <a:xfrm>
            <a:off x="1530906" y="2772489"/>
            <a:ext cx="3813810"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Political and Economic Power</a:t>
            </a:r>
            <a:endParaRPr lang="en-US" sz="2200" dirty="0"/>
          </a:p>
        </p:txBody>
      </p:sp>
      <p:sp>
        <p:nvSpPr>
          <p:cNvPr id="8" name="Text 4"/>
          <p:cNvSpPr/>
          <p:nvPr/>
        </p:nvSpPr>
        <p:spPr>
          <a:xfrm>
            <a:off x="1530906" y="3617238"/>
            <a:ext cx="3813810" cy="254031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Known for its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political might and flourishing trade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Ayutthaya became a hub of cultural and economic exchange. Important exports from Ayutthaya included rice, teak, and animal parts, among others. </a:t>
            </a:r>
            <a:endParaRPr lang="en-US" sz="1750" dirty="0"/>
          </a:p>
        </p:txBody>
      </p:sp>
      <p:sp>
        <p:nvSpPr>
          <p:cNvPr id="9" name="Text 5"/>
          <p:cNvSpPr/>
          <p:nvPr/>
        </p:nvSpPr>
        <p:spPr>
          <a:xfrm>
            <a:off x="1530906" y="6293644"/>
            <a:ext cx="3813810"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0" name="Shape 6"/>
          <p:cNvSpPr/>
          <p:nvPr/>
        </p:nvSpPr>
        <p:spPr>
          <a:xfrm>
            <a:off x="5628203" y="2694623"/>
            <a:ext cx="510302" cy="510302"/>
          </a:xfrm>
          <a:prstGeom prst="roundRect">
            <a:avLst>
              <a:gd name="adj" fmla="val 18669"/>
            </a:avLst>
          </a:prstGeom>
          <a:solidFill>
            <a:srgbClr val="FEEECD"/>
          </a:solidFill>
          <a:ln w="7620">
            <a:solidFill>
              <a:srgbClr val="E4D4B3"/>
            </a:solidFill>
            <a:prstDash val="solid"/>
          </a:ln>
        </p:spPr>
      </p:sp>
      <p:pic>
        <p:nvPicPr>
          <p:cNvPr id="11" name="Image 2" descr="preencoded.png">    </p:cNvPr>
          <p:cNvPicPr>
            <a:picLocks noChangeAspect="1"/>
          </p:cNvPicPr>
          <p:nvPr/>
        </p:nvPicPr>
        <p:blipFill>
          <a:blip r:embed="rId3"/>
          <a:stretch>
            <a:fillRect/>
          </a:stretch>
        </p:blipFill>
        <p:spPr>
          <a:xfrm>
            <a:off x="5713274" y="2737128"/>
            <a:ext cx="340162" cy="425291"/>
          </a:xfrm>
          <a:prstGeom prst="rect">
            <a:avLst/>
          </a:prstGeom>
        </p:spPr>
      </p:pic>
      <p:sp>
        <p:nvSpPr>
          <p:cNvPr id="12" name="Text 7"/>
          <p:cNvSpPr/>
          <p:nvPr/>
        </p:nvSpPr>
        <p:spPr>
          <a:xfrm>
            <a:off x="6365319" y="2772489"/>
            <a:ext cx="3138368"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International Relations</a:t>
            </a:r>
            <a:endParaRPr lang="en-US" sz="2200" dirty="0"/>
          </a:p>
        </p:txBody>
      </p:sp>
      <p:sp>
        <p:nvSpPr>
          <p:cNvPr id="13" name="Text 8"/>
          <p:cNvSpPr/>
          <p:nvPr/>
        </p:nvSpPr>
        <p:spPr>
          <a:xfrm>
            <a:off x="6365319" y="3262908"/>
            <a:ext cx="3813810" cy="254031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Ayutthaya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attracted merchants and diplomats from across Asia, Europe, and the Middle East.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Foreign communities established permanent settlements in the Siam. Many foreigners also rose to important political roles. </a:t>
            </a:r>
            <a:endParaRPr lang="en-US" sz="1750" dirty="0"/>
          </a:p>
        </p:txBody>
      </p:sp>
      <p:sp>
        <p:nvSpPr>
          <p:cNvPr id="14" name="Text 9"/>
          <p:cNvSpPr/>
          <p:nvPr/>
        </p:nvSpPr>
        <p:spPr>
          <a:xfrm>
            <a:off x="793790" y="6839069"/>
            <a:ext cx="93852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Pictured:</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King Narai the Great of Ayutthaya receiving the French Ambassador, Alexandre Chevalier de Chaumont</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(Photo credit: MGR Online)</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1687949"/>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Cultural Influence</a:t>
            </a:r>
            <a:endParaRPr lang="en-US" sz="3550" dirty="0"/>
          </a:p>
        </p:txBody>
      </p:sp>
      <p:sp>
        <p:nvSpPr>
          <p:cNvPr id="4" name="Text 1"/>
          <p:cNvSpPr/>
          <p:nvPr/>
        </p:nvSpPr>
        <p:spPr>
          <a:xfrm>
            <a:off x="8108990" y="2510076"/>
            <a:ext cx="5727621"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Ayutthaya's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multicultural nature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fostered a unique blend of traditions, seen in</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art, architecture, and cuisine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which laid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foundation for much of the Thai culture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as seen today.</a:t>
            </a:r>
            <a:endParaRPr lang="en-US" sz="1750" dirty="0"/>
          </a:p>
        </p:txBody>
      </p:sp>
      <p:sp>
        <p:nvSpPr>
          <p:cNvPr id="5" name="Text 2"/>
          <p:cNvSpPr/>
          <p:nvPr/>
        </p:nvSpPr>
        <p:spPr>
          <a:xfrm>
            <a:off x="8108990" y="4216837"/>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6" name="Text 3"/>
          <p:cNvSpPr/>
          <p:nvPr/>
        </p:nvSpPr>
        <p:spPr>
          <a:xfrm>
            <a:off x="8108990" y="4834890"/>
            <a:ext cx="57276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Pictured: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Phra Narai Ratchaniwet</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the royal palace of King Narai the Great in Lopburi, the former second capital of the Ayutthaya Kingdom.</a:t>
            </a:r>
            <a:endParaRPr lang="en-US" sz="1750" dirty="0"/>
          </a:p>
        </p:txBody>
      </p:sp>
      <p:sp>
        <p:nvSpPr>
          <p:cNvPr id="7" name="Text 4"/>
          <p:cNvSpPr/>
          <p:nvPr/>
        </p:nvSpPr>
        <p:spPr>
          <a:xfrm>
            <a:off x="8108990" y="6178748"/>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tripadvisor</a:t>
            </a:r>
            <a:endParaRPr lang="en-US" sz="1750" dirty="0"/>
          </a:p>
        </p:txBody>
      </p:sp>
      <p:pic>
        <p:nvPicPr>
          <p:cNvPr id="8"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23635" y="746284"/>
            <a:ext cx="7669530" cy="1316355"/>
          </a:xfrm>
          <a:prstGeom prst="rect">
            <a:avLst/>
          </a:prstGeom>
          <a:noFill/>
          <a:ln/>
        </p:spPr>
        <p:txBody>
          <a:bodyPr wrap="square" lIns="0" tIns="0" rIns="0" bIns="0" rtlCol="0" anchor="t"/>
          <a:lstStyle/>
          <a:p>
            <a:pPr algn="l" indent="0" marL="0">
              <a:lnSpc>
                <a:spcPts val="5150"/>
              </a:lnSpc>
              <a:buNone/>
            </a:pPr>
            <a:r>
              <a:rPr lang="en-US" sz="4100" b="1" dirty="0">
                <a:solidFill>
                  <a:srgbClr val="253A7E"/>
                </a:solidFill>
                <a:latin typeface="Bitter Bold" pitchFamily="34" charset="0"/>
                <a:ea typeface="Bitter Bold" pitchFamily="34" charset="-122"/>
                <a:cs typeface="Bitter Bold" pitchFamily="34" charset="-120"/>
              </a:rPr>
              <a:t>Important events during the Ayutthaya Period</a:t>
            </a:r>
            <a:endParaRPr lang="en-US" sz="4100" dirty="0"/>
          </a:p>
        </p:txBody>
      </p:sp>
      <p:sp>
        <p:nvSpPr>
          <p:cNvPr id="4" name="Text 1"/>
          <p:cNvSpPr/>
          <p:nvPr/>
        </p:nvSpPr>
        <p:spPr>
          <a:xfrm>
            <a:off x="6223635" y="2378512"/>
            <a:ext cx="7669530" cy="336947"/>
          </a:xfrm>
          <a:prstGeom prst="rect">
            <a:avLst/>
          </a:prstGeom>
          <a:noFill/>
          <a:ln/>
        </p:spPr>
        <p:txBody>
          <a:bodyPr wrap="non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1511: Portugal made contact with Ayutthaya</a:t>
            </a:r>
            <a:endParaRPr lang="en-US" sz="1650" dirty="0"/>
          </a:p>
        </p:txBody>
      </p:sp>
      <p:sp>
        <p:nvSpPr>
          <p:cNvPr id="5" name="Text 2"/>
          <p:cNvSpPr/>
          <p:nvPr/>
        </p:nvSpPr>
        <p:spPr>
          <a:xfrm>
            <a:off x="6223635" y="2789158"/>
            <a:ext cx="7669530" cy="1010841"/>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1602: The Persian merchant Sheikh Ahmad became Chula Ratchamontri (a high-ranking government position), reflecting Ayutthaya’s ties to the Islamic world</a:t>
            </a:r>
            <a:endParaRPr lang="en-US" sz="1650" dirty="0"/>
          </a:p>
        </p:txBody>
      </p:sp>
      <p:sp>
        <p:nvSpPr>
          <p:cNvPr id="6" name="Text 3"/>
          <p:cNvSpPr/>
          <p:nvPr/>
        </p:nvSpPr>
        <p:spPr>
          <a:xfrm>
            <a:off x="6223635" y="3873698"/>
            <a:ext cx="7669530" cy="673894"/>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1685: French mission headed by Alexandre Chevalier de Chaumont visited Ayutthaya</a:t>
            </a:r>
            <a:endParaRPr lang="en-US" sz="1650" dirty="0"/>
          </a:p>
        </p:txBody>
      </p:sp>
      <p:sp>
        <p:nvSpPr>
          <p:cNvPr id="7" name="Text 4"/>
          <p:cNvSpPr/>
          <p:nvPr/>
        </p:nvSpPr>
        <p:spPr>
          <a:xfrm>
            <a:off x="6223635" y="4621292"/>
            <a:ext cx="7669530" cy="336947"/>
          </a:xfrm>
          <a:prstGeom prst="rect">
            <a:avLst/>
          </a:prstGeom>
          <a:noFill/>
          <a:ln/>
        </p:spPr>
        <p:txBody>
          <a:bodyPr wrap="non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1686 Kosa Pan led Ayutthaya mission to France</a:t>
            </a:r>
            <a:endParaRPr lang="en-US" sz="1650" dirty="0"/>
          </a:p>
        </p:txBody>
      </p:sp>
      <p:sp>
        <p:nvSpPr>
          <p:cNvPr id="8" name="Text 5"/>
          <p:cNvSpPr/>
          <p:nvPr/>
        </p:nvSpPr>
        <p:spPr>
          <a:xfrm>
            <a:off x="6223635" y="5031938"/>
            <a:ext cx="7669530" cy="673894"/>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1753: Ayutthaya sent the monk Upali Thera to revive Buddhism in Sri Lanka, reflecting Ayutthaya’s influence in the international Buddhist community</a:t>
            </a:r>
            <a:endParaRPr lang="en-US" sz="1650" dirty="0"/>
          </a:p>
        </p:txBody>
      </p:sp>
      <p:sp>
        <p:nvSpPr>
          <p:cNvPr id="9" name="Text 6"/>
          <p:cNvSpPr/>
          <p:nvPr/>
        </p:nvSpPr>
        <p:spPr>
          <a:xfrm>
            <a:off x="6223635" y="5779532"/>
            <a:ext cx="7669530" cy="421124"/>
          </a:xfrm>
          <a:prstGeom prst="rect">
            <a:avLst/>
          </a:prstGeom>
          <a:noFill/>
          <a:ln/>
        </p:spPr>
        <p:txBody>
          <a:bodyPr wrap="none" lIns="0" tIns="0" rIns="0" bIns="0" rtlCol="0" anchor="t"/>
          <a:lstStyle/>
          <a:p>
            <a:pPr algn="l" marL="342900" indent="-342900">
              <a:lnSpc>
                <a:spcPts val="2650"/>
              </a:lnSpc>
              <a:buSzPct val="100000"/>
              <a:buChar char="•"/>
            </a:pPr>
            <a:r>
              <a:rPr lang="en-US" sz="1650" b="1" dirty="0">
                <a:solidFill>
                  <a:srgbClr val="000000"/>
                </a:solidFill>
                <a:latin typeface="Bitter" pitchFamily="34" charset="0"/>
                <a:ea typeface="Bitter" pitchFamily="34" charset="-122"/>
                <a:cs typeface="Bitter" pitchFamily="34" charset="-120"/>
              </a:rPr>
              <a:t> 1767: Burmese conquest, fall of Ayutthaya</a:t>
            </a:r>
            <a:endParaRPr lang="en-US" sz="1650" dirty="0"/>
          </a:p>
        </p:txBody>
      </p:sp>
      <p:sp>
        <p:nvSpPr>
          <p:cNvPr id="10" name="Text 7"/>
          <p:cNvSpPr/>
          <p:nvPr/>
        </p:nvSpPr>
        <p:spPr>
          <a:xfrm>
            <a:off x="6223635" y="6437590"/>
            <a:ext cx="7669530" cy="539115"/>
          </a:xfrm>
          <a:prstGeom prst="rect">
            <a:avLst/>
          </a:prstGeom>
          <a:noFill/>
          <a:ln/>
        </p:spPr>
        <p:txBody>
          <a:bodyPr wrap="squar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Pictured: King Louis XIV of France receiving the Siamese Ambassador, Kosa Pan </a:t>
            </a:r>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
</a:t>
            </a:r>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Silpa-Mag</a:t>
            </a:r>
            <a:endParaRPr lang="en-US" sz="1300" dirty="0"/>
          </a:p>
        </p:txBody>
      </p:sp>
      <p:sp>
        <p:nvSpPr>
          <p:cNvPr id="11" name="Text 8"/>
          <p:cNvSpPr/>
          <p:nvPr/>
        </p:nvSpPr>
        <p:spPr>
          <a:xfrm>
            <a:off x="6223635" y="7213640"/>
            <a:ext cx="7669530" cy="269558"/>
          </a:xfrm>
          <a:prstGeom prst="rect">
            <a:avLst/>
          </a:prstGeom>
          <a:noFill/>
          <a:ln/>
        </p:spPr>
        <p:txBody>
          <a:bodyPr wrap="none" lIns="0" tIns="0" rIns="0" bIns="0" rtlCol="0" anchor="t"/>
          <a:lstStyle/>
          <a:p>
            <a:pPr algn="r" indent="0" marL="0">
              <a:lnSpc>
                <a:spcPts val="2100"/>
              </a:lnSpc>
              <a:buNone/>
            </a:pPr>
            <a:r>
              <a:rPr lang="en-US" sz="1300" dirty="0">
                <a:solidFill>
                  <a:srgbClr val="000000"/>
                </a:solidFill>
                <a:latin typeface="Bitter" pitchFamily="34" charset="0"/>
                <a:ea typeface="Bitter" pitchFamily="34" charset="-122"/>
                <a:cs typeface="Bitter" pitchFamily="34" charset="-120"/>
              </a:rPr>
              <a:t>See more…</a:t>
            </a:r>
            <a:endParaRPr lang="en-US" sz="1300" dirty="0"/>
          </a:p>
        </p:txBody>
      </p:sp>
      <p:pic>
        <p:nvPicPr>
          <p:cNvPr id="12"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2025-05-27T07:22:56Z</dcterms:created>
  <dcterms:modified xsi:type="dcterms:W3CDTF">2025-05-27T07:22:56Z</dcterms:modified>
</cp:coreProperties>
</file>