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42"/>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x="18288000" cy="10287000"/>
  <p:notesSz cx="6858000" cy="9144000"/>
  <p:embeddedFontLst>
    <p:embeddedFont>
      <p:font typeface="Bitter Bold" charset="1" panose="02000000000000000000"/>
      <p:regular r:id="rId45"/>
    </p:embeddedFont>
    <p:embeddedFont>
      <p:font typeface="Bitter" charset="1" panose="02000000000000000000"/>
      <p:regular r:id="rId46"/>
    </p:embeddedFont>
    <p:embeddedFont>
      <p:font typeface="Bitter Italics" charset="1" panose="02000000000000000000"/>
      <p:regular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notesMasters/notesMaster1.xml" Type="http://schemas.openxmlformats.org/officeDocument/2006/relationships/notesMaster"/><Relationship Id="rId43" Target="theme/theme2.xml" Type="http://schemas.openxmlformats.org/officeDocument/2006/relationships/theme"/><Relationship Id="rId44" Target="notesSlides/notesSlide1.xml" Type="http://schemas.openxmlformats.org/officeDocument/2006/relationships/notesSlide"/><Relationship Id="rId45" Target="fonts/font45.fntdata" Type="http://schemas.openxmlformats.org/officeDocument/2006/relationships/font"/><Relationship Id="rId46" Target="fonts/font46.fntdata" Type="http://schemas.openxmlformats.org/officeDocument/2006/relationships/font"/><Relationship Id="rId47" Target="notesSlides/notesSlide2.xml" Type="http://schemas.openxmlformats.org/officeDocument/2006/relationships/notesSlide"/><Relationship Id="rId48" Target="fonts/font48.fntdata" Type="http://schemas.openxmlformats.org/officeDocument/2006/relationships/font"/><Relationship Id="rId49" Target="notesSlides/notesSlide3.xml" Type="http://schemas.openxmlformats.org/officeDocument/2006/relationships/notesSlide"/><Relationship Id="rId5" Target="tableStyles.xml" Type="http://schemas.openxmlformats.org/officeDocument/2006/relationships/tableStyles"/><Relationship Id="rId50" Target="notesSlides/notesSlide4.xml" Type="http://schemas.openxmlformats.org/officeDocument/2006/relationships/notesSlide"/><Relationship Id="rId51" Target="notesSlides/notesSlide5.xml" Type="http://schemas.openxmlformats.org/officeDocument/2006/relationships/notesSlide"/><Relationship Id="rId52" Target="notesSlides/notesSlide6.xml" Type="http://schemas.openxmlformats.org/officeDocument/2006/relationships/notesSlide"/><Relationship Id="rId53" Target="notesSlides/notesSlide7.xml" Type="http://schemas.openxmlformats.org/officeDocument/2006/relationships/notesSlide"/><Relationship Id="rId54" Target="notesSlides/notesSlide8.xml" Type="http://schemas.openxmlformats.org/officeDocument/2006/relationships/notesSlide"/><Relationship Id="rId55" Target="notesSlides/notesSlide9.xml" Type="http://schemas.openxmlformats.org/officeDocument/2006/relationships/notesSlide"/><Relationship Id="rId56" Target="notesSlides/notesSlide10.xml" Type="http://schemas.openxmlformats.org/officeDocument/2006/relationships/notesSlide"/><Relationship Id="rId57" Target="notesSlides/notesSlide11.xml" Type="http://schemas.openxmlformats.org/officeDocument/2006/relationships/notesSlide"/><Relationship Id="rId58" Target="notesSlides/notesSlide12.xml" Type="http://schemas.openxmlformats.org/officeDocument/2006/relationships/notesSlide"/><Relationship Id="rId59" Target="notesSlides/notesSlide13.xml" Type="http://schemas.openxmlformats.org/officeDocument/2006/relationships/notesSlide"/><Relationship Id="rId6" Target="slides/slide1.xml" Type="http://schemas.openxmlformats.org/officeDocument/2006/relationships/slide"/><Relationship Id="rId60" Target="notesSlides/notesSlide14.xml" Type="http://schemas.openxmlformats.org/officeDocument/2006/relationships/notesSlide"/><Relationship Id="rId61" Target="notesSlides/notesSlide15.xml" Type="http://schemas.openxmlformats.org/officeDocument/2006/relationships/notesSlide"/><Relationship Id="rId62" Target="notesSlides/notesSlide16.xml" Type="http://schemas.openxmlformats.org/officeDocument/2006/relationships/notesSlide"/><Relationship Id="rId63" Target="notesSlides/notesSlide17.xml" Type="http://schemas.openxmlformats.org/officeDocument/2006/relationships/notesSlide"/><Relationship Id="rId64" Target="notesSlides/notesSlide18.xml" Type="http://schemas.openxmlformats.org/officeDocument/2006/relationships/notesSlide"/><Relationship Id="rId65" Target="notesSlides/notesSlide19.xml" Type="http://schemas.openxmlformats.org/officeDocument/2006/relationships/notesSlide"/><Relationship Id="rId66" Target="notesSlides/notesSlide20.xml" Type="http://schemas.openxmlformats.org/officeDocument/2006/relationships/notesSlide"/><Relationship Id="rId67" Target="notesSlides/notesSlide21.xml" Type="http://schemas.openxmlformats.org/officeDocument/2006/relationships/notesSlide"/><Relationship Id="rId68" Target="notesSlides/notesSlide22.xml" Type="http://schemas.openxmlformats.org/officeDocument/2006/relationships/notesSlide"/><Relationship Id="rId69" Target="notesSlides/notesSlide23.xml" Type="http://schemas.openxmlformats.org/officeDocument/2006/relationships/notesSlide"/><Relationship Id="rId7" Target="slides/slide2.xml" Type="http://schemas.openxmlformats.org/officeDocument/2006/relationships/slide"/><Relationship Id="rId70" Target="notesSlides/notesSlide24.xml" Type="http://schemas.openxmlformats.org/officeDocument/2006/relationships/notesSlide"/><Relationship Id="rId71" Target="notesSlides/notesSlide25.xml" Type="http://schemas.openxmlformats.org/officeDocument/2006/relationships/notesSlide"/><Relationship Id="rId72" Target="notesSlides/notesSlide26.xml" Type="http://schemas.openxmlformats.org/officeDocument/2006/relationships/notesSlide"/><Relationship Id="rId73" Target="notesSlides/notesSlide27.xml" Type="http://schemas.openxmlformats.org/officeDocument/2006/relationships/notesSlide"/><Relationship Id="rId74" Target="notesSlides/notesSlide28.xml" Type="http://schemas.openxmlformats.org/officeDocument/2006/relationships/notesSlide"/><Relationship Id="rId75" Target="notesSlides/notesSlide29.xml" Type="http://schemas.openxmlformats.org/officeDocument/2006/relationships/notesSlide"/><Relationship Id="rId76" Target="notesSlides/notesSlide30.xml" Type="http://schemas.openxmlformats.org/officeDocument/2006/relationships/notesSlide"/><Relationship Id="rId77" Target="notesSlides/notesSlide31.xml" Type="http://schemas.openxmlformats.org/officeDocument/2006/relationships/notesSlide"/><Relationship Id="rId78" Target="notesSlides/notesSlide32.xml" Type="http://schemas.openxmlformats.org/officeDocument/2006/relationships/notesSlide"/><Relationship Id="rId79" Target="notesSlides/notesSlide33.xml" Type="http://schemas.openxmlformats.org/officeDocument/2006/relationships/notesSlide"/><Relationship Id="rId8" Target="slides/slide3.xml" Type="http://schemas.openxmlformats.org/officeDocument/2006/relationships/slide"/><Relationship Id="rId80" Target="notesSlides/notesSlide34.xml" Type="http://schemas.openxmlformats.org/officeDocument/2006/relationships/notesSlide"/><Relationship Id="rId81" Target="notesSlides/notesSlide35.xml" Type="http://schemas.openxmlformats.org/officeDocument/2006/relationships/notesSlide"/><Relationship Id="rId82" Target="notesSlides/notesSlide36.xml" Type="http://schemas.openxmlformats.org/officeDocument/2006/relationships/note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3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3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3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4.xml" Type="http://schemas.openxmlformats.org/officeDocument/2006/relationships/slide"/></Relationships>
</file>

<file path=ppt/notesSlides/_rels/notesSlide3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5.xml" Type="http://schemas.openxmlformats.org/officeDocument/2006/relationships/slide"/></Relationships>
</file>

<file path=ppt/notesSlides/_rels/notesSlide3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8.png" Type="http://schemas.openxmlformats.org/officeDocument/2006/relationships/image"/><Relationship Id="rId4"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9.png" Type="http://schemas.openxmlformats.org/officeDocument/2006/relationships/image"/><Relationship Id="rId4" Target="../media/image2.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0.png" Type="http://schemas.openxmlformats.org/officeDocument/2006/relationships/image"/><Relationship Id="rId4" Target="../media/image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1.png" Type="http://schemas.openxmlformats.org/officeDocument/2006/relationships/image"/><Relationship Id="rId4" Target="../media/image2.png" Type="http://schemas.openxmlformats.org/officeDocument/2006/relationships/image"/><Relationship Id="rId5" Target="../media/image1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13.png" Type="http://schemas.openxmlformats.org/officeDocument/2006/relationships/image"/><Relationship Id="rId4" Target="../media/image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14.png" Type="http://schemas.openxmlformats.org/officeDocument/2006/relationships/image"/><Relationship Id="rId4" Target="../media/image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2.png" Type="http://schemas.openxmlformats.org/officeDocument/2006/relationships/image"/><Relationship Id="rId4" Target="../media/image15.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16.png" Type="http://schemas.openxmlformats.org/officeDocument/2006/relationships/image"/><Relationship Id="rId4" Target="../media/image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17.png" Type="http://schemas.openxmlformats.org/officeDocument/2006/relationships/image"/><Relationship Id="rId4" Target="../media/image18.png" Type="http://schemas.openxmlformats.org/officeDocument/2006/relationships/image"/><Relationship Id="rId5" Target="../media/image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19.png" Type="http://schemas.openxmlformats.org/officeDocument/2006/relationships/image"/><Relationship Id="rId4" Target="../media/image20.png" Type="http://schemas.openxmlformats.org/officeDocument/2006/relationships/image"/><Relationship Id="rId5"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21.png" Type="http://schemas.openxmlformats.org/officeDocument/2006/relationships/image"/><Relationship Id="rId4" Target="../media/image2.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22.png" Type="http://schemas.openxmlformats.org/officeDocument/2006/relationships/image"/><Relationship Id="rId4" Target="../media/image2.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23.png" Type="http://schemas.openxmlformats.org/officeDocument/2006/relationships/image"/><Relationship Id="rId4" Target="../media/image24.png" Type="http://schemas.openxmlformats.org/officeDocument/2006/relationships/image"/><Relationship Id="rId5" Target="../media/image25.png" Type="http://schemas.openxmlformats.org/officeDocument/2006/relationships/image"/><Relationship Id="rId6" Target="../media/image2.png" Type="http://schemas.openxmlformats.org/officeDocument/2006/relationships/image"/><Relationship Id="rId7" Target="../media/image26.png" Type="http://schemas.openxmlformats.org/officeDocument/2006/relationships/image"/><Relationship Id="rId8" Target="../media/image27.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28.png" Type="http://schemas.openxmlformats.org/officeDocument/2006/relationships/image"/><Relationship Id="rId4" Target="../media/image2.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4.xml" Type="http://schemas.openxmlformats.org/officeDocument/2006/relationships/notesSlide"/><Relationship Id="rId3" Target="../media/image29.png" Type="http://schemas.openxmlformats.org/officeDocument/2006/relationships/image"/><Relationship Id="rId4" Target="../media/image30.png" Type="http://schemas.openxmlformats.org/officeDocument/2006/relationships/image"/><Relationship Id="rId5" Target="../media/image31.png" Type="http://schemas.openxmlformats.org/officeDocument/2006/relationships/image"/><Relationship Id="rId6" Target="../media/image32.png" Type="http://schemas.openxmlformats.org/officeDocument/2006/relationships/image"/><Relationship Id="rId7" Target="../media/image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5.xml" Type="http://schemas.openxmlformats.org/officeDocument/2006/relationships/notesSlide"/><Relationship Id="rId3" Target="../media/image33.png" Type="http://schemas.openxmlformats.org/officeDocument/2006/relationships/image"/><Relationship Id="rId4" Target="../media/image2.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6.xml" Type="http://schemas.openxmlformats.org/officeDocument/2006/relationships/notesSlide"/><Relationship Id="rId3" Target="../media/image34.png" Type="http://schemas.openxmlformats.org/officeDocument/2006/relationships/image"/><Relationship Id="rId4" Target="../media/image35.png" Type="http://schemas.openxmlformats.org/officeDocument/2006/relationships/image"/><Relationship Id="rId5" Target="../media/image2.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7.xml" Type="http://schemas.openxmlformats.org/officeDocument/2006/relationships/notesSlide"/><Relationship Id="rId3" Target="../media/image36.png" Type="http://schemas.openxmlformats.org/officeDocument/2006/relationships/image"/><Relationship Id="rId4" Target="../media/image37.png" Type="http://schemas.openxmlformats.org/officeDocument/2006/relationships/image"/><Relationship Id="rId5" Target="../media/image2.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8.xml" Type="http://schemas.openxmlformats.org/officeDocument/2006/relationships/notesSlide"/><Relationship Id="rId3" Target="../media/image38.png" Type="http://schemas.openxmlformats.org/officeDocument/2006/relationships/image"/><Relationship Id="rId4" Target="../media/image2.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9.xml" Type="http://schemas.openxmlformats.org/officeDocument/2006/relationships/notesSlide"/><Relationship Id="rId3" Target="../media/image39.png" Type="http://schemas.openxmlformats.org/officeDocument/2006/relationships/image"/><Relationship Id="rId4" Target="../media/image40.png" Type="http://schemas.openxmlformats.org/officeDocument/2006/relationships/image"/><Relationship Id="rId5" Target="../media/image41.png" Type="http://schemas.openxmlformats.org/officeDocument/2006/relationships/image"/><Relationship Id="rId6" Target="../media/image42.png" Type="http://schemas.openxmlformats.org/officeDocument/2006/relationships/image"/><Relationship Id="rId7"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0.xml" Type="http://schemas.openxmlformats.org/officeDocument/2006/relationships/notesSlide"/><Relationship Id="rId3" Target="../media/image43.png" Type="http://schemas.openxmlformats.org/officeDocument/2006/relationships/image"/><Relationship Id="rId4" Target="../media/image44.png" Type="http://schemas.openxmlformats.org/officeDocument/2006/relationships/image"/><Relationship Id="rId5" Target="../media/image45.png" Type="http://schemas.openxmlformats.org/officeDocument/2006/relationships/image"/><Relationship Id="rId6" Target="../media/image2.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1.xml" Type="http://schemas.openxmlformats.org/officeDocument/2006/relationships/notesSlide"/><Relationship Id="rId3" Target="../media/image46.png" Type="http://schemas.openxmlformats.org/officeDocument/2006/relationships/image"/><Relationship Id="rId4" Target="../media/image47.png" Type="http://schemas.openxmlformats.org/officeDocument/2006/relationships/image"/><Relationship Id="rId5" Target="../media/image48.png" Type="http://schemas.openxmlformats.org/officeDocument/2006/relationships/image"/><Relationship Id="rId6" Target="../media/image2.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2.xml" Type="http://schemas.openxmlformats.org/officeDocument/2006/relationships/notesSlide"/><Relationship Id="rId3" Target="../media/image49.png" Type="http://schemas.openxmlformats.org/officeDocument/2006/relationships/image"/><Relationship Id="rId4" Target="../media/image50.png" Type="http://schemas.openxmlformats.org/officeDocument/2006/relationships/image"/><Relationship Id="rId5" Target="../media/image51.png" Type="http://schemas.openxmlformats.org/officeDocument/2006/relationships/image"/><Relationship Id="rId6" Target="../media/image2.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3.xml" Type="http://schemas.openxmlformats.org/officeDocument/2006/relationships/notesSlide"/><Relationship Id="rId3" Target="../media/image52.png" Type="http://schemas.openxmlformats.org/officeDocument/2006/relationships/image"/><Relationship Id="rId4" Target="../media/image2.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4.xml" Type="http://schemas.openxmlformats.org/officeDocument/2006/relationships/notesSlide"/><Relationship Id="rId3" Target="../media/image53.png" Type="http://schemas.openxmlformats.org/officeDocument/2006/relationships/image"/><Relationship Id="rId4" Target="../media/image54.png" Type="http://schemas.openxmlformats.org/officeDocument/2006/relationships/image"/><Relationship Id="rId5" Target="../media/image55.png" Type="http://schemas.openxmlformats.org/officeDocument/2006/relationships/image"/><Relationship Id="rId6" Target="../media/image2.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2.png" Type="http://schemas.openxmlformats.org/officeDocument/2006/relationships/image"/><Relationship Id="rId11" Target="../media/image63.jpeg" Type="http://schemas.openxmlformats.org/officeDocument/2006/relationships/image"/><Relationship Id="rId12" Target="../media/image64.jpeg" Type="http://schemas.openxmlformats.org/officeDocument/2006/relationships/image"/><Relationship Id="rId2" Target="../notesSlides/notesSlide35.xml" Type="http://schemas.openxmlformats.org/officeDocument/2006/relationships/notesSlide"/><Relationship Id="rId3" Target="../media/image56.png" Type="http://schemas.openxmlformats.org/officeDocument/2006/relationships/image"/><Relationship Id="rId4" Target="../media/image57.png" Type="http://schemas.openxmlformats.org/officeDocument/2006/relationships/image"/><Relationship Id="rId5" Target="../media/image2.png" Type="http://schemas.openxmlformats.org/officeDocument/2006/relationships/image"/><Relationship Id="rId6" Target="../media/image58.png" Type="http://schemas.openxmlformats.org/officeDocument/2006/relationships/image"/><Relationship Id="rId7" Target="../media/image59.png" Type="http://schemas.openxmlformats.org/officeDocument/2006/relationships/image"/><Relationship Id="rId8" Target="../media/image60.png" Type="http://schemas.openxmlformats.org/officeDocument/2006/relationships/image"/><Relationship Id="rId9" Target="../media/image61.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6.xml" Type="http://schemas.openxmlformats.org/officeDocument/2006/relationships/notesSlide"/><Relationship Id="rId3" Target="../media/image65.png" Type="http://schemas.openxmlformats.org/officeDocument/2006/relationships/image"/><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4.png" Type="http://schemas.openxmlformats.org/officeDocument/2006/relationships/image"/><Relationship Id="rId4"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5.png" Type="http://schemas.openxmlformats.org/officeDocument/2006/relationships/image"/><Relationship Id="rId4"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6.png" Type="http://schemas.openxmlformats.org/officeDocument/2006/relationships/image"/><Relationship Id="rId4"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7.png" Type="http://schemas.openxmlformats.org/officeDocument/2006/relationships/image"/><Relationship Id="rId4"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4242044"/>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Thailand's History</a:t>
            </a:r>
          </a:p>
        </p:txBody>
      </p:sp>
      <p:sp>
        <p:nvSpPr>
          <p:cNvPr name="TextBox 9" id="9"/>
          <p:cNvSpPr txBox="true"/>
          <p:nvPr/>
        </p:nvSpPr>
        <p:spPr>
          <a:xfrm rot="0">
            <a:off x="992238" y="5477027"/>
            <a:ext cx="9445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Thailand Insider</a:t>
            </a:r>
          </a:p>
        </p:txBody>
      </p:sp>
      <p:grpSp>
        <p:nvGrpSpPr>
          <p:cNvPr name="Group 10" id="10"/>
          <p:cNvGrpSpPr/>
          <p:nvPr/>
        </p:nvGrpSpPr>
        <p:grpSpPr>
          <a:xfrm rot="0">
            <a:off x="17036948" y="285750"/>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0" t="-11349" r="-9176" b="-2195"/>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1028700" y="1009498"/>
            <a:ext cx="6220420" cy="1525292"/>
          </a:xfrm>
          <a:prstGeom prst="rect">
            <a:avLst/>
          </a:prstGeom>
        </p:spPr>
        <p:txBody>
          <a:bodyPr anchor="t" rtlCol="false" tIns="0" lIns="0" bIns="0" rIns="0">
            <a:spAutoFit/>
          </a:bodyPr>
          <a:lstStyle/>
          <a:p>
            <a:pPr algn="l">
              <a:lnSpc>
                <a:spcPts val="6312"/>
              </a:lnSpc>
            </a:pPr>
            <a:r>
              <a:rPr lang="en-US" sz="5062" b="true">
                <a:solidFill>
                  <a:srgbClr val="253A7E"/>
                </a:solidFill>
                <a:latin typeface="Bitter Bold"/>
                <a:ea typeface="Bitter Bold"/>
                <a:cs typeface="Bitter Bold"/>
                <a:sym typeface="Bitter Bold"/>
              </a:rPr>
              <a:t>1.3 Srivijaya Period</a:t>
            </a:r>
          </a:p>
          <a:p>
            <a:pPr algn="l">
              <a:lnSpc>
                <a:spcPts val="5066"/>
              </a:lnSpc>
            </a:pPr>
            <a:r>
              <a:rPr lang="en-US" sz="4062" b="true">
                <a:solidFill>
                  <a:srgbClr val="253A7E"/>
                </a:solidFill>
                <a:latin typeface="Bitter Bold"/>
                <a:ea typeface="Bitter Bold"/>
                <a:cs typeface="Bitter Bold"/>
                <a:sym typeface="Bitter Bold"/>
              </a:rPr>
              <a:t>(7th - 13th Century)</a:t>
            </a:r>
          </a:p>
        </p:txBody>
      </p:sp>
      <p:sp>
        <p:nvSpPr>
          <p:cNvPr name="TextBox 11" id="11"/>
          <p:cNvSpPr txBox="true"/>
          <p:nvPr/>
        </p:nvSpPr>
        <p:spPr>
          <a:xfrm rot="0">
            <a:off x="1028700" y="2955282"/>
            <a:ext cx="9720678"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A powerful maritime kingd</a:t>
            </a:r>
            <a:r>
              <a:rPr lang="en-US" sz="2507">
                <a:solidFill>
                  <a:srgbClr val="000000"/>
                </a:solidFill>
                <a:latin typeface="Bitter"/>
                <a:ea typeface="Bitter"/>
                <a:cs typeface="Bitter"/>
                <a:sym typeface="Bitter"/>
              </a:rPr>
              <a:t>om that domi</a:t>
            </a:r>
            <a:r>
              <a:rPr lang="en-US" sz="2507">
                <a:solidFill>
                  <a:srgbClr val="000000"/>
                </a:solidFill>
                <a:latin typeface="Bitter"/>
                <a:ea typeface="Bitter"/>
                <a:cs typeface="Bitter"/>
                <a:sym typeface="Bitter"/>
              </a:rPr>
              <a:t>nated trade across </a:t>
            </a:r>
            <a:r>
              <a:rPr lang="en-US" b="true" sz="2507">
                <a:solidFill>
                  <a:srgbClr val="000000"/>
                </a:solidFill>
                <a:latin typeface="Bitter Bold"/>
                <a:ea typeface="Bitter Bold"/>
                <a:cs typeface="Bitter Bold"/>
                <a:sym typeface="Bitter Bold"/>
              </a:rPr>
              <a:t>the Malay Peninsula and the Indonesian Archipelago.</a:t>
            </a:r>
          </a:p>
        </p:txBody>
      </p:sp>
      <p:sp>
        <p:nvSpPr>
          <p:cNvPr name="TextBox 12" id="12"/>
          <p:cNvSpPr txBox="true"/>
          <p:nvPr/>
        </p:nvSpPr>
        <p:spPr>
          <a:xfrm rot="0">
            <a:off x="1028700" y="4133141"/>
            <a:ext cx="8512709"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Contro</a:t>
            </a:r>
            <a:r>
              <a:rPr lang="en-US" sz="2507">
                <a:solidFill>
                  <a:srgbClr val="000000"/>
                </a:solidFill>
                <a:latin typeface="Bitter"/>
                <a:ea typeface="Bitter"/>
                <a:cs typeface="Bitter"/>
                <a:sym typeface="Bitter"/>
              </a:rPr>
              <a:t>lled important sea route</a:t>
            </a:r>
            <a:r>
              <a:rPr lang="en-US" sz="2507">
                <a:solidFill>
                  <a:srgbClr val="000000"/>
                </a:solidFill>
                <a:latin typeface="Bitter"/>
                <a:ea typeface="Bitter"/>
                <a:cs typeface="Bitter"/>
                <a:sym typeface="Bitter"/>
              </a:rPr>
              <a:t>s</a:t>
            </a:r>
            <a:r>
              <a:rPr lang="en-US" sz="2507">
                <a:solidFill>
                  <a:srgbClr val="000000"/>
                </a:solidFill>
                <a:latin typeface="Bitter"/>
                <a:ea typeface="Bitter"/>
                <a:cs typeface="Bitter"/>
                <a:sym typeface="Bitter"/>
              </a:rPr>
              <a:t> linki</a:t>
            </a:r>
            <a:r>
              <a:rPr lang="en-US" sz="2507">
                <a:solidFill>
                  <a:srgbClr val="000000"/>
                </a:solidFill>
                <a:latin typeface="Bitter"/>
                <a:ea typeface="Bitter"/>
                <a:cs typeface="Bitter"/>
                <a:sym typeface="Bitter"/>
              </a:rPr>
              <a:t>ng </a:t>
            </a:r>
            <a:r>
              <a:rPr lang="en-US" b="true" sz="2507">
                <a:solidFill>
                  <a:srgbClr val="000000"/>
                </a:solidFill>
                <a:latin typeface="Bitter Bold"/>
                <a:ea typeface="Bitter Bold"/>
                <a:cs typeface="Bitter Bold"/>
                <a:sym typeface="Bitter Bold"/>
              </a:rPr>
              <a:t>India, Southeast Asia, and China.</a:t>
            </a:r>
          </a:p>
        </p:txBody>
      </p:sp>
      <p:sp>
        <p:nvSpPr>
          <p:cNvPr name="TextBox 13" id="13"/>
          <p:cNvSpPr txBox="true"/>
          <p:nvPr/>
        </p:nvSpPr>
        <p:spPr>
          <a:xfrm rot="0">
            <a:off x="1028700" y="7248565"/>
            <a:ext cx="9006954" cy="1032830"/>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Notable</a:t>
            </a:r>
            <a:r>
              <a:rPr lang="en-US" sz="2507">
                <a:solidFill>
                  <a:srgbClr val="000000"/>
                </a:solidFill>
                <a:latin typeface="Bitter"/>
                <a:ea typeface="Bitter"/>
                <a:cs typeface="Bitter"/>
                <a:sym typeface="Bitter"/>
              </a:rPr>
              <a:t> artistic remains include </a:t>
            </a:r>
            <a:r>
              <a:rPr lang="en-US" b="true" sz="2507">
                <a:solidFill>
                  <a:srgbClr val="000000"/>
                </a:solidFill>
                <a:latin typeface="Bitter Bold"/>
                <a:ea typeface="Bitter Bold"/>
                <a:cs typeface="Bitter Bold"/>
                <a:sym typeface="Bitter Bold"/>
              </a:rPr>
              <a:t>Bodhisattva Avalokiteśvara statues, Phra Borommathat Chaiya.</a:t>
            </a:r>
          </a:p>
        </p:txBody>
      </p:sp>
      <p:sp>
        <p:nvSpPr>
          <p:cNvPr name="TextBox 14" id="14"/>
          <p:cNvSpPr txBox="true"/>
          <p:nvPr/>
        </p:nvSpPr>
        <p:spPr>
          <a:xfrm rot="0">
            <a:off x="1212142" y="9122100"/>
            <a:ext cx="8632168" cy="552165"/>
          </a:xfrm>
          <a:prstGeom prst="rect">
            <a:avLst/>
          </a:prstGeom>
        </p:spPr>
        <p:txBody>
          <a:bodyPr anchor="t" rtlCol="false" tIns="0" lIns="0" bIns="0" rIns="0">
            <a:spAutoFit/>
          </a:bodyPr>
          <a:lstStyle/>
          <a:p>
            <a:pPr algn="l">
              <a:lnSpc>
                <a:spcPts val="2290"/>
              </a:lnSpc>
              <a:spcBef>
                <a:spcPct val="0"/>
              </a:spcBef>
            </a:pPr>
            <a:r>
              <a:rPr lang="en-US" sz="1407">
                <a:solidFill>
                  <a:srgbClr val="000000"/>
                </a:solidFill>
                <a:latin typeface="Bitter"/>
                <a:ea typeface="Bitter"/>
                <a:cs typeface="Bitter"/>
                <a:sym typeface="Bitter"/>
              </a:rPr>
              <a:t>Pictured: Bodhisattva Avalokiteśvara, National Museum Bangkok (Phranakorn)</a:t>
            </a:r>
          </a:p>
          <a:p>
            <a:pPr algn="l">
              <a:lnSpc>
                <a:spcPts val="2290"/>
              </a:lnSpc>
              <a:spcBef>
                <a:spcPct val="0"/>
              </a:spcBef>
            </a:pPr>
            <a:r>
              <a:rPr lang="en-US" sz="1407">
                <a:solidFill>
                  <a:srgbClr val="000000"/>
                </a:solidFill>
                <a:latin typeface="Bitter"/>
                <a:ea typeface="Bitter"/>
                <a:cs typeface="Bitter"/>
                <a:sym typeface="Bitter"/>
              </a:rPr>
              <a:t>Photo credit: Princess Maha Chakri Sirindhorn Anthropology Centre (Public Organisation)</a:t>
            </a:r>
          </a:p>
        </p:txBody>
      </p:sp>
      <p:sp>
        <p:nvSpPr>
          <p:cNvPr name="TextBox 15" id="15"/>
          <p:cNvSpPr txBox="true"/>
          <p:nvPr/>
        </p:nvSpPr>
        <p:spPr>
          <a:xfrm rot="0">
            <a:off x="1028700" y="6046578"/>
            <a:ext cx="10019841"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In present-day</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Chaiya (Surat Thani)</a:t>
            </a:r>
            <a:r>
              <a:rPr lang="en-US" sz="2507">
                <a:solidFill>
                  <a:srgbClr val="000000"/>
                </a:solidFill>
                <a:latin typeface="Bitter"/>
                <a:ea typeface="Bitter"/>
                <a:cs typeface="Bitter"/>
                <a:sym typeface="Bitter"/>
              </a:rPr>
              <a:t> was an important center of Srivijaya</a:t>
            </a:r>
            <a:r>
              <a:rPr lang="en-US" sz="2507">
                <a:solidFill>
                  <a:srgbClr val="000000"/>
                </a:solidFill>
                <a:latin typeface="Bitter"/>
                <a:ea typeface="Bitter"/>
                <a:cs typeface="Bitter"/>
                <a:sym typeface="Bitter"/>
              </a:rPr>
              <a:t> a</a:t>
            </a:r>
            <a:r>
              <a:rPr lang="en-US" sz="2507">
                <a:solidFill>
                  <a:srgbClr val="000000"/>
                </a:solidFill>
                <a:latin typeface="Bitter"/>
                <a:ea typeface="Bitter"/>
                <a:cs typeface="Bitter"/>
                <a:sym typeface="Bitter"/>
              </a:rPr>
              <a:t>nd s</a:t>
            </a:r>
            <a:r>
              <a:rPr lang="en-US" sz="2507">
                <a:solidFill>
                  <a:srgbClr val="000000"/>
                </a:solidFill>
                <a:latin typeface="Bitter"/>
                <a:ea typeface="Bitter"/>
                <a:cs typeface="Bitter"/>
                <a:sym typeface="Bitter"/>
              </a:rPr>
              <a:t>erved</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a</a:t>
            </a:r>
            <a:r>
              <a:rPr lang="en-US" sz="2507">
                <a:solidFill>
                  <a:srgbClr val="000000"/>
                </a:solidFill>
                <a:latin typeface="Bitter"/>
                <a:ea typeface="Bitter"/>
                <a:cs typeface="Bitter"/>
                <a:sym typeface="Bitter"/>
              </a:rPr>
              <a:t>s a </a:t>
            </a:r>
            <a:r>
              <a:rPr lang="en-US" sz="2507">
                <a:solidFill>
                  <a:srgbClr val="000000"/>
                </a:solidFill>
                <a:latin typeface="Bitter"/>
                <a:ea typeface="Bitter"/>
                <a:cs typeface="Bitter"/>
                <a:sym typeface="Bitter"/>
              </a:rPr>
              <a:t>reg</a:t>
            </a:r>
            <a:r>
              <a:rPr lang="en-US" sz="2507">
                <a:solidFill>
                  <a:srgbClr val="000000"/>
                </a:solidFill>
                <a:latin typeface="Bitter"/>
                <a:ea typeface="Bitter"/>
                <a:cs typeface="Bitter"/>
                <a:sym typeface="Bitter"/>
              </a:rPr>
              <a:t>i</a:t>
            </a:r>
            <a:r>
              <a:rPr lang="en-US" sz="2507">
                <a:solidFill>
                  <a:srgbClr val="000000"/>
                </a:solidFill>
                <a:latin typeface="Bitter"/>
                <a:ea typeface="Bitter"/>
                <a:cs typeface="Bitter"/>
                <a:sym typeface="Bitter"/>
              </a:rPr>
              <a:t>o</a:t>
            </a:r>
            <a:r>
              <a:rPr lang="en-US" sz="2507">
                <a:solidFill>
                  <a:srgbClr val="000000"/>
                </a:solidFill>
                <a:latin typeface="Bitter"/>
                <a:ea typeface="Bitter"/>
                <a:cs typeface="Bitter"/>
                <a:sym typeface="Bitter"/>
              </a:rPr>
              <a:t>na</a:t>
            </a:r>
            <a:r>
              <a:rPr lang="en-US" sz="2507">
                <a:solidFill>
                  <a:srgbClr val="000000"/>
                </a:solidFill>
                <a:latin typeface="Bitter"/>
                <a:ea typeface="Bitter"/>
                <a:cs typeface="Bitter"/>
                <a:sym typeface="Bitter"/>
              </a:rPr>
              <a:t>l capital</a:t>
            </a:r>
            <a:r>
              <a:rPr lang="en-US" sz="2507">
                <a:solidFill>
                  <a:srgbClr val="000000"/>
                </a:solidFill>
                <a:latin typeface="Bitter"/>
                <a:ea typeface="Bitter"/>
                <a:cs typeface="Bitter"/>
                <a:sym typeface="Bitter"/>
              </a:rPr>
              <a:t>.</a:t>
            </a:r>
          </a:p>
        </p:txBody>
      </p:sp>
      <p:sp>
        <p:nvSpPr>
          <p:cNvPr name="TextBox 16" id="16"/>
          <p:cNvSpPr txBox="true"/>
          <p:nvPr/>
        </p:nvSpPr>
        <p:spPr>
          <a:xfrm rot="0">
            <a:off x="1028700" y="5358941"/>
            <a:ext cx="9720678" cy="49713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A major center of</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Mahayana Buddhism</a:t>
            </a:r>
            <a:r>
              <a:rPr lang="en-US" sz="2507">
                <a:solidFill>
                  <a:srgbClr val="000000"/>
                </a:solidFill>
                <a:latin typeface="Bitter"/>
                <a:ea typeface="Bitter"/>
                <a:cs typeface="Bitter"/>
                <a:sym typeface="Bitter"/>
              </a:rPr>
              <a:t> i</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 Southeast Asia.</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0" t="-8582" r="-13927" b="-24957"/>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1028700" y="1009498"/>
            <a:ext cx="5352231" cy="1525292"/>
          </a:xfrm>
          <a:prstGeom prst="rect">
            <a:avLst/>
          </a:prstGeom>
        </p:spPr>
        <p:txBody>
          <a:bodyPr anchor="t" rtlCol="false" tIns="0" lIns="0" bIns="0" rIns="0">
            <a:spAutoFit/>
          </a:bodyPr>
          <a:lstStyle/>
          <a:p>
            <a:pPr algn="l">
              <a:lnSpc>
                <a:spcPts val="6312"/>
              </a:lnSpc>
            </a:pPr>
            <a:r>
              <a:rPr lang="en-US" sz="5062" b="true">
                <a:solidFill>
                  <a:srgbClr val="253A7E"/>
                </a:solidFill>
                <a:latin typeface="Bitter Bold"/>
                <a:ea typeface="Bitter Bold"/>
                <a:cs typeface="Bitter Bold"/>
                <a:sym typeface="Bitter Bold"/>
              </a:rPr>
              <a:t>1.4 Lanna Period</a:t>
            </a:r>
          </a:p>
          <a:p>
            <a:pPr algn="l">
              <a:lnSpc>
                <a:spcPts val="5066"/>
              </a:lnSpc>
            </a:pPr>
            <a:r>
              <a:rPr lang="en-US" sz="4062" b="true">
                <a:solidFill>
                  <a:srgbClr val="253A7E"/>
                </a:solidFill>
                <a:latin typeface="Bitter Bold"/>
                <a:ea typeface="Bitter Bold"/>
                <a:cs typeface="Bitter Bold"/>
                <a:sym typeface="Bitter Bold"/>
              </a:rPr>
              <a:t>(13th - 18th Century)</a:t>
            </a:r>
          </a:p>
        </p:txBody>
      </p:sp>
      <p:sp>
        <p:nvSpPr>
          <p:cNvPr name="TextBox 11" id="11"/>
          <p:cNvSpPr txBox="true"/>
          <p:nvPr/>
        </p:nvSpPr>
        <p:spPr>
          <a:xfrm rot="0">
            <a:off x="862720" y="3008900"/>
            <a:ext cx="8512709"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Founded by </a:t>
            </a:r>
            <a:r>
              <a:rPr lang="en-US" b="true" sz="2507">
                <a:solidFill>
                  <a:srgbClr val="000000"/>
                </a:solidFill>
                <a:latin typeface="Bitter Bold"/>
                <a:ea typeface="Bitter Bold"/>
                <a:cs typeface="Bitter Bold"/>
                <a:sym typeface="Bitter Bold"/>
              </a:rPr>
              <a:t>King Mang</a:t>
            </a:r>
            <a:r>
              <a:rPr lang="en-US" b="true" sz="2507">
                <a:solidFill>
                  <a:srgbClr val="000000"/>
                </a:solidFill>
                <a:latin typeface="Bitter Bold"/>
                <a:ea typeface="Bitter Bold"/>
                <a:cs typeface="Bitter Bold"/>
                <a:sym typeface="Bitter Bold"/>
              </a:rPr>
              <a:t>rai in 753 CE</a:t>
            </a:r>
            <a:r>
              <a:rPr lang="en-US" sz="2507">
                <a:solidFill>
                  <a:srgbClr val="000000"/>
                </a:solidFill>
                <a:latin typeface="Bitter"/>
                <a:ea typeface="Bitter"/>
                <a:cs typeface="Bitter"/>
                <a:sym typeface="Bitter"/>
              </a:rPr>
              <a:t> after unif</a:t>
            </a:r>
            <a:r>
              <a:rPr lang="en-US" sz="2507">
                <a:solidFill>
                  <a:srgbClr val="000000"/>
                </a:solidFill>
                <a:latin typeface="Bitter"/>
                <a:ea typeface="Bitter"/>
                <a:cs typeface="Bitter"/>
                <a:sym typeface="Bitter"/>
              </a:rPr>
              <a:t>y</a:t>
            </a:r>
            <a:r>
              <a:rPr lang="en-US" sz="2507">
                <a:solidFill>
                  <a:srgbClr val="000000"/>
                </a:solidFill>
                <a:latin typeface="Bitter"/>
                <a:ea typeface="Bitter"/>
                <a:cs typeface="Bitter"/>
                <a:sym typeface="Bitter"/>
              </a:rPr>
              <a:t>i</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g</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Yonok, Haripunjaya, </a:t>
            </a:r>
            <a:r>
              <a:rPr lang="en-US" sz="2507">
                <a:solidFill>
                  <a:srgbClr val="000000"/>
                </a:solidFill>
                <a:latin typeface="Bitter"/>
                <a:ea typeface="Bitter"/>
                <a:cs typeface="Bitter"/>
                <a:sym typeface="Bitter"/>
              </a:rPr>
              <a:t>and other Northern regions.</a:t>
            </a:r>
          </a:p>
        </p:txBody>
      </p:sp>
      <p:sp>
        <p:nvSpPr>
          <p:cNvPr name="TextBox 12" id="12"/>
          <p:cNvSpPr txBox="true"/>
          <p:nvPr/>
        </p:nvSpPr>
        <p:spPr>
          <a:xfrm rot="0">
            <a:off x="880427" y="4161917"/>
            <a:ext cx="8344744"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Centered</a:t>
            </a:r>
            <a:r>
              <a:rPr lang="en-US" sz="2507">
                <a:solidFill>
                  <a:srgbClr val="000000"/>
                </a:solidFill>
                <a:latin typeface="Bitter"/>
                <a:ea typeface="Bitter"/>
                <a:cs typeface="Bitter"/>
                <a:sym typeface="Bitter"/>
              </a:rPr>
              <a:t> in </a:t>
            </a:r>
            <a:r>
              <a:rPr lang="en-US" b="true" sz="2507">
                <a:solidFill>
                  <a:srgbClr val="000000"/>
                </a:solidFill>
                <a:latin typeface="Bitter Bold"/>
                <a:ea typeface="Bitter Bold"/>
                <a:cs typeface="Bitter Bold"/>
                <a:sym typeface="Bitter Bold"/>
              </a:rPr>
              <a:t>Chiang Mai</a:t>
            </a:r>
            <a:r>
              <a:rPr lang="en-US" sz="2507">
                <a:solidFill>
                  <a:srgbClr val="000000"/>
                </a:solidFill>
                <a:latin typeface="Bitter"/>
                <a:ea typeface="Bitter"/>
                <a:cs typeface="Bitter"/>
                <a:sym typeface="Bitter"/>
              </a:rPr>
              <a:t>, w</a:t>
            </a:r>
            <a:r>
              <a:rPr lang="en-US" sz="2507">
                <a:solidFill>
                  <a:srgbClr val="000000"/>
                </a:solidFill>
                <a:latin typeface="Bitter"/>
                <a:ea typeface="Bitter"/>
                <a:cs typeface="Bitter"/>
                <a:sym typeface="Bitter"/>
              </a:rPr>
              <a:t>hi</a:t>
            </a:r>
            <a:r>
              <a:rPr lang="en-US" sz="2507">
                <a:solidFill>
                  <a:srgbClr val="000000"/>
                </a:solidFill>
                <a:latin typeface="Bitter"/>
                <a:ea typeface="Bitter"/>
                <a:cs typeface="Bitter"/>
                <a:sym typeface="Bitter"/>
              </a:rPr>
              <a:t>ch</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bec</a:t>
            </a:r>
            <a:r>
              <a:rPr lang="en-US" sz="2507">
                <a:solidFill>
                  <a:srgbClr val="000000"/>
                </a:solidFill>
                <a:latin typeface="Bitter"/>
                <a:ea typeface="Bitter"/>
                <a:cs typeface="Bitter"/>
                <a:sym typeface="Bitter"/>
              </a:rPr>
              <a:t>a</a:t>
            </a:r>
            <a:r>
              <a:rPr lang="en-US" sz="2507">
                <a:solidFill>
                  <a:srgbClr val="000000"/>
                </a:solidFill>
                <a:latin typeface="Bitter"/>
                <a:ea typeface="Bitter"/>
                <a:cs typeface="Bitter"/>
                <a:sym typeface="Bitter"/>
              </a:rPr>
              <a:t>me</a:t>
            </a:r>
            <a:r>
              <a:rPr lang="en-US" sz="2507">
                <a:solidFill>
                  <a:srgbClr val="000000"/>
                </a:solidFill>
                <a:latin typeface="Bitter"/>
                <a:ea typeface="Bitter"/>
                <a:cs typeface="Bitter"/>
                <a:sym typeface="Bitter"/>
              </a:rPr>
              <a:t> the </a:t>
            </a:r>
            <a:r>
              <a:rPr lang="en-US" sz="2507">
                <a:solidFill>
                  <a:srgbClr val="000000"/>
                </a:solidFill>
                <a:latin typeface="Bitter"/>
                <a:ea typeface="Bitter"/>
                <a:cs typeface="Bitter"/>
                <a:sym typeface="Bitter"/>
              </a:rPr>
              <a:t>capit</a:t>
            </a:r>
            <a:r>
              <a:rPr lang="en-US" sz="2507">
                <a:solidFill>
                  <a:srgbClr val="000000"/>
                </a:solidFill>
                <a:latin typeface="Bitter"/>
                <a:ea typeface="Bitter"/>
                <a:cs typeface="Bitter"/>
                <a:sym typeface="Bitter"/>
              </a:rPr>
              <a:t>al</a:t>
            </a:r>
            <a:r>
              <a:rPr lang="en-US" sz="2507">
                <a:solidFill>
                  <a:srgbClr val="000000"/>
                </a:solidFill>
                <a:latin typeface="Bitter"/>
                <a:ea typeface="Bitter"/>
                <a:cs typeface="Bitter"/>
                <a:sym typeface="Bitter"/>
              </a:rPr>
              <a:t> of</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t</a:t>
            </a:r>
            <a:r>
              <a:rPr lang="en-US" sz="2507">
                <a:solidFill>
                  <a:srgbClr val="000000"/>
                </a:solidFill>
                <a:latin typeface="Bitter"/>
                <a:ea typeface="Bitter"/>
                <a:cs typeface="Bitter"/>
                <a:sym typeface="Bitter"/>
              </a:rPr>
              <a:t>h</a:t>
            </a:r>
            <a:r>
              <a:rPr lang="en-US" sz="2507">
                <a:solidFill>
                  <a:srgbClr val="000000"/>
                </a:solidFill>
                <a:latin typeface="Bitter"/>
                <a:ea typeface="Bitter"/>
                <a:cs typeface="Bitter"/>
                <a:sym typeface="Bitter"/>
              </a:rPr>
              <a:t>e k</a:t>
            </a:r>
            <a:r>
              <a:rPr lang="en-US" sz="2507">
                <a:solidFill>
                  <a:srgbClr val="000000"/>
                </a:solidFill>
                <a:latin typeface="Bitter"/>
                <a:ea typeface="Bitter"/>
                <a:cs typeface="Bitter"/>
                <a:sym typeface="Bitter"/>
              </a:rPr>
              <a:t>i</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g</a:t>
            </a:r>
            <a:r>
              <a:rPr lang="en-US" sz="2507">
                <a:solidFill>
                  <a:srgbClr val="000000"/>
                </a:solidFill>
                <a:latin typeface="Bitter"/>
                <a:ea typeface="Bitter"/>
                <a:cs typeface="Bitter"/>
                <a:sym typeface="Bitter"/>
              </a:rPr>
              <a:t>d</a:t>
            </a:r>
            <a:r>
              <a:rPr lang="en-US" sz="2507">
                <a:solidFill>
                  <a:srgbClr val="000000"/>
                </a:solidFill>
                <a:latin typeface="Bitter"/>
                <a:ea typeface="Bitter"/>
                <a:cs typeface="Bitter"/>
                <a:sym typeface="Bitter"/>
              </a:rPr>
              <a:t>o</a:t>
            </a:r>
            <a:r>
              <a:rPr lang="en-US" sz="2507">
                <a:solidFill>
                  <a:srgbClr val="000000"/>
                </a:solidFill>
                <a:latin typeface="Bitter"/>
                <a:ea typeface="Bitter"/>
                <a:cs typeface="Bitter"/>
                <a:sym typeface="Bitter"/>
              </a:rPr>
              <a:t>m</a:t>
            </a:r>
            <a:r>
              <a:rPr lang="en-US" sz="2507">
                <a:solidFill>
                  <a:srgbClr val="000000"/>
                </a:solidFill>
                <a:latin typeface="Bitter"/>
                <a:ea typeface="Bitter"/>
                <a:cs typeface="Bitter"/>
                <a:sym typeface="Bitter"/>
              </a:rPr>
              <a:t>.</a:t>
            </a:r>
          </a:p>
        </p:txBody>
      </p:sp>
      <p:sp>
        <p:nvSpPr>
          <p:cNvPr name="TextBox 13" id="13"/>
          <p:cNvSpPr txBox="true"/>
          <p:nvPr/>
        </p:nvSpPr>
        <p:spPr>
          <a:xfrm rot="0">
            <a:off x="862720" y="5278430"/>
            <a:ext cx="8512709"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A major center of</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Theravada Buddhism</a:t>
            </a:r>
            <a:r>
              <a:rPr lang="en-US" sz="2507">
                <a:solidFill>
                  <a:srgbClr val="000000"/>
                </a:solidFill>
                <a:latin typeface="Bitter"/>
                <a:ea typeface="Bitter"/>
                <a:cs typeface="Bitter"/>
                <a:sym typeface="Bitter"/>
              </a:rPr>
              <a:t> and </a:t>
            </a:r>
            <a:r>
              <a:rPr lang="en-US" b="true" sz="2507">
                <a:solidFill>
                  <a:srgbClr val="000000"/>
                </a:solidFill>
                <a:latin typeface="Bitter Bold"/>
                <a:ea typeface="Bitter Bold"/>
                <a:cs typeface="Bitter Bold"/>
                <a:sym typeface="Bitter Bold"/>
              </a:rPr>
              <a:t>Northern Thai culture.</a:t>
            </a:r>
          </a:p>
        </p:txBody>
      </p:sp>
      <p:sp>
        <p:nvSpPr>
          <p:cNvPr name="TextBox 14" id="14"/>
          <p:cNvSpPr txBox="true"/>
          <p:nvPr/>
        </p:nvSpPr>
        <p:spPr>
          <a:xfrm rot="0">
            <a:off x="862720" y="6451842"/>
            <a:ext cx="8677820"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Re</a:t>
            </a:r>
            <a:r>
              <a:rPr lang="en-US" sz="2507">
                <a:solidFill>
                  <a:srgbClr val="000000"/>
                </a:solidFill>
                <a:latin typeface="Bitter"/>
                <a:ea typeface="Bitter"/>
                <a:cs typeface="Bitter"/>
                <a:sym typeface="Bitter"/>
              </a:rPr>
              <a:t>ached its cu</a:t>
            </a:r>
            <a:r>
              <a:rPr lang="en-US" sz="2507">
                <a:solidFill>
                  <a:srgbClr val="000000"/>
                </a:solidFill>
                <a:latin typeface="Bitter"/>
                <a:ea typeface="Bitter"/>
                <a:cs typeface="Bitter"/>
                <a:sym typeface="Bitter"/>
              </a:rPr>
              <a:t>lt</a:t>
            </a:r>
            <a:r>
              <a:rPr lang="en-US" sz="2507">
                <a:solidFill>
                  <a:srgbClr val="000000"/>
                </a:solidFill>
                <a:latin typeface="Bitter"/>
                <a:ea typeface="Bitter"/>
                <a:cs typeface="Bitter"/>
                <a:sym typeface="Bitter"/>
              </a:rPr>
              <a:t>u</a:t>
            </a:r>
            <a:r>
              <a:rPr lang="en-US" sz="2507">
                <a:solidFill>
                  <a:srgbClr val="000000"/>
                </a:solidFill>
                <a:latin typeface="Bitter"/>
                <a:ea typeface="Bitter"/>
                <a:cs typeface="Bitter"/>
                <a:sym typeface="Bitter"/>
              </a:rPr>
              <a:t>ra</a:t>
            </a:r>
            <a:r>
              <a:rPr lang="en-US" sz="2507">
                <a:solidFill>
                  <a:srgbClr val="000000"/>
                </a:solidFill>
                <a:latin typeface="Bitter"/>
                <a:ea typeface="Bitter"/>
                <a:cs typeface="Bitter"/>
                <a:sym typeface="Bitter"/>
              </a:rPr>
              <a:t>l</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an</a:t>
            </a:r>
            <a:r>
              <a:rPr lang="en-US" sz="2507">
                <a:solidFill>
                  <a:srgbClr val="000000"/>
                </a:solidFill>
                <a:latin typeface="Bitter"/>
                <a:ea typeface="Bitter"/>
                <a:cs typeface="Bitter"/>
                <a:sym typeface="Bitter"/>
              </a:rPr>
              <a:t>d</a:t>
            </a:r>
            <a:r>
              <a:rPr lang="en-US" sz="2507">
                <a:solidFill>
                  <a:srgbClr val="000000"/>
                </a:solidFill>
                <a:latin typeface="Bitter"/>
                <a:ea typeface="Bitter"/>
                <a:cs typeface="Bitter"/>
                <a:sym typeface="Bitter"/>
              </a:rPr>
              <a:t> rel</a:t>
            </a:r>
            <a:r>
              <a:rPr lang="en-US" sz="2507">
                <a:solidFill>
                  <a:srgbClr val="000000"/>
                </a:solidFill>
                <a:latin typeface="Bitter"/>
                <a:ea typeface="Bitter"/>
                <a:cs typeface="Bitter"/>
                <a:sym typeface="Bitter"/>
              </a:rPr>
              <a:t>i</a:t>
            </a:r>
            <a:r>
              <a:rPr lang="en-US" sz="2507">
                <a:solidFill>
                  <a:srgbClr val="000000"/>
                </a:solidFill>
                <a:latin typeface="Bitter"/>
                <a:ea typeface="Bitter"/>
                <a:cs typeface="Bitter"/>
                <a:sym typeface="Bitter"/>
              </a:rPr>
              <a:t>giou</a:t>
            </a:r>
            <a:r>
              <a:rPr lang="en-US" sz="2507">
                <a:solidFill>
                  <a:srgbClr val="000000"/>
                </a:solidFill>
                <a:latin typeface="Bitter"/>
                <a:ea typeface="Bitter"/>
                <a:cs typeface="Bitter"/>
                <a:sym typeface="Bitter"/>
              </a:rPr>
              <a:t>s </a:t>
            </a:r>
            <a:r>
              <a:rPr lang="en-US" sz="2507">
                <a:solidFill>
                  <a:srgbClr val="000000"/>
                </a:solidFill>
                <a:latin typeface="Bitter"/>
                <a:ea typeface="Bitter"/>
                <a:cs typeface="Bitter"/>
                <a:sym typeface="Bitter"/>
              </a:rPr>
              <a:t>pe</a:t>
            </a:r>
            <a:r>
              <a:rPr lang="en-US" sz="2507">
                <a:solidFill>
                  <a:srgbClr val="000000"/>
                </a:solidFill>
                <a:latin typeface="Bitter"/>
                <a:ea typeface="Bitter"/>
                <a:cs typeface="Bitter"/>
                <a:sym typeface="Bitter"/>
              </a:rPr>
              <a:t>a</a:t>
            </a:r>
            <a:r>
              <a:rPr lang="en-US" sz="2507">
                <a:solidFill>
                  <a:srgbClr val="000000"/>
                </a:solidFill>
                <a:latin typeface="Bitter"/>
                <a:ea typeface="Bitter"/>
                <a:cs typeface="Bitter"/>
                <a:sym typeface="Bitter"/>
              </a:rPr>
              <a:t>k d</a:t>
            </a:r>
            <a:r>
              <a:rPr lang="en-US" sz="2507">
                <a:solidFill>
                  <a:srgbClr val="000000"/>
                </a:solidFill>
                <a:latin typeface="Bitter"/>
                <a:ea typeface="Bitter"/>
                <a:cs typeface="Bitter"/>
                <a:sym typeface="Bitter"/>
              </a:rPr>
              <a:t>u</a:t>
            </a:r>
            <a:r>
              <a:rPr lang="en-US" sz="2507">
                <a:solidFill>
                  <a:srgbClr val="000000"/>
                </a:solidFill>
                <a:latin typeface="Bitter"/>
                <a:ea typeface="Bitter"/>
                <a:cs typeface="Bitter"/>
                <a:sym typeface="Bitter"/>
              </a:rPr>
              <a:t>ring</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the 14th–15th centuries.</a:t>
            </a:r>
          </a:p>
        </p:txBody>
      </p:sp>
      <p:sp>
        <p:nvSpPr>
          <p:cNvPr name="TextBox 15" id="15"/>
          <p:cNvSpPr txBox="true"/>
          <p:nvPr/>
        </p:nvSpPr>
        <p:spPr>
          <a:xfrm rot="0">
            <a:off x="1212142" y="9381137"/>
            <a:ext cx="8632168" cy="552165"/>
          </a:xfrm>
          <a:prstGeom prst="rect">
            <a:avLst/>
          </a:prstGeom>
        </p:spPr>
        <p:txBody>
          <a:bodyPr anchor="t" rtlCol="false" tIns="0" lIns="0" bIns="0" rIns="0">
            <a:spAutoFit/>
          </a:bodyPr>
          <a:lstStyle/>
          <a:p>
            <a:pPr algn="l">
              <a:lnSpc>
                <a:spcPts val="2290"/>
              </a:lnSpc>
              <a:spcBef>
                <a:spcPct val="0"/>
              </a:spcBef>
            </a:pPr>
            <a:r>
              <a:rPr lang="en-US" sz="1407">
                <a:solidFill>
                  <a:srgbClr val="000000"/>
                </a:solidFill>
                <a:latin typeface="Bitter"/>
                <a:ea typeface="Bitter"/>
                <a:cs typeface="Bitter"/>
                <a:sym typeface="Bitter"/>
              </a:rPr>
              <a:t>Pictured: Phra Phutthasihing, Wat Phra Sing, Chiang Mai</a:t>
            </a:r>
          </a:p>
          <a:p>
            <a:pPr algn="l">
              <a:lnSpc>
                <a:spcPts val="2290"/>
              </a:lnSpc>
              <a:spcBef>
                <a:spcPct val="0"/>
              </a:spcBef>
            </a:pPr>
            <a:r>
              <a:rPr lang="en-US" sz="1407">
                <a:solidFill>
                  <a:srgbClr val="000000"/>
                </a:solidFill>
                <a:latin typeface="Bitter"/>
                <a:ea typeface="Bitter"/>
                <a:cs typeface="Bitter"/>
                <a:sym typeface="Bitter"/>
              </a:rPr>
              <a:t>Photo credit: Good to Travel</a:t>
            </a:r>
          </a:p>
        </p:txBody>
      </p:sp>
      <p:sp>
        <p:nvSpPr>
          <p:cNvPr name="TextBox 16" id="16"/>
          <p:cNvSpPr txBox="true"/>
          <p:nvPr/>
        </p:nvSpPr>
        <p:spPr>
          <a:xfrm rot="0">
            <a:off x="862720" y="7591917"/>
            <a:ext cx="8677820" cy="1011487"/>
          </a:xfrm>
          <a:prstGeom prst="rect">
            <a:avLst/>
          </a:prstGeom>
        </p:spPr>
        <p:txBody>
          <a:bodyPr anchor="t" rtlCol="false" tIns="0" lIns="0" bIns="0" rIns="0">
            <a:spAutoFit/>
          </a:bodyPr>
          <a:lstStyle/>
          <a:p>
            <a:pPr algn="l" marL="541281" indent="-270641" lvl="1">
              <a:lnSpc>
                <a:spcPts val="4081"/>
              </a:lnSpc>
              <a:buFont typeface="Arial"/>
              <a:buChar char="•"/>
            </a:pPr>
            <a:r>
              <a:rPr lang="en-US" b="true" sz="2507">
                <a:solidFill>
                  <a:srgbClr val="000000"/>
                </a:solidFill>
                <a:latin typeface="Bitter Bold"/>
                <a:ea typeface="Bitter Bold"/>
                <a:cs typeface="Bitter Bold"/>
                <a:sym typeface="Bitter Bold"/>
              </a:rPr>
              <a:t>Wat Phra Singh</a:t>
            </a:r>
            <a:r>
              <a:rPr lang="en-US" sz="2507">
                <a:solidFill>
                  <a:srgbClr val="000000"/>
                </a:solidFill>
                <a:latin typeface="Bitter"/>
                <a:ea typeface="Bitter"/>
                <a:cs typeface="Bitter"/>
                <a:sym typeface="Bitter"/>
              </a:rPr>
              <a:t> exempl</a:t>
            </a:r>
            <a:r>
              <a:rPr lang="en-US" sz="2507">
                <a:solidFill>
                  <a:srgbClr val="000000"/>
                </a:solidFill>
                <a:latin typeface="Bitter"/>
                <a:ea typeface="Bitter"/>
                <a:cs typeface="Bitter"/>
                <a:sym typeface="Bitter"/>
              </a:rPr>
              <a:t>ifies the art</a:t>
            </a:r>
            <a:r>
              <a:rPr lang="en-US" sz="2507">
                <a:solidFill>
                  <a:srgbClr val="000000"/>
                </a:solidFill>
                <a:latin typeface="Bitter"/>
                <a:ea typeface="Bitter"/>
                <a:cs typeface="Bitter"/>
                <a:sym typeface="Bitter"/>
              </a:rPr>
              <a:t>i</a:t>
            </a:r>
            <a:r>
              <a:rPr lang="en-US" sz="2507">
                <a:solidFill>
                  <a:srgbClr val="000000"/>
                </a:solidFill>
                <a:latin typeface="Bitter"/>
                <a:ea typeface="Bitter"/>
                <a:cs typeface="Bitter"/>
                <a:sym typeface="Bitter"/>
              </a:rPr>
              <a:t>stic and archit</a:t>
            </a:r>
            <a:r>
              <a:rPr lang="en-US" sz="2507">
                <a:solidFill>
                  <a:srgbClr val="000000"/>
                </a:solidFill>
                <a:latin typeface="Bitter"/>
                <a:ea typeface="Bitter"/>
                <a:cs typeface="Bitter"/>
                <a:sym typeface="Bitter"/>
              </a:rPr>
              <a:t>ectur</a:t>
            </a:r>
            <a:r>
              <a:rPr lang="en-US" sz="2507">
                <a:solidFill>
                  <a:srgbClr val="000000"/>
                </a:solidFill>
                <a:latin typeface="Bitter"/>
                <a:ea typeface="Bitter"/>
                <a:cs typeface="Bitter"/>
                <a:sym typeface="Bitter"/>
              </a:rPr>
              <a:t>al</a:t>
            </a:r>
            <a:r>
              <a:rPr lang="en-US" sz="2507">
                <a:solidFill>
                  <a:srgbClr val="000000"/>
                </a:solidFill>
                <a:latin typeface="Bitter"/>
                <a:ea typeface="Bitter"/>
                <a:cs typeface="Bitter"/>
                <a:sym typeface="Bitter"/>
              </a:rPr>
              <a:t> traditions of</a:t>
            </a:r>
            <a:r>
              <a:rPr lang="en-US" sz="2507">
                <a:solidFill>
                  <a:srgbClr val="000000"/>
                </a:solidFill>
                <a:latin typeface="Bitter"/>
                <a:ea typeface="Bitter"/>
                <a:cs typeface="Bitter"/>
                <a:sym typeface="Bitter"/>
              </a:rPr>
              <a:t> the </a:t>
            </a:r>
            <a:r>
              <a:rPr lang="en-US" sz="2507">
                <a:solidFill>
                  <a:srgbClr val="000000"/>
                </a:solidFill>
                <a:latin typeface="Bitter"/>
                <a:ea typeface="Bitter"/>
                <a:cs typeface="Bitter"/>
                <a:sym typeface="Bitter"/>
              </a:rPr>
              <a:t>Lanna</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p</a:t>
            </a:r>
            <a:r>
              <a:rPr lang="en-US" sz="2507">
                <a:solidFill>
                  <a:srgbClr val="000000"/>
                </a:solidFill>
                <a:latin typeface="Bitter"/>
                <a:ea typeface="Bitter"/>
                <a:cs typeface="Bitter"/>
                <a:sym typeface="Bitter"/>
              </a:rPr>
              <a:t>eri</a:t>
            </a:r>
            <a:r>
              <a:rPr lang="en-US" sz="2507">
                <a:solidFill>
                  <a:srgbClr val="000000"/>
                </a:solidFill>
                <a:latin typeface="Bitter"/>
                <a:ea typeface="Bitter"/>
                <a:cs typeface="Bitter"/>
                <a:sym typeface="Bitter"/>
              </a:rPr>
              <a:t>od</a:t>
            </a:r>
            <a:r>
              <a:rPr lang="en-US" sz="2507">
                <a:solidFill>
                  <a:srgbClr val="000000"/>
                </a:solidFill>
                <a:latin typeface="Bitter"/>
                <a:ea typeface="Bitter"/>
                <a:cs typeface="Bitter"/>
                <a:sym typeface="Bitter"/>
              </a:rPr>
              <a:t>.</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055904" y="0"/>
            <a:ext cx="7232096" cy="10287000"/>
            <a:chOff x="0" y="0"/>
            <a:chExt cx="12191318" cy="17341042"/>
          </a:xfrm>
        </p:grpSpPr>
        <p:sp>
          <p:nvSpPr>
            <p:cNvPr name="Freeform 3" id="3"/>
            <p:cNvSpPr/>
            <p:nvPr/>
          </p:nvSpPr>
          <p:spPr>
            <a:xfrm flipH="false" flipV="false" rot="0">
              <a:off x="0" y="0"/>
              <a:ext cx="12191215" cy="17340895"/>
            </a:xfrm>
            <a:custGeom>
              <a:avLst/>
              <a:gdLst/>
              <a:ahLst/>
              <a:cxnLst/>
              <a:rect r="r" b="b" t="t" l="l"/>
              <a:pathLst>
                <a:path h="17340895" w="12191215">
                  <a:moveTo>
                    <a:pt x="0" y="0"/>
                  </a:moveTo>
                  <a:lnTo>
                    <a:pt x="12191215" y="0"/>
                  </a:lnTo>
                  <a:lnTo>
                    <a:pt x="12191215" y="17340895"/>
                  </a:lnTo>
                  <a:lnTo>
                    <a:pt x="0" y="17340895"/>
                  </a:lnTo>
                  <a:lnTo>
                    <a:pt x="0" y="0"/>
                  </a:lnTo>
                  <a:close/>
                </a:path>
              </a:pathLst>
            </a:custGeom>
            <a:blipFill>
              <a:blip r:embed="rId3"/>
              <a:stretch>
                <a:fillRect l="-504" t="-6518" r="-504" b="0"/>
              </a:stretch>
            </a:blipFill>
          </p:spPr>
        </p:sp>
      </p:gr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6" id="6"/>
          <p:cNvSpPr txBox="true"/>
          <p:nvPr/>
        </p:nvSpPr>
        <p:spPr>
          <a:xfrm rot="0">
            <a:off x="1017219" y="3836646"/>
            <a:ext cx="7835856" cy="3964317"/>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A Mo</a:t>
            </a:r>
            <a:r>
              <a:rPr lang="en-US" sz="2390">
                <a:solidFill>
                  <a:srgbClr val="000000"/>
                </a:solidFill>
                <a:latin typeface="Bitter"/>
                <a:ea typeface="Bitter"/>
                <a:cs typeface="Bitter"/>
                <a:sym typeface="Bitter"/>
              </a:rPr>
              <a:t>n kingdom centered in present-day </a:t>
            </a:r>
            <a:r>
              <a:rPr lang="en-US" b="true" sz="2390">
                <a:solidFill>
                  <a:srgbClr val="000000"/>
                </a:solidFill>
                <a:latin typeface="Bitter Bold"/>
                <a:ea typeface="Bitter Bold"/>
                <a:cs typeface="Bitter Bold"/>
                <a:sym typeface="Bitter Bold"/>
              </a:rPr>
              <a:t>Lamphun.</a:t>
            </a:r>
          </a:p>
          <a:p>
            <a:pPr algn="l" marL="516002" indent="-258001" lvl="1">
              <a:lnSpc>
                <a:spcPts val="3864"/>
              </a:lnSpc>
              <a:buFont typeface="Arial"/>
              <a:buChar char="•"/>
            </a:pPr>
            <a:r>
              <a:rPr lang="en-US" sz="2390">
                <a:solidFill>
                  <a:srgbClr val="000000"/>
                </a:solidFill>
                <a:latin typeface="Bitter"/>
                <a:ea typeface="Bitter"/>
                <a:cs typeface="Bitter"/>
                <a:sym typeface="Bitter"/>
              </a:rPr>
              <a:t>According to legend, </a:t>
            </a:r>
            <a:r>
              <a:rPr lang="en-US" b="true" sz="2390">
                <a:solidFill>
                  <a:srgbClr val="000000"/>
                </a:solidFill>
                <a:latin typeface="Bitter Bold"/>
                <a:ea typeface="Bitter Bold"/>
                <a:cs typeface="Bitter Bold"/>
                <a:sym typeface="Bitter Bold"/>
              </a:rPr>
              <a:t>Queen Chamadevi</a:t>
            </a:r>
            <a:r>
              <a:rPr lang="en-US" sz="2390">
                <a:solidFill>
                  <a:srgbClr val="000000"/>
                </a:solidFill>
                <a:latin typeface="Bitter"/>
                <a:ea typeface="Bitter"/>
                <a:cs typeface="Bitter"/>
                <a:sym typeface="Bitter"/>
              </a:rPr>
              <a:t> from Lavo was invited to rule the kingdom.</a:t>
            </a:r>
          </a:p>
          <a:p>
            <a:pPr algn="l" marL="516002" indent="-258001" lvl="1">
              <a:lnSpc>
                <a:spcPts val="3864"/>
              </a:lnSpc>
              <a:buFont typeface="Arial"/>
              <a:buChar char="•"/>
            </a:pPr>
            <a:r>
              <a:rPr lang="en-US" sz="2390">
                <a:solidFill>
                  <a:srgbClr val="000000"/>
                </a:solidFill>
                <a:latin typeface="Bitter"/>
                <a:ea typeface="Bitter"/>
                <a:cs typeface="Bitter"/>
                <a:sym typeface="Bitter"/>
              </a:rPr>
              <a:t>Flourish</a:t>
            </a:r>
            <a:r>
              <a:rPr lang="en-US" sz="2390">
                <a:solidFill>
                  <a:srgbClr val="000000"/>
                </a:solidFill>
                <a:latin typeface="Bitter"/>
                <a:ea typeface="Bitter"/>
                <a:cs typeface="Bitter"/>
                <a:sym typeface="Bitter"/>
              </a:rPr>
              <a:t>ed as an important center of </a:t>
            </a:r>
            <a:r>
              <a:rPr lang="en-US" b="true" sz="2390">
                <a:solidFill>
                  <a:srgbClr val="000000"/>
                </a:solidFill>
                <a:latin typeface="Bitter Bold"/>
                <a:ea typeface="Bitter Bold"/>
                <a:cs typeface="Bitter Bold"/>
                <a:sym typeface="Bitter Bold"/>
              </a:rPr>
              <a:t>Buddhism and culture in Northern Thailand.</a:t>
            </a:r>
          </a:p>
          <a:p>
            <a:pPr algn="l" marL="516002" indent="-258001" lvl="1">
              <a:lnSpc>
                <a:spcPts val="3866"/>
              </a:lnSpc>
              <a:buFont typeface="Arial"/>
              <a:buChar char="•"/>
            </a:pPr>
            <a:r>
              <a:rPr lang="en-US" b="true" sz="2390">
                <a:solidFill>
                  <a:srgbClr val="000000"/>
                </a:solidFill>
                <a:latin typeface="Bitter Bold"/>
                <a:ea typeface="Bitter Bold"/>
                <a:cs typeface="Bitter Bold"/>
                <a:sym typeface="Bitter Bold"/>
              </a:rPr>
              <a:t>Later incorporated into the Lanna Kingdom</a:t>
            </a:r>
            <a:r>
              <a:rPr lang="en-US" sz="2390">
                <a:solidFill>
                  <a:srgbClr val="000000"/>
                </a:solidFill>
                <a:latin typeface="Bitter"/>
                <a:ea typeface="Bitter"/>
                <a:cs typeface="Bitter"/>
                <a:sym typeface="Bitter"/>
              </a:rPr>
              <a:t> by King Mangrai in 13th</a:t>
            </a:r>
            <a:r>
              <a:rPr lang="en-US" sz="2390">
                <a:solidFill>
                  <a:srgbClr val="000000"/>
                </a:solidFill>
                <a:latin typeface="Bitter"/>
                <a:ea typeface="Bitter"/>
                <a:cs typeface="Bitter"/>
                <a:sym typeface="Bitter"/>
              </a:rPr>
              <a:t> C</a:t>
            </a:r>
            <a:r>
              <a:rPr lang="en-US" sz="2390">
                <a:solidFill>
                  <a:srgbClr val="000000"/>
                </a:solidFill>
                <a:latin typeface="Bitter"/>
                <a:ea typeface="Bitter"/>
                <a:cs typeface="Bitter"/>
                <a:sym typeface="Bitter"/>
              </a:rPr>
              <a:t>entu</a:t>
            </a:r>
            <a:r>
              <a:rPr lang="en-US" sz="2390">
                <a:solidFill>
                  <a:srgbClr val="000000"/>
                </a:solidFill>
                <a:latin typeface="Bitter"/>
                <a:ea typeface="Bitter"/>
                <a:cs typeface="Bitter"/>
                <a:sym typeface="Bitter"/>
              </a:rPr>
              <a:t>r</a:t>
            </a:r>
            <a:r>
              <a:rPr lang="en-US" sz="2390">
                <a:solidFill>
                  <a:srgbClr val="000000"/>
                </a:solidFill>
                <a:latin typeface="Bitter"/>
                <a:ea typeface="Bitter"/>
                <a:cs typeface="Bitter"/>
                <a:sym typeface="Bitter"/>
              </a:rPr>
              <a:t>y</a:t>
            </a:r>
          </a:p>
        </p:txBody>
      </p:sp>
      <p:sp>
        <p:nvSpPr>
          <p:cNvPr name="TextBox 7" id="7"/>
          <p:cNvSpPr txBox="true"/>
          <p:nvPr/>
        </p:nvSpPr>
        <p:spPr>
          <a:xfrm rot="0">
            <a:off x="737775" y="693365"/>
            <a:ext cx="9534674" cy="679890"/>
          </a:xfrm>
          <a:prstGeom prst="rect">
            <a:avLst/>
          </a:prstGeom>
        </p:spPr>
        <p:txBody>
          <a:bodyPr anchor="t" rtlCol="false" tIns="0" lIns="0" bIns="0" rIns="0">
            <a:spAutoFit/>
          </a:bodyPr>
          <a:lstStyle/>
          <a:p>
            <a:pPr algn="l">
              <a:lnSpc>
                <a:spcPts val="5194"/>
              </a:lnSpc>
            </a:pPr>
            <a:r>
              <a:rPr lang="en-US" sz="4164" b="true">
                <a:solidFill>
                  <a:srgbClr val="253A7E"/>
                </a:solidFill>
                <a:latin typeface="Bitter Bold"/>
                <a:ea typeface="Bitter Bold"/>
                <a:cs typeface="Bitter Bold"/>
                <a:sym typeface="Bitter Bold"/>
              </a:rPr>
              <a:t>Important Lanna</a:t>
            </a:r>
            <a:r>
              <a:rPr lang="en-US" sz="4164" b="true">
                <a:solidFill>
                  <a:srgbClr val="253A7E"/>
                </a:solidFill>
                <a:latin typeface="Bitter Bold"/>
                <a:ea typeface="Bitter Bold"/>
                <a:cs typeface="Bitter Bold"/>
                <a:sym typeface="Bitter Bold"/>
              </a:rPr>
              <a:t>-Related Kingdoms</a:t>
            </a:r>
          </a:p>
        </p:txBody>
      </p:sp>
      <p:sp>
        <p:nvSpPr>
          <p:cNvPr name="TextBox 8" id="8"/>
          <p:cNvSpPr txBox="true"/>
          <p:nvPr/>
        </p:nvSpPr>
        <p:spPr>
          <a:xfrm rot="0">
            <a:off x="737775" y="2078693"/>
            <a:ext cx="8115300" cy="1347301"/>
          </a:xfrm>
          <a:prstGeom prst="rect">
            <a:avLst/>
          </a:prstGeom>
        </p:spPr>
        <p:txBody>
          <a:bodyPr anchor="t" rtlCol="false" tIns="0" lIns="0" bIns="0" rIns="0">
            <a:spAutoFit/>
          </a:bodyPr>
          <a:lstStyle/>
          <a:p>
            <a:pPr algn="l">
              <a:lnSpc>
                <a:spcPts val="5065"/>
              </a:lnSpc>
            </a:pPr>
            <a:r>
              <a:rPr lang="en-US" sz="4062" b="true">
                <a:solidFill>
                  <a:srgbClr val="253A7E"/>
                </a:solidFill>
                <a:latin typeface="Bitter Bold"/>
                <a:ea typeface="Bitter Bold"/>
                <a:cs typeface="Bitter Bold"/>
                <a:sym typeface="Bitter Bold"/>
              </a:rPr>
              <a:t>1. Haripunjaya Kingdom</a:t>
            </a:r>
          </a:p>
          <a:p>
            <a:pPr algn="l">
              <a:lnSpc>
                <a:spcPts val="5066"/>
              </a:lnSpc>
            </a:pPr>
            <a:r>
              <a:rPr lang="en-US" sz="4062" b="true">
                <a:solidFill>
                  <a:srgbClr val="253A7E"/>
                </a:solidFill>
                <a:latin typeface="Bitter Bold"/>
                <a:ea typeface="Bitter Bold"/>
                <a:cs typeface="Bitter Bold"/>
                <a:sym typeface="Bitter Bold"/>
              </a:rPr>
              <a:t>(Lamphun)</a:t>
            </a:r>
          </a:p>
        </p:txBody>
      </p:sp>
      <p:sp>
        <p:nvSpPr>
          <p:cNvPr name="TextBox 9" id="9"/>
          <p:cNvSpPr txBox="true"/>
          <p:nvPr/>
        </p:nvSpPr>
        <p:spPr>
          <a:xfrm rot="0">
            <a:off x="1028700" y="8229588"/>
            <a:ext cx="8632168" cy="627019"/>
          </a:xfrm>
          <a:prstGeom prst="rect">
            <a:avLst/>
          </a:prstGeom>
        </p:spPr>
        <p:txBody>
          <a:bodyPr anchor="t" rtlCol="false" tIns="0" lIns="0" bIns="0" rIns="0">
            <a:spAutoFit/>
          </a:bodyPr>
          <a:lstStyle/>
          <a:p>
            <a:pPr algn="l">
              <a:lnSpc>
                <a:spcPts val="2616"/>
              </a:lnSpc>
              <a:spcBef>
                <a:spcPct val="0"/>
              </a:spcBef>
            </a:pPr>
            <a:r>
              <a:rPr lang="en-US" sz="1607">
                <a:solidFill>
                  <a:srgbClr val="000000"/>
                </a:solidFill>
                <a:latin typeface="Bitter"/>
                <a:ea typeface="Bitter"/>
                <a:cs typeface="Bitter"/>
                <a:sym typeface="Bitter"/>
              </a:rPr>
              <a:t>Pictured: The stupa of Wat Phra That Hariphunchai</a:t>
            </a:r>
          </a:p>
          <a:p>
            <a:pPr algn="l">
              <a:lnSpc>
                <a:spcPts val="2616"/>
              </a:lnSpc>
              <a:spcBef>
                <a:spcPct val="0"/>
              </a:spcBef>
            </a:pPr>
            <a:r>
              <a:rPr lang="en-US" sz="1607">
                <a:solidFill>
                  <a:srgbClr val="000000"/>
                </a:solidFill>
                <a:latin typeface="Bitter"/>
                <a:ea typeface="Bitter"/>
                <a:cs typeface="Bitter"/>
                <a:sym typeface="Bitter"/>
              </a:rPr>
              <a:t>Photo credit: Mastertongapollo</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055904" y="0"/>
            <a:ext cx="7232096" cy="10287000"/>
            <a:chOff x="0" y="0"/>
            <a:chExt cx="12191318" cy="17341042"/>
          </a:xfrm>
        </p:grpSpPr>
        <p:sp>
          <p:nvSpPr>
            <p:cNvPr name="Freeform 3" id="3"/>
            <p:cNvSpPr/>
            <p:nvPr/>
          </p:nvSpPr>
          <p:spPr>
            <a:xfrm flipH="false" flipV="false" rot="0">
              <a:off x="0" y="0"/>
              <a:ext cx="12191215" cy="17340895"/>
            </a:xfrm>
            <a:custGeom>
              <a:avLst/>
              <a:gdLst/>
              <a:ahLst/>
              <a:cxnLst/>
              <a:rect r="r" b="b" t="t" l="l"/>
              <a:pathLst>
                <a:path h="17340895" w="12191215">
                  <a:moveTo>
                    <a:pt x="0" y="0"/>
                  </a:moveTo>
                  <a:lnTo>
                    <a:pt x="12191215" y="0"/>
                  </a:lnTo>
                  <a:lnTo>
                    <a:pt x="12191215" y="17340895"/>
                  </a:lnTo>
                  <a:lnTo>
                    <a:pt x="0" y="17340895"/>
                  </a:lnTo>
                  <a:lnTo>
                    <a:pt x="0" y="0"/>
                  </a:lnTo>
                  <a:close/>
                </a:path>
              </a:pathLst>
            </a:custGeom>
            <a:blipFill>
              <a:blip r:embed="rId3"/>
              <a:stretch>
                <a:fillRect l="-38348" t="0" r="-50990" b="0"/>
              </a:stretch>
            </a:blipFill>
          </p:spPr>
        </p:sp>
      </p:gr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6" id="6"/>
          <p:cNvSpPr txBox="true"/>
          <p:nvPr/>
        </p:nvSpPr>
        <p:spPr>
          <a:xfrm rot="0">
            <a:off x="1017219" y="3903352"/>
            <a:ext cx="9255230" cy="1487817"/>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Early norther</a:t>
            </a:r>
            <a:r>
              <a:rPr lang="en-US" sz="2390">
                <a:solidFill>
                  <a:srgbClr val="000000"/>
                </a:solidFill>
                <a:latin typeface="Bitter"/>
                <a:ea typeface="Bitter"/>
                <a:cs typeface="Bitter"/>
                <a:sym typeface="Bitter"/>
              </a:rPr>
              <a:t>n polity in present-day </a:t>
            </a:r>
            <a:r>
              <a:rPr lang="en-US" b="true" sz="2390">
                <a:solidFill>
                  <a:srgbClr val="000000"/>
                </a:solidFill>
                <a:latin typeface="Bitter Bold"/>
                <a:ea typeface="Bitter Bold"/>
                <a:cs typeface="Bitter Bold"/>
                <a:sym typeface="Bitter Bold"/>
              </a:rPr>
              <a:t>Chiang Rai</a:t>
            </a:r>
            <a:r>
              <a:rPr lang="en-US" sz="2390">
                <a:solidFill>
                  <a:srgbClr val="000000"/>
                </a:solidFill>
                <a:latin typeface="Bitter"/>
                <a:ea typeface="Bitter"/>
                <a:cs typeface="Bitter"/>
                <a:sym typeface="Bitter"/>
              </a:rPr>
              <a:t>.</a:t>
            </a:r>
          </a:p>
          <a:p>
            <a:pPr algn="l" marL="516002" indent="-258001" lvl="1">
              <a:lnSpc>
                <a:spcPts val="3864"/>
              </a:lnSpc>
              <a:buFont typeface="Arial"/>
              <a:buChar char="•"/>
            </a:pPr>
            <a:r>
              <a:rPr lang="en-US" sz="2390">
                <a:solidFill>
                  <a:srgbClr val="000000"/>
                </a:solidFill>
                <a:latin typeface="Bitter"/>
                <a:ea typeface="Bitter"/>
                <a:cs typeface="Bitter"/>
                <a:sym typeface="Bitter"/>
              </a:rPr>
              <a:t>Associated with</a:t>
            </a:r>
            <a:r>
              <a:rPr lang="en-US" sz="2390">
                <a:solidFill>
                  <a:srgbClr val="000000"/>
                </a:solidFill>
                <a:latin typeface="Bitter"/>
                <a:ea typeface="Bitter"/>
                <a:cs typeface="Bitter"/>
                <a:sym typeface="Bitter"/>
              </a:rPr>
              <a:t> </a:t>
            </a:r>
            <a:r>
              <a:rPr lang="en-US" b="true" sz="2390">
                <a:solidFill>
                  <a:srgbClr val="000000"/>
                </a:solidFill>
                <a:latin typeface="Bitter Bold"/>
                <a:ea typeface="Bitter Bold"/>
                <a:cs typeface="Bitter Bold"/>
                <a:sym typeface="Bitter Bold"/>
              </a:rPr>
              <a:t>Chiang Saen</a:t>
            </a:r>
            <a:r>
              <a:rPr lang="en-US" sz="2390">
                <a:solidFill>
                  <a:srgbClr val="000000"/>
                </a:solidFill>
                <a:latin typeface="Bitter"/>
                <a:ea typeface="Bitter"/>
                <a:cs typeface="Bitter"/>
                <a:sym typeface="Bitter"/>
              </a:rPr>
              <a:t> </a:t>
            </a:r>
            <a:r>
              <a:rPr lang="en-US" sz="2390">
                <a:solidFill>
                  <a:srgbClr val="000000"/>
                </a:solidFill>
                <a:latin typeface="Bitter"/>
                <a:ea typeface="Bitter"/>
                <a:cs typeface="Bitter"/>
                <a:sym typeface="Bitter"/>
              </a:rPr>
              <a:t>a</a:t>
            </a:r>
            <a:r>
              <a:rPr lang="en-US" sz="2390">
                <a:solidFill>
                  <a:srgbClr val="000000"/>
                </a:solidFill>
                <a:latin typeface="Bitter"/>
                <a:ea typeface="Bitter"/>
                <a:cs typeface="Bitter"/>
                <a:sym typeface="Bitter"/>
              </a:rPr>
              <a:t>n</a:t>
            </a:r>
            <a:r>
              <a:rPr lang="en-US" sz="2390">
                <a:solidFill>
                  <a:srgbClr val="000000"/>
                </a:solidFill>
                <a:latin typeface="Bitter"/>
                <a:ea typeface="Bitter"/>
                <a:cs typeface="Bitter"/>
                <a:sym typeface="Bitter"/>
              </a:rPr>
              <a:t>d</a:t>
            </a:r>
            <a:r>
              <a:rPr lang="en-US" sz="2390">
                <a:solidFill>
                  <a:srgbClr val="000000"/>
                </a:solidFill>
                <a:latin typeface="Bitter"/>
                <a:ea typeface="Bitter"/>
                <a:cs typeface="Bitter"/>
                <a:sym typeface="Bitter"/>
              </a:rPr>
              <a:t> r</a:t>
            </a:r>
            <a:r>
              <a:rPr lang="en-US" sz="2390">
                <a:solidFill>
                  <a:srgbClr val="000000"/>
                </a:solidFill>
                <a:latin typeface="Bitter"/>
                <a:ea typeface="Bitter"/>
                <a:cs typeface="Bitter"/>
                <a:sym typeface="Bitter"/>
              </a:rPr>
              <a:t>e</a:t>
            </a:r>
            <a:r>
              <a:rPr lang="en-US" sz="2390">
                <a:solidFill>
                  <a:srgbClr val="000000"/>
                </a:solidFill>
                <a:latin typeface="Bitter"/>
                <a:ea typeface="Bitter"/>
                <a:cs typeface="Bitter"/>
                <a:sym typeface="Bitter"/>
              </a:rPr>
              <a:t>g</a:t>
            </a:r>
            <a:r>
              <a:rPr lang="en-US" sz="2390">
                <a:solidFill>
                  <a:srgbClr val="000000"/>
                </a:solidFill>
                <a:latin typeface="Bitter"/>
                <a:ea typeface="Bitter"/>
                <a:cs typeface="Bitter"/>
                <a:sym typeface="Bitter"/>
              </a:rPr>
              <a:t>i</a:t>
            </a:r>
            <a:r>
              <a:rPr lang="en-US" sz="2390">
                <a:solidFill>
                  <a:srgbClr val="000000"/>
                </a:solidFill>
                <a:latin typeface="Bitter"/>
                <a:ea typeface="Bitter"/>
                <a:cs typeface="Bitter"/>
                <a:sym typeface="Bitter"/>
              </a:rPr>
              <a:t>onal trade networks.</a:t>
            </a:r>
          </a:p>
          <a:p>
            <a:pPr algn="l" marL="516002" indent="-258001" lvl="1">
              <a:lnSpc>
                <a:spcPts val="3866"/>
              </a:lnSpc>
              <a:buFont typeface="Arial"/>
              <a:buChar char="•"/>
            </a:pPr>
            <a:r>
              <a:rPr lang="en-US" sz="2390">
                <a:solidFill>
                  <a:srgbClr val="000000"/>
                </a:solidFill>
                <a:latin typeface="Bitter"/>
                <a:ea typeface="Bitter"/>
                <a:cs typeface="Bitter"/>
                <a:sym typeface="Bitter"/>
              </a:rPr>
              <a:t>Consider</a:t>
            </a:r>
            <a:r>
              <a:rPr lang="en-US" sz="2390">
                <a:solidFill>
                  <a:srgbClr val="000000"/>
                </a:solidFill>
                <a:latin typeface="Bitter"/>
                <a:ea typeface="Bitter"/>
                <a:cs typeface="Bitter"/>
                <a:sym typeface="Bitter"/>
              </a:rPr>
              <a:t>ed an important pre</a:t>
            </a:r>
            <a:r>
              <a:rPr lang="en-US" sz="2390">
                <a:solidFill>
                  <a:srgbClr val="000000"/>
                </a:solidFill>
                <a:latin typeface="Bitter"/>
                <a:ea typeface="Bitter"/>
                <a:cs typeface="Bitter"/>
                <a:sym typeface="Bitter"/>
              </a:rPr>
              <a:t>cur</a:t>
            </a:r>
            <a:r>
              <a:rPr lang="en-US" sz="2390">
                <a:solidFill>
                  <a:srgbClr val="000000"/>
                </a:solidFill>
                <a:latin typeface="Bitter"/>
                <a:ea typeface="Bitter"/>
                <a:cs typeface="Bitter"/>
                <a:sym typeface="Bitter"/>
              </a:rPr>
              <a:t>s</a:t>
            </a:r>
            <a:r>
              <a:rPr lang="en-US" sz="2390">
                <a:solidFill>
                  <a:srgbClr val="000000"/>
                </a:solidFill>
                <a:latin typeface="Bitter"/>
                <a:ea typeface="Bitter"/>
                <a:cs typeface="Bitter"/>
                <a:sym typeface="Bitter"/>
              </a:rPr>
              <a:t>or to </a:t>
            </a:r>
            <a:r>
              <a:rPr lang="en-US" b="true" sz="2390">
                <a:solidFill>
                  <a:srgbClr val="000000"/>
                </a:solidFill>
                <a:latin typeface="Bitter Bold"/>
                <a:ea typeface="Bitter Bold"/>
                <a:cs typeface="Bitter Bold"/>
                <a:sym typeface="Bitter Bold"/>
              </a:rPr>
              <a:t>the Lanna Kingdom</a:t>
            </a:r>
            <a:r>
              <a:rPr lang="en-US" sz="2390">
                <a:solidFill>
                  <a:srgbClr val="000000"/>
                </a:solidFill>
                <a:latin typeface="Bitter"/>
                <a:ea typeface="Bitter"/>
                <a:cs typeface="Bitter"/>
                <a:sym typeface="Bitter"/>
              </a:rPr>
              <a:t>.</a:t>
            </a:r>
          </a:p>
        </p:txBody>
      </p:sp>
      <p:sp>
        <p:nvSpPr>
          <p:cNvPr name="TextBox 7" id="7"/>
          <p:cNvSpPr txBox="true"/>
          <p:nvPr/>
        </p:nvSpPr>
        <p:spPr>
          <a:xfrm rot="0">
            <a:off x="737775" y="693365"/>
            <a:ext cx="9534674" cy="679890"/>
          </a:xfrm>
          <a:prstGeom prst="rect">
            <a:avLst/>
          </a:prstGeom>
        </p:spPr>
        <p:txBody>
          <a:bodyPr anchor="t" rtlCol="false" tIns="0" lIns="0" bIns="0" rIns="0">
            <a:spAutoFit/>
          </a:bodyPr>
          <a:lstStyle/>
          <a:p>
            <a:pPr algn="l">
              <a:lnSpc>
                <a:spcPts val="5194"/>
              </a:lnSpc>
            </a:pPr>
            <a:r>
              <a:rPr lang="en-US" sz="4164" b="true">
                <a:solidFill>
                  <a:srgbClr val="253A7E"/>
                </a:solidFill>
                <a:latin typeface="Bitter Bold"/>
                <a:ea typeface="Bitter Bold"/>
                <a:cs typeface="Bitter Bold"/>
                <a:sym typeface="Bitter Bold"/>
              </a:rPr>
              <a:t>Important Lanna</a:t>
            </a:r>
            <a:r>
              <a:rPr lang="en-US" sz="4164" b="true">
                <a:solidFill>
                  <a:srgbClr val="253A7E"/>
                </a:solidFill>
                <a:latin typeface="Bitter Bold"/>
                <a:ea typeface="Bitter Bold"/>
                <a:cs typeface="Bitter Bold"/>
                <a:sym typeface="Bitter Bold"/>
              </a:rPr>
              <a:t>-Related Kingdoms</a:t>
            </a:r>
          </a:p>
        </p:txBody>
      </p:sp>
      <p:sp>
        <p:nvSpPr>
          <p:cNvPr name="TextBox 8" id="8"/>
          <p:cNvSpPr txBox="true"/>
          <p:nvPr/>
        </p:nvSpPr>
        <p:spPr>
          <a:xfrm rot="0">
            <a:off x="737775" y="2078693"/>
            <a:ext cx="8115300" cy="1347301"/>
          </a:xfrm>
          <a:prstGeom prst="rect">
            <a:avLst/>
          </a:prstGeom>
        </p:spPr>
        <p:txBody>
          <a:bodyPr anchor="t" rtlCol="false" tIns="0" lIns="0" bIns="0" rIns="0">
            <a:spAutoFit/>
          </a:bodyPr>
          <a:lstStyle/>
          <a:p>
            <a:pPr algn="l">
              <a:lnSpc>
                <a:spcPts val="5065"/>
              </a:lnSpc>
            </a:pPr>
            <a:r>
              <a:rPr lang="en-US" sz="4062" b="true">
                <a:solidFill>
                  <a:srgbClr val="253A7E"/>
                </a:solidFill>
                <a:latin typeface="Bitter Bold"/>
                <a:ea typeface="Bitter Bold"/>
                <a:cs typeface="Bitter Bold"/>
                <a:sym typeface="Bitter Bold"/>
              </a:rPr>
              <a:t>2. Yonok (Chiang Saen) </a:t>
            </a:r>
          </a:p>
          <a:p>
            <a:pPr algn="l">
              <a:lnSpc>
                <a:spcPts val="5066"/>
              </a:lnSpc>
            </a:pPr>
            <a:r>
              <a:rPr lang="en-US" sz="4062" b="true">
                <a:solidFill>
                  <a:srgbClr val="253A7E"/>
                </a:solidFill>
                <a:latin typeface="Bitter Bold"/>
                <a:ea typeface="Bitter Bold"/>
                <a:cs typeface="Bitter Bold"/>
                <a:sym typeface="Bitter Bold"/>
              </a:rPr>
              <a:t>(Chiang Rai)</a:t>
            </a:r>
          </a:p>
        </p:txBody>
      </p:sp>
      <p:sp>
        <p:nvSpPr>
          <p:cNvPr name="TextBox 9" id="9"/>
          <p:cNvSpPr txBox="true"/>
          <p:nvPr/>
        </p:nvSpPr>
        <p:spPr>
          <a:xfrm rot="0">
            <a:off x="1017219" y="6748450"/>
            <a:ext cx="8632168" cy="627019"/>
          </a:xfrm>
          <a:prstGeom prst="rect">
            <a:avLst/>
          </a:prstGeom>
        </p:spPr>
        <p:txBody>
          <a:bodyPr anchor="t" rtlCol="false" tIns="0" lIns="0" bIns="0" rIns="0">
            <a:spAutoFit/>
          </a:bodyPr>
          <a:lstStyle/>
          <a:p>
            <a:pPr algn="l">
              <a:lnSpc>
                <a:spcPts val="2616"/>
              </a:lnSpc>
              <a:spcBef>
                <a:spcPct val="0"/>
              </a:spcBef>
            </a:pPr>
            <a:r>
              <a:rPr lang="en-US" sz="1607">
                <a:solidFill>
                  <a:srgbClr val="000000"/>
                </a:solidFill>
                <a:latin typeface="Bitter"/>
                <a:ea typeface="Bitter"/>
                <a:cs typeface="Bitter"/>
                <a:sym typeface="Bitter"/>
              </a:rPr>
              <a:t>Pictured: Wat Pa Sak, Chiang Rai</a:t>
            </a:r>
          </a:p>
          <a:p>
            <a:pPr algn="l">
              <a:lnSpc>
                <a:spcPts val="2616"/>
              </a:lnSpc>
              <a:spcBef>
                <a:spcPct val="0"/>
              </a:spcBef>
            </a:pPr>
            <a:r>
              <a:rPr lang="en-US" sz="1607">
                <a:solidFill>
                  <a:srgbClr val="000000"/>
                </a:solidFill>
                <a:latin typeface="Bitter"/>
                <a:ea typeface="Bitter"/>
                <a:cs typeface="Bitter"/>
                <a:sym typeface="Bitter"/>
              </a:rPr>
              <a:t>Photo credit: Historydo</a:t>
            </a:r>
          </a:p>
        </p:txBody>
      </p:sp>
      <p:grpSp>
        <p:nvGrpSpPr>
          <p:cNvPr name="Group 10" id="10"/>
          <p:cNvGrpSpPr/>
          <p:nvPr/>
        </p:nvGrpSpPr>
        <p:grpSpPr>
          <a:xfrm rot="0">
            <a:off x="1028700" y="7870769"/>
            <a:ext cx="8958517" cy="1761849"/>
            <a:chOff x="0" y="0"/>
            <a:chExt cx="2117217" cy="416560"/>
          </a:xfrm>
        </p:grpSpPr>
        <p:sp>
          <p:nvSpPr>
            <p:cNvPr name="Freeform 11" id="11"/>
            <p:cNvSpPr/>
            <p:nvPr/>
          </p:nvSpPr>
          <p:spPr>
            <a:xfrm flipH="false" flipV="false" rot="0">
              <a:off x="0" y="0"/>
              <a:ext cx="2117217" cy="416560"/>
            </a:xfrm>
            <a:custGeom>
              <a:avLst/>
              <a:gdLst/>
              <a:ahLst/>
              <a:cxnLst/>
              <a:rect r="r" b="b" t="t" l="l"/>
              <a:pathLst>
                <a:path h="416560" w="2117217">
                  <a:moveTo>
                    <a:pt x="2117217" y="19012"/>
                  </a:moveTo>
                  <a:lnTo>
                    <a:pt x="2117217" y="397548"/>
                  </a:lnTo>
                  <a:cubicBezTo>
                    <a:pt x="2117217" y="408048"/>
                    <a:pt x="2108705" y="416560"/>
                    <a:pt x="2098205" y="416560"/>
                  </a:cubicBezTo>
                  <a:lnTo>
                    <a:pt x="19012" y="416560"/>
                  </a:lnTo>
                  <a:cubicBezTo>
                    <a:pt x="8512" y="416560"/>
                    <a:pt x="0" y="408048"/>
                    <a:pt x="0" y="397548"/>
                  </a:cubicBezTo>
                  <a:lnTo>
                    <a:pt x="0" y="19012"/>
                  </a:lnTo>
                  <a:cubicBezTo>
                    <a:pt x="0" y="8512"/>
                    <a:pt x="8512" y="0"/>
                    <a:pt x="19012" y="0"/>
                  </a:cubicBezTo>
                  <a:lnTo>
                    <a:pt x="2098205" y="0"/>
                  </a:lnTo>
                  <a:cubicBezTo>
                    <a:pt x="2108705" y="0"/>
                    <a:pt x="2117217" y="8512"/>
                    <a:pt x="2117217" y="19012"/>
                  </a:cubicBezTo>
                  <a:close/>
                </a:path>
              </a:pathLst>
            </a:custGeom>
            <a:solidFill>
              <a:srgbClr val="FEEECD"/>
            </a:solidFill>
          </p:spPr>
        </p:sp>
        <p:sp>
          <p:nvSpPr>
            <p:cNvPr name="TextBox 12" id="12"/>
            <p:cNvSpPr txBox="true"/>
            <p:nvPr/>
          </p:nvSpPr>
          <p:spPr>
            <a:xfrm>
              <a:off x="0" y="-95250"/>
              <a:ext cx="2117217" cy="511810"/>
            </a:xfrm>
            <a:prstGeom prst="rect">
              <a:avLst/>
            </a:prstGeom>
          </p:spPr>
          <p:txBody>
            <a:bodyPr anchor="ctr" rtlCol="false" tIns="50800" lIns="50800" bIns="50800" rIns="50800"/>
            <a:lstStyle/>
            <a:p>
              <a:pPr algn="ctr">
                <a:lnSpc>
                  <a:spcPts val="4081"/>
                </a:lnSpc>
              </a:pPr>
            </a:p>
          </p:txBody>
        </p:sp>
      </p:grpSp>
      <p:sp>
        <p:nvSpPr>
          <p:cNvPr name="Freeform 13" id="13"/>
          <p:cNvSpPr/>
          <p:nvPr/>
        </p:nvSpPr>
        <p:spPr>
          <a:xfrm flipH="false" flipV="false" rot="0">
            <a:off x="8166765" y="8006992"/>
            <a:ext cx="1489404" cy="1489404"/>
          </a:xfrm>
          <a:custGeom>
            <a:avLst/>
            <a:gdLst/>
            <a:ahLst/>
            <a:cxnLst/>
            <a:rect r="r" b="b" t="t" l="l"/>
            <a:pathLst>
              <a:path h="1489404" w="1489404">
                <a:moveTo>
                  <a:pt x="0" y="0"/>
                </a:moveTo>
                <a:lnTo>
                  <a:pt x="1489404" y="0"/>
                </a:lnTo>
                <a:lnTo>
                  <a:pt x="1489404" y="1489404"/>
                </a:lnTo>
                <a:lnTo>
                  <a:pt x="0" y="1489404"/>
                </a:lnTo>
                <a:lnTo>
                  <a:pt x="0" y="0"/>
                </a:lnTo>
                <a:close/>
              </a:path>
            </a:pathLst>
          </a:custGeom>
          <a:blipFill>
            <a:blip r:embed="rId5"/>
            <a:stretch>
              <a:fillRect l="0" t="0" r="0" b="0"/>
            </a:stretch>
          </a:blipFill>
        </p:spPr>
      </p:sp>
      <p:sp>
        <p:nvSpPr>
          <p:cNvPr name="TextBox 14" id="14"/>
          <p:cNvSpPr txBox="true"/>
          <p:nvPr/>
        </p:nvSpPr>
        <p:spPr>
          <a:xfrm rot="0">
            <a:off x="1359067" y="7996044"/>
            <a:ext cx="6599569" cy="1473170"/>
          </a:xfrm>
          <a:prstGeom prst="rect">
            <a:avLst/>
          </a:prstGeom>
        </p:spPr>
        <p:txBody>
          <a:bodyPr anchor="t" rtlCol="false" tIns="0" lIns="0" bIns="0" rIns="0">
            <a:spAutoFit/>
          </a:bodyPr>
          <a:lstStyle/>
          <a:p>
            <a:pPr algn="r">
              <a:lnSpc>
                <a:spcPts val="2858"/>
              </a:lnSpc>
            </a:pPr>
            <a:r>
              <a:rPr lang="en-US" sz="1767">
                <a:solidFill>
                  <a:srgbClr val="000000"/>
                </a:solidFill>
                <a:latin typeface="Bitter"/>
                <a:ea typeface="Bitter"/>
                <a:cs typeface="Bitter"/>
                <a:sym typeface="Bitter"/>
              </a:rPr>
              <a:t>Sca</a:t>
            </a:r>
            <a:r>
              <a:rPr lang="en-US" sz="1767">
                <a:solidFill>
                  <a:srgbClr val="000000"/>
                </a:solidFill>
                <a:latin typeface="Bitter"/>
                <a:ea typeface="Bitter"/>
                <a:cs typeface="Bitter"/>
                <a:sym typeface="Bitter"/>
              </a:rPr>
              <a:t>n the QR code to access the digital PDF of </a:t>
            </a:r>
            <a:r>
              <a:rPr lang="en-US" sz="1767" b="true">
                <a:solidFill>
                  <a:srgbClr val="000000"/>
                </a:solidFill>
                <a:latin typeface="Bitter Bold"/>
                <a:ea typeface="Bitter Bold"/>
                <a:cs typeface="Bitter Bold"/>
                <a:sym typeface="Bitter Bold"/>
              </a:rPr>
              <a:t>Archaeology and Hi</a:t>
            </a:r>
            <a:r>
              <a:rPr lang="en-US" sz="1767" b="true">
                <a:solidFill>
                  <a:srgbClr val="000000"/>
                </a:solidFill>
                <a:latin typeface="Bitter Bold"/>
                <a:ea typeface="Bitter Bold"/>
                <a:cs typeface="Bitter Bold"/>
                <a:sym typeface="Bitter Bold"/>
              </a:rPr>
              <a:t>story </a:t>
            </a:r>
            <a:r>
              <a:rPr lang="en-US" sz="1767" b="true">
                <a:solidFill>
                  <a:srgbClr val="000000"/>
                </a:solidFill>
                <a:latin typeface="Bitter Bold"/>
                <a:ea typeface="Bitter Bold"/>
                <a:cs typeface="Bitter Bold"/>
                <a:sym typeface="Bitter Bold"/>
              </a:rPr>
              <a:t>of Thailand (Early Periods)</a:t>
            </a:r>
            <a:r>
              <a:rPr lang="en-US" sz="1767">
                <a:solidFill>
                  <a:srgbClr val="000000"/>
                </a:solidFill>
                <a:latin typeface="Bitter"/>
                <a:ea typeface="Bitter"/>
                <a:cs typeface="Bitter"/>
                <a:sym typeface="Bitter"/>
              </a:rPr>
              <a:t>. Please note that the publication is available </a:t>
            </a:r>
            <a:r>
              <a:rPr lang="en-US" sz="1767" b="true">
                <a:solidFill>
                  <a:srgbClr val="000000"/>
                </a:solidFill>
                <a:latin typeface="Bitter Bold"/>
                <a:ea typeface="Bitter Bold"/>
                <a:cs typeface="Bitter Bold"/>
                <a:sym typeface="Bitter Bold"/>
              </a:rPr>
              <a:t>in Thai only</a:t>
            </a:r>
            <a:r>
              <a:rPr lang="en-US" sz="1767">
                <a:solidFill>
                  <a:srgbClr val="000000"/>
                </a:solidFill>
                <a:latin typeface="Bitter"/>
                <a:ea typeface="Bitter"/>
                <a:cs typeface="Bitter"/>
                <a:sym typeface="Bitter"/>
              </a:rPr>
              <a:t>. I</a:t>
            </a:r>
            <a:r>
              <a:rPr lang="en-US" sz="1767">
                <a:solidFill>
                  <a:srgbClr val="000000"/>
                </a:solidFill>
                <a:latin typeface="Bitter"/>
                <a:ea typeface="Bitter"/>
                <a:cs typeface="Bitter"/>
                <a:sym typeface="Bitter"/>
              </a:rPr>
              <a:t>nterested readers may use translation tools to explore </a:t>
            </a:r>
            <a:r>
              <a:rPr lang="en-US" sz="1767">
                <a:solidFill>
                  <a:srgbClr val="000000"/>
                </a:solidFill>
                <a:latin typeface="Bitter"/>
                <a:ea typeface="Bitter"/>
                <a:cs typeface="Bitter"/>
                <a:sym typeface="Bitter"/>
              </a:rPr>
              <a:t>the </a:t>
            </a:r>
            <a:r>
              <a:rPr lang="en-US" sz="1767">
                <a:solidFill>
                  <a:srgbClr val="000000"/>
                </a:solidFill>
                <a:latin typeface="Bitter"/>
                <a:ea typeface="Bitter"/>
                <a:cs typeface="Bitter"/>
                <a:sym typeface="Bitter"/>
              </a:rPr>
              <a:t>co</a:t>
            </a:r>
            <a:r>
              <a:rPr lang="en-US" sz="1767">
                <a:solidFill>
                  <a:srgbClr val="000000"/>
                </a:solidFill>
                <a:latin typeface="Bitter"/>
                <a:ea typeface="Bitter"/>
                <a:cs typeface="Bitter"/>
                <a:sym typeface="Bitter"/>
              </a:rPr>
              <a:t>n</a:t>
            </a:r>
            <a:r>
              <a:rPr lang="en-US" sz="1767">
                <a:solidFill>
                  <a:srgbClr val="000000"/>
                </a:solidFill>
                <a:latin typeface="Bitter"/>
                <a:ea typeface="Bitter"/>
                <a:cs typeface="Bitter"/>
                <a:sym typeface="Bitter"/>
              </a:rPr>
              <a:t>te</a:t>
            </a:r>
            <a:r>
              <a:rPr lang="en-US" sz="1767">
                <a:solidFill>
                  <a:srgbClr val="000000"/>
                </a:solidFill>
                <a:latin typeface="Bitter"/>
                <a:ea typeface="Bitter"/>
                <a:cs typeface="Bitter"/>
                <a:sym typeface="Bitter"/>
              </a:rPr>
              <a:t>n</a:t>
            </a:r>
            <a:r>
              <a:rPr lang="en-US" sz="1767">
                <a:solidFill>
                  <a:srgbClr val="000000"/>
                </a:solidFill>
                <a:latin typeface="Bitter"/>
                <a:ea typeface="Bitter"/>
                <a:cs typeface="Bitter"/>
                <a:sym typeface="Bitter"/>
              </a:rPr>
              <a:t>t</a:t>
            </a:r>
            <a:r>
              <a:rPr lang="en-US" sz="1767">
                <a:solidFill>
                  <a:srgbClr val="000000"/>
                </a:solidFill>
                <a:latin typeface="Bitter"/>
                <a:ea typeface="Bitter"/>
                <a:cs typeface="Bitter"/>
                <a:sym typeface="Bitter"/>
              </a:rPr>
              <a:t> i</a:t>
            </a:r>
            <a:r>
              <a:rPr lang="en-US" sz="1767">
                <a:solidFill>
                  <a:srgbClr val="000000"/>
                </a:solidFill>
                <a:latin typeface="Bitter"/>
                <a:ea typeface="Bitter"/>
                <a:cs typeface="Bitter"/>
                <a:sym typeface="Bitter"/>
              </a:rPr>
              <a:t>n E</a:t>
            </a:r>
            <a:r>
              <a:rPr lang="en-US" sz="1767">
                <a:solidFill>
                  <a:srgbClr val="000000"/>
                </a:solidFill>
                <a:latin typeface="Bitter"/>
                <a:ea typeface="Bitter"/>
                <a:cs typeface="Bitter"/>
                <a:sym typeface="Bitter"/>
              </a:rPr>
              <a:t>ng</a:t>
            </a:r>
            <a:r>
              <a:rPr lang="en-US" sz="1767">
                <a:solidFill>
                  <a:srgbClr val="000000"/>
                </a:solidFill>
                <a:latin typeface="Bitter"/>
                <a:ea typeface="Bitter"/>
                <a:cs typeface="Bitter"/>
                <a:sym typeface="Bitter"/>
              </a:rPr>
              <a:t>lish</a:t>
            </a:r>
            <a:r>
              <a:rPr lang="en-US" sz="1767">
                <a:solidFill>
                  <a:srgbClr val="000000"/>
                </a:solidFill>
                <a:latin typeface="Bitter"/>
                <a:ea typeface="Bitter"/>
                <a:cs typeface="Bitter"/>
                <a:sym typeface="Bitter"/>
              </a:rPr>
              <a:t>.</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50980"/>
              </a:srgbClr>
            </a:solidFill>
          </p:spPr>
        </p:sp>
      </p:grpSp>
      <p:sp>
        <p:nvSpPr>
          <p:cNvPr name="TextBox 10" id="10"/>
          <p:cNvSpPr txBox="true"/>
          <p:nvPr/>
        </p:nvSpPr>
        <p:spPr>
          <a:xfrm rot="0">
            <a:off x="992238" y="873919"/>
            <a:ext cx="6948413" cy="914400"/>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2</a:t>
            </a:r>
            <a:r>
              <a:rPr lang="en-US" sz="5562" b="true">
                <a:solidFill>
                  <a:srgbClr val="253A7E"/>
                </a:solidFill>
                <a:latin typeface="Bitter Bold"/>
                <a:ea typeface="Bitter Bold"/>
                <a:cs typeface="Bitter Bold"/>
                <a:sym typeface="Bitter Bold"/>
              </a:rPr>
              <a:t>. Sukhothai Period</a:t>
            </a:r>
          </a:p>
        </p:txBody>
      </p:sp>
      <p:sp>
        <p:nvSpPr>
          <p:cNvPr name="TextBox 11" id="11"/>
          <p:cNvSpPr txBox="true"/>
          <p:nvPr/>
        </p:nvSpPr>
        <p:spPr>
          <a:xfrm rot="0">
            <a:off x="992238" y="2108892"/>
            <a:ext cx="16303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Sukhothai Period (1238–1351: 113 years) is marked by the rise of the Sukhothai Kingdom, considered by many to be one of the first Thai states.</a:t>
            </a:r>
          </a:p>
        </p:txBody>
      </p:sp>
      <p:grpSp>
        <p:nvGrpSpPr>
          <p:cNvPr name="Group 12" id="12"/>
          <p:cNvGrpSpPr/>
          <p:nvPr/>
        </p:nvGrpSpPr>
        <p:grpSpPr>
          <a:xfrm rot="0">
            <a:off x="987476" y="3425581"/>
            <a:ext cx="5254971" cy="5291290"/>
            <a:chOff x="0" y="0"/>
            <a:chExt cx="7006628" cy="7055053"/>
          </a:xfrm>
        </p:grpSpPr>
        <p:sp>
          <p:nvSpPr>
            <p:cNvPr name="Freeform 13" id="13"/>
            <p:cNvSpPr/>
            <p:nvPr/>
          </p:nvSpPr>
          <p:spPr>
            <a:xfrm flipH="false" flipV="false" rot="0">
              <a:off x="0" y="0"/>
              <a:ext cx="7006590" cy="7054977"/>
            </a:xfrm>
            <a:custGeom>
              <a:avLst/>
              <a:gdLst/>
              <a:ahLst/>
              <a:cxnLst/>
              <a:rect r="r" b="b" t="t" l="l"/>
              <a:pathLst>
                <a:path h="7054977" w="7006590">
                  <a:moveTo>
                    <a:pt x="0" y="159004"/>
                  </a:moveTo>
                  <a:cubicBezTo>
                    <a:pt x="0" y="71247"/>
                    <a:pt x="71247" y="0"/>
                    <a:pt x="159004" y="0"/>
                  </a:cubicBezTo>
                  <a:lnTo>
                    <a:pt x="6847586" y="0"/>
                  </a:lnTo>
                  <a:cubicBezTo>
                    <a:pt x="6935470" y="0"/>
                    <a:pt x="7006590" y="71247"/>
                    <a:pt x="7006590" y="159004"/>
                  </a:cubicBezTo>
                  <a:lnTo>
                    <a:pt x="7006590" y="6895973"/>
                  </a:lnTo>
                  <a:cubicBezTo>
                    <a:pt x="7006590" y="6983857"/>
                    <a:pt x="6935343" y="7054977"/>
                    <a:pt x="6847586" y="7054977"/>
                  </a:cubicBezTo>
                  <a:lnTo>
                    <a:pt x="159004" y="7054977"/>
                  </a:lnTo>
                  <a:cubicBezTo>
                    <a:pt x="71247" y="7055104"/>
                    <a:pt x="0" y="6983857"/>
                    <a:pt x="0" y="6895973"/>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1285284" y="3704330"/>
            <a:ext cx="3564884"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Theravada Buddhism</a:t>
            </a:r>
          </a:p>
        </p:txBody>
      </p:sp>
      <p:sp>
        <p:nvSpPr>
          <p:cNvPr name="TextBox 15" id="15"/>
          <p:cNvSpPr txBox="true"/>
          <p:nvPr/>
        </p:nvSpPr>
        <p:spPr>
          <a:xfrm rot="0">
            <a:off x="1285284" y="4241159"/>
            <a:ext cx="4659363" cy="2363391"/>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Through its adoption of Theravada Buddhism as the state religion, Sukhothai established a </a:t>
            </a:r>
            <a:r>
              <a:rPr lang="en-US" sz="2187" b="true">
                <a:solidFill>
                  <a:srgbClr val="000000"/>
                </a:solidFill>
                <a:latin typeface="Bitter Bold"/>
                <a:ea typeface="Bitter Bold"/>
                <a:cs typeface="Bitter Bold"/>
                <a:sym typeface="Bitter Bold"/>
              </a:rPr>
              <a:t>spiritual foundation</a:t>
            </a:r>
            <a:r>
              <a:rPr lang="en-US" sz="2187">
                <a:solidFill>
                  <a:srgbClr val="000000"/>
                </a:solidFill>
                <a:latin typeface="Bitter"/>
                <a:ea typeface="Bitter"/>
                <a:cs typeface="Bitter"/>
                <a:sym typeface="Bitter"/>
              </a:rPr>
              <a:t> that continues to shape Thai identity.</a:t>
            </a:r>
          </a:p>
        </p:txBody>
      </p:sp>
      <p:grpSp>
        <p:nvGrpSpPr>
          <p:cNvPr name="Group 16" id="16"/>
          <p:cNvGrpSpPr/>
          <p:nvPr/>
        </p:nvGrpSpPr>
        <p:grpSpPr>
          <a:xfrm rot="0">
            <a:off x="6516443" y="3425581"/>
            <a:ext cx="5254971" cy="5291290"/>
            <a:chOff x="0" y="0"/>
            <a:chExt cx="7006628" cy="7055053"/>
          </a:xfrm>
        </p:grpSpPr>
        <p:sp>
          <p:nvSpPr>
            <p:cNvPr name="Freeform 17" id="17"/>
            <p:cNvSpPr/>
            <p:nvPr/>
          </p:nvSpPr>
          <p:spPr>
            <a:xfrm flipH="false" flipV="false" rot="0">
              <a:off x="0" y="0"/>
              <a:ext cx="7006590" cy="7054977"/>
            </a:xfrm>
            <a:custGeom>
              <a:avLst/>
              <a:gdLst/>
              <a:ahLst/>
              <a:cxnLst/>
              <a:rect r="r" b="b" t="t" l="l"/>
              <a:pathLst>
                <a:path h="7054977" w="7006590">
                  <a:moveTo>
                    <a:pt x="0" y="159004"/>
                  </a:moveTo>
                  <a:cubicBezTo>
                    <a:pt x="0" y="71247"/>
                    <a:pt x="71247" y="0"/>
                    <a:pt x="159004" y="0"/>
                  </a:cubicBezTo>
                  <a:lnTo>
                    <a:pt x="6847586" y="0"/>
                  </a:lnTo>
                  <a:cubicBezTo>
                    <a:pt x="6935470" y="0"/>
                    <a:pt x="7006590" y="71247"/>
                    <a:pt x="7006590" y="159004"/>
                  </a:cubicBezTo>
                  <a:lnTo>
                    <a:pt x="7006590" y="6895973"/>
                  </a:lnTo>
                  <a:cubicBezTo>
                    <a:pt x="7006590" y="6983857"/>
                    <a:pt x="6935343" y="7054977"/>
                    <a:pt x="6847586" y="7054977"/>
                  </a:cubicBezTo>
                  <a:lnTo>
                    <a:pt x="159004" y="7054977"/>
                  </a:lnTo>
                  <a:cubicBezTo>
                    <a:pt x="71247" y="7055104"/>
                    <a:pt x="0" y="6983857"/>
                    <a:pt x="0" y="6895973"/>
                  </a:cubicBezTo>
                  <a:close/>
                </a:path>
              </a:pathLst>
            </a:custGeom>
            <a:solidFill>
              <a:srgbClr val="FEEECD"/>
            </a:solidFill>
            <a:ln w="9525" cap="sq">
              <a:solidFill>
                <a:srgbClr val="E4D4B3"/>
              </a:solidFill>
              <a:prstDash val="solid"/>
              <a:miter/>
            </a:ln>
          </p:spPr>
        </p:sp>
      </p:grpSp>
      <p:sp>
        <p:nvSpPr>
          <p:cNvPr name="TextBox 18" id="18"/>
          <p:cNvSpPr txBox="true"/>
          <p:nvPr/>
        </p:nvSpPr>
        <p:spPr>
          <a:xfrm rot="0">
            <a:off x="6814242" y="3704330"/>
            <a:ext cx="3851377"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Cultural Achievements</a:t>
            </a:r>
          </a:p>
        </p:txBody>
      </p:sp>
      <p:sp>
        <p:nvSpPr>
          <p:cNvPr name="TextBox 19" id="19"/>
          <p:cNvSpPr txBox="true"/>
          <p:nvPr/>
        </p:nvSpPr>
        <p:spPr>
          <a:xfrm rot="0">
            <a:off x="6814242" y="4241159"/>
            <a:ext cx="4659363" cy="4177903"/>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creation of the </a:t>
            </a:r>
            <a:r>
              <a:rPr lang="en-US" sz="2187" b="true">
                <a:solidFill>
                  <a:srgbClr val="000000"/>
                </a:solidFill>
                <a:latin typeface="Bitter Bold"/>
                <a:ea typeface="Bitter Bold"/>
                <a:cs typeface="Bitter Bold"/>
                <a:sym typeface="Bitter Bold"/>
              </a:rPr>
              <a:t>Thai script</a:t>
            </a:r>
            <a:r>
              <a:rPr lang="en-US" sz="2187">
                <a:solidFill>
                  <a:srgbClr val="000000"/>
                </a:solidFill>
                <a:latin typeface="Bitter"/>
                <a:ea typeface="Bitter"/>
                <a:cs typeface="Bitter"/>
                <a:sym typeface="Bitter"/>
              </a:rPr>
              <a:t> was a monumental achievement, laying the groundwork for the modern Thai language. The period's </a:t>
            </a:r>
            <a:r>
              <a:rPr lang="en-US" sz="2187" b="true">
                <a:solidFill>
                  <a:srgbClr val="000000"/>
                </a:solidFill>
                <a:latin typeface="Bitter Bold"/>
                <a:ea typeface="Bitter Bold"/>
                <a:cs typeface="Bitter Bold"/>
                <a:sym typeface="Bitter Bold"/>
              </a:rPr>
              <a:t>art</a:t>
            </a:r>
            <a:r>
              <a:rPr lang="en-US" sz="2187">
                <a:solidFill>
                  <a:srgbClr val="000000"/>
                </a:solidFill>
                <a:latin typeface="Bitter"/>
                <a:ea typeface="Bitter"/>
                <a:cs typeface="Bitter"/>
                <a:sym typeface="Bitter"/>
              </a:rPr>
              <a:t>, particularly its graceful Buddha images and distinctive architecture, remains iconic and influences Thai aesthetics to this day.</a:t>
            </a:r>
          </a:p>
        </p:txBody>
      </p:sp>
      <p:grpSp>
        <p:nvGrpSpPr>
          <p:cNvPr name="Group 20" id="20"/>
          <p:cNvGrpSpPr/>
          <p:nvPr/>
        </p:nvGrpSpPr>
        <p:grpSpPr>
          <a:xfrm rot="0">
            <a:off x="12045401" y="3425581"/>
            <a:ext cx="5254971" cy="5291290"/>
            <a:chOff x="0" y="0"/>
            <a:chExt cx="7006628" cy="7055053"/>
          </a:xfrm>
        </p:grpSpPr>
        <p:sp>
          <p:nvSpPr>
            <p:cNvPr name="Freeform 21" id="21"/>
            <p:cNvSpPr/>
            <p:nvPr/>
          </p:nvSpPr>
          <p:spPr>
            <a:xfrm flipH="false" flipV="false" rot="0">
              <a:off x="0" y="0"/>
              <a:ext cx="7006590" cy="7054977"/>
            </a:xfrm>
            <a:custGeom>
              <a:avLst/>
              <a:gdLst/>
              <a:ahLst/>
              <a:cxnLst/>
              <a:rect r="r" b="b" t="t" l="l"/>
              <a:pathLst>
                <a:path h="7054977" w="7006590">
                  <a:moveTo>
                    <a:pt x="0" y="159004"/>
                  </a:moveTo>
                  <a:cubicBezTo>
                    <a:pt x="0" y="71247"/>
                    <a:pt x="71247" y="0"/>
                    <a:pt x="159004" y="0"/>
                  </a:cubicBezTo>
                  <a:lnTo>
                    <a:pt x="6847586" y="0"/>
                  </a:lnTo>
                  <a:cubicBezTo>
                    <a:pt x="6935470" y="0"/>
                    <a:pt x="7006590" y="71247"/>
                    <a:pt x="7006590" y="159004"/>
                  </a:cubicBezTo>
                  <a:lnTo>
                    <a:pt x="7006590" y="6895973"/>
                  </a:lnTo>
                  <a:cubicBezTo>
                    <a:pt x="7006590" y="6983857"/>
                    <a:pt x="6935343" y="7054977"/>
                    <a:pt x="6847586" y="7054977"/>
                  </a:cubicBezTo>
                  <a:lnTo>
                    <a:pt x="159004" y="7054977"/>
                  </a:lnTo>
                  <a:cubicBezTo>
                    <a:pt x="71247" y="7055104"/>
                    <a:pt x="0" y="6983857"/>
                    <a:pt x="0" y="6895973"/>
                  </a:cubicBezTo>
                  <a:close/>
                </a:path>
              </a:pathLst>
            </a:custGeom>
            <a:solidFill>
              <a:srgbClr val="FEEECD"/>
            </a:solidFill>
            <a:ln w="9525" cap="sq">
              <a:solidFill>
                <a:srgbClr val="E4D4B3"/>
              </a:solidFill>
              <a:prstDash val="solid"/>
              <a:miter/>
            </a:ln>
          </p:spPr>
        </p:sp>
      </p:grpSp>
      <p:sp>
        <p:nvSpPr>
          <p:cNvPr name="TextBox 22" id="22"/>
          <p:cNvSpPr txBox="true"/>
          <p:nvPr/>
        </p:nvSpPr>
        <p:spPr>
          <a:xfrm rot="0">
            <a:off x="12343209" y="3704330"/>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Enduring Legacy</a:t>
            </a:r>
          </a:p>
        </p:txBody>
      </p:sp>
      <p:sp>
        <p:nvSpPr>
          <p:cNvPr name="TextBox 23" id="23"/>
          <p:cNvSpPr txBox="true"/>
          <p:nvPr/>
        </p:nvSpPr>
        <p:spPr>
          <a:xfrm rot="0">
            <a:off x="12343209" y="4241159"/>
            <a:ext cx="4659363" cy="19097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Sukhothai's legacy endures through its emphasis on </a:t>
            </a:r>
            <a:r>
              <a:rPr lang="en-US" sz="2187" b="true">
                <a:solidFill>
                  <a:srgbClr val="000000"/>
                </a:solidFill>
                <a:latin typeface="Bitter Bold"/>
                <a:ea typeface="Bitter Bold"/>
                <a:cs typeface="Bitter Bold"/>
                <a:sym typeface="Bitter Bold"/>
              </a:rPr>
              <a:t>Thai cultural unity, spiritual values, and artistic refinement.</a:t>
            </a:r>
          </a:p>
        </p:txBody>
      </p:sp>
      <p:sp>
        <p:nvSpPr>
          <p:cNvPr name="TextBox 24" id="24"/>
          <p:cNvSpPr txBox="true"/>
          <p:nvPr/>
        </p:nvSpPr>
        <p:spPr>
          <a:xfrm rot="0">
            <a:off x="992238" y="8964368"/>
            <a:ext cx="16303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Sawasdee Thailand</a:t>
            </a:r>
          </a:p>
        </p:txBody>
      </p:sp>
      <p:grpSp>
        <p:nvGrpSpPr>
          <p:cNvPr name="Group 25" id="25"/>
          <p:cNvGrpSpPr/>
          <p:nvPr/>
        </p:nvGrpSpPr>
        <p:grpSpPr>
          <a:xfrm rot="0">
            <a:off x="17036948" y="285750"/>
            <a:ext cx="965302" cy="752323"/>
            <a:chOff x="0" y="0"/>
            <a:chExt cx="1287069" cy="1003097"/>
          </a:xfrm>
        </p:grpSpPr>
        <p:sp>
          <p:nvSpPr>
            <p:cNvPr name="Freeform 26" id="2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2469147" y="0"/>
            <a:ext cx="5818853" cy="10287000"/>
            <a:chOff x="0" y="0"/>
            <a:chExt cx="7758471" cy="13716000"/>
          </a:xfrm>
        </p:grpSpPr>
        <p:sp>
          <p:nvSpPr>
            <p:cNvPr name="Freeform 7" id="7" descr="preencoded.png"/>
            <p:cNvSpPr/>
            <p:nvPr/>
          </p:nvSpPr>
          <p:spPr>
            <a:xfrm flipH="false" flipV="false" rot="0">
              <a:off x="0" y="0"/>
              <a:ext cx="7758471" cy="13716000"/>
            </a:xfrm>
            <a:custGeom>
              <a:avLst/>
              <a:gdLst/>
              <a:ahLst/>
              <a:cxnLst/>
              <a:rect r="r" b="b" t="t" l="l"/>
              <a:pathLst>
                <a:path h="13716000" w="7758471">
                  <a:moveTo>
                    <a:pt x="0" y="0"/>
                  </a:moveTo>
                  <a:lnTo>
                    <a:pt x="7758471" y="0"/>
                  </a:lnTo>
                  <a:lnTo>
                    <a:pt x="7758471" y="13716000"/>
                  </a:lnTo>
                  <a:lnTo>
                    <a:pt x="0" y="13716000"/>
                  </a:lnTo>
                  <a:lnTo>
                    <a:pt x="0" y="0"/>
                  </a:lnTo>
                  <a:close/>
                </a:path>
              </a:pathLst>
            </a:custGeom>
            <a:blipFill>
              <a:blip r:embed="rId3"/>
              <a:stretch>
                <a:fillRect l="0" t="-7850" r="0" b="-7850"/>
              </a:stretch>
            </a:blipFill>
          </p:spPr>
        </p:sp>
      </p:grpSp>
      <p:sp>
        <p:nvSpPr>
          <p:cNvPr name="TextBox 8" id="8"/>
          <p:cNvSpPr txBox="true"/>
          <p:nvPr/>
        </p:nvSpPr>
        <p:spPr>
          <a:xfrm rot="0">
            <a:off x="984942" y="746674"/>
            <a:ext cx="11746116" cy="1787728"/>
          </a:xfrm>
          <a:prstGeom prst="rect">
            <a:avLst/>
          </a:prstGeom>
        </p:spPr>
        <p:txBody>
          <a:bodyPr anchor="t" rtlCol="false" tIns="0" lIns="0" bIns="0" rIns="0">
            <a:spAutoFit/>
          </a:bodyPr>
          <a:lstStyle/>
          <a:p>
            <a:pPr algn="l">
              <a:lnSpc>
                <a:spcPts val="6875"/>
              </a:lnSpc>
            </a:pPr>
            <a:r>
              <a:rPr lang="en-US" sz="5500" b="true">
                <a:solidFill>
                  <a:srgbClr val="253A7E"/>
                </a:solidFill>
                <a:latin typeface="Bitter Bold"/>
                <a:ea typeface="Bitter Bold"/>
                <a:cs typeface="Bitter Bold"/>
                <a:sym typeface="Bitter Bold"/>
              </a:rPr>
              <a:t>Important Events During the Sukhothai Period</a:t>
            </a:r>
          </a:p>
        </p:txBody>
      </p:sp>
      <p:sp>
        <p:nvSpPr>
          <p:cNvPr name="TextBox 9" id="9"/>
          <p:cNvSpPr txBox="true"/>
          <p:nvPr/>
        </p:nvSpPr>
        <p:spPr>
          <a:xfrm rot="0">
            <a:off x="984942" y="5613758"/>
            <a:ext cx="8675341" cy="458838"/>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Reign of King Ram Kamhaeng the Great (1279 – 1298)</a:t>
            </a:r>
          </a:p>
        </p:txBody>
      </p:sp>
      <p:sp>
        <p:nvSpPr>
          <p:cNvPr name="TextBox 10" id="10"/>
          <p:cNvSpPr txBox="true"/>
          <p:nvPr/>
        </p:nvSpPr>
        <p:spPr>
          <a:xfrm rot="0">
            <a:off x="984942" y="6146120"/>
            <a:ext cx="10022234" cy="545459"/>
          </a:xfrm>
          <a:prstGeom prst="rect">
            <a:avLst/>
          </a:prstGeom>
        </p:spPr>
        <p:txBody>
          <a:bodyPr anchor="t" rtlCol="false" tIns="0" lIns="0" bIns="0" rIns="0">
            <a:spAutoFit/>
          </a:bodyPr>
          <a:lstStyle/>
          <a:p>
            <a:pPr algn="l" marL="329902" indent="-164951" lvl="1">
              <a:lnSpc>
                <a:spcPts val="3500"/>
              </a:lnSpc>
              <a:buFont typeface="Arial"/>
              <a:buChar char="•"/>
            </a:pPr>
            <a:r>
              <a:rPr lang="en-US" sz="2187">
                <a:solidFill>
                  <a:srgbClr val="000000"/>
                </a:solidFill>
                <a:latin typeface="Bitter"/>
                <a:ea typeface="Bitter"/>
                <a:cs typeface="Bitter"/>
                <a:sym typeface="Bitter"/>
              </a:rPr>
              <a:t>Theravada Buddhism from Sri Lanka flourishes in Sukhothai </a:t>
            </a:r>
          </a:p>
        </p:txBody>
      </p:sp>
      <p:sp>
        <p:nvSpPr>
          <p:cNvPr name="TextBox 11" id="11"/>
          <p:cNvSpPr txBox="true"/>
          <p:nvPr/>
        </p:nvSpPr>
        <p:spPr>
          <a:xfrm rot="0">
            <a:off x="984942" y="6694693"/>
            <a:ext cx="10022234" cy="545459"/>
          </a:xfrm>
          <a:prstGeom prst="rect">
            <a:avLst/>
          </a:prstGeom>
        </p:spPr>
        <p:txBody>
          <a:bodyPr anchor="t" rtlCol="false" tIns="0" lIns="0" bIns="0" rIns="0">
            <a:spAutoFit/>
          </a:bodyPr>
          <a:lstStyle/>
          <a:p>
            <a:pPr algn="l" marL="329902" indent="-164951" lvl="1">
              <a:lnSpc>
                <a:spcPts val="3500"/>
              </a:lnSpc>
              <a:buFont typeface="Arial"/>
              <a:buChar char="•"/>
            </a:pPr>
            <a:r>
              <a:rPr lang="en-US" sz="2187">
                <a:solidFill>
                  <a:srgbClr val="000000"/>
                </a:solidFill>
                <a:latin typeface="Bitter"/>
                <a:ea typeface="Bitter"/>
                <a:cs typeface="Bitter"/>
                <a:sym typeface="Bitter"/>
              </a:rPr>
              <a:t>Missions sent to Yuan China</a:t>
            </a:r>
          </a:p>
        </p:txBody>
      </p:sp>
      <p:sp>
        <p:nvSpPr>
          <p:cNvPr name="TextBox 12" id="12"/>
          <p:cNvSpPr txBox="true"/>
          <p:nvPr/>
        </p:nvSpPr>
        <p:spPr>
          <a:xfrm rot="0">
            <a:off x="984942" y="7200323"/>
            <a:ext cx="10022234" cy="545459"/>
          </a:xfrm>
          <a:prstGeom prst="rect">
            <a:avLst/>
          </a:prstGeom>
        </p:spPr>
        <p:txBody>
          <a:bodyPr anchor="t" rtlCol="false" tIns="0" lIns="0" bIns="0" rIns="0">
            <a:spAutoFit/>
          </a:bodyPr>
          <a:lstStyle/>
          <a:p>
            <a:pPr algn="l" marL="329902" indent="-164951" lvl="1">
              <a:lnSpc>
                <a:spcPts val="3500"/>
              </a:lnSpc>
              <a:buFont typeface="Arial"/>
              <a:buChar char="•"/>
            </a:pPr>
            <a:r>
              <a:rPr lang="en-US" sz="2187">
                <a:solidFill>
                  <a:srgbClr val="000000"/>
                </a:solidFill>
                <a:latin typeface="Bitter"/>
                <a:ea typeface="Bitter"/>
                <a:cs typeface="Bitter"/>
                <a:sym typeface="Bitter"/>
              </a:rPr>
              <a:t>Early evidence of Thai Script</a:t>
            </a:r>
          </a:p>
        </p:txBody>
      </p:sp>
      <p:sp>
        <p:nvSpPr>
          <p:cNvPr name="TextBox 13" id="13"/>
          <p:cNvSpPr txBox="true"/>
          <p:nvPr/>
        </p:nvSpPr>
        <p:spPr>
          <a:xfrm rot="0">
            <a:off x="984942" y="9191625"/>
            <a:ext cx="11746116" cy="681037"/>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Pictured: King Ram Kamhaeng Inscription, an evidence of early Thai Script  </a:t>
            </a:r>
          </a:p>
          <a:p>
            <a:pPr algn="l">
              <a:lnSpc>
                <a:spcPts val="2812"/>
              </a:lnSpc>
            </a:pPr>
            <a:r>
              <a:rPr lang="en-US" sz="1750">
                <a:solidFill>
                  <a:srgbClr val="000000"/>
                </a:solidFill>
                <a:latin typeface="Bitter"/>
                <a:ea typeface="Bitter"/>
                <a:cs typeface="Bitter"/>
                <a:sym typeface="Bitter"/>
              </a:rPr>
              <a:t>Photo credit: National Archives of Thailand</a:t>
            </a:r>
          </a:p>
        </p:txBody>
      </p:sp>
      <p:sp>
        <p:nvSpPr>
          <p:cNvPr name="TextBox 14" id="14"/>
          <p:cNvSpPr txBox="true"/>
          <p:nvPr/>
        </p:nvSpPr>
        <p:spPr>
          <a:xfrm rot="0">
            <a:off x="1028700" y="2920835"/>
            <a:ext cx="9978476"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Reign of King Sri Inthrathit (1238 – 1270)</a:t>
            </a:r>
          </a:p>
        </p:txBody>
      </p:sp>
      <p:sp>
        <p:nvSpPr>
          <p:cNvPr name="TextBox 15" id="15"/>
          <p:cNvSpPr txBox="true"/>
          <p:nvPr/>
        </p:nvSpPr>
        <p:spPr>
          <a:xfrm rot="0">
            <a:off x="1028700" y="3453196"/>
            <a:ext cx="10354719" cy="1355725"/>
          </a:xfrm>
          <a:prstGeom prst="rect">
            <a:avLst/>
          </a:prstGeom>
        </p:spPr>
        <p:txBody>
          <a:bodyPr anchor="t" rtlCol="false" tIns="0" lIns="0" bIns="0" rIns="0">
            <a:spAutoFit/>
          </a:bodyPr>
          <a:lstStyle/>
          <a:p>
            <a:pPr algn="l" marL="329763" indent="-164882" lvl="1">
              <a:lnSpc>
                <a:spcPts val="3500"/>
              </a:lnSpc>
              <a:buFont typeface="Arial"/>
              <a:buChar char="•"/>
            </a:pPr>
            <a:r>
              <a:rPr lang="en-US" b="true" sz="2187">
                <a:solidFill>
                  <a:srgbClr val="000000"/>
                </a:solidFill>
                <a:latin typeface="Bitter Bold"/>
                <a:ea typeface="Bitter Bold"/>
                <a:cs typeface="Bitter Bold"/>
                <a:sym typeface="Bitter Bold"/>
              </a:rPr>
              <a:t>P</a:t>
            </a:r>
            <a:r>
              <a:rPr lang="en-US" b="true" sz="2187">
                <a:solidFill>
                  <a:srgbClr val="000000"/>
                </a:solidFill>
                <a:latin typeface="Bitter Bold"/>
                <a:ea typeface="Bitter Bold"/>
                <a:cs typeface="Bitter Bold"/>
                <a:sym typeface="Bitter Bold"/>
              </a:rPr>
              <a:t>ho Khun Bang Klang Hao (King Sri Inthratit)</a:t>
            </a:r>
            <a:r>
              <a:rPr lang="en-US" sz="2187">
                <a:solidFill>
                  <a:srgbClr val="000000"/>
                </a:solidFill>
                <a:latin typeface="Bitter"/>
                <a:ea typeface="Bitter"/>
                <a:cs typeface="Bitter"/>
                <a:sym typeface="Bitter"/>
              </a:rPr>
              <a:t>, together with </a:t>
            </a:r>
            <a:r>
              <a:rPr lang="en-US" b="true" sz="2187">
                <a:solidFill>
                  <a:srgbClr val="000000"/>
                </a:solidFill>
                <a:latin typeface="Bitter Bold"/>
                <a:ea typeface="Bitter Bold"/>
                <a:cs typeface="Bitter Bold"/>
                <a:sym typeface="Bitter Bold"/>
              </a:rPr>
              <a:t>Pho Khun Pha Muang</a:t>
            </a:r>
            <a:r>
              <a:rPr lang="en-US" sz="2187">
                <a:solidFill>
                  <a:srgbClr val="000000"/>
                </a:solidFill>
                <a:latin typeface="Bitter"/>
                <a:ea typeface="Bitter"/>
                <a:cs typeface="Bitter"/>
                <a:sym typeface="Bitter"/>
              </a:rPr>
              <a:t>, successfully rebelled against the Khmer Empire, founding </a:t>
            </a:r>
            <a:r>
              <a:rPr lang="en-US" b="true" sz="2187">
                <a:solidFill>
                  <a:srgbClr val="000000"/>
                </a:solidFill>
                <a:latin typeface="Bitter Bold"/>
                <a:ea typeface="Bitter Bold"/>
                <a:cs typeface="Bitter Bold"/>
                <a:sym typeface="Bitter Bold"/>
              </a:rPr>
              <a:t>Sukhothai as the first independent Thai state in 1238</a:t>
            </a:r>
          </a:p>
        </p:txBody>
      </p:sp>
      <p:sp>
        <p:nvSpPr>
          <p:cNvPr name="TextBox 16" id="16"/>
          <p:cNvSpPr txBox="true"/>
          <p:nvPr/>
        </p:nvSpPr>
        <p:spPr>
          <a:xfrm rot="0">
            <a:off x="984942" y="4962883"/>
            <a:ext cx="10022234" cy="422275"/>
          </a:xfrm>
          <a:prstGeom prst="rect">
            <a:avLst/>
          </a:prstGeom>
        </p:spPr>
        <p:txBody>
          <a:bodyPr anchor="t" rtlCol="false" tIns="0" lIns="0" bIns="0" rIns="0">
            <a:spAutoFit/>
          </a:bodyPr>
          <a:lstStyle/>
          <a:p>
            <a:pPr algn="l" marL="329902" indent="-164951" lvl="1">
              <a:lnSpc>
                <a:spcPts val="3500"/>
              </a:lnSpc>
              <a:buFont typeface="Arial"/>
              <a:buChar char="•"/>
            </a:pPr>
            <a:r>
              <a:rPr lang="en-US" sz="2187">
                <a:solidFill>
                  <a:srgbClr val="000000"/>
                </a:solidFill>
                <a:latin typeface="Bitter"/>
                <a:ea typeface="Bitter"/>
                <a:cs typeface="Bitter"/>
                <a:sym typeface="Bitter"/>
              </a:rPr>
              <a:t>E</a:t>
            </a:r>
            <a:r>
              <a:rPr lang="en-US" sz="2187">
                <a:solidFill>
                  <a:srgbClr val="000000"/>
                </a:solidFill>
                <a:latin typeface="Bitter"/>
                <a:ea typeface="Bitter"/>
                <a:cs typeface="Bitter"/>
                <a:sym typeface="Bitter"/>
              </a:rPr>
              <a:t>stablished the Phra Ruang Dynasty</a:t>
            </a:r>
          </a:p>
        </p:txBody>
      </p:sp>
      <p:sp>
        <p:nvSpPr>
          <p:cNvPr name="TextBox 17" id="17"/>
          <p:cNvSpPr txBox="true"/>
          <p:nvPr/>
        </p:nvSpPr>
        <p:spPr>
          <a:xfrm rot="0">
            <a:off x="984942" y="7898181"/>
            <a:ext cx="8675341"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Reign of King Maha Thammaracha I (1347 – 1368)</a:t>
            </a:r>
          </a:p>
        </p:txBody>
      </p:sp>
      <p:sp>
        <p:nvSpPr>
          <p:cNvPr name="TextBox 18" id="18"/>
          <p:cNvSpPr txBox="true"/>
          <p:nvPr/>
        </p:nvSpPr>
        <p:spPr>
          <a:xfrm rot="0">
            <a:off x="984942" y="8430543"/>
            <a:ext cx="10729463" cy="422275"/>
          </a:xfrm>
          <a:prstGeom prst="rect">
            <a:avLst/>
          </a:prstGeom>
        </p:spPr>
        <p:txBody>
          <a:bodyPr anchor="t" rtlCol="false" tIns="0" lIns="0" bIns="0" rIns="0">
            <a:spAutoFit/>
          </a:bodyPr>
          <a:lstStyle/>
          <a:p>
            <a:pPr algn="l" marL="329902" indent="-164951" lvl="1">
              <a:lnSpc>
                <a:spcPts val="3500"/>
              </a:lnSpc>
              <a:buFont typeface="Arial"/>
              <a:buChar char="•"/>
            </a:pPr>
            <a:r>
              <a:rPr lang="en-US" sz="2187">
                <a:solidFill>
                  <a:srgbClr val="000000"/>
                </a:solidFill>
                <a:latin typeface="Bitter"/>
                <a:ea typeface="Bitter"/>
                <a:cs typeface="Bitter"/>
                <a:sym typeface="Bitter"/>
              </a:rPr>
              <a:t>Traibhumikatha (The Story of the Three Planes of Existence) around 1345</a:t>
            </a:r>
          </a:p>
        </p:txBody>
      </p:sp>
      <p:grpSp>
        <p:nvGrpSpPr>
          <p:cNvPr name="Group 19" id="19"/>
          <p:cNvGrpSpPr/>
          <p:nvPr/>
        </p:nvGrpSpPr>
        <p:grpSpPr>
          <a:xfrm rot="0">
            <a:off x="17036948" y="285750"/>
            <a:ext cx="965302" cy="752323"/>
            <a:chOff x="0" y="0"/>
            <a:chExt cx="1287069" cy="1003097"/>
          </a:xfrm>
        </p:grpSpPr>
        <p:sp>
          <p:nvSpPr>
            <p:cNvPr name="Freeform 20" id="2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8" id="8"/>
          <p:cNvGrpSpPr/>
          <p:nvPr/>
        </p:nvGrpSpPr>
        <p:grpSpPr>
          <a:xfrm rot="0">
            <a:off x="10263983" y="0"/>
            <a:ext cx="8024017" cy="10287000"/>
            <a:chOff x="0" y="0"/>
            <a:chExt cx="10698689" cy="13716000"/>
          </a:xfrm>
        </p:grpSpPr>
        <p:sp>
          <p:nvSpPr>
            <p:cNvPr name="Freeform 9" id="9"/>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4"/>
              <a:stretch>
                <a:fillRect l="-63836" t="0" r="-64336" b="0"/>
              </a:stretch>
            </a:blipFill>
          </p:spPr>
        </p:sp>
      </p:grpSp>
      <p:sp>
        <p:nvSpPr>
          <p:cNvPr name="TextBox 10" id="10"/>
          <p:cNvSpPr txBox="true"/>
          <p:nvPr/>
        </p:nvSpPr>
        <p:spPr>
          <a:xfrm rot="0">
            <a:off x="1028700" y="1009498"/>
            <a:ext cx="6566371" cy="845959"/>
          </a:xfrm>
          <a:prstGeom prst="rect">
            <a:avLst/>
          </a:prstGeom>
        </p:spPr>
        <p:txBody>
          <a:bodyPr anchor="t" rtlCol="false" tIns="0" lIns="0" bIns="0" rIns="0">
            <a:spAutoFit/>
          </a:bodyPr>
          <a:lstStyle/>
          <a:p>
            <a:pPr algn="l">
              <a:lnSpc>
                <a:spcPts val="6313"/>
              </a:lnSpc>
            </a:pPr>
            <a:r>
              <a:rPr lang="en-US" sz="5062" b="true">
                <a:solidFill>
                  <a:srgbClr val="253A7E"/>
                </a:solidFill>
                <a:latin typeface="Bitter Bold"/>
                <a:ea typeface="Bitter Bold"/>
                <a:cs typeface="Bitter Bold"/>
                <a:sym typeface="Bitter Bold"/>
              </a:rPr>
              <a:t>Phra Ruang Dynasty</a:t>
            </a:r>
          </a:p>
        </p:txBody>
      </p:sp>
      <p:sp>
        <p:nvSpPr>
          <p:cNvPr name="TextBox 11" id="11"/>
          <p:cNvSpPr txBox="true"/>
          <p:nvPr/>
        </p:nvSpPr>
        <p:spPr>
          <a:xfrm rot="0">
            <a:off x="842279" y="2322150"/>
            <a:ext cx="8151762"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F</a:t>
            </a:r>
            <a:r>
              <a:rPr lang="en-US" sz="2507">
                <a:solidFill>
                  <a:srgbClr val="000000"/>
                </a:solidFill>
                <a:latin typeface="Bitter"/>
                <a:ea typeface="Bitter"/>
                <a:cs typeface="Bitter"/>
                <a:sym typeface="Bitter"/>
              </a:rPr>
              <a:t>ou</a:t>
            </a:r>
            <a:r>
              <a:rPr lang="en-US" sz="2507">
                <a:solidFill>
                  <a:srgbClr val="000000"/>
                </a:solidFill>
                <a:latin typeface="Bitter"/>
                <a:ea typeface="Bitter"/>
                <a:cs typeface="Bitter"/>
                <a:sym typeface="Bitter"/>
              </a:rPr>
              <a:t>nded </a:t>
            </a:r>
            <a:r>
              <a:rPr lang="en-US" sz="2507">
                <a:solidFill>
                  <a:srgbClr val="000000"/>
                </a:solidFill>
                <a:latin typeface="Bitter"/>
                <a:ea typeface="Bitter"/>
                <a:cs typeface="Bitter"/>
                <a:sym typeface="Bitter"/>
              </a:rPr>
              <a:t>an</a:t>
            </a:r>
            <a:r>
              <a:rPr lang="en-US" sz="2507">
                <a:solidFill>
                  <a:srgbClr val="000000"/>
                </a:solidFill>
                <a:latin typeface="Bitter"/>
                <a:ea typeface="Bitter"/>
                <a:cs typeface="Bitter"/>
                <a:sym typeface="Bitter"/>
              </a:rPr>
              <a:t>d</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r</a:t>
            </a:r>
            <a:r>
              <a:rPr lang="en-US" sz="2507">
                <a:solidFill>
                  <a:srgbClr val="000000"/>
                </a:solidFill>
                <a:latin typeface="Bitter"/>
                <a:ea typeface="Bitter"/>
                <a:cs typeface="Bitter"/>
                <a:sym typeface="Bitter"/>
              </a:rPr>
              <a:t>u</a:t>
            </a:r>
            <a:r>
              <a:rPr lang="en-US" sz="2507">
                <a:solidFill>
                  <a:srgbClr val="000000"/>
                </a:solidFill>
                <a:latin typeface="Bitter"/>
                <a:ea typeface="Bitter"/>
                <a:cs typeface="Bitter"/>
                <a:sym typeface="Bitter"/>
              </a:rPr>
              <a:t>le</a:t>
            </a:r>
            <a:r>
              <a:rPr lang="en-US" sz="2507">
                <a:solidFill>
                  <a:srgbClr val="000000"/>
                </a:solidFill>
                <a:latin typeface="Bitter"/>
                <a:ea typeface="Bitter"/>
                <a:cs typeface="Bitter"/>
                <a:sym typeface="Bitter"/>
              </a:rPr>
              <a:t>d</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the Sukhothai Kingdom</a:t>
            </a:r>
            <a:r>
              <a:rPr lang="en-US" sz="2507">
                <a:solidFill>
                  <a:srgbClr val="000000"/>
                </a:solidFill>
                <a:latin typeface="Bitter"/>
                <a:ea typeface="Bitter"/>
                <a:cs typeface="Bitter"/>
                <a:sym typeface="Bitter"/>
              </a:rPr>
              <a:t>, regarded as the first major Thai kingdom.</a:t>
            </a:r>
          </a:p>
        </p:txBody>
      </p:sp>
      <p:sp>
        <p:nvSpPr>
          <p:cNvPr name="TextBox 12" id="12"/>
          <p:cNvSpPr txBox="true"/>
          <p:nvPr/>
        </p:nvSpPr>
        <p:spPr>
          <a:xfrm rot="0">
            <a:off x="859987" y="3475168"/>
            <a:ext cx="8984323"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Governed under </a:t>
            </a:r>
            <a:r>
              <a:rPr lang="en-US" b="true" sz="2507">
                <a:solidFill>
                  <a:srgbClr val="000000"/>
                </a:solidFill>
                <a:latin typeface="Bitter Bold"/>
                <a:ea typeface="Bitter Bold"/>
                <a:cs typeface="Bitter Bold"/>
                <a:sym typeface="Bitter Bold"/>
              </a:rPr>
              <a:t>the Paternal Autocracy</a:t>
            </a:r>
            <a:r>
              <a:rPr lang="en-US" sz="2507">
                <a:solidFill>
                  <a:srgbClr val="000000"/>
                </a:solidFill>
                <a:latin typeface="Bitter"/>
                <a:ea typeface="Bitter"/>
                <a:cs typeface="Bitter"/>
                <a:sym typeface="Bitter"/>
              </a:rPr>
              <a:t>, emphasiz</a:t>
            </a:r>
            <a:r>
              <a:rPr lang="en-US" sz="2507">
                <a:solidFill>
                  <a:srgbClr val="000000"/>
                </a:solidFill>
                <a:latin typeface="Bitter"/>
                <a:ea typeface="Bitter"/>
                <a:cs typeface="Bitter"/>
                <a:sym typeface="Bitter"/>
              </a:rPr>
              <a:t>ing a cl</a:t>
            </a:r>
            <a:r>
              <a:rPr lang="en-US" sz="2507">
                <a:solidFill>
                  <a:srgbClr val="000000"/>
                </a:solidFill>
                <a:latin typeface="Bitter"/>
                <a:ea typeface="Bitter"/>
                <a:cs typeface="Bitter"/>
                <a:sym typeface="Bitter"/>
              </a:rPr>
              <a:t>o</a:t>
            </a:r>
            <a:r>
              <a:rPr lang="en-US" sz="2507">
                <a:solidFill>
                  <a:srgbClr val="000000"/>
                </a:solidFill>
                <a:latin typeface="Bitter"/>
                <a:ea typeface="Bitter"/>
                <a:cs typeface="Bitter"/>
                <a:sym typeface="Bitter"/>
              </a:rPr>
              <a:t>se rela</a:t>
            </a:r>
            <a:r>
              <a:rPr lang="en-US" sz="2507">
                <a:solidFill>
                  <a:srgbClr val="000000"/>
                </a:solidFill>
                <a:latin typeface="Bitter"/>
                <a:ea typeface="Bitter"/>
                <a:cs typeface="Bitter"/>
                <a:sym typeface="Bitter"/>
              </a:rPr>
              <a:t>t</a:t>
            </a:r>
            <a:r>
              <a:rPr lang="en-US" sz="2507">
                <a:solidFill>
                  <a:srgbClr val="000000"/>
                </a:solidFill>
                <a:latin typeface="Bitter"/>
                <a:ea typeface="Bitter"/>
                <a:cs typeface="Bitter"/>
                <a:sym typeface="Bitter"/>
              </a:rPr>
              <a:t>ions</a:t>
            </a:r>
            <a:r>
              <a:rPr lang="en-US" sz="2507">
                <a:solidFill>
                  <a:srgbClr val="000000"/>
                </a:solidFill>
                <a:latin typeface="Bitter"/>
                <a:ea typeface="Bitter"/>
                <a:cs typeface="Bitter"/>
                <a:sym typeface="Bitter"/>
              </a:rPr>
              <a:t>h</a:t>
            </a:r>
            <a:r>
              <a:rPr lang="en-US" sz="2507">
                <a:solidFill>
                  <a:srgbClr val="000000"/>
                </a:solidFill>
                <a:latin typeface="Bitter"/>
                <a:ea typeface="Bitter"/>
                <a:cs typeface="Bitter"/>
                <a:sym typeface="Bitter"/>
              </a:rPr>
              <a:t>ip b</a:t>
            </a:r>
            <a:r>
              <a:rPr lang="en-US" sz="2507">
                <a:solidFill>
                  <a:srgbClr val="000000"/>
                </a:solidFill>
                <a:latin typeface="Bitter"/>
                <a:ea typeface="Bitter"/>
                <a:cs typeface="Bitter"/>
                <a:sym typeface="Bitter"/>
              </a:rPr>
              <a:t>e</a:t>
            </a:r>
            <a:r>
              <a:rPr lang="en-US" sz="2507">
                <a:solidFill>
                  <a:srgbClr val="000000"/>
                </a:solidFill>
                <a:latin typeface="Bitter"/>
                <a:ea typeface="Bitter"/>
                <a:cs typeface="Bitter"/>
                <a:sym typeface="Bitter"/>
              </a:rPr>
              <a:t>twee</a:t>
            </a:r>
            <a:r>
              <a:rPr lang="en-US" sz="2507">
                <a:solidFill>
                  <a:srgbClr val="000000"/>
                </a:solidFill>
                <a:latin typeface="Bitter"/>
                <a:ea typeface="Bitter"/>
                <a:cs typeface="Bitter"/>
                <a:sym typeface="Bitter"/>
              </a:rPr>
              <a:t>n </a:t>
            </a:r>
            <a:r>
              <a:rPr lang="en-US" sz="2507">
                <a:solidFill>
                  <a:srgbClr val="000000"/>
                </a:solidFill>
                <a:latin typeface="Bitter"/>
                <a:ea typeface="Bitter"/>
                <a:cs typeface="Bitter"/>
                <a:sym typeface="Bitter"/>
              </a:rPr>
              <a:t>t</a:t>
            </a:r>
            <a:r>
              <a:rPr lang="en-US" sz="2507">
                <a:solidFill>
                  <a:srgbClr val="000000"/>
                </a:solidFill>
                <a:latin typeface="Bitter"/>
                <a:ea typeface="Bitter"/>
                <a:cs typeface="Bitter"/>
                <a:sym typeface="Bitter"/>
              </a:rPr>
              <a:t>h</a:t>
            </a:r>
            <a:r>
              <a:rPr lang="en-US" sz="2507">
                <a:solidFill>
                  <a:srgbClr val="000000"/>
                </a:solidFill>
                <a:latin typeface="Bitter"/>
                <a:ea typeface="Bitter"/>
                <a:cs typeface="Bitter"/>
                <a:sym typeface="Bitter"/>
              </a:rPr>
              <a:t>e k</a:t>
            </a:r>
            <a:r>
              <a:rPr lang="en-US" sz="2507">
                <a:solidFill>
                  <a:srgbClr val="000000"/>
                </a:solidFill>
                <a:latin typeface="Bitter"/>
                <a:ea typeface="Bitter"/>
                <a:cs typeface="Bitter"/>
                <a:sym typeface="Bitter"/>
              </a:rPr>
              <a:t>in</a:t>
            </a:r>
            <a:r>
              <a:rPr lang="en-US" sz="2507">
                <a:solidFill>
                  <a:srgbClr val="000000"/>
                </a:solidFill>
                <a:latin typeface="Bitter"/>
                <a:ea typeface="Bitter"/>
                <a:cs typeface="Bitter"/>
                <a:sym typeface="Bitter"/>
              </a:rPr>
              <a:t>g</a:t>
            </a:r>
            <a:r>
              <a:rPr lang="en-US" sz="2507">
                <a:solidFill>
                  <a:srgbClr val="000000"/>
                </a:solidFill>
                <a:latin typeface="Bitter"/>
                <a:ea typeface="Bitter"/>
                <a:cs typeface="Bitter"/>
                <a:sym typeface="Bitter"/>
              </a:rPr>
              <a:t> and the pe</a:t>
            </a:r>
            <a:r>
              <a:rPr lang="en-US" sz="2507">
                <a:solidFill>
                  <a:srgbClr val="000000"/>
                </a:solidFill>
                <a:latin typeface="Bitter"/>
                <a:ea typeface="Bitter"/>
                <a:cs typeface="Bitter"/>
                <a:sym typeface="Bitter"/>
              </a:rPr>
              <a:t>op</a:t>
            </a:r>
            <a:r>
              <a:rPr lang="en-US" sz="2507">
                <a:solidFill>
                  <a:srgbClr val="000000"/>
                </a:solidFill>
                <a:latin typeface="Bitter"/>
                <a:ea typeface="Bitter"/>
                <a:cs typeface="Bitter"/>
                <a:sym typeface="Bitter"/>
              </a:rPr>
              <a:t>l</a:t>
            </a:r>
            <a:r>
              <a:rPr lang="en-US" sz="2507">
                <a:solidFill>
                  <a:srgbClr val="000000"/>
                </a:solidFill>
                <a:latin typeface="Bitter"/>
                <a:ea typeface="Bitter"/>
                <a:cs typeface="Bitter"/>
                <a:sym typeface="Bitter"/>
              </a:rPr>
              <a:t>e</a:t>
            </a:r>
            <a:r>
              <a:rPr lang="en-US" sz="2507">
                <a:solidFill>
                  <a:srgbClr val="000000"/>
                </a:solidFill>
                <a:latin typeface="Bitter"/>
                <a:ea typeface="Bitter"/>
                <a:cs typeface="Bitter"/>
                <a:sym typeface="Bitter"/>
              </a:rPr>
              <a:t>.</a:t>
            </a:r>
          </a:p>
        </p:txBody>
      </p:sp>
      <p:sp>
        <p:nvSpPr>
          <p:cNvPr name="TextBox 13" id="13"/>
          <p:cNvSpPr txBox="true"/>
          <p:nvPr/>
        </p:nvSpPr>
        <p:spPr>
          <a:xfrm rot="0">
            <a:off x="842279" y="4591680"/>
            <a:ext cx="9002031"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Traditionally cred</a:t>
            </a:r>
            <a:r>
              <a:rPr lang="en-US" sz="2507">
                <a:solidFill>
                  <a:srgbClr val="000000"/>
                </a:solidFill>
                <a:latin typeface="Bitter"/>
                <a:ea typeface="Bitter"/>
                <a:cs typeface="Bitter"/>
                <a:sym typeface="Bitter"/>
              </a:rPr>
              <a:t>ited with the development of the </a:t>
            </a:r>
            <a:r>
              <a:rPr lang="en-US" b="true" sz="2507">
                <a:solidFill>
                  <a:srgbClr val="000000"/>
                </a:solidFill>
                <a:latin typeface="Bitter Bold"/>
                <a:ea typeface="Bitter Bold"/>
                <a:cs typeface="Bitter Bold"/>
                <a:sym typeface="Bitter Bold"/>
              </a:rPr>
              <a:t>Thai script</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duri</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g</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the </a:t>
            </a:r>
            <a:r>
              <a:rPr lang="en-US" sz="2507">
                <a:solidFill>
                  <a:srgbClr val="000000"/>
                </a:solidFill>
                <a:latin typeface="Bitter"/>
                <a:ea typeface="Bitter"/>
                <a:cs typeface="Bitter"/>
                <a:sym typeface="Bitter"/>
              </a:rPr>
              <a:t>r</a:t>
            </a:r>
            <a:r>
              <a:rPr lang="en-US" sz="2507">
                <a:solidFill>
                  <a:srgbClr val="000000"/>
                </a:solidFill>
                <a:latin typeface="Bitter"/>
                <a:ea typeface="Bitter"/>
                <a:cs typeface="Bitter"/>
                <a:sym typeface="Bitter"/>
              </a:rPr>
              <a:t>eign </a:t>
            </a:r>
            <a:r>
              <a:rPr lang="en-US" sz="2507">
                <a:solidFill>
                  <a:srgbClr val="000000"/>
                </a:solidFill>
                <a:latin typeface="Bitter"/>
                <a:ea typeface="Bitter"/>
                <a:cs typeface="Bitter"/>
                <a:sym typeface="Bitter"/>
              </a:rPr>
              <a:t>o</a:t>
            </a:r>
            <a:r>
              <a:rPr lang="en-US" sz="2507">
                <a:solidFill>
                  <a:srgbClr val="000000"/>
                </a:solidFill>
                <a:latin typeface="Bitter"/>
                <a:ea typeface="Bitter"/>
                <a:cs typeface="Bitter"/>
                <a:sym typeface="Bitter"/>
              </a:rPr>
              <a:t>f </a:t>
            </a:r>
            <a:r>
              <a:rPr lang="en-US" b="true" sz="2507">
                <a:solidFill>
                  <a:srgbClr val="000000"/>
                </a:solidFill>
                <a:latin typeface="Bitter Bold"/>
                <a:ea typeface="Bitter Bold"/>
                <a:cs typeface="Bitter Bold"/>
                <a:sym typeface="Bitter Bold"/>
              </a:rPr>
              <a:t>King Ramkhamhaeng</a:t>
            </a:r>
            <a:r>
              <a:rPr lang="en-US" sz="2507">
                <a:solidFill>
                  <a:srgbClr val="000000"/>
                </a:solidFill>
                <a:latin typeface="Bitter"/>
                <a:ea typeface="Bitter"/>
                <a:cs typeface="Bitter"/>
                <a:sym typeface="Bitter"/>
              </a:rPr>
              <a:t>.</a:t>
            </a:r>
          </a:p>
        </p:txBody>
      </p:sp>
      <p:sp>
        <p:nvSpPr>
          <p:cNvPr name="TextBox 14" id="14"/>
          <p:cNvSpPr txBox="true"/>
          <p:nvPr/>
        </p:nvSpPr>
        <p:spPr>
          <a:xfrm rot="0">
            <a:off x="842279" y="6841417"/>
            <a:ext cx="8677820" cy="1573462"/>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Developed</a:t>
            </a:r>
            <a:r>
              <a:rPr lang="en-US" sz="2507">
                <a:solidFill>
                  <a:srgbClr val="000000"/>
                </a:solidFill>
                <a:latin typeface="Bitter"/>
                <a:ea typeface="Bitter"/>
                <a:cs typeface="Bitter"/>
                <a:sym typeface="Bitter"/>
              </a:rPr>
              <a:t> the distinctive </a:t>
            </a:r>
            <a:r>
              <a:rPr lang="en-US" b="true" sz="2507">
                <a:solidFill>
                  <a:srgbClr val="000000"/>
                </a:solidFill>
                <a:latin typeface="Bitter Bold"/>
                <a:ea typeface="Bitter Bold"/>
                <a:cs typeface="Bitter Bold"/>
                <a:sym typeface="Bitter Bold"/>
              </a:rPr>
              <a:t>Sukhothai artistic style</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known for g</a:t>
            </a:r>
            <a:r>
              <a:rPr lang="en-US" sz="2507">
                <a:solidFill>
                  <a:srgbClr val="000000"/>
                </a:solidFill>
                <a:latin typeface="Bitter"/>
                <a:ea typeface="Bitter"/>
                <a:cs typeface="Bitter"/>
                <a:sym typeface="Bitter"/>
              </a:rPr>
              <a:t>ra</a:t>
            </a:r>
            <a:r>
              <a:rPr lang="en-US" sz="2507">
                <a:solidFill>
                  <a:srgbClr val="000000"/>
                </a:solidFill>
                <a:latin typeface="Bitter"/>
                <a:ea typeface="Bitter"/>
                <a:cs typeface="Bitter"/>
                <a:sym typeface="Bitter"/>
              </a:rPr>
              <a:t>ceful</a:t>
            </a:r>
            <a:r>
              <a:rPr lang="en-US" sz="2507">
                <a:solidFill>
                  <a:srgbClr val="000000"/>
                </a:solidFill>
                <a:latin typeface="Bitter"/>
                <a:ea typeface="Bitter"/>
                <a:cs typeface="Bitter"/>
                <a:sym typeface="Bitter"/>
              </a:rPr>
              <a:t> B</a:t>
            </a:r>
            <a:r>
              <a:rPr lang="en-US" sz="2507">
                <a:solidFill>
                  <a:srgbClr val="000000"/>
                </a:solidFill>
                <a:latin typeface="Bitter"/>
                <a:ea typeface="Bitter"/>
                <a:cs typeface="Bitter"/>
                <a:sym typeface="Bitter"/>
              </a:rPr>
              <a:t>udd</a:t>
            </a:r>
            <a:r>
              <a:rPr lang="en-US" sz="2507">
                <a:solidFill>
                  <a:srgbClr val="000000"/>
                </a:solidFill>
                <a:latin typeface="Bitter"/>
                <a:ea typeface="Bitter"/>
                <a:cs typeface="Bitter"/>
                <a:sym typeface="Bitter"/>
              </a:rPr>
              <a:t>ha i</a:t>
            </a:r>
            <a:r>
              <a:rPr lang="en-US" sz="2507">
                <a:solidFill>
                  <a:srgbClr val="000000"/>
                </a:solidFill>
                <a:latin typeface="Bitter"/>
                <a:ea typeface="Bitter"/>
                <a:cs typeface="Bitter"/>
                <a:sym typeface="Bitter"/>
              </a:rPr>
              <a:t>m</a:t>
            </a:r>
            <a:r>
              <a:rPr lang="en-US" sz="2507">
                <a:solidFill>
                  <a:srgbClr val="000000"/>
                </a:solidFill>
                <a:latin typeface="Bitter"/>
                <a:ea typeface="Bitter"/>
                <a:cs typeface="Bitter"/>
                <a:sym typeface="Bitter"/>
              </a:rPr>
              <a:t>a</a:t>
            </a:r>
            <a:r>
              <a:rPr lang="en-US" sz="2507">
                <a:solidFill>
                  <a:srgbClr val="000000"/>
                </a:solidFill>
                <a:latin typeface="Bitter"/>
                <a:ea typeface="Bitter"/>
                <a:cs typeface="Bitter"/>
                <a:sym typeface="Bitter"/>
              </a:rPr>
              <a:t>ges</a:t>
            </a:r>
            <a:r>
              <a:rPr lang="en-US" sz="2507">
                <a:solidFill>
                  <a:srgbClr val="000000"/>
                </a:solidFill>
                <a:latin typeface="Bitter"/>
                <a:ea typeface="Bitter"/>
                <a:cs typeface="Bitter"/>
                <a:sym typeface="Bitter"/>
              </a:rPr>
              <a:t> and </a:t>
            </a:r>
            <a:r>
              <a:rPr lang="en-US" b="true" sz="2507">
                <a:solidFill>
                  <a:srgbClr val="000000"/>
                </a:solidFill>
                <a:latin typeface="Bitter Bold"/>
                <a:ea typeface="Bitter Bold"/>
                <a:cs typeface="Bitter Bold"/>
                <a:sym typeface="Bitter Bold"/>
              </a:rPr>
              <a:t>lotus-bud-shaped chedis</a:t>
            </a:r>
            <a:r>
              <a:rPr lang="en-US" sz="2507">
                <a:solidFill>
                  <a:srgbClr val="000000"/>
                </a:solidFill>
                <a:latin typeface="Bitter"/>
                <a:ea typeface="Bitter"/>
                <a:cs typeface="Bitter"/>
                <a:sym typeface="Bitter"/>
              </a:rPr>
              <a:t>.</a:t>
            </a:r>
          </a:p>
        </p:txBody>
      </p:sp>
      <p:sp>
        <p:nvSpPr>
          <p:cNvPr name="TextBox 15" id="15"/>
          <p:cNvSpPr txBox="true"/>
          <p:nvPr/>
        </p:nvSpPr>
        <p:spPr>
          <a:xfrm rot="0">
            <a:off x="1212142" y="9122100"/>
            <a:ext cx="8632168" cy="552165"/>
          </a:xfrm>
          <a:prstGeom prst="rect">
            <a:avLst/>
          </a:prstGeom>
        </p:spPr>
        <p:txBody>
          <a:bodyPr anchor="t" rtlCol="false" tIns="0" lIns="0" bIns="0" rIns="0">
            <a:spAutoFit/>
          </a:bodyPr>
          <a:lstStyle/>
          <a:p>
            <a:pPr algn="l">
              <a:lnSpc>
                <a:spcPts val="2290"/>
              </a:lnSpc>
              <a:spcBef>
                <a:spcPct val="0"/>
              </a:spcBef>
            </a:pPr>
            <a:r>
              <a:rPr lang="en-US" sz="1407">
                <a:solidFill>
                  <a:srgbClr val="000000"/>
                </a:solidFill>
                <a:latin typeface="Bitter"/>
                <a:ea typeface="Bitter"/>
                <a:cs typeface="Bitter"/>
                <a:sym typeface="Bitter"/>
              </a:rPr>
              <a:t>Pictured: King Si Inthrathit</a:t>
            </a:r>
          </a:p>
          <a:p>
            <a:pPr algn="l">
              <a:lnSpc>
                <a:spcPts val="2290"/>
              </a:lnSpc>
              <a:spcBef>
                <a:spcPct val="0"/>
              </a:spcBef>
            </a:pPr>
            <a:r>
              <a:rPr lang="en-US" sz="1407">
                <a:solidFill>
                  <a:srgbClr val="000000"/>
                </a:solidFill>
                <a:latin typeface="Bitter"/>
                <a:ea typeface="Bitter"/>
                <a:cs typeface="Bitter"/>
                <a:sym typeface="Bitter"/>
              </a:rPr>
              <a:t>Photo credit: Silpa-mag</a:t>
            </a:r>
          </a:p>
        </p:txBody>
      </p:sp>
      <p:sp>
        <p:nvSpPr>
          <p:cNvPr name="TextBox 16" id="16"/>
          <p:cNvSpPr txBox="true"/>
          <p:nvPr/>
        </p:nvSpPr>
        <p:spPr>
          <a:xfrm rot="0">
            <a:off x="859987" y="5728455"/>
            <a:ext cx="8677820"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Promoted</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Theravada Buddhism,</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p</a:t>
            </a:r>
            <a:r>
              <a:rPr lang="en-US" sz="2507">
                <a:solidFill>
                  <a:srgbClr val="000000"/>
                </a:solidFill>
                <a:latin typeface="Bitter"/>
                <a:ea typeface="Bitter"/>
                <a:cs typeface="Bitter"/>
                <a:sym typeface="Bitter"/>
              </a:rPr>
              <a:t>ar</a:t>
            </a:r>
            <a:r>
              <a:rPr lang="en-US" sz="2507">
                <a:solidFill>
                  <a:srgbClr val="000000"/>
                </a:solidFill>
                <a:latin typeface="Bitter"/>
                <a:ea typeface="Bitter"/>
                <a:cs typeface="Bitter"/>
                <a:sym typeface="Bitter"/>
              </a:rPr>
              <a:t>t</a:t>
            </a:r>
            <a:r>
              <a:rPr lang="en-US" sz="2507">
                <a:solidFill>
                  <a:srgbClr val="000000"/>
                </a:solidFill>
                <a:latin typeface="Bitter"/>
                <a:ea typeface="Bitter"/>
                <a:cs typeface="Bitter"/>
                <a:sym typeface="Bitter"/>
              </a:rPr>
              <a:t>icul</a:t>
            </a:r>
            <a:r>
              <a:rPr lang="en-US" sz="2507">
                <a:solidFill>
                  <a:srgbClr val="000000"/>
                </a:solidFill>
                <a:latin typeface="Bitter"/>
                <a:ea typeface="Bitter"/>
                <a:cs typeface="Bitter"/>
                <a:sym typeface="Bitter"/>
              </a:rPr>
              <a:t>a</a:t>
            </a:r>
            <a:r>
              <a:rPr lang="en-US" sz="2507">
                <a:solidFill>
                  <a:srgbClr val="000000"/>
                </a:solidFill>
                <a:latin typeface="Bitter"/>
                <a:ea typeface="Bitter"/>
                <a:cs typeface="Bitter"/>
                <a:sym typeface="Bitter"/>
              </a:rPr>
              <a:t>r</a:t>
            </a:r>
            <a:r>
              <a:rPr lang="en-US" sz="2507">
                <a:solidFill>
                  <a:srgbClr val="000000"/>
                </a:solidFill>
                <a:latin typeface="Bitter"/>
                <a:ea typeface="Bitter"/>
                <a:cs typeface="Bitter"/>
                <a:sym typeface="Bitter"/>
              </a:rPr>
              <a:t>ly</a:t>
            </a:r>
            <a:r>
              <a:rPr lang="en-US" sz="2507">
                <a:solidFill>
                  <a:srgbClr val="000000"/>
                </a:solidFill>
                <a:latin typeface="Bitter"/>
                <a:ea typeface="Bitter"/>
                <a:cs typeface="Bitter"/>
                <a:sym typeface="Bitter"/>
              </a:rPr>
              <a:t> d</a:t>
            </a:r>
            <a:r>
              <a:rPr lang="en-US" sz="2507">
                <a:solidFill>
                  <a:srgbClr val="000000"/>
                </a:solidFill>
                <a:latin typeface="Bitter"/>
                <a:ea typeface="Bitter"/>
                <a:cs typeface="Bitter"/>
                <a:sym typeface="Bitter"/>
              </a:rPr>
              <a:t>u</a:t>
            </a:r>
            <a:r>
              <a:rPr lang="en-US" sz="2507">
                <a:solidFill>
                  <a:srgbClr val="000000"/>
                </a:solidFill>
                <a:latin typeface="Bitter"/>
                <a:ea typeface="Bitter"/>
                <a:cs typeface="Bitter"/>
                <a:sym typeface="Bitter"/>
              </a:rPr>
              <a:t>rin</a:t>
            </a:r>
            <a:r>
              <a:rPr lang="en-US" sz="2507">
                <a:solidFill>
                  <a:srgbClr val="000000"/>
                </a:solidFill>
                <a:latin typeface="Bitter"/>
                <a:ea typeface="Bitter"/>
                <a:cs typeface="Bitter"/>
                <a:sym typeface="Bitter"/>
              </a:rPr>
              <a:t>g</a:t>
            </a:r>
            <a:r>
              <a:rPr lang="en-US" sz="2507">
                <a:solidFill>
                  <a:srgbClr val="000000"/>
                </a:solidFill>
                <a:latin typeface="Bitter"/>
                <a:ea typeface="Bitter"/>
                <a:cs typeface="Bitter"/>
                <a:sym typeface="Bitter"/>
              </a:rPr>
              <a:t> the rei</a:t>
            </a:r>
            <a:r>
              <a:rPr lang="en-US" sz="2507">
                <a:solidFill>
                  <a:srgbClr val="000000"/>
                </a:solidFill>
                <a:latin typeface="Bitter"/>
                <a:ea typeface="Bitter"/>
                <a:cs typeface="Bitter"/>
                <a:sym typeface="Bitter"/>
              </a:rPr>
              <a:t>gn of </a:t>
            </a:r>
            <a:r>
              <a:rPr lang="en-US" b="true" sz="2507">
                <a:solidFill>
                  <a:srgbClr val="000000"/>
                </a:solidFill>
                <a:latin typeface="Bitter Bold"/>
                <a:ea typeface="Bitter Bold"/>
                <a:cs typeface="Bitter Bold"/>
                <a:sym typeface="Bitter Bold"/>
              </a:rPr>
              <a:t>King Maha Thammaracha I</a:t>
            </a:r>
            <a:r>
              <a:rPr lang="en-US" sz="2507">
                <a:solidFill>
                  <a:srgbClr val="000000"/>
                </a:solidFill>
                <a:latin typeface="Bitter"/>
                <a:ea typeface="Bitter"/>
                <a:cs typeface="Bitter"/>
                <a:sym typeface="Bitter"/>
              </a:rPr>
              <a:t>.</a:t>
            </a:r>
          </a:p>
        </p:txBody>
      </p:sp>
      <p:grpSp>
        <p:nvGrpSpPr>
          <p:cNvPr name="Group 17" id="17"/>
          <p:cNvGrpSpPr/>
          <p:nvPr/>
        </p:nvGrpSpPr>
        <p:grpSpPr>
          <a:xfrm rot="0">
            <a:off x="17189348" y="4381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829686" y="0"/>
            <a:ext cx="8458314" cy="10287000"/>
            <a:chOff x="0" y="0"/>
            <a:chExt cx="11277752" cy="13716000"/>
          </a:xfrm>
        </p:grpSpPr>
        <p:sp>
          <p:nvSpPr>
            <p:cNvPr name="Freeform 7" id="7"/>
            <p:cNvSpPr/>
            <p:nvPr/>
          </p:nvSpPr>
          <p:spPr>
            <a:xfrm flipH="false" flipV="false" rot="0">
              <a:off x="0" y="0"/>
              <a:ext cx="11277751" cy="13716000"/>
            </a:xfrm>
            <a:custGeom>
              <a:avLst/>
              <a:gdLst/>
              <a:ahLst/>
              <a:cxnLst/>
              <a:rect r="r" b="b" t="t" l="l"/>
              <a:pathLst>
                <a:path h="13716000" w="11277751">
                  <a:moveTo>
                    <a:pt x="0" y="0"/>
                  </a:moveTo>
                  <a:lnTo>
                    <a:pt x="11277751" y="0"/>
                  </a:lnTo>
                  <a:lnTo>
                    <a:pt x="11277751" y="13716000"/>
                  </a:lnTo>
                  <a:lnTo>
                    <a:pt x="0" y="13716000"/>
                  </a:lnTo>
                  <a:lnTo>
                    <a:pt x="0" y="0"/>
                  </a:lnTo>
                  <a:close/>
                </a:path>
              </a:pathLst>
            </a:custGeom>
            <a:blipFill>
              <a:blip r:embed="rId3"/>
              <a:stretch>
                <a:fillRect l="-55" t="0" r="-55" b="0"/>
              </a:stretch>
            </a:blipFill>
          </p:spPr>
        </p:sp>
      </p:grpSp>
      <p:sp>
        <p:nvSpPr>
          <p:cNvPr name="TextBox 8" id="8"/>
          <p:cNvSpPr txBox="true"/>
          <p:nvPr/>
        </p:nvSpPr>
        <p:spPr>
          <a:xfrm rot="0">
            <a:off x="992238" y="844001"/>
            <a:ext cx="7159523" cy="2676973"/>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What's happening elsewhere </a:t>
            </a:r>
          </a:p>
          <a:p>
            <a:pPr algn="l">
              <a:lnSpc>
                <a:spcPts val="6937"/>
              </a:lnSpc>
            </a:pPr>
            <a:r>
              <a:rPr lang="en-US" sz="5562" b="true">
                <a:solidFill>
                  <a:srgbClr val="253A7E"/>
                </a:solidFill>
                <a:latin typeface="Bitter Bold"/>
                <a:ea typeface="Bitter Bold"/>
                <a:cs typeface="Bitter Bold"/>
                <a:sym typeface="Bitter Bold"/>
              </a:rPr>
              <a:t>in the world?</a:t>
            </a:r>
          </a:p>
        </p:txBody>
      </p:sp>
      <p:sp>
        <p:nvSpPr>
          <p:cNvPr name="TextBox 9" id="9"/>
          <p:cNvSpPr txBox="true"/>
          <p:nvPr/>
        </p:nvSpPr>
        <p:spPr>
          <a:xfrm rot="0">
            <a:off x="992238" y="4287316"/>
            <a:ext cx="7159523" cy="461282"/>
          </a:xfrm>
          <a:prstGeom prst="rect">
            <a:avLst/>
          </a:prstGeom>
        </p:spPr>
        <p:txBody>
          <a:bodyPr anchor="t" rtlCol="false" tIns="0" lIns="0" bIns="0" rIns="0">
            <a:spAutoFit/>
          </a:bodyPr>
          <a:lstStyle/>
          <a:p>
            <a:pPr algn="l" marL="344838" indent="-172419" lvl="1">
              <a:lnSpc>
                <a:spcPts val="3725"/>
              </a:lnSpc>
              <a:buFont typeface="Arial"/>
              <a:buChar char="•"/>
            </a:pPr>
            <a:r>
              <a:rPr lang="en-US" sz="2287">
                <a:solidFill>
                  <a:srgbClr val="000000"/>
                </a:solidFill>
                <a:latin typeface="Bitter"/>
                <a:ea typeface="Bitter"/>
                <a:cs typeface="Bitter"/>
                <a:sym typeface="Bitter"/>
              </a:rPr>
              <a:t>1271: </a:t>
            </a:r>
            <a:r>
              <a:rPr lang="en-US" b="true" sz="2287">
                <a:solidFill>
                  <a:srgbClr val="000000"/>
                </a:solidFill>
                <a:latin typeface="Bitter Bold"/>
                <a:ea typeface="Bitter Bold"/>
                <a:cs typeface="Bitter Bold"/>
                <a:sym typeface="Bitter Bold"/>
              </a:rPr>
              <a:t>Kublai Khan</a:t>
            </a:r>
            <a:r>
              <a:rPr lang="en-US" sz="2287">
                <a:solidFill>
                  <a:srgbClr val="000000"/>
                </a:solidFill>
                <a:latin typeface="Bitter"/>
                <a:ea typeface="Bitter"/>
                <a:cs typeface="Bitter"/>
                <a:sym typeface="Bitter"/>
              </a:rPr>
              <a:t> established Yuan Dynasty</a:t>
            </a:r>
          </a:p>
        </p:txBody>
      </p:sp>
      <p:sp>
        <p:nvSpPr>
          <p:cNvPr name="TextBox 10" id="10"/>
          <p:cNvSpPr txBox="true"/>
          <p:nvPr/>
        </p:nvSpPr>
        <p:spPr>
          <a:xfrm rot="0">
            <a:off x="992238" y="8153629"/>
            <a:ext cx="7641598" cy="1464129"/>
          </a:xfrm>
          <a:prstGeom prst="rect">
            <a:avLst/>
          </a:prstGeom>
        </p:spPr>
        <p:txBody>
          <a:bodyPr anchor="t" rtlCol="false" tIns="0" lIns="0" bIns="0" rIns="0">
            <a:spAutoFit/>
          </a:bodyPr>
          <a:lstStyle/>
          <a:p>
            <a:pPr algn="l">
              <a:lnSpc>
                <a:spcPts val="2931"/>
              </a:lnSpc>
            </a:pPr>
            <a:r>
              <a:rPr lang="en-US" sz="1800">
                <a:solidFill>
                  <a:srgbClr val="000000"/>
                </a:solidFill>
                <a:latin typeface="Bitter"/>
                <a:ea typeface="Bitter"/>
                <a:cs typeface="Bitter"/>
                <a:sym typeface="Bitter"/>
              </a:rPr>
              <a:t>Pictured: Kublai Khan (Top), King Edward I (Bottom Left), Renaissance Era (Bottom Right)</a:t>
            </a:r>
          </a:p>
          <a:p>
            <a:pPr algn="l">
              <a:lnSpc>
                <a:spcPts val="2931"/>
              </a:lnSpc>
            </a:pPr>
            <a:r>
              <a:rPr lang="en-US" sz="1800">
                <a:solidFill>
                  <a:srgbClr val="000000"/>
                </a:solidFill>
                <a:latin typeface="Bitter"/>
                <a:ea typeface="Bitter"/>
                <a:cs typeface="Bitter"/>
                <a:sym typeface="Bitter"/>
              </a:rPr>
              <a:t>Photo credit: Keren Su/Getty Images (Top), Angelo Hornak / Alamy (Bottom Left), Public domain (Bottom Right)</a:t>
            </a:r>
          </a:p>
        </p:txBody>
      </p:sp>
      <p:sp>
        <p:nvSpPr>
          <p:cNvPr name="TextBox 11" id="11"/>
          <p:cNvSpPr txBox="true"/>
          <p:nvPr/>
        </p:nvSpPr>
        <p:spPr>
          <a:xfrm rot="0">
            <a:off x="992238" y="4896884"/>
            <a:ext cx="7159523" cy="928007"/>
          </a:xfrm>
          <a:prstGeom prst="rect">
            <a:avLst/>
          </a:prstGeom>
        </p:spPr>
        <p:txBody>
          <a:bodyPr anchor="t" rtlCol="false" tIns="0" lIns="0" bIns="0" rIns="0">
            <a:spAutoFit/>
          </a:bodyPr>
          <a:lstStyle/>
          <a:p>
            <a:pPr algn="l" marL="344838" indent="-172419" lvl="1">
              <a:lnSpc>
                <a:spcPts val="3725"/>
              </a:lnSpc>
              <a:buFont typeface="Arial"/>
              <a:buChar char="•"/>
            </a:pPr>
            <a:r>
              <a:rPr lang="en-US" sz="2287">
                <a:solidFill>
                  <a:srgbClr val="000000"/>
                </a:solidFill>
                <a:latin typeface="Bitter"/>
                <a:ea typeface="Bitter"/>
                <a:cs typeface="Bitter"/>
                <a:sym typeface="Bitter"/>
              </a:rPr>
              <a:t>1272 - 1307: Reign of </a:t>
            </a:r>
            <a:r>
              <a:rPr lang="en-US" b="true" sz="2287">
                <a:solidFill>
                  <a:srgbClr val="000000"/>
                </a:solidFill>
                <a:latin typeface="Bitter Bold"/>
                <a:ea typeface="Bitter Bold"/>
                <a:cs typeface="Bitter Bold"/>
                <a:sym typeface="Bitter Bold"/>
              </a:rPr>
              <a:t>King Edward I</a:t>
            </a:r>
            <a:r>
              <a:rPr lang="en-US" sz="2287">
                <a:solidFill>
                  <a:srgbClr val="000000"/>
                </a:solidFill>
                <a:latin typeface="Bitter"/>
                <a:ea typeface="Bitter"/>
                <a:cs typeface="Bitter"/>
                <a:sym typeface="Bitter"/>
              </a:rPr>
              <a:t> "Longshanks" of England</a:t>
            </a:r>
          </a:p>
        </p:txBody>
      </p:sp>
      <p:sp>
        <p:nvSpPr>
          <p:cNvPr name="TextBox 12" id="12"/>
          <p:cNvSpPr txBox="true"/>
          <p:nvPr/>
        </p:nvSpPr>
        <p:spPr>
          <a:xfrm rot="0">
            <a:off x="1028700" y="5949396"/>
            <a:ext cx="7429668" cy="461282"/>
          </a:xfrm>
          <a:prstGeom prst="rect">
            <a:avLst/>
          </a:prstGeom>
        </p:spPr>
        <p:txBody>
          <a:bodyPr anchor="t" rtlCol="false" tIns="0" lIns="0" bIns="0" rIns="0">
            <a:spAutoFit/>
          </a:bodyPr>
          <a:lstStyle/>
          <a:p>
            <a:pPr algn="l" marL="344838" indent="-172419" lvl="1">
              <a:lnSpc>
                <a:spcPts val="3725"/>
              </a:lnSpc>
              <a:buFont typeface="Arial"/>
              <a:buChar char="•"/>
            </a:pPr>
            <a:r>
              <a:rPr lang="en-US" sz="2287">
                <a:solidFill>
                  <a:srgbClr val="000000"/>
                </a:solidFill>
                <a:latin typeface="Bitter"/>
                <a:ea typeface="Bitter"/>
                <a:cs typeface="Bitter"/>
                <a:sym typeface="Bitter"/>
              </a:rPr>
              <a:t>14th century: Early beginning of </a:t>
            </a:r>
            <a:r>
              <a:rPr lang="en-US" b="true" sz="2287">
                <a:solidFill>
                  <a:srgbClr val="000000"/>
                </a:solidFill>
                <a:latin typeface="Bitter Bold"/>
                <a:ea typeface="Bitter Bold"/>
                <a:cs typeface="Bitter Bold"/>
                <a:sym typeface="Bitter Bold"/>
              </a:rPr>
              <a:t>the Renaissance</a:t>
            </a:r>
          </a:p>
        </p:txBody>
      </p:sp>
      <p:sp>
        <p:nvSpPr>
          <p:cNvPr name="TextBox 13" id="13"/>
          <p:cNvSpPr txBox="true"/>
          <p:nvPr/>
        </p:nvSpPr>
        <p:spPr>
          <a:xfrm rot="0">
            <a:off x="16398515" y="4470332"/>
            <a:ext cx="1721569" cy="441325"/>
          </a:xfrm>
          <a:prstGeom prst="rect">
            <a:avLst/>
          </a:prstGeom>
        </p:spPr>
        <p:txBody>
          <a:bodyPr anchor="t" rtlCol="false" tIns="0" lIns="0" bIns="0" rIns="0">
            <a:spAutoFit/>
          </a:bodyPr>
          <a:lstStyle/>
          <a:p>
            <a:pPr algn="ctr">
              <a:lnSpc>
                <a:spcPts val="3500"/>
              </a:lnSpc>
              <a:spcBef>
                <a:spcPct val="0"/>
              </a:spcBef>
            </a:pPr>
            <a:r>
              <a:rPr lang="en-US" b="true" sz="2187">
                <a:solidFill>
                  <a:srgbClr val="FFFFFF"/>
                </a:solidFill>
                <a:latin typeface="Bitter Bold"/>
                <a:ea typeface="Bitter Bold"/>
                <a:cs typeface="Bitter Bold"/>
                <a:sym typeface="Bitter Bold"/>
              </a:rPr>
              <a:t>Kublai Khan</a:t>
            </a:r>
          </a:p>
        </p:txBody>
      </p:sp>
      <p:sp>
        <p:nvSpPr>
          <p:cNvPr name="TextBox 14" id="14"/>
          <p:cNvSpPr txBox="true"/>
          <p:nvPr/>
        </p:nvSpPr>
        <p:spPr>
          <a:xfrm rot="0">
            <a:off x="11938575" y="9655943"/>
            <a:ext cx="1962671" cy="441325"/>
          </a:xfrm>
          <a:prstGeom prst="rect">
            <a:avLst/>
          </a:prstGeom>
        </p:spPr>
        <p:txBody>
          <a:bodyPr anchor="t" rtlCol="false" tIns="0" lIns="0" bIns="0" rIns="0">
            <a:spAutoFit/>
          </a:bodyPr>
          <a:lstStyle/>
          <a:p>
            <a:pPr algn="ctr">
              <a:lnSpc>
                <a:spcPts val="3500"/>
              </a:lnSpc>
              <a:spcBef>
                <a:spcPct val="0"/>
              </a:spcBef>
            </a:pPr>
            <a:r>
              <a:rPr lang="en-US" b="true" sz="2187">
                <a:solidFill>
                  <a:srgbClr val="FFFFFF"/>
                </a:solidFill>
                <a:latin typeface="Bitter Bold"/>
                <a:ea typeface="Bitter Bold"/>
                <a:cs typeface="Bitter Bold"/>
                <a:sym typeface="Bitter Bold"/>
              </a:rPr>
              <a:t>King Edward I</a:t>
            </a:r>
          </a:p>
        </p:txBody>
      </p:sp>
      <p:sp>
        <p:nvSpPr>
          <p:cNvPr name="TextBox 15" id="15"/>
          <p:cNvSpPr txBox="true"/>
          <p:nvPr/>
        </p:nvSpPr>
        <p:spPr>
          <a:xfrm rot="0">
            <a:off x="15079636" y="9655943"/>
            <a:ext cx="3040449" cy="441325"/>
          </a:xfrm>
          <a:prstGeom prst="rect">
            <a:avLst/>
          </a:prstGeom>
        </p:spPr>
        <p:txBody>
          <a:bodyPr anchor="t" rtlCol="false" tIns="0" lIns="0" bIns="0" rIns="0">
            <a:spAutoFit/>
          </a:bodyPr>
          <a:lstStyle/>
          <a:p>
            <a:pPr algn="r">
              <a:lnSpc>
                <a:spcPts val="3500"/>
              </a:lnSpc>
              <a:spcBef>
                <a:spcPct val="0"/>
              </a:spcBef>
            </a:pPr>
            <a:r>
              <a:rPr lang="en-US" b="true" sz="2187">
                <a:solidFill>
                  <a:srgbClr val="FFFFFF"/>
                </a:solidFill>
                <a:latin typeface="Bitter Bold"/>
                <a:ea typeface="Bitter Bold"/>
                <a:cs typeface="Bitter Bold"/>
                <a:sym typeface="Bitter Bold"/>
              </a:rPr>
              <a:t>The Renaissance Era</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168690" y="0"/>
            <a:ext cx="8119310" cy="10287000"/>
            <a:chOff x="0" y="0"/>
            <a:chExt cx="10825747" cy="13716000"/>
          </a:xfrm>
        </p:grpSpPr>
        <p:sp>
          <p:nvSpPr>
            <p:cNvPr name="Freeform 7" id="7"/>
            <p:cNvSpPr/>
            <p:nvPr/>
          </p:nvSpPr>
          <p:spPr>
            <a:xfrm flipH="false" flipV="false" rot="0">
              <a:off x="0" y="0"/>
              <a:ext cx="10825747" cy="13716000"/>
            </a:xfrm>
            <a:custGeom>
              <a:avLst/>
              <a:gdLst/>
              <a:ahLst/>
              <a:cxnLst/>
              <a:rect r="r" b="b" t="t" l="l"/>
              <a:pathLst>
                <a:path h="13716000" w="10825747">
                  <a:moveTo>
                    <a:pt x="0" y="0"/>
                  </a:moveTo>
                  <a:lnTo>
                    <a:pt x="10825747" y="0"/>
                  </a:lnTo>
                  <a:lnTo>
                    <a:pt x="10825747" y="13716000"/>
                  </a:lnTo>
                  <a:lnTo>
                    <a:pt x="0" y="13716000"/>
                  </a:lnTo>
                  <a:lnTo>
                    <a:pt x="0" y="0"/>
                  </a:lnTo>
                  <a:close/>
                </a:path>
              </a:pathLst>
            </a:custGeom>
            <a:blipFill>
              <a:blip r:embed="rId3"/>
              <a:stretch>
                <a:fillRect l="-45530" t="0" r="-45530" b="0"/>
              </a:stretch>
            </a:blipFill>
          </p:spPr>
        </p:sp>
      </p:grpSp>
      <p:grpSp>
        <p:nvGrpSpPr>
          <p:cNvPr name="Group 8" id="8"/>
          <p:cNvGrpSpPr/>
          <p:nvPr/>
        </p:nvGrpSpPr>
        <p:grpSpPr>
          <a:xfrm rot="0">
            <a:off x="992238" y="3942158"/>
            <a:ext cx="910597" cy="647405"/>
            <a:chOff x="0" y="0"/>
            <a:chExt cx="1214129" cy="863206"/>
          </a:xfrm>
        </p:grpSpPr>
        <p:sp>
          <p:nvSpPr>
            <p:cNvPr name="Freeform 9" id="9"/>
            <p:cNvSpPr/>
            <p:nvPr/>
          </p:nvSpPr>
          <p:spPr>
            <a:xfrm flipH="false" flipV="false" rot="0">
              <a:off x="0" y="0"/>
              <a:ext cx="1214142" cy="863219"/>
            </a:xfrm>
            <a:custGeom>
              <a:avLst/>
              <a:gdLst/>
              <a:ahLst/>
              <a:cxnLst/>
              <a:rect r="r" b="b" t="t" l="l"/>
              <a:pathLst>
                <a:path h="863219" w="1214142">
                  <a:moveTo>
                    <a:pt x="0" y="161163"/>
                  </a:moveTo>
                  <a:cubicBezTo>
                    <a:pt x="0" y="72136"/>
                    <a:pt x="101462" y="0"/>
                    <a:pt x="226681" y="0"/>
                  </a:cubicBezTo>
                  <a:lnTo>
                    <a:pt x="987466" y="0"/>
                  </a:lnTo>
                  <a:cubicBezTo>
                    <a:pt x="1112685" y="0"/>
                    <a:pt x="1214142" y="72136"/>
                    <a:pt x="1214142" y="161163"/>
                  </a:cubicBezTo>
                  <a:lnTo>
                    <a:pt x="1214142" y="702056"/>
                  </a:lnTo>
                  <a:cubicBezTo>
                    <a:pt x="1214142" y="791083"/>
                    <a:pt x="1112685" y="863219"/>
                    <a:pt x="987466" y="863219"/>
                  </a:cubicBezTo>
                  <a:lnTo>
                    <a:pt x="226681" y="863219"/>
                  </a:lnTo>
                  <a:cubicBezTo>
                    <a:pt x="101462" y="863219"/>
                    <a:pt x="0" y="791083"/>
                    <a:pt x="0" y="702056"/>
                  </a:cubicBezTo>
                  <a:close/>
                </a:path>
              </a:pathLst>
            </a:custGeom>
            <a:solidFill>
              <a:srgbClr val="FEEECD"/>
            </a:solidFill>
            <a:ln w="9525" cap="sq">
              <a:solidFill>
                <a:srgbClr val="E4D4B3"/>
              </a:solidFill>
              <a:prstDash val="solid"/>
              <a:miter/>
            </a:ln>
          </p:spPr>
        </p:sp>
      </p:grpSp>
      <p:grpSp>
        <p:nvGrpSpPr>
          <p:cNvPr name="Group 10" id="10"/>
          <p:cNvGrpSpPr/>
          <p:nvPr/>
        </p:nvGrpSpPr>
        <p:grpSpPr>
          <a:xfrm rot="0">
            <a:off x="1148504" y="4000051"/>
            <a:ext cx="598066" cy="531609"/>
            <a:chOff x="0" y="0"/>
            <a:chExt cx="797421" cy="708812"/>
          </a:xfrm>
        </p:grpSpPr>
        <p:sp>
          <p:nvSpPr>
            <p:cNvPr name="Freeform 11" id="11" descr="preencoded.png"/>
            <p:cNvSpPr/>
            <p:nvPr/>
          </p:nvSpPr>
          <p:spPr>
            <a:xfrm flipH="false" flipV="false" rot="0">
              <a:off x="0" y="0"/>
              <a:ext cx="797404" cy="708787"/>
            </a:xfrm>
            <a:custGeom>
              <a:avLst/>
              <a:gdLst/>
              <a:ahLst/>
              <a:cxnLst/>
              <a:rect r="r" b="b" t="t" l="l"/>
              <a:pathLst>
                <a:path h="708787" w="797404">
                  <a:moveTo>
                    <a:pt x="0" y="0"/>
                  </a:moveTo>
                  <a:lnTo>
                    <a:pt x="797404" y="0"/>
                  </a:lnTo>
                  <a:lnTo>
                    <a:pt x="797404" y="708787"/>
                  </a:lnTo>
                  <a:lnTo>
                    <a:pt x="0" y="708787"/>
                  </a:lnTo>
                  <a:lnTo>
                    <a:pt x="0" y="0"/>
                  </a:lnTo>
                  <a:close/>
                </a:path>
              </a:pathLst>
            </a:custGeom>
            <a:blipFill>
              <a:blip r:embed="rId4"/>
              <a:stretch>
                <a:fillRect l="0" t="-20000" r="-2" b="-20005"/>
              </a:stretch>
            </a:blipFill>
          </p:spPr>
        </p:sp>
      </p:grpSp>
      <p:sp>
        <p:nvSpPr>
          <p:cNvPr name="TextBox 12" id="12"/>
          <p:cNvSpPr txBox="true"/>
          <p:nvPr/>
        </p:nvSpPr>
        <p:spPr>
          <a:xfrm rot="0">
            <a:off x="992238" y="811854"/>
            <a:ext cx="7048723" cy="914400"/>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3</a:t>
            </a:r>
            <a:r>
              <a:rPr lang="en-US" sz="5562" b="true">
                <a:solidFill>
                  <a:srgbClr val="253A7E"/>
                </a:solidFill>
                <a:latin typeface="Bitter Bold"/>
                <a:ea typeface="Bitter Bold"/>
                <a:cs typeface="Bitter Bold"/>
                <a:sym typeface="Bitter Bold"/>
              </a:rPr>
              <a:t>. Ayutthaya Period</a:t>
            </a:r>
          </a:p>
        </p:txBody>
      </p:sp>
      <p:sp>
        <p:nvSpPr>
          <p:cNvPr name="TextBox 13" id="13"/>
          <p:cNvSpPr txBox="true"/>
          <p:nvPr/>
        </p:nvSpPr>
        <p:spPr>
          <a:xfrm rot="0">
            <a:off x="992238" y="2046837"/>
            <a:ext cx="8366827" cy="131921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Ayutthaya Period (1351–1767: 416 years) saw Thailand (then known as Siam) becoming a powerful and cosmopolitan state that shaped the course of Thai history.</a:t>
            </a:r>
          </a:p>
        </p:txBody>
      </p:sp>
      <p:sp>
        <p:nvSpPr>
          <p:cNvPr name="TextBox 14" id="14"/>
          <p:cNvSpPr txBox="true"/>
          <p:nvPr/>
        </p:nvSpPr>
        <p:spPr>
          <a:xfrm rot="0">
            <a:off x="2037731" y="3942259"/>
            <a:ext cx="8419812" cy="628142"/>
          </a:xfrm>
          <a:prstGeom prst="rect">
            <a:avLst/>
          </a:prstGeom>
        </p:spPr>
        <p:txBody>
          <a:bodyPr anchor="t" rtlCol="false" tIns="0" lIns="0" bIns="0" rIns="0">
            <a:spAutoFit/>
          </a:bodyPr>
          <a:lstStyle/>
          <a:p>
            <a:pPr algn="l">
              <a:lnSpc>
                <a:spcPts val="4787"/>
              </a:lnSpc>
            </a:pPr>
            <a:r>
              <a:rPr lang="en-US" b="true" sz="3830">
                <a:solidFill>
                  <a:srgbClr val="253A7E"/>
                </a:solidFill>
                <a:latin typeface="Bitter Bold"/>
                <a:ea typeface="Bitter Bold"/>
                <a:cs typeface="Bitter Bold"/>
                <a:sym typeface="Bitter Bold"/>
              </a:rPr>
              <a:t>Political and Economic Power</a:t>
            </a:r>
          </a:p>
        </p:txBody>
      </p:sp>
      <p:sp>
        <p:nvSpPr>
          <p:cNvPr name="TextBox 15" id="15"/>
          <p:cNvSpPr txBox="true"/>
          <p:nvPr/>
        </p:nvSpPr>
        <p:spPr>
          <a:xfrm rot="0">
            <a:off x="1447537" y="4922937"/>
            <a:ext cx="7696463" cy="2915669"/>
          </a:xfrm>
          <a:prstGeom prst="rect">
            <a:avLst/>
          </a:prstGeom>
        </p:spPr>
        <p:txBody>
          <a:bodyPr anchor="t" rtlCol="false" tIns="0" lIns="0" bIns="0" rIns="0">
            <a:spAutoFit/>
          </a:bodyPr>
          <a:lstStyle/>
          <a:p>
            <a:pPr algn="l" marL="515461" indent="-257730" lvl="1">
              <a:lnSpc>
                <a:spcPts val="3886"/>
              </a:lnSpc>
              <a:buFont typeface="Arial"/>
              <a:buChar char="•"/>
            </a:pPr>
            <a:r>
              <a:rPr lang="en-US" sz="2387">
                <a:solidFill>
                  <a:srgbClr val="000000"/>
                </a:solidFill>
                <a:latin typeface="Bitter"/>
                <a:ea typeface="Bitter"/>
                <a:cs typeface="Bitter"/>
                <a:sym typeface="Bitter"/>
              </a:rPr>
              <a:t>Known for its </a:t>
            </a:r>
            <a:r>
              <a:rPr lang="en-US" b="true" sz="2387">
                <a:solidFill>
                  <a:srgbClr val="000000"/>
                </a:solidFill>
                <a:latin typeface="Bitter Bold"/>
                <a:ea typeface="Bitter Bold"/>
                <a:cs typeface="Bitter Bold"/>
                <a:sym typeface="Bitter Bold"/>
              </a:rPr>
              <a:t>political might and flourishing trade</a:t>
            </a:r>
            <a:r>
              <a:rPr lang="en-US" sz="2387">
                <a:solidFill>
                  <a:srgbClr val="000000"/>
                </a:solidFill>
                <a:latin typeface="Bitter"/>
                <a:ea typeface="Bitter"/>
                <a:cs typeface="Bitter"/>
                <a:sym typeface="Bitter"/>
              </a:rPr>
              <a:t>, Ayutthaya became a hub of cultural and economic exchange. </a:t>
            </a:r>
          </a:p>
          <a:p>
            <a:pPr algn="l">
              <a:lnSpc>
                <a:spcPts val="3886"/>
              </a:lnSpc>
            </a:pPr>
          </a:p>
          <a:p>
            <a:pPr algn="l" marL="515461" indent="-257730" lvl="1">
              <a:lnSpc>
                <a:spcPts val="3888"/>
              </a:lnSpc>
              <a:buFont typeface="Arial"/>
              <a:buChar char="•"/>
            </a:pPr>
            <a:r>
              <a:rPr lang="en-US" sz="2387">
                <a:solidFill>
                  <a:srgbClr val="000000"/>
                </a:solidFill>
                <a:latin typeface="Bitter"/>
                <a:ea typeface="Bitter"/>
                <a:cs typeface="Bitter"/>
                <a:sym typeface="Bitter"/>
              </a:rPr>
              <a:t>Important exports from Ayutthaya included rice, teak, and animal parts, among others. </a:t>
            </a:r>
          </a:p>
        </p:txBody>
      </p:sp>
      <p:sp>
        <p:nvSpPr>
          <p:cNvPr name="TextBox 16" id="16"/>
          <p:cNvSpPr txBox="true"/>
          <p:nvPr/>
        </p:nvSpPr>
        <p:spPr>
          <a:xfrm rot="0">
            <a:off x="992238" y="8472640"/>
            <a:ext cx="8366827" cy="1145109"/>
          </a:xfrm>
          <a:prstGeom prst="rect">
            <a:avLst/>
          </a:prstGeom>
        </p:spPr>
        <p:txBody>
          <a:bodyPr anchor="t" rtlCol="false" tIns="0" lIns="0" bIns="0" rIns="0">
            <a:spAutoFit/>
          </a:bodyPr>
          <a:lstStyle/>
          <a:p>
            <a:pPr algn="l">
              <a:lnSpc>
                <a:spcPts val="3072"/>
              </a:lnSpc>
            </a:pPr>
            <a:r>
              <a:rPr lang="en-US" sz="1887">
                <a:solidFill>
                  <a:srgbClr val="000000"/>
                </a:solidFill>
                <a:latin typeface="Bitter"/>
                <a:ea typeface="Bitter"/>
                <a:cs typeface="Bitter"/>
                <a:sym typeface="Bitter"/>
              </a:rPr>
              <a:t>Pictured:</a:t>
            </a:r>
            <a:r>
              <a:rPr lang="en-US" sz="1887" b="true">
                <a:solidFill>
                  <a:srgbClr val="000000"/>
                </a:solidFill>
                <a:latin typeface="Bitter Bold"/>
                <a:ea typeface="Bitter Bold"/>
                <a:cs typeface="Bitter Bold"/>
                <a:sym typeface="Bitter Bold"/>
              </a:rPr>
              <a:t> </a:t>
            </a:r>
            <a:r>
              <a:rPr lang="en-US" sz="1887">
                <a:solidFill>
                  <a:srgbClr val="000000"/>
                </a:solidFill>
                <a:latin typeface="Bitter"/>
                <a:ea typeface="Bitter"/>
                <a:cs typeface="Bitter"/>
                <a:sym typeface="Bitter"/>
              </a:rPr>
              <a:t> Afbeldinge der Stadt Iudiad Hooft des Choonincrick Siam </a:t>
            </a:r>
            <a:r>
              <a:rPr lang="en-US" sz="1887" b="true">
                <a:solidFill>
                  <a:srgbClr val="000000"/>
                </a:solidFill>
                <a:latin typeface="Bitter Bold"/>
                <a:ea typeface="Bitter Bold"/>
                <a:cs typeface="Bitter Bold"/>
                <a:sym typeface="Bitter Bold"/>
              </a:rPr>
              <a:t>(View of the City of Ayutthaya, Capital of the Kingdom of Siam)</a:t>
            </a:r>
          </a:p>
          <a:p>
            <a:pPr algn="l">
              <a:lnSpc>
                <a:spcPts val="3073"/>
              </a:lnSpc>
            </a:pPr>
            <a:r>
              <a:rPr lang="en-US" sz="1887">
                <a:solidFill>
                  <a:srgbClr val="000000"/>
                </a:solidFill>
                <a:latin typeface="Bitter"/>
                <a:ea typeface="Bitter"/>
                <a:cs typeface="Bitter"/>
                <a:sym typeface="Bitter"/>
              </a:rPr>
              <a:t>Photo credit: Nationaal Archief, The Hague, the Netherlands.</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136054" y="0"/>
            <a:ext cx="8151946" cy="10287000"/>
            <a:chOff x="0" y="0"/>
            <a:chExt cx="10869262" cy="13716000"/>
          </a:xfrm>
        </p:grpSpPr>
        <p:sp>
          <p:nvSpPr>
            <p:cNvPr name="Freeform 7" id="7"/>
            <p:cNvSpPr/>
            <p:nvPr/>
          </p:nvSpPr>
          <p:spPr>
            <a:xfrm flipH="false" flipV="false" rot="0">
              <a:off x="0" y="0"/>
              <a:ext cx="10869262" cy="13716000"/>
            </a:xfrm>
            <a:custGeom>
              <a:avLst/>
              <a:gdLst/>
              <a:ahLst/>
              <a:cxnLst/>
              <a:rect r="r" b="b" t="t" l="l"/>
              <a:pathLst>
                <a:path h="13716000" w="10869262">
                  <a:moveTo>
                    <a:pt x="0" y="0"/>
                  </a:moveTo>
                  <a:lnTo>
                    <a:pt x="10869262" y="0"/>
                  </a:lnTo>
                  <a:lnTo>
                    <a:pt x="10869262" y="13716000"/>
                  </a:lnTo>
                  <a:lnTo>
                    <a:pt x="0" y="13716000"/>
                  </a:lnTo>
                  <a:lnTo>
                    <a:pt x="0" y="0"/>
                  </a:lnTo>
                  <a:close/>
                </a:path>
              </a:pathLst>
            </a:custGeom>
            <a:blipFill>
              <a:blip r:embed="rId3"/>
              <a:stretch>
                <a:fillRect l="0" t="-5073" r="0" b="-9657"/>
              </a:stretch>
            </a:blipFill>
          </p:spPr>
        </p:sp>
      </p:grpSp>
      <p:grpSp>
        <p:nvGrpSpPr>
          <p:cNvPr name="Group 8" id="8"/>
          <p:cNvGrpSpPr/>
          <p:nvPr/>
        </p:nvGrpSpPr>
        <p:grpSpPr>
          <a:xfrm rot="0">
            <a:off x="622564" y="1524390"/>
            <a:ext cx="666885" cy="666885"/>
            <a:chOff x="0" y="0"/>
            <a:chExt cx="863206" cy="863206"/>
          </a:xfrm>
        </p:grpSpPr>
        <p:sp>
          <p:nvSpPr>
            <p:cNvPr name="Freeform 9" id="9"/>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grpSp>
        <p:nvGrpSpPr>
          <p:cNvPr name="Group 10" id="10"/>
          <p:cNvGrpSpPr/>
          <p:nvPr/>
        </p:nvGrpSpPr>
        <p:grpSpPr>
          <a:xfrm rot="0">
            <a:off x="737007" y="1584030"/>
            <a:ext cx="438000" cy="547605"/>
            <a:chOff x="0" y="0"/>
            <a:chExt cx="566941" cy="708812"/>
          </a:xfrm>
        </p:grpSpPr>
        <p:sp>
          <p:nvSpPr>
            <p:cNvPr name="Freeform 11" id="11" descr="preencoded.png"/>
            <p:cNvSpPr/>
            <p:nvPr/>
          </p:nvSpPr>
          <p:spPr>
            <a:xfrm flipH="false" flipV="false" rot="0">
              <a:off x="0" y="0"/>
              <a:ext cx="566928" cy="708787"/>
            </a:xfrm>
            <a:custGeom>
              <a:avLst/>
              <a:gdLst/>
              <a:ahLst/>
              <a:cxnLst/>
              <a:rect r="r" b="b" t="t" l="l"/>
              <a:pathLst>
                <a:path h="708787" w="566928">
                  <a:moveTo>
                    <a:pt x="0" y="0"/>
                  </a:moveTo>
                  <a:lnTo>
                    <a:pt x="566928" y="0"/>
                  </a:lnTo>
                  <a:lnTo>
                    <a:pt x="566928" y="708787"/>
                  </a:lnTo>
                  <a:lnTo>
                    <a:pt x="0" y="708787"/>
                  </a:lnTo>
                  <a:lnTo>
                    <a:pt x="0" y="0"/>
                  </a:lnTo>
                  <a:close/>
                </a:path>
              </a:pathLst>
            </a:custGeom>
            <a:blipFill>
              <a:blip r:embed="rId4"/>
              <a:stretch>
                <a:fillRect l="-232" t="0" r="-235" b="-3"/>
              </a:stretch>
            </a:blipFill>
          </p:spPr>
        </p:sp>
      </p:grpSp>
      <p:sp>
        <p:nvSpPr>
          <p:cNvPr name="TextBox 12" id="12"/>
          <p:cNvSpPr txBox="true"/>
          <p:nvPr/>
        </p:nvSpPr>
        <p:spPr>
          <a:xfrm rot="0">
            <a:off x="1505155" y="1563110"/>
            <a:ext cx="8300749" cy="628165"/>
          </a:xfrm>
          <a:prstGeom prst="rect">
            <a:avLst/>
          </a:prstGeom>
        </p:spPr>
        <p:txBody>
          <a:bodyPr anchor="t" rtlCol="false" tIns="0" lIns="0" bIns="0" rIns="0">
            <a:spAutoFit/>
          </a:bodyPr>
          <a:lstStyle/>
          <a:p>
            <a:pPr algn="l">
              <a:lnSpc>
                <a:spcPts val="4782"/>
              </a:lnSpc>
            </a:pPr>
            <a:r>
              <a:rPr lang="en-US" sz="3826" b="true">
                <a:solidFill>
                  <a:srgbClr val="253A7E"/>
                </a:solidFill>
                <a:latin typeface="Bitter Bold"/>
                <a:ea typeface="Bitter Bold"/>
                <a:cs typeface="Bitter Bold"/>
                <a:sym typeface="Bitter Bold"/>
              </a:rPr>
              <a:t>International Relations</a:t>
            </a:r>
          </a:p>
        </p:txBody>
      </p:sp>
      <p:sp>
        <p:nvSpPr>
          <p:cNvPr name="TextBox 13" id="13"/>
          <p:cNvSpPr txBox="true"/>
          <p:nvPr/>
        </p:nvSpPr>
        <p:spPr>
          <a:xfrm rot="0">
            <a:off x="1282533" y="2687916"/>
            <a:ext cx="7414039" cy="3427726"/>
          </a:xfrm>
          <a:prstGeom prst="rect">
            <a:avLst/>
          </a:prstGeom>
        </p:spPr>
        <p:txBody>
          <a:bodyPr anchor="t" rtlCol="false" tIns="0" lIns="0" bIns="0" rIns="0">
            <a:spAutoFit/>
          </a:bodyPr>
          <a:lstStyle/>
          <a:p>
            <a:pPr algn="l" marL="515461" indent="-257730" lvl="1">
              <a:lnSpc>
                <a:spcPts val="3886"/>
              </a:lnSpc>
              <a:buFont typeface="Arial"/>
              <a:buChar char="•"/>
            </a:pPr>
            <a:r>
              <a:rPr lang="en-US" sz="2387">
                <a:solidFill>
                  <a:srgbClr val="000000"/>
                </a:solidFill>
                <a:latin typeface="Bitter"/>
                <a:ea typeface="Bitter"/>
                <a:cs typeface="Bitter"/>
                <a:sym typeface="Bitter"/>
              </a:rPr>
              <a:t>Ayutthaya </a:t>
            </a:r>
            <a:r>
              <a:rPr lang="en-US" b="true" sz="2387">
                <a:solidFill>
                  <a:srgbClr val="000000"/>
                </a:solidFill>
                <a:latin typeface="Bitter Bold"/>
                <a:ea typeface="Bitter Bold"/>
                <a:cs typeface="Bitter Bold"/>
                <a:sym typeface="Bitter Bold"/>
              </a:rPr>
              <a:t>attracted merchants and diplomats from across Asia, Europe, and the Middle East. </a:t>
            </a:r>
          </a:p>
          <a:p>
            <a:pPr algn="l">
              <a:lnSpc>
                <a:spcPts val="3886"/>
              </a:lnSpc>
            </a:pPr>
          </a:p>
          <a:p>
            <a:pPr algn="l" marL="515461" indent="-257730" lvl="1">
              <a:lnSpc>
                <a:spcPts val="3888"/>
              </a:lnSpc>
              <a:buFont typeface="Arial"/>
              <a:buChar char="•"/>
            </a:pPr>
            <a:r>
              <a:rPr lang="en-US" sz="2387">
                <a:solidFill>
                  <a:srgbClr val="000000"/>
                </a:solidFill>
                <a:latin typeface="Bitter"/>
                <a:ea typeface="Bitter"/>
                <a:cs typeface="Bitter"/>
                <a:sym typeface="Bitter"/>
              </a:rPr>
              <a:t>Foreign communities established permanent settlements in the Siam. Many foreigners also rose to important political roles. </a:t>
            </a:r>
          </a:p>
        </p:txBody>
      </p:sp>
      <p:sp>
        <p:nvSpPr>
          <p:cNvPr name="TextBox 14" id="14"/>
          <p:cNvSpPr txBox="true"/>
          <p:nvPr/>
        </p:nvSpPr>
        <p:spPr>
          <a:xfrm rot="0">
            <a:off x="992238" y="7920038"/>
            <a:ext cx="7704334" cy="1145041"/>
          </a:xfrm>
          <a:prstGeom prst="rect">
            <a:avLst/>
          </a:prstGeom>
        </p:spPr>
        <p:txBody>
          <a:bodyPr anchor="t" rtlCol="false" tIns="0" lIns="0" bIns="0" rIns="0">
            <a:spAutoFit/>
          </a:bodyPr>
          <a:lstStyle/>
          <a:p>
            <a:pPr algn="l">
              <a:lnSpc>
                <a:spcPts val="3072"/>
              </a:lnSpc>
            </a:pPr>
            <a:r>
              <a:rPr lang="en-US" sz="1887">
                <a:solidFill>
                  <a:srgbClr val="000000"/>
                </a:solidFill>
                <a:latin typeface="Bitter"/>
                <a:ea typeface="Bitter"/>
                <a:cs typeface="Bitter"/>
                <a:sym typeface="Bitter"/>
              </a:rPr>
              <a:t>Pictured:</a:t>
            </a:r>
            <a:r>
              <a:rPr lang="en-US" sz="1887" b="true">
                <a:solidFill>
                  <a:srgbClr val="000000"/>
                </a:solidFill>
                <a:latin typeface="Bitter Bold"/>
                <a:ea typeface="Bitter Bold"/>
                <a:cs typeface="Bitter Bold"/>
                <a:sym typeface="Bitter Bold"/>
              </a:rPr>
              <a:t> King Narai the Great of Ayutthaya receiving the French Ambassador, Alexandre Chevalier de Chaumont</a:t>
            </a:r>
            <a:r>
              <a:rPr lang="en-US" sz="1887">
                <a:solidFill>
                  <a:srgbClr val="000000"/>
                </a:solidFill>
                <a:latin typeface="Bitter"/>
                <a:ea typeface="Bitter"/>
                <a:cs typeface="Bitter"/>
                <a:sym typeface="Bitter"/>
              </a:rPr>
              <a:t> </a:t>
            </a:r>
          </a:p>
          <a:p>
            <a:pPr algn="l">
              <a:lnSpc>
                <a:spcPts val="3073"/>
              </a:lnSpc>
            </a:pPr>
            <a:r>
              <a:rPr lang="en-US" sz="1887">
                <a:solidFill>
                  <a:srgbClr val="000000"/>
                </a:solidFill>
                <a:latin typeface="Bitter"/>
                <a:ea typeface="Bitter"/>
                <a:cs typeface="Bitter"/>
                <a:sym typeface="Bitter"/>
              </a:rPr>
              <a:t>Photo credit: King Narai National Museum</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11416"/>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88216"/>
            <a:ext cx="16303523" cy="1456134"/>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 </a:t>
            </a:r>
            <a:r>
              <a:rPr lang="en-US" sz="21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868045"/>
            <a:ext cx="16303523" cy="13763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work presents some basic information about Thailand in 11 areas: </a:t>
            </a:r>
            <a:r>
              <a:rPr lang="en-US" sz="21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9) Misconceptions about Thailand,  10) Thailand's Role on the Global Stage, and  11) Rankings Related to Thailand.</a:t>
            </a:r>
          </a:p>
        </p:txBody>
      </p:sp>
      <p:sp>
        <p:nvSpPr>
          <p:cNvPr name="TextBox 9" id="9"/>
          <p:cNvSpPr txBox="true"/>
          <p:nvPr/>
        </p:nvSpPr>
        <p:spPr>
          <a:xfrm rot="0">
            <a:off x="992238" y="5547865"/>
            <a:ext cx="16303523" cy="178593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a:t>
            </a:r>
            <a:r>
              <a:rPr lang="en-US" sz="2187">
                <a:solidFill>
                  <a:srgbClr val="000000"/>
                </a:solidFill>
                <a:latin typeface="Bitter"/>
                <a:ea typeface="Bitter"/>
                <a:cs typeface="Bitter"/>
                <a:sym typeface="Bitter"/>
              </a:rPr>
              <a:t> is produced in both </a:t>
            </a:r>
            <a:r>
              <a:rPr lang="en-US" sz="2187" b="true">
                <a:solidFill>
                  <a:srgbClr val="000000"/>
                </a:solidFill>
                <a:latin typeface="Bitter Bold"/>
                <a:ea typeface="Bitter Bold"/>
                <a:cs typeface="Bitter Bold"/>
                <a:sym typeface="Bitter Bold"/>
              </a:rPr>
              <a:t>PDF file (.pdf)</a:t>
            </a:r>
            <a:r>
              <a:rPr lang="en-US" sz="2187">
                <a:solidFill>
                  <a:srgbClr val="000000"/>
                </a:solidFill>
                <a:latin typeface="Bitter"/>
                <a:ea typeface="Bitter"/>
                <a:cs typeface="Bitter"/>
                <a:sym typeface="Bitter"/>
              </a:rPr>
              <a:t> and </a:t>
            </a:r>
            <a:r>
              <a:rPr lang="en-US" sz="2187" b="true">
                <a:solidFill>
                  <a:srgbClr val="000000"/>
                </a:solidFill>
                <a:latin typeface="Bitter Bold"/>
                <a:ea typeface="Bitter Bold"/>
                <a:cs typeface="Bitter Bold"/>
                <a:sym typeface="Bitter Bold"/>
              </a:rPr>
              <a:t> Powerpoint Presentation (.pptx) </a:t>
            </a:r>
            <a:r>
              <a:rPr lang="en-US" sz="2187">
                <a:solidFill>
                  <a:srgbClr val="000000"/>
                </a:solidFill>
                <a:latin typeface="Bitter"/>
                <a:ea typeface="Bitter"/>
                <a:cs typeface="Bitter"/>
                <a:sym typeface="Bitter"/>
              </a:rPr>
              <a:t>formats, consisting of 399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681322"/>
            <a:ext cx="16303523" cy="1002506"/>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a:t>
            </a:r>
            <a:r>
              <a:rPr lang="en-US" sz="21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87" u="sng">
                <a:solidFill>
                  <a:srgbClr val="966703"/>
                </a:solidFill>
                <a:latin typeface="Bitter"/>
                <a:ea typeface="Bitter"/>
                <a:cs typeface="Bitter"/>
                <a:sym typeface="Bitter"/>
                <a:hlinkClick r:id="rId3" tooltip="mailto:info@thailandfoundation.or.th"/>
              </a:rPr>
              <a:t>info@thailandfoundation.or.th</a:t>
            </a:r>
            <a:r>
              <a:rPr lang="en-US" sz="2187">
                <a:solidFill>
                  <a:srgbClr val="000000"/>
                </a:solidFill>
                <a:latin typeface="Bitter"/>
                <a:ea typeface="Bitter"/>
                <a:cs typeface="Bitter"/>
                <a:sym typeface="Bitter"/>
              </a:rPr>
              <a:t>.</a:t>
            </a:r>
          </a:p>
        </p:txBody>
      </p:sp>
      <p:sp>
        <p:nvSpPr>
          <p:cNvPr name="TextBox 11" id="11"/>
          <p:cNvSpPr txBox="true"/>
          <p:nvPr/>
        </p:nvSpPr>
        <p:spPr>
          <a:xfrm rot="0">
            <a:off x="992238" y="8907513"/>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July</a:t>
            </a:r>
            <a:r>
              <a:rPr lang="en-US" sz="2187">
                <a:solidFill>
                  <a:srgbClr val="000000"/>
                </a:solidFill>
                <a:latin typeface="Bitter"/>
                <a:ea typeface="Bitter"/>
                <a:cs typeface="Bitter"/>
                <a:sym typeface="Bitter"/>
              </a:rPr>
              <a:t>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2081365"/>
            <a:ext cx="5670652" cy="737292"/>
          </a:xfrm>
          <a:prstGeom prst="rect">
            <a:avLst/>
          </a:prstGeom>
        </p:spPr>
        <p:txBody>
          <a:bodyPr anchor="t" rtlCol="false" tIns="0" lIns="0" bIns="0" rIns="0">
            <a:spAutoFit/>
          </a:bodyPr>
          <a:lstStyle/>
          <a:p>
            <a:pPr algn="l">
              <a:lnSpc>
                <a:spcPts val="5562"/>
              </a:lnSpc>
            </a:pPr>
            <a:r>
              <a:rPr lang="en-US" sz="4437" b="true">
                <a:solidFill>
                  <a:srgbClr val="253A7E"/>
                </a:solidFill>
                <a:latin typeface="Bitter Bold"/>
                <a:ea typeface="Bitter Bold"/>
                <a:cs typeface="Bitter Bold"/>
                <a:sym typeface="Bitter Bold"/>
              </a:rPr>
              <a:t>Cultural Influence</a:t>
            </a:r>
          </a:p>
        </p:txBody>
      </p:sp>
      <p:sp>
        <p:nvSpPr>
          <p:cNvPr name="TextBox 9" id="9"/>
          <p:cNvSpPr txBox="true"/>
          <p:nvPr/>
        </p:nvSpPr>
        <p:spPr>
          <a:xfrm rot="0">
            <a:off x="10136238" y="3233738"/>
            <a:ext cx="7159523" cy="19097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Ayutthaya's </a:t>
            </a:r>
            <a:r>
              <a:rPr lang="en-US" sz="2187" b="true">
                <a:solidFill>
                  <a:srgbClr val="000000"/>
                </a:solidFill>
                <a:latin typeface="Bitter Bold"/>
                <a:ea typeface="Bitter Bold"/>
                <a:cs typeface="Bitter Bold"/>
                <a:sym typeface="Bitter Bold"/>
              </a:rPr>
              <a:t>multicultural nature</a:t>
            </a:r>
            <a:r>
              <a:rPr lang="en-US" sz="2187">
                <a:solidFill>
                  <a:srgbClr val="000000"/>
                </a:solidFill>
                <a:latin typeface="Bitter"/>
                <a:ea typeface="Bitter"/>
                <a:cs typeface="Bitter"/>
                <a:sym typeface="Bitter"/>
              </a:rPr>
              <a:t> fostered a unique blend of traditions, seen in</a:t>
            </a:r>
            <a:r>
              <a:rPr lang="en-US" sz="2187" b="true">
                <a:solidFill>
                  <a:srgbClr val="000000"/>
                </a:solidFill>
                <a:latin typeface="Bitter Bold"/>
                <a:ea typeface="Bitter Bold"/>
                <a:cs typeface="Bitter Bold"/>
                <a:sym typeface="Bitter Bold"/>
              </a:rPr>
              <a:t> art, architecture, and cuisine</a:t>
            </a:r>
            <a:r>
              <a:rPr lang="en-US" sz="2187">
                <a:solidFill>
                  <a:srgbClr val="000000"/>
                </a:solidFill>
                <a:latin typeface="Bitter"/>
                <a:ea typeface="Bitter"/>
                <a:cs typeface="Bitter"/>
                <a:sym typeface="Bitter"/>
              </a:rPr>
              <a:t>, which laid the </a:t>
            </a:r>
            <a:r>
              <a:rPr lang="en-US" sz="2187" b="true">
                <a:solidFill>
                  <a:srgbClr val="000000"/>
                </a:solidFill>
                <a:latin typeface="Bitter Bold"/>
                <a:ea typeface="Bitter Bold"/>
                <a:cs typeface="Bitter Bold"/>
                <a:sym typeface="Bitter Bold"/>
              </a:rPr>
              <a:t>foundation for much of the Thai culture</a:t>
            </a:r>
            <a:r>
              <a:rPr lang="en-US" sz="2187">
                <a:solidFill>
                  <a:srgbClr val="000000"/>
                </a:solidFill>
                <a:latin typeface="Bitter"/>
                <a:ea typeface="Bitter"/>
                <a:cs typeface="Bitter"/>
                <a:sym typeface="Bitter"/>
              </a:rPr>
              <a:t> as seen today.</a:t>
            </a:r>
          </a:p>
        </p:txBody>
      </p:sp>
      <p:sp>
        <p:nvSpPr>
          <p:cNvPr name="TextBox 10" id="10"/>
          <p:cNvSpPr txBox="true"/>
          <p:nvPr/>
        </p:nvSpPr>
        <p:spPr>
          <a:xfrm rot="0">
            <a:off x="10099777" y="5562076"/>
            <a:ext cx="7159523" cy="1456134"/>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Pictured: </a:t>
            </a:r>
            <a:r>
              <a:rPr lang="en-US" sz="2187" b="true">
                <a:solidFill>
                  <a:srgbClr val="000000"/>
                </a:solidFill>
                <a:latin typeface="Bitter Bold"/>
                <a:ea typeface="Bitter Bold"/>
                <a:cs typeface="Bitter Bold"/>
                <a:sym typeface="Bitter Bold"/>
              </a:rPr>
              <a:t>Phra Narai Ratchaniwet</a:t>
            </a:r>
            <a:r>
              <a:rPr lang="en-US" sz="2187">
                <a:solidFill>
                  <a:srgbClr val="000000"/>
                </a:solidFill>
                <a:latin typeface="Bitter"/>
                <a:ea typeface="Bitter"/>
                <a:cs typeface="Bitter"/>
                <a:sym typeface="Bitter"/>
              </a:rPr>
              <a:t>, the royal palace of King Narai the Great in Lopburi, the former second capital of the Ayutthaya Kingdom.</a:t>
            </a:r>
          </a:p>
        </p:txBody>
      </p:sp>
      <p:sp>
        <p:nvSpPr>
          <p:cNvPr name="TextBox 11" id="11"/>
          <p:cNvSpPr txBox="true"/>
          <p:nvPr/>
        </p:nvSpPr>
        <p:spPr>
          <a:xfrm rot="0">
            <a:off x="10136238" y="7628182"/>
            <a:ext cx="7159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tripadvisor</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779544" y="894759"/>
            <a:ext cx="9586912" cy="1683544"/>
          </a:xfrm>
          <a:prstGeom prst="rect">
            <a:avLst/>
          </a:prstGeom>
        </p:spPr>
        <p:txBody>
          <a:bodyPr anchor="t" rtlCol="false" tIns="0" lIns="0" bIns="0" rIns="0">
            <a:spAutoFit/>
          </a:bodyPr>
          <a:lstStyle/>
          <a:p>
            <a:pPr algn="l">
              <a:lnSpc>
                <a:spcPts val="6437"/>
              </a:lnSpc>
            </a:pPr>
            <a:r>
              <a:rPr lang="en-US" sz="5125" b="true">
                <a:solidFill>
                  <a:srgbClr val="253A7E"/>
                </a:solidFill>
                <a:latin typeface="Bitter Bold"/>
                <a:ea typeface="Bitter Bold"/>
                <a:cs typeface="Bitter Bold"/>
                <a:sym typeface="Bitter Bold"/>
              </a:rPr>
              <a:t>Important events during the Ayutthaya Period</a:t>
            </a:r>
          </a:p>
        </p:txBody>
      </p:sp>
      <p:sp>
        <p:nvSpPr>
          <p:cNvPr name="TextBox 9" id="9"/>
          <p:cNvSpPr txBox="true"/>
          <p:nvPr/>
        </p:nvSpPr>
        <p:spPr>
          <a:xfrm rot="0">
            <a:off x="7779544" y="2887418"/>
            <a:ext cx="9586912" cy="506911"/>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1511: Portugal made contact with Ayutthaya</a:t>
            </a:r>
          </a:p>
        </p:txBody>
      </p:sp>
      <p:sp>
        <p:nvSpPr>
          <p:cNvPr name="TextBox 10" id="10"/>
          <p:cNvSpPr txBox="true"/>
          <p:nvPr/>
        </p:nvSpPr>
        <p:spPr>
          <a:xfrm rot="0">
            <a:off x="7779544" y="3400720"/>
            <a:ext cx="9586912" cy="1349273"/>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1602: The Persian merchant Sheikh Ahmad became Chula Ratchamontri (a high-ranking government position), reflecting Ayutthaya’s ties to the Islamic world</a:t>
            </a:r>
          </a:p>
        </p:txBody>
      </p:sp>
      <p:sp>
        <p:nvSpPr>
          <p:cNvPr name="TextBox 11" id="11"/>
          <p:cNvSpPr txBox="true"/>
          <p:nvPr/>
        </p:nvSpPr>
        <p:spPr>
          <a:xfrm rot="0">
            <a:off x="7779544" y="4756394"/>
            <a:ext cx="9586912" cy="928097"/>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1685: French mission headed by Alexandre Chevalier de Chaumont visited Ayutthaya</a:t>
            </a:r>
          </a:p>
        </p:txBody>
      </p:sp>
      <p:sp>
        <p:nvSpPr>
          <p:cNvPr name="TextBox 12" id="12"/>
          <p:cNvSpPr txBox="true"/>
          <p:nvPr/>
        </p:nvSpPr>
        <p:spPr>
          <a:xfrm rot="0">
            <a:off x="7779544" y="5690892"/>
            <a:ext cx="9586912" cy="506911"/>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1686 Kosa Pan led Ayutthaya mission to France</a:t>
            </a:r>
          </a:p>
        </p:txBody>
      </p:sp>
      <p:sp>
        <p:nvSpPr>
          <p:cNvPr name="TextBox 13" id="13"/>
          <p:cNvSpPr txBox="true"/>
          <p:nvPr/>
        </p:nvSpPr>
        <p:spPr>
          <a:xfrm rot="0">
            <a:off x="7779544" y="6204194"/>
            <a:ext cx="9586912" cy="928097"/>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1753: Ayutthaya sent the monk Upali Thera to revive Buddhism in Sri Lanka, reflecting Ayutthaya’s influence in the international Buddhist community</a:t>
            </a:r>
          </a:p>
        </p:txBody>
      </p:sp>
      <p:sp>
        <p:nvSpPr>
          <p:cNvPr name="TextBox 14" id="14"/>
          <p:cNvSpPr txBox="true"/>
          <p:nvPr/>
        </p:nvSpPr>
        <p:spPr>
          <a:xfrm rot="0">
            <a:off x="7779544" y="7412160"/>
            <a:ext cx="9586912" cy="612134"/>
          </a:xfrm>
          <a:prstGeom prst="rect">
            <a:avLst/>
          </a:prstGeom>
        </p:spPr>
        <p:txBody>
          <a:bodyPr anchor="t" rtlCol="false" tIns="0" lIns="0" bIns="0" rIns="0">
            <a:spAutoFit/>
          </a:bodyPr>
          <a:lstStyle/>
          <a:p>
            <a:pPr algn="l" marL="311051" indent="-155525" lvl="1">
              <a:lnSpc>
                <a:spcPts val="3312"/>
              </a:lnSpc>
              <a:buFont typeface="Arial"/>
              <a:buChar char="•"/>
            </a:pPr>
            <a:r>
              <a:rPr lang="en-US" b="true" sz="2062">
                <a:solidFill>
                  <a:srgbClr val="000000"/>
                </a:solidFill>
                <a:latin typeface="Bitter Bold"/>
                <a:ea typeface="Bitter Bold"/>
                <a:cs typeface="Bitter Bold"/>
                <a:sym typeface="Bitter Bold"/>
              </a:rPr>
              <a:t> 1767: Burmese conquest, fall of Ayutthaya</a:t>
            </a:r>
          </a:p>
        </p:txBody>
      </p:sp>
      <p:sp>
        <p:nvSpPr>
          <p:cNvPr name="TextBox 15" id="15"/>
          <p:cNvSpPr txBox="true"/>
          <p:nvPr/>
        </p:nvSpPr>
        <p:spPr>
          <a:xfrm rot="0">
            <a:off x="7779544" y="8567218"/>
            <a:ext cx="9586912" cy="647700"/>
          </a:xfrm>
          <a:prstGeom prst="rect">
            <a:avLst/>
          </a:prstGeom>
        </p:spPr>
        <p:txBody>
          <a:bodyPr anchor="t" rtlCol="false" tIns="0" lIns="0" bIns="0" rIns="0">
            <a:spAutoFit/>
          </a:bodyPr>
          <a:lstStyle/>
          <a:p>
            <a:pPr algn="l">
              <a:lnSpc>
                <a:spcPts val="2625"/>
              </a:lnSpc>
            </a:pPr>
            <a:r>
              <a:rPr lang="en-US" sz="1625">
                <a:solidFill>
                  <a:srgbClr val="000000"/>
                </a:solidFill>
                <a:latin typeface="Bitter"/>
                <a:ea typeface="Bitter"/>
                <a:cs typeface="Bitter"/>
                <a:sym typeface="Bitter"/>
              </a:rPr>
              <a:t>Pictured: King Louis XIV of France receiving the Siamese Ambassador, Kosa Pan </a:t>
            </a:r>
          </a:p>
          <a:p>
            <a:pPr algn="l">
              <a:lnSpc>
                <a:spcPts val="2625"/>
              </a:lnSpc>
            </a:pPr>
            <a:r>
              <a:rPr lang="en-US" sz="1625">
                <a:solidFill>
                  <a:srgbClr val="000000"/>
                </a:solidFill>
                <a:latin typeface="Bitter"/>
                <a:ea typeface="Bitter"/>
                <a:cs typeface="Bitter"/>
                <a:sym typeface="Bitter"/>
              </a:rPr>
              <a:t>Photo credit: Silpa-Mag</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83973" y="2262764"/>
            <a:ext cx="2681222" cy="2681222"/>
            <a:chOff x="0" y="0"/>
            <a:chExt cx="5991022" cy="5991022"/>
          </a:xfrm>
        </p:grpSpPr>
        <p:sp>
          <p:nvSpPr>
            <p:cNvPr name="Freeform 7" id="7"/>
            <p:cNvSpPr/>
            <p:nvPr/>
          </p:nvSpPr>
          <p:spPr>
            <a:xfrm flipH="false" flipV="false" rot="0">
              <a:off x="0" y="0"/>
              <a:ext cx="5990971" cy="5990971"/>
            </a:xfrm>
            <a:custGeom>
              <a:avLst/>
              <a:gdLst/>
              <a:ahLst/>
              <a:cxnLst/>
              <a:rect r="r" b="b" t="t" l="l"/>
              <a:pathLst>
                <a:path h="5990971" w="5990971">
                  <a:moveTo>
                    <a:pt x="425660" y="0"/>
                  </a:moveTo>
                  <a:lnTo>
                    <a:pt x="5565311" y="0"/>
                  </a:lnTo>
                  <a:cubicBezTo>
                    <a:pt x="5678203" y="0"/>
                    <a:pt x="5786471" y="44846"/>
                    <a:pt x="5866298" y="124673"/>
                  </a:cubicBezTo>
                  <a:cubicBezTo>
                    <a:pt x="5946125" y="204500"/>
                    <a:pt x="5990971" y="312768"/>
                    <a:pt x="5990971" y="425660"/>
                  </a:cubicBezTo>
                  <a:lnTo>
                    <a:pt x="5990971" y="5565311"/>
                  </a:lnTo>
                  <a:cubicBezTo>
                    <a:pt x="5990971" y="5678203"/>
                    <a:pt x="5946125" y="5786471"/>
                    <a:pt x="5866298" y="5866298"/>
                  </a:cubicBezTo>
                  <a:cubicBezTo>
                    <a:pt x="5786471" y="5946125"/>
                    <a:pt x="5678203" y="5990971"/>
                    <a:pt x="5565311" y="5990971"/>
                  </a:cubicBezTo>
                  <a:lnTo>
                    <a:pt x="425660" y="5990971"/>
                  </a:lnTo>
                  <a:cubicBezTo>
                    <a:pt x="312768" y="5990971"/>
                    <a:pt x="204500" y="5946125"/>
                    <a:pt x="124673" y="5866298"/>
                  </a:cubicBezTo>
                  <a:cubicBezTo>
                    <a:pt x="44846" y="5786471"/>
                    <a:pt x="0" y="5678203"/>
                    <a:pt x="0" y="5565311"/>
                  </a:cubicBezTo>
                  <a:lnTo>
                    <a:pt x="0" y="425660"/>
                  </a:lnTo>
                  <a:cubicBezTo>
                    <a:pt x="0" y="312768"/>
                    <a:pt x="44846" y="204500"/>
                    <a:pt x="124673" y="124673"/>
                  </a:cubicBezTo>
                  <a:cubicBezTo>
                    <a:pt x="204500" y="44846"/>
                    <a:pt x="312768" y="0"/>
                    <a:pt x="425660" y="0"/>
                  </a:cubicBezTo>
                  <a:close/>
                </a:path>
              </a:pathLst>
            </a:custGeom>
            <a:blipFill>
              <a:blip r:embed="rId3"/>
              <a:stretch>
                <a:fillRect l="-7319" t="-4657" r="-8384" b="-44688"/>
              </a:stretch>
            </a:blipFill>
          </p:spPr>
        </p:sp>
      </p:grpSp>
      <p:grpSp>
        <p:nvGrpSpPr>
          <p:cNvPr name="Group 8" id="8"/>
          <p:cNvGrpSpPr/>
          <p:nvPr/>
        </p:nvGrpSpPr>
        <p:grpSpPr>
          <a:xfrm rot="0">
            <a:off x="4383741" y="2262764"/>
            <a:ext cx="2681222" cy="2681222"/>
            <a:chOff x="0" y="0"/>
            <a:chExt cx="5991225" cy="5991225"/>
          </a:xfrm>
        </p:grpSpPr>
        <p:sp>
          <p:nvSpPr>
            <p:cNvPr name="Freeform 9" id="9"/>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4"/>
              <a:stretch>
                <a:fillRect l="-36693" t="-27771" r="-31833" b="-124940"/>
              </a:stretch>
            </a:blipFill>
          </p:spPr>
        </p:sp>
      </p:grpSp>
      <p:grpSp>
        <p:nvGrpSpPr>
          <p:cNvPr name="Group 10" id="10"/>
          <p:cNvGrpSpPr/>
          <p:nvPr/>
        </p:nvGrpSpPr>
        <p:grpSpPr>
          <a:xfrm rot="0">
            <a:off x="7884113" y="2265492"/>
            <a:ext cx="2681222" cy="2681222"/>
            <a:chOff x="0" y="0"/>
            <a:chExt cx="5991022" cy="5991022"/>
          </a:xfrm>
        </p:grpSpPr>
        <p:sp>
          <p:nvSpPr>
            <p:cNvPr name="Freeform 11" id="11"/>
            <p:cNvSpPr/>
            <p:nvPr/>
          </p:nvSpPr>
          <p:spPr>
            <a:xfrm flipH="false" flipV="false" rot="0">
              <a:off x="0" y="0"/>
              <a:ext cx="5990971" cy="5990971"/>
            </a:xfrm>
            <a:custGeom>
              <a:avLst/>
              <a:gdLst/>
              <a:ahLst/>
              <a:cxnLst/>
              <a:rect r="r" b="b" t="t" l="l"/>
              <a:pathLst>
                <a:path h="5990971" w="5990971">
                  <a:moveTo>
                    <a:pt x="425660" y="0"/>
                  </a:moveTo>
                  <a:lnTo>
                    <a:pt x="5565311" y="0"/>
                  </a:lnTo>
                  <a:cubicBezTo>
                    <a:pt x="5678203" y="0"/>
                    <a:pt x="5786471" y="44846"/>
                    <a:pt x="5866298" y="124673"/>
                  </a:cubicBezTo>
                  <a:cubicBezTo>
                    <a:pt x="5946125" y="204500"/>
                    <a:pt x="5990971" y="312768"/>
                    <a:pt x="5990971" y="425660"/>
                  </a:cubicBezTo>
                  <a:lnTo>
                    <a:pt x="5990971" y="5565311"/>
                  </a:lnTo>
                  <a:cubicBezTo>
                    <a:pt x="5990971" y="5678203"/>
                    <a:pt x="5946125" y="5786471"/>
                    <a:pt x="5866298" y="5866298"/>
                  </a:cubicBezTo>
                  <a:cubicBezTo>
                    <a:pt x="5786471" y="5946125"/>
                    <a:pt x="5678203" y="5990971"/>
                    <a:pt x="5565311" y="5990971"/>
                  </a:cubicBezTo>
                  <a:lnTo>
                    <a:pt x="425660" y="5990971"/>
                  </a:lnTo>
                  <a:cubicBezTo>
                    <a:pt x="312768" y="5990971"/>
                    <a:pt x="204500" y="5946125"/>
                    <a:pt x="124673" y="5866298"/>
                  </a:cubicBezTo>
                  <a:cubicBezTo>
                    <a:pt x="44846" y="5786471"/>
                    <a:pt x="0" y="5678203"/>
                    <a:pt x="0" y="5565311"/>
                  </a:cubicBezTo>
                  <a:lnTo>
                    <a:pt x="0" y="425660"/>
                  </a:lnTo>
                  <a:cubicBezTo>
                    <a:pt x="0" y="312768"/>
                    <a:pt x="44846" y="204500"/>
                    <a:pt x="124673" y="124673"/>
                  </a:cubicBezTo>
                  <a:cubicBezTo>
                    <a:pt x="204500" y="44846"/>
                    <a:pt x="312768" y="0"/>
                    <a:pt x="425660" y="0"/>
                  </a:cubicBezTo>
                  <a:close/>
                </a:path>
              </a:pathLst>
            </a:custGeom>
            <a:blipFill>
              <a:blip r:embed="rId5"/>
              <a:stretch>
                <a:fillRect l="-132743" t="-20140" r="-90948" b="-49190"/>
              </a:stretch>
            </a:blipFill>
          </p:spPr>
        </p:sp>
      </p:gr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grpSp>
        <p:nvGrpSpPr>
          <p:cNvPr name="Group 14" id="14"/>
          <p:cNvGrpSpPr/>
          <p:nvPr/>
        </p:nvGrpSpPr>
        <p:grpSpPr>
          <a:xfrm rot="0">
            <a:off x="11390544" y="2262764"/>
            <a:ext cx="2683950" cy="2683950"/>
            <a:chOff x="0" y="0"/>
            <a:chExt cx="5991022" cy="5991022"/>
          </a:xfrm>
        </p:grpSpPr>
        <p:sp>
          <p:nvSpPr>
            <p:cNvPr name="Freeform 15" id="15"/>
            <p:cNvSpPr/>
            <p:nvPr/>
          </p:nvSpPr>
          <p:spPr>
            <a:xfrm flipH="false" flipV="false" rot="0">
              <a:off x="0" y="0"/>
              <a:ext cx="5990971" cy="5990971"/>
            </a:xfrm>
            <a:custGeom>
              <a:avLst/>
              <a:gdLst/>
              <a:ahLst/>
              <a:cxnLst/>
              <a:rect r="r" b="b" t="t" l="l"/>
              <a:pathLst>
                <a:path h="5990971" w="5990971">
                  <a:moveTo>
                    <a:pt x="425228" y="0"/>
                  </a:moveTo>
                  <a:lnTo>
                    <a:pt x="5565744" y="0"/>
                  </a:lnTo>
                  <a:cubicBezTo>
                    <a:pt x="5678521" y="0"/>
                    <a:pt x="5786679" y="44801"/>
                    <a:pt x="5866425" y="124546"/>
                  </a:cubicBezTo>
                  <a:cubicBezTo>
                    <a:pt x="5946170" y="204292"/>
                    <a:pt x="5990971" y="312450"/>
                    <a:pt x="5990971" y="425228"/>
                  </a:cubicBezTo>
                  <a:lnTo>
                    <a:pt x="5990971" y="5565744"/>
                  </a:lnTo>
                  <a:cubicBezTo>
                    <a:pt x="5990971" y="5678521"/>
                    <a:pt x="5946170" y="5786679"/>
                    <a:pt x="5866425" y="5866425"/>
                  </a:cubicBezTo>
                  <a:cubicBezTo>
                    <a:pt x="5786679" y="5946170"/>
                    <a:pt x="5678521" y="5990971"/>
                    <a:pt x="5565744" y="5990971"/>
                  </a:cubicBezTo>
                  <a:lnTo>
                    <a:pt x="425228" y="5990971"/>
                  </a:lnTo>
                  <a:cubicBezTo>
                    <a:pt x="190381" y="5990971"/>
                    <a:pt x="0" y="5800590"/>
                    <a:pt x="0" y="5565744"/>
                  </a:cubicBezTo>
                  <a:lnTo>
                    <a:pt x="0" y="425228"/>
                  </a:lnTo>
                  <a:cubicBezTo>
                    <a:pt x="0" y="312450"/>
                    <a:pt x="44801" y="204292"/>
                    <a:pt x="124546" y="124546"/>
                  </a:cubicBezTo>
                  <a:cubicBezTo>
                    <a:pt x="204292" y="44801"/>
                    <a:pt x="312450" y="0"/>
                    <a:pt x="425228" y="0"/>
                  </a:cubicBezTo>
                  <a:close/>
                </a:path>
              </a:pathLst>
            </a:custGeom>
            <a:blipFill>
              <a:blip r:embed="rId7"/>
              <a:stretch>
                <a:fillRect l="-40016" t="-41144" r="-44692" b="-89741"/>
              </a:stretch>
            </a:blipFill>
          </p:spPr>
        </p:sp>
      </p:grpSp>
      <p:grpSp>
        <p:nvGrpSpPr>
          <p:cNvPr name="Group 16" id="16"/>
          <p:cNvGrpSpPr/>
          <p:nvPr/>
        </p:nvGrpSpPr>
        <p:grpSpPr>
          <a:xfrm rot="0">
            <a:off x="14899703" y="2262764"/>
            <a:ext cx="2681222" cy="2681222"/>
            <a:chOff x="0" y="0"/>
            <a:chExt cx="5991225" cy="5991225"/>
          </a:xfrm>
        </p:grpSpPr>
        <p:sp>
          <p:nvSpPr>
            <p:cNvPr name="Freeform 17" id="17"/>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8"/>
              <a:stretch>
                <a:fillRect l="-78945" t="0" r="-103299" b="-58762"/>
              </a:stretch>
            </a:blipFill>
          </p:spPr>
        </p:sp>
      </p:grpSp>
      <p:sp>
        <p:nvSpPr>
          <p:cNvPr name="TextBox 18" id="18"/>
          <p:cNvSpPr txBox="true"/>
          <p:nvPr/>
        </p:nvSpPr>
        <p:spPr>
          <a:xfrm rot="0">
            <a:off x="538171" y="5225275"/>
            <a:ext cx="3455680" cy="415888"/>
          </a:xfrm>
          <a:prstGeom prst="rect">
            <a:avLst/>
          </a:prstGeom>
        </p:spPr>
        <p:txBody>
          <a:bodyPr anchor="t" rtlCol="false" tIns="0" lIns="0" bIns="0" rIns="0">
            <a:spAutoFit/>
          </a:bodyPr>
          <a:lstStyle/>
          <a:p>
            <a:pPr algn="ctr">
              <a:lnSpc>
                <a:spcPts val="3149"/>
              </a:lnSpc>
            </a:pPr>
            <a:r>
              <a:rPr lang="en-US" sz="2509" b="true">
                <a:solidFill>
                  <a:srgbClr val="000000"/>
                </a:solidFill>
                <a:latin typeface="Bitter Bold"/>
                <a:ea typeface="Bitter Bold"/>
                <a:cs typeface="Bitter Bold"/>
                <a:sym typeface="Bitter Bold"/>
              </a:rPr>
              <a:t>Uthong Dynasty</a:t>
            </a:r>
          </a:p>
        </p:txBody>
      </p:sp>
      <p:sp>
        <p:nvSpPr>
          <p:cNvPr name="TextBox 19" id="19"/>
          <p:cNvSpPr txBox="true"/>
          <p:nvPr/>
        </p:nvSpPr>
        <p:spPr>
          <a:xfrm rot="0">
            <a:off x="663519" y="6920700"/>
            <a:ext cx="3122130" cy="2861669"/>
          </a:xfrm>
          <a:prstGeom prst="rect">
            <a:avLst/>
          </a:prstGeom>
        </p:spPr>
        <p:txBody>
          <a:bodyPr anchor="t" rtlCol="false" tIns="0" lIns="0" bIns="0" rIns="0">
            <a:spAutoFit/>
          </a:bodyPr>
          <a:lstStyle/>
          <a:p>
            <a:pPr algn="l" marL="332225" indent="-166112" lvl="1">
              <a:lnSpc>
                <a:spcPts val="2488"/>
              </a:lnSpc>
              <a:buFont typeface="Arial"/>
              <a:buChar char="•"/>
            </a:pPr>
            <a:r>
              <a:rPr lang="en-US" sz="1538">
                <a:solidFill>
                  <a:srgbClr val="000000"/>
                </a:solidFill>
                <a:latin typeface="Bitter"/>
                <a:ea typeface="Bitter"/>
                <a:cs typeface="Bitter"/>
                <a:sym typeface="Bitter"/>
              </a:rPr>
              <a:t>F</a:t>
            </a:r>
            <a:r>
              <a:rPr lang="en-US" sz="1538">
                <a:solidFill>
                  <a:srgbClr val="000000"/>
                </a:solidFill>
                <a:latin typeface="Bitter"/>
                <a:ea typeface="Bitter"/>
                <a:cs typeface="Bitter"/>
                <a:sym typeface="Bitter"/>
              </a:rPr>
              <a:t>ounded the Ayutthaya Kingdom and established its political foundations.</a:t>
            </a:r>
          </a:p>
          <a:p>
            <a:pPr algn="l" marL="332225" indent="-166112" lvl="1">
              <a:lnSpc>
                <a:spcPts val="2488"/>
              </a:lnSpc>
              <a:buFont typeface="Arial"/>
              <a:buChar char="•"/>
            </a:pP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ntroduced the </a:t>
            </a:r>
            <a:r>
              <a:rPr lang="en-US" b="true" sz="1538">
                <a:solidFill>
                  <a:srgbClr val="000000"/>
                </a:solidFill>
                <a:latin typeface="Bitter Bold"/>
                <a:ea typeface="Bitter Bold"/>
                <a:cs typeface="Bitter Bold"/>
                <a:sym typeface="Bitter Bold"/>
              </a:rPr>
              <a:t>Chatusadom administrative system</a:t>
            </a:r>
            <a:r>
              <a:rPr lang="en-US" sz="1538">
                <a:solidFill>
                  <a:srgbClr val="000000"/>
                </a:solidFill>
                <a:latin typeface="Bitter"/>
                <a:ea typeface="Bitter"/>
                <a:cs typeface="Bitter"/>
                <a:sym typeface="Bitter"/>
              </a:rPr>
              <a:t>  (City (Wiang), Palace (Wang), Treasury (Khlang), and Agriculture (Na)).</a:t>
            </a:r>
          </a:p>
          <a:p>
            <a:pPr algn="l" marL="332225" indent="-166112" lvl="1">
              <a:lnSpc>
                <a:spcPts val="2489"/>
              </a:lnSpc>
              <a:buFont typeface="Arial"/>
              <a:buChar char="•"/>
            </a:pPr>
            <a:r>
              <a:rPr lang="en-US" sz="1538">
                <a:solidFill>
                  <a:srgbClr val="000000"/>
                </a:solidFill>
                <a:latin typeface="Bitter"/>
                <a:ea typeface="Bitter"/>
                <a:cs typeface="Bitter"/>
                <a:sym typeface="Bitter"/>
              </a:rPr>
              <a:t>No</a:t>
            </a:r>
            <a:r>
              <a:rPr lang="en-US" sz="1538">
                <a:solidFill>
                  <a:srgbClr val="000000"/>
                </a:solidFill>
                <a:latin typeface="Bitter"/>
                <a:ea typeface="Bitter"/>
                <a:cs typeface="Bitter"/>
                <a:sym typeface="Bitter"/>
              </a:rPr>
              <a:t>tab</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g</a:t>
            </a:r>
            <a:r>
              <a:rPr lang="en-US" sz="1538">
                <a:solidFill>
                  <a:srgbClr val="000000"/>
                </a:solidFill>
                <a:latin typeface="Bitter"/>
                <a:ea typeface="Bitter"/>
                <a:cs typeface="Bitter"/>
                <a:sym typeface="Bitter"/>
              </a:rPr>
              <a:t>:</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Ramathibodi I</a:t>
            </a:r>
          </a:p>
        </p:txBody>
      </p:sp>
      <p:sp>
        <p:nvSpPr>
          <p:cNvPr name="TextBox 20" id="20"/>
          <p:cNvSpPr txBox="true"/>
          <p:nvPr/>
        </p:nvSpPr>
        <p:spPr>
          <a:xfrm rot="0">
            <a:off x="1028700" y="813402"/>
            <a:ext cx="10621046" cy="791161"/>
          </a:xfrm>
          <a:prstGeom prst="rect">
            <a:avLst/>
          </a:prstGeom>
        </p:spPr>
        <p:txBody>
          <a:bodyPr anchor="t" rtlCol="false" tIns="0" lIns="0" bIns="0" rIns="0">
            <a:spAutoFit/>
          </a:bodyPr>
          <a:lstStyle/>
          <a:p>
            <a:pPr algn="l">
              <a:lnSpc>
                <a:spcPts val="6067"/>
              </a:lnSpc>
            </a:pPr>
            <a:r>
              <a:rPr lang="en-US" sz="4864" b="true">
                <a:solidFill>
                  <a:srgbClr val="253A7E"/>
                </a:solidFill>
                <a:latin typeface="Bitter Bold"/>
                <a:ea typeface="Bitter Bold"/>
                <a:cs typeface="Bitter Bold"/>
                <a:sym typeface="Bitter Bold"/>
              </a:rPr>
              <a:t>Dyna</a:t>
            </a:r>
            <a:r>
              <a:rPr lang="en-US" sz="4864" b="true">
                <a:solidFill>
                  <a:srgbClr val="253A7E"/>
                </a:solidFill>
                <a:latin typeface="Bitter Bold"/>
                <a:ea typeface="Bitter Bold"/>
                <a:cs typeface="Bitter Bold"/>
                <a:sym typeface="Bitter Bold"/>
              </a:rPr>
              <a:t>sties in the Ayutthaya period</a:t>
            </a:r>
          </a:p>
        </p:txBody>
      </p:sp>
      <p:sp>
        <p:nvSpPr>
          <p:cNvPr name="TextBox 21" id="21"/>
          <p:cNvSpPr txBox="true"/>
          <p:nvPr/>
        </p:nvSpPr>
        <p:spPr>
          <a:xfrm rot="0">
            <a:off x="4092898" y="6920700"/>
            <a:ext cx="3293015" cy="2585444"/>
          </a:xfrm>
          <a:prstGeom prst="rect">
            <a:avLst/>
          </a:prstGeom>
        </p:spPr>
        <p:txBody>
          <a:bodyPr anchor="t" rtlCol="false" tIns="0" lIns="0" bIns="0" rIns="0">
            <a:spAutoFit/>
          </a:bodyPr>
          <a:lstStyle/>
          <a:p>
            <a:pPr algn="l" marL="332225" indent="-166112" lvl="1">
              <a:lnSpc>
                <a:spcPts val="2488"/>
              </a:lnSpc>
              <a:buFont typeface="Arial"/>
              <a:buChar char="•"/>
            </a:pPr>
            <a:r>
              <a:rPr lang="en-US" sz="1538">
                <a:solidFill>
                  <a:srgbClr val="000000"/>
                </a:solidFill>
                <a:latin typeface="Bitter"/>
                <a:ea typeface="Bitter"/>
                <a:cs typeface="Bitter"/>
                <a:sym typeface="Bitter"/>
              </a:rPr>
              <a:t>Expa</a:t>
            </a:r>
            <a:r>
              <a:rPr lang="en-US" sz="1538">
                <a:solidFill>
                  <a:srgbClr val="000000"/>
                </a:solidFill>
                <a:latin typeface="Bitter"/>
                <a:ea typeface="Bitter"/>
                <a:cs typeface="Bitter"/>
                <a:sym typeface="Bitter"/>
              </a:rPr>
              <a:t>nded Ayutthaya's territory and </a:t>
            </a:r>
            <a:r>
              <a:rPr lang="en-US" b="true" sz="1538">
                <a:solidFill>
                  <a:srgbClr val="000000"/>
                </a:solidFill>
                <a:latin typeface="Bitter Bold"/>
                <a:ea typeface="Bitter Bold"/>
                <a:cs typeface="Bitter Bold"/>
                <a:sym typeface="Bitter Bold"/>
              </a:rPr>
              <a:t>incorporated Sukhothai into the kingdom</a:t>
            </a:r>
            <a:r>
              <a:rPr lang="en-US" sz="1538">
                <a:solidFill>
                  <a:srgbClr val="000000"/>
                </a:solidFill>
                <a:latin typeface="Bitter"/>
                <a:ea typeface="Bitter"/>
                <a:cs typeface="Bitter"/>
                <a:sym typeface="Bitter"/>
              </a:rPr>
              <a:t>.</a:t>
            </a:r>
          </a:p>
          <a:p>
            <a:pPr algn="l" marL="332225" indent="-166112" lvl="1">
              <a:lnSpc>
                <a:spcPts val="2488"/>
              </a:lnSpc>
              <a:buFont typeface="Arial"/>
              <a:buChar char="•"/>
            </a:pPr>
            <a:r>
              <a:rPr lang="en-US" b="true" sz="1538">
                <a:solidFill>
                  <a:srgbClr val="000000"/>
                </a:solidFill>
                <a:latin typeface="Bitter Bold"/>
                <a:ea typeface="Bitter Bold"/>
                <a:cs typeface="Bitter Bold"/>
                <a:sym typeface="Bitter Bold"/>
              </a:rPr>
              <a:t>Ref</a:t>
            </a:r>
            <a:r>
              <a:rPr lang="en-US" b="true" sz="1538">
                <a:solidFill>
                  <a:srgbClr val="000000"/>
                </a:solidFill>
                <a:latin typeface="Bitter Bold"/>
                <a:ea typeface="Bitter Bold"/>
                <a:cs typeface="Bitter Bold"/>
                <a:sym typeface="Bitter Bold"/>
              </a:rPr>
              <a:t>ormed the administrative system</a:t>
            </a:r>
            <a:r>
              <a:rPr lang="en-US" sz="1538">
                <a:solidFill>
                  <a:srgbClr val="000000"/>
                </a:solidFill>
                <a:latin typeface="Bitter"/>
                <a:ea typeface="Bitter"/>
                <a:cs typeface="Bitter"/>
                <a:sym typeface="Bitter"/>
              </a:rPr>
              <a:t> under King Borommatrailokkanat.</a:t>
            </a:r>
          </a:p>
          <a:p>
            <a:pPr algn="l" marL="332225" indent="-166112" lvl="1">
              <a:lnSpc>
                <a:spcPts val="2489"/>
              </a:lnSpc>
              <a:buFont typeface="Arial"/>
              <a:buChar char="•"/>
            </a:pPr>
            <a:r>
              <a:rPr lang="en-US" sz="1538">
                <a:solidFill>
                  <a:srgbClr val="000000"/>
                </a:solidFill>
                <a:latin typeface="Bitter"/>
                <a:ea typeface="Bitter"/>
                <a:cs typeface="Bitter"/>
                <a:sym typeface="Bitter"/>
              </a:rPr>
              <a:t>No</a:t>
            </a:r>
            <a:r>
              <a:rPr lang="en-US" sz="1538">
                <a:solidFill>
                  <a:srgbClr val="000000"/>
                </a:solidFill>
                <a:latin typeface="Bitter"/>
                <a:ea typeface="Bitter"/>
                <a:cs typeface="Bitter"/>
                <a:sym typeface="Bitter"/>
              </a:rPr>
              <a:t>tab</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g</a:t>
            </a:r>
            <a:r>
              <a:rPr lang="en-US" sz="1538">
                <a:solidFill>
                  <a:srgbClr val="000000"/>
                </a:solidFill>
                <a:latin typeface="Bitter"/>
                <a:ea typeface="Bitter"/>
                <a:cs typeface="Bitter"/>
                <a:sym typeface="Bitter"/>
              </a:rPr>
              <a:t>:</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Borommatrailokkanat</a:t>
            </a:r>
          </a:p>
        </p:txBody>
      </p:sp>
      <p:sp>
        <p:nvSpPr>
          <p:cNvPr name="TextBox 22" id="22"/>
          <p:cNvSpPr txBox="true"/>
          <p:nvPr/>
        </p:nvSpPr>
        <p:spPr>
          <a:xfrm rot="0">
            <a:off x="3996512" y="5279536"/>
            <a:ext cx="3455680" cy="356764"/>
          </a:xfrm>
          <a:prstGeom prst="rect">
            <a:avLst/>
          </a:prstGeom>
        </p:spPr>
        <p:txBody>
          <a:bodyPr anchor="t" rtlCol="false" tIns="0" lIns="0" bIns="0" rIns="0">
            <a:spAutoFit/>
          </a:bodyPr>
          <a:lstStyle/>
          <a:p>
            <a:pPr algn="ctr">
              <a:lnSpc>
                <a:spcPts val="2647"/>
              </a:lnSpc>
            </a:pPr>
            <a:r>
              <a:rPr lang="en-US" sz="2109" b="true">
                <a:solidFill>
                  <a:srgbClr val="000000"/>
                </a:solidFill>
                <a:latin typeface="Bitter Bold"/>
                <a:ea typeface="Bitter Bold"/>
                <a:cs typeface="Bitter Bold"/>
                <a:sym typeface="Bitter Bold"/>
              </a:rPr>
              <a:t>Suphannaphum Dynasty</a:t>
            </a:r>
          </a:p>
        </p:txBody>
      </p:sp>
      <p:sp>
        <p:nvSpPr>
          <p:cNvPr name="TextBox 23" id="23"/>
          <p:cNvSpPr txBox="true"/>
          <p:nvPr/>
        </p:nvSpPr>
        <p:spPr>
          <a:xfrm rot="0">
            <a:off x="7548538" y="6920700"/>
            <a:ext cx="3293015" cy="2623607"/>
          </a:xfrm>
          <a:prstGeom prst="rect">
            <a:avLst/>
          </a:prstGeom>
        </p:spPr>
        <p:txBody>
          <a:bodyPr anchor="t" rtlCol="false" tIns="0" lIns="0" bIns="0" rIns="0">
            <a:spAutoFit/>
          </a:bodyPr>
          <a:lstStyle/>
          <a:p>
            <a:pPr algn="l" marL="332225" indent="-166112" lvl="1">
              <a:lnSpc>
                <a:spcPts val="2488"/>
              </a:lnSpc>
              <a:buFont typeface="Arial"/>
              <a:buChar char="•"/>
            </a:pPr>
            <a:r>
              <a:rPr lang="en-US" sz="1538">
                <a:solidFill>
                  <a:srgbClr val="000000"/>
                </a:solidFill>
                <a:latin typeface="Bitter"/>
                <a:ea typeface="Bitter"/>
                <a:cs typeface="Bitter"/>
                <a:sym typeface="Bitter"/>
              </a:rPr>
              <a:t>Desce</a:t>
            </a:r>
            <a:r>
              <a:rPr lang="en-US" sz="1538">
                <a:solidFill>
                  <a:srgbClr val="000000"/>
                </a:solidFill>
                <a:latin typeface="Bitter"/>
                <a:ea typeface="Bitter"/>
                <a:cs typeface="Bitter"/>
                <a:sym typeface="Bitter"/>
              </a:rPr>
              <a:t>nded from </a:t>
            </a:r>
            <a:r>
              <a:rPr lang="en-US" b="true" sz="1538">
                <a:solidFill>
                  <a:srgbClr val="000000"/>
                </a:solidFill>
                <a:latin typeface="Bitter Bold"/>
                <a:ea typeface="Bitter Bold"/>
                <a:cs typeface="Bitter Bold"/>
                <a:sym typeface="Bitter Bold"/>
              </a:rPr>
              <a:t>the royal house of Sukhothai</a:t>
            </a:r>
            <a:r>
              <a:rPr lang="en-US" sz="1538">
                <a:solidFill>
                  <a:srgbClr val="000000"/>
                </a:solidFill>
                <a:latin typeface="Bitter"/>
                <a:ea typeface="Bitter"/>
                <a:cs typeface="Bitter"/>
                <a:sym typeface="Bitter"/>
              </a:rPr>
              <a:t>.</a:t>
            </a:r>
          </a:p>
          <a:p>
            <a:pPr algn="l" marL="332225" indent="-166112" lvl="1">
              <a:lnSpc>
                <a:spcPts val="2488"/>
              </a:lnSpc>
              <a:buFont typeface="Arial"/>
              <a:buChar char="•"/>
            </a:pPr>
            <a:r>
              <a:rPr lang="en-US" sz="1538">
                <a:solidFill>
                  <a:srgbClr val="000000"/>
                </a:solidFill>
                <a:latin typeface="Bitter"/>
                <a:ea typeface="Bitter"/>
                <a:cs typeface="Bitter"/>
                <a:sym typeface="Bitter"/>
              </a:rPr>
              <a:t>Ma</a:t>
            </a:r>
            <a:r>
              <a:rPr lang="en-US" sz="1538">
                <a:solidFill>
                  <a:srgbClr val="000000"/>
                </a:solidFill>
                <a:latin typeface="Bitter"/>
                <a:ea typeface="Bitter"/>
                <a:cs typeface="Bitter"/>
                <a:sym typeface="Bitter"/>
              </a:rPr>
              <a:t>r</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ed</a:t>
            </a:r>
            <a:r>
              <a:rPr lang="en-US" sz="1538">
                <a:solidFill>
                  <a:srgbClr val="000000"/>
                </a:solidFill>
                <a:latin typeface="Bitter"/>
                <a:ea typeface="Bitter"/>
                <a:cs typeface="Bitter"/>
                <a:sym typeface="Bitter"/>
              </a:rPr>
              <a:t> by</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the restoration of Ayutthaya's independence from Pegu</a:t>
            </a:r>
            <a:r>
              <a:rPr lang="en-US" sz="1538">
                <a:solidFill>
                  <a:srgbClr val="000000"/>
                </a:solidFill>
                <a:latin typeface="Bitter"/>
                <a:ea typeface="Bitter"/>
                <a:cs typeface="Bitter"/>
                <a:sym typeface="Bitter"/>
              </a:rPr>
              <a:t> and military expansion.</a:t>
            </a:r>
          </a:p>
          <a:p>
            <a:pPr algn="l" marL="332225" indent="-166112" lvl="1">
              <a:lnSpc>
                <a:spcPts val="2488"/>
              </a:lnSpc>
              <a:buFont typeface="Arial"/>
              <a:buChar char="•"/>
            </a:pPr>
            <a:r>
              <a:rPr lang="en-US" sz="1538">
                <a:solidFill>
                  <a:srgbClr val="000000"/>
                </a:solidFill>
                <a:latin typeface="Bitter"/>
                <a:ea typeface="Bitter"/>
                <a:cs typeface="Bitter"/>
                <a:sym typeface="Bitter"/>
              </a:rPr>
              <a:t>No</a:t>
            </a:r>
            <a:r>
              <a:rPr lang="en-US" sz="1538">
                <a:solidFill>
                  <a:srgbClr val="000000"/>
                </a:solidFill>
                <a:latin typeface="Bitter"/>
                <a:ea typeface="Bitter"/>
                <a:cs typeface="Bitter"/>
                <a:sym typeface="Bitter"/>
              </a:rPr>
              <a:t>tab</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g</a:t>
            </a:r>
            <a:r>
              <a:rPr lang="en-US" sz="1538">
                <a:solidFill>
                  <a:srgbClr val="000000"/>
                </a:solidFill>
                <a:latin typeface="Bitter"/>
                <a:ea typeface="Bitter"/>
                <a:cs typeface="Bitter"/>
                <a:sym typeface="Bitter"/>
              </a:rPr>
              <a:t>:</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Naresuan the Great</a:t>
            </a:r>
          </a:p>
        </p:txBody>
      </p:sp>
      <p:sp>
        <p:nvSpPr>
          <p:cNvPr name="TextBox 24" id="24"/>
          <p:cNvSpPr txBox="true"/>
          <p:nvPr/>
        </p:nvSpPr>
        <p:spPr>
          <a:xfrm rot="0">
            <a:off x="7467205" y="5249975"/>
            <a:ext cx="3455680" cy="415888"/>
          </a:xfrm>
          <a:prstGeom prst="rect">
            <a:avLst/>
          </a:prstGeom>
        </p:spPr>
        <p:txBody>
          <a:bodyPr anchor="t" rtlCol="false" tIns="0" lIns="0" bIns="0" rIns="0">
            <a:spAutoFit/>
          </a:bodyPr>
          <a:lstStyle/>
          <a:p>
            <a:pPr algn="ctr">
              <a:lnSpc>
                <a:spcPts val="3149"/>
              </a:lnSpc>
            </a:pPr>
            <a:r>
              <a:rPr lang="en-US" sz="2509" b="true">
                <a:solidFill>
                  <a:srgbClr val="000000"/>
                </a:solidFill>
                <a:latin typeface="Bitter Bold"/>
                <a:ea typeface="Bitter Bold"/>
                <a:cs typeface="Bitter Bold"/>
                <a:sym typeface="Bitter Bold"/>
              </a:rPr>
              <a:t>Sukhothai Dynasty</a:t>
            </a:r>
          </a:p>
        </p:txBody>
      </p:sp>
      <p:sp>
        <p:nvSpPr>
          <p:cNvPr name="TextBox 25" id="25"/>
          <p:cNvSpPr txBox="true"/>
          <p:nvPr/>
        </p:nvSpPr>
        <p:spPr>
          <a:xfrm rot="0">
            <a:off x="10962750" y="5268327"/>
            <a:ext cx="3455680" cy="397535"/>
          </a:xfrm>
          <a:prstGeom prst="rect">
            <a:avLst/>
          </a:prstGeom>
        </p:spPr>
        <p:txBody>
          <a:bodyPr anchor="t" rtlCol="false" tIns="0" lIns="0" bIns="0" rIns="0">
            <a:spAutoFit/>
          </a:bodyPr>
          <a:lstStyle/>
          <a:p>
            <a:pPr algn="ctr">
              <a:lnSpc>
                <a:spcPts val="3024"/>
              </a:lnSpc>
            </a:pPr>
            <a:r>
              <a:rPr lang="en-US" sz="2409" b="true">
                <a:solidFill>
                  <a:srgbClr val="000000"/>
                </a:solidFill>
                <a:latin typeface="Bitter Bold"/>
                <a:ea typeface="Bitter Bold"/>
                <a:cs typeface="Bitter Bold"/>
                <a:sym typeface="Bitter Bold"/>
              </a:rPr>
              <a:t>Prasat Thong Dynasty</a:t>
            </a:r>
          </a:p>
        </p:txBody>
      </p:sp>
      <p:sp>
        <p:nvSpPr>
          <p:cNvPr name="TextBox 26" id="26"/>
          <p:cNvSpPr txBox="true"/>
          <p:nvPr/>
        </p:nvSpPr>
        <p:spPr>
          <a:xfrm rot="0">
            <a:off x="11044083" y="6920700"/>
            <a:ext cx="3293015" cy="2271182"/>
          </a:xfrm>
          <a:prstGeom prst="rect">
            <a:avLst/>
          </a:prstGeom>
        </p:spPr>
        <p:txBody>
          <a:bodyPr anchor="t" rtlCol="false" tIns="0" lIns="0" bIns="0" rIns="0">
            <a:spAutoFit/>
          </a:bodyPr>
          <a:lstStyle/>
          <a:p>
            <a:pPr algn="l" marL="332225" indent="-166112" lvl="1">
              <a:lnSpc>
                <a:spcPts val="2488"/>
              </a:lnSpc>
              <a:buFont typeface="Arial"/>
              <a:buChar char="•"/>
            </a:pPr>
            <a:r>
              <a:rPr lang="en-US" sz="1538">
                <a:solidFill>
                  <a:srgbClr val="000000"/>
                </a:solidFill>
                <a:latin typeface="Bitter"/>
                <a:ea typeface="Bitter"/>
                <a:cs typeface="Bitter"/>
                <a:sym typeface="Bitter"/>
              </a:rPr>
              <a:t>Oversaw </a:t>
            </a:r>
            <a:r>
              <a:rPr lang="en-US" b="true" sz="1538">
                <a:solidFill>
                  <a:srgbClr val="000000"/>
                </a:solidFill>
                <a:latin typeface="Bitter Bold"/>
                <a:ea typeface="Bitter Bold"/>
                <a:cs typeface="Bitter Bold"/>
                <a:sym typeface="Bitter Bold"/>
              </a:rPr>
              <a:t>Ayutthaya's golde</a:t>
            </a:r>
            <a:r>
              <a:rPr lang="en-US" b="true" sz="1538">
                <a:solidFill>
                  <a:srgbClr val="000000"/>
                </a:solidFill>
                <a:latin typeface="Bitter Bold"/>
                <a:ea typeface="Bitter Bold"/>
                <a:cs typeface="Bitter Bold"/>
                <a:sym typeface="Bitter Bold"/>
              </a:rPr>
              <a:t>n age of international trade and diplomacy</a:t>
            </a:r>
            <a:r>
              <a:rPr lang="en-US" sz="1538">
                <a:solidFill>
                  <a:srgbClr val="000000"/>
                </a:solidFill>
                <a:latin typeface="Bitter"/>
                <a:ea typeface="Bitter"/>
                <a:cs typeface="Bitter"/>
                <a:sym typeface="Bitter"/>
              </a:rPr>
              <a:t>.</a:t>
            </a:r>
          </a:p>
          <a:p>
            <a:pPr algn="l" marL="332225" indent="-166112" lvl="1">
              <a:lnSpc>
                <a:spcPts val="2488"/>
              </a:lnSpc>
              <a:buFont typeface="Arial"/>
              <a:buChar char="•"/>
            </a:pPr>
            <a:r>
              <a:rPr lang="en-US" sz="1538">
                <a:solidFill>
                  <a:srgbClr val="000000"/>
                </a:solidFill>
                <a:latin typeface="Bitter"/>
                <a:ea typeface="Bitter"/>
                <a:cs typeface="Bitter"/>
                <a:sym typeface="Bitter"/>
              </a:rPr>
              <a:t>Expan</a:t>
            </a:r>
            <a:r>
              <a:rPr lang="en-US" sz="1538">
                <a:solidFill>
                  <a:srgbClr val="000000"/>
                </a:solidFill>
                <a:latin typeface="Bitter"/>
                <a:ea typeface="Bitter"/>
                <a:cs typeface="Bitter"/>
                <a:sym typeface="Bitter"/>
              </a:rPr>
              <a:t>de</a:t>
            </a:r>
            <a:r>
              <a:rPr lang="en-US" sz="1538">
                <a:solidFill>
                  <a:srgbClr val="000000"/>
                </a:solidFill>
                <a:latin typeface="Bitter"/>
                <a:ea typeface="Bitter"/>
                <a:cs typeface="Bitter"/>
                <a:sym typeface="Bitter"/>
              </a:rPr>
              <a:t>d</a:t>
            </a:r>
            <a:r>
              <a:rPr lang="en-US" sz="1538">
                <a:solidFill>
                  <a:srgbClr val="000000"/>
                </a:solidFill>
                <a:latin typeface="Bitter"/>
                <a:ea typeface="Bitter"/>
                <a:cs typeface="Bitter"/>
                <a:sym typeface="Bitter"/>
              </a:rPr>
              <a:t> re</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ation</a:t>
            </a:r>
            <a:r>
              <a:rPr lang="en-US" sz="1538">
                <a:solidFill>
                  <a:srgbClr val="000000"/>
                </a:solidFill>
                <a:latin typeface="Bitter"/>
                <a:ea typeface="Bitter"/>
                <a:cs typeface="Bitter"/>
                <a:sym typeface="Bitter"/>
              </a:rPr>
              <a:t>s</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wi</a:t>
            </a:r>
            <a:r>
              <a:rPr lang="en-US" sz="1538">
                <a:solidFill>
                  <a:srgbClr val="000000"/>
                </a:solidFill>
                <a:latin typeface="Bitter"/>
                <a:ea typeface="Bitter"/>
                <a:cs typeface="Bitter"/>
                <a:sym typeface="Bitter"/>
              </a:rPr>
              <a:t>th </a:t>
            </a:r>
            <a:r>
              <a:rPr lang="en-US" sz="1538">
                <a:solidFill>
                  <a:srgbClr val="000000"/>
                </a:solidFill>
                <a:latin typeface="Bitter"/>
                <a:ea typeface="Bitter"/>
                <a:cs typeface="Bitter"/>
                <a:sym typeface="Bitter"/>
              </a:rPr>
              <a:t>Euro</a:t>
            </a:r>
            <a:r>
              <a:rPr lang="en-US" sz="1538">
                <a:solidFill>
                  <a:srgbClr val="000000"/>
                </a:solidFill>
                <a:latin typeface="Bitter"/>
                <a:ea typeface="Bitter"/>
                <a:cs typeface="Bitter"/>
                <a:sym typeface="Bitter"/>
              </a:rPr>
              <a:t>pe</a:t>
            </a:r>
            <a:r>
              <a:rPr lang="en-US" sz="1538">
                <a:solidFill>
                  <a:srgbClr val="000000"/>
                </a:solidFill>
                <a:latin typeface="Bitter"/>
                <a:ea typeface="Bitter"/>
                <a:cs typeface="Bitter"/>
                <a:sym typeface="Bitter"/>
              </a:rPr>
              <a:t>a</a:t>
            </a:r>
            <a:r>
              <a:rPr lang="en-US" sz="1538">
                <a:solidFill>
                  <a:srgbClr val="000000"/>
                </a:solidFill>
                <a:latin typeface="Bitter"/>
                <a:ea typeface="Bitter"/>
                <a:cs typeface="Bitter"/>
                <a:sym typeface="Bitter"/>
              </a:rPr>
              <a:t>n </a:t>
            </a:r>
            <a:r>
              <a:rPr lang="en-US" sz="1538">
                <a:solidFill>
                  <a:srgbClr val="000000"/>
                </a:solidFill>
                <a:latin typeface="Bitter"/>
                <a:ea typeface="Bitter"/>
                <a:cs typeface="Bitter"/>
                <a:sym typeface="Bitter"/>
              </a:rPr>
              <a:t>p</a:t>
            </a:r>
            <a:r>
              <a:rPr lang="en-US" sz="1538">
                <a:solidFill>
                  <a:srgbClr val="000000"/>
                </a:solidFill>
                <a:latin typeface="Bitter"/>
                <a:ea typeface="Bitter"/>
                <a:cs typeface="Bitter"/>
                <a:sym typeface="Bitter"/>
              </a:rPr>
              <a:t>o</a:t>
            </a:r>
            <a:r>
              <a:rPr lang="en-US" sz="1538">
                <a:solidFill>
                  <a:srgbClr val="000000"/>
                </a:solidFill>
                <a:latin typeface="Bitter"/>
                <a:ea typeface="Bitter"/>
                <a:cs typeface="Bitter"/>
                <a:sym typeface="Bitter"/>
              </a:rPr>
              <a:t>w</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rs, particularly </a:t>
            </a:r>
            <a:r>
              <a:rPr lang="en-US" b="true" sz="1538">
                <a:solidFill>
                  <a:srgbClr val="000000"/>
                </a:solidFill>
                <a:latin typeface="Bitter Bold"/>
                <a:ea typeface="Bitter Bold"/>
                <a:cs typeface="Bitter Bold"/>
                <a:sym typeface="Bitter Bold"/>
              </a:rPr>
              <a:t>France</a:t>
            </a:r>
            <a:r>
              <a:rPr lang="en-US" sz="1538">
                <a:solidFill>
                  <a:srgbClr val="000000"/>
                </a:solidFill>
                <a:latin typeface="Bitter"/>
                <a:ea typeface="Bitter"/>
                <a:cs typeface="Bitter"/>
                <a:sym typeface="Bitter"/>
              </a:rPr>
              <a:t>.</a:t>
            </a:r>
          </a:p>
          <a:p>
            <a:pPr algn="l" marL="332225" indent="-166112" lvl="1">
              <a:lnSpc>
                <a:spcPts val="2488"/>
              </a:lnSpc>
              <a:buFont typeface="Arial"/>
              <a:buChar char="•"/>
            </a:pPr>
            <a:r>
              <a:rPr lang="en-US" sz="1538">
                <a:solidFill>
                  <a:srgbClr val="000000"/>
                </a:solidFill>
                <a:latin typeface="Bitter"/>
                <a:ea typeface="Bitter"/>
                <a:cs typeface="Bitter"/>
                <a:sym typeface="Bitter"/>
              </a:rPr>
              <a:t>No</a:t>
            </a:r>
            <a:r>
              <a:rPr lang="en-US" sz="1538">
                <a:solidFill>
                  <a:srgbClr val="000000"/>
                </a:solidFill>
                <a:latin typeface="Bitter"/>
                <a:ea typeface="Bitter"/>
                <a:cs typeface="Bitter"/>
                <a:sym typeface="Bitter"/>
              </a:rPr>
              <a:t>tab</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g</a:t>
            </a:r>
            <a:r>
              <a:rPr lang="en-US" sz="1538">
                <a:solidFill>
                  <a:srgbClr val="000000"/>
                </a:solidFill>
                <a:latin typeface="Bitter"/>
                <a:ea typeface="Bitter"/>
                <a:cs typeface="Bitter"/>
                <a:sym typeface="Bitter"/>
              </a:rPr>
              <a:t>:</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Narai the Great</a:t>
            </a:r>
          </a:p>
        </p:txBody>
      </p:sp>
      <p:sp>
        <p:nvSpPr>
          <p:cNvPr name="TextBox 27" id="27"/>
          <p:cNvSpPr txBox="true"/>
          <p:nvPr/>
        </p:nvSpPr>
        <p:spPr>
          <a:xfrm rot="0">
            <a:off x="14462519" y="5279536"/>
            <a:ext cx="3455680" cy="356764"/>
          </a:xfrm>
          <a:prstGeom prst="rect">
            <a:avLst/>
          </a:prstGeom>
        </p:spPr>
        <p:txBody>
          <a:bodyPr anchor="t" rtlCol="false" tIns="0" lIns="0" bIns="0" rIns="0">
            <a:spAutoFit/>
          </a:bodyPr>
          <a:lstStyle/>
          <a:p>
            <a:pPr algn="ctr">
              <a:lnSpc>
                <a:spcPts val="2647"/>
              </a:lnSpc>
            </a:pPr>
            <a:r>
              <a:rPr lang="en-US" sz="2109" b="true">
                <a:solidFill>
                  <a:srgbClr val="000000"/>
                </a:solidFill>
                <a:latin typeface="Bitter Bold"/>
                <a:ea typeface="Bitter Bold"/>
                <a:cs typeface="Bitter Bold"/>
                <a:sym typeface="Bitter Bold"/>
              </a:rPr>
              <a:t>Ban Phlu Luang Dynasty</a:t>
            </a:r>
          </a:p>
        </p:txBody>
      </p:sp>
      <p:sp>
        <p:nvSpPr>
          <p:cNvPr name="TextBox 28" id="28"/>
          <p:cNvSpPr txBox="true"/>
          <p:nvPr/>
        </p:nvSpPr>
        <p:spPr>
          <a:xfrm rot="0">
            <a:off x="14562430" y="6920700"/>
            <a:ext cx="3439820" cy="1918757"/>
          </a:xfrm>
          <a:prstGeom prst="rect">
            <a:avLst/>
          </a:prstGeom>
        </p:spPr>
        <p:txBody>
          <a:bodyPr anchor="t" rtlCol="false" tIns="0" lIns="0" bIns="0" rIns="0">
            <a:spAutoFit/>
          </a:bodyPr>
          <a:lstStyle/>
          <a:p>
            <a:pPr algn="l" marL="332225" indent="-166112" lvl="1">
              <a:lnSpc>
                <a:spcPts val="2488"/>
              </a:lnSpc>
              <a:buFont typeface="Arial"/>
              <a:buChar char="•"/>
            </a:pPr>
            <a:r>
              <a:rPr lang="en-US" sz="1538">
                <a:solidFill>
                  <a:srgbClr val="000000"/>
                </a:solidFill>
                <a:latin typeface="Bitter"/>
                <a:ea typeface="Bitter"/>
                <a:cs typeface="Bitter"/>
                <a:sym typeface="Bitter"/>
              </a:rPr>
              <a:t>The </a:t>
            </a:r>
            <a:r>
              <a:rPr lang="en-US" b="true" sz="1538">
                <a:solidFill>
                  <a:srgbClr val="000000"/>
                </a:solidFill>
                <a:latin typeface="Bitter Bold"/>
                <a:ea typeface="Bitter Bold"/>
                <a:cs typeface="Bitter Bold"/>
                <a:sym typeface="Bitter Bold"/>
              </a:rPr>
              <a:t>final dynasty of Ayutthaya.</a:t>
            </a:r>
          </a:p>
          <a:p>
            <a:pPr algn="l" marL="332225" indent="-166112" lvl="1">
              <a:lnSpc>
                <a:spcPts val="2488"/>
              </a:lnSpc>
              <a:buFont typeface="Arial"/>
              <a:buChar char="•"/>
            </a:pPr>
            <a:r>
              <a:rPr lang="en-US" sz="1538">
                <a:solidFill>
                  <a:srgbClr val="000000"/>
                </a:solidFill>
                <a:latin typeface="Bitter"/>
                <a:ea typeface="Bitter"/>
                <a:cs typeface="Bitter"/>
                <a:sym typeface="Bitter"/>
              </a:rPr>
              <a:t>Kn</a:t>
            </a:r>
            <a:r>
              <a:rPr lang="en-US" sz="1538">
                <a:solidFill>
                  <a:srgbClr val="000000"/>
                </a:solidFill>
                <a:latin typeface="Bitter"/>
                <a:ea typeface="Bitter"/>
                <a:cs typeface="Bitter"/>
                <a:sym typeface="Bitter"/>
              </a:rPr>
              <a:t>o</a:t>
            </a:r>
            <a:r>
              <a:rPr lang="en-US" sz="1538">
                <a:solidFill>
                  <a:srgbClr val="000000"/>
                </a:solidFill>
                <a:latin typeface="Bitter"/>
                <a:ea typeface="Bitter"/>
                <a:cs typeface="Bitter"/>
                <a:sym typeface="Bitter"/>
              </a:rPr>
              <a:t>w</a:t>
            </a:r>
            <a:r>
              <a:rPr lang="en-US" sz="1538">
                <a:solidFill>
                  <a:srgbClr val="000000"/>
                </a:solidFill>
                <a:latin typeface="Bitter"/>
                <a:ea typeface="Bitter"/>
                <a:cs typeface="Bitter"/>
                <a:sym typeface="Bitter"/>
              </a:rPr>
              <a:t>n </a:t>
            </a:r>
            <a:r>
              <a:rPr lang="en-US" sz="1538">
                <a:solidFill>
                  <a:srgbClr val="000000"/>
                </a:solidFill>
                <a:latin typeface="Bitter"/>
                <a:ea typeface="Bitter"/>
                <a:cs typeface="Bitter"/>
                <a:sym typeface="Bitter"/>
              </a:rPr>
              <a:t>f</a:t>
            </a:r>
            <a:r>
              <a:rPr lang="en-US" sz="1538">
                <a:solidFill>
                  <a:srgbClr val="000000"/>
                </a:solidFill>
                <a:latin typeface="Bitter"/>
                <a:ea typeface="Bitter"/>
                <a:cs typeface="Bitter"/>
                <a:sym typeface="Bitter"/>
              </a:rPr>
              <a:t>o</a:t>
            </a:r>
            <a:r>
              <a:rPr lang="en-US" sz="1538">
                <a:solidFill>
                  <a:srgbClr val="000000"/>
                </a:solidFill>
                <a:latin typeface="Bitter"/>
                <a:ea typeface="Bitter"/>
                <a:cs typeface="Bitter"/>
                <a:sym typeface="Bitter"/>
              </a:rPr>
              <a:t>r</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ach</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evem</a:t>
            </a:r>
            <a:r>
              <a:rPr lang="en-US" sz="1538">
                <a:solidFill>
                  <a:srgbClr val="000000"/>
                </a:solidFill>
                <a:latin typeface="Bitter"/>
                <a:ea typeface="Bitter"/>
                <a:cs typeface="Bitter"/>
                <a:sym typeface="Bitter"/>
              </a:rPr>
              <a:t>ent</a:t>
            </a:r>
            <a:r>
              <a:rPr lang="en-US" sz="1538">
                <a:solidFill>
                  <a:srgbClr val="000000"/>
                </a:solidFill>
                <a:latin typeface="Bitter"/>
                <a:ea typeface="Bitter"/>
                <a:cs typeface="Bitter"/>
                <a:sym typeface="Bitter"/>
              </a:rPr>
              <a:t>s </a:t>
            </a:r>
            <a:r>
              <a:rPr lang="en-US" sz="1538">
                <a:solidFill>
                  <a:srgbClr val="000000"/>
                </a:solidFill>
                <a:latin typeface="Bitter"/>
                <a:ea typeface="Bitter"/>
                <a:cs typeface="Bitter"/>
                <a:sym typeface="Bitter"/>
              </a:rPr>
              <a:t>in </a:t>
            </a:r>
            <a:r>
              <a:rPr lang="en-US" sz="1538">
                <a:solidFill>
                  <a:srgbClr val="000000"/>
                </a:solidFill>
                <a:latin typeface="Bitter"/>
                <a:ea typeface="Bitter"/>
                <a:cs typeface="Bitter"/>
                <a:sym typeface="Bitter"/>
              </a:rPr>
              <a:t>li</a:t>
            </a:r>
            <a:r>
              <a:rPr lang="en-US" sz="1538">
                <a:solidFill>
                  <a:srgbClr val="000000"/>
                </a:solidFill>
                <a:latin typeface="Bitter"/>
                <a:ea typeface="Bitter"/>
                <a:cs typeface="Bitter"/>
                <a:sym typeface="Bitter"/>
              </a:rPr>
              <a:t>t</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ra</a:t>
            </a:r>
            <a:r>
              <a:rPr lang="en-US" sz="1538">
                <a:solidFill>
                  <a:srgbClr val="000000"/>
                </a:solidFill>
                <a:latin typeface="Bitter"/>
                <a:ea typeface="Bitter"/>
                <a:cs typeface="Bitter"/>
                <a:sym typeface="Bitter"/>
              </a:rPr>
              <a:t>tur</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arts,</a:t>
            </a:r>
            <a:r>
              <a:rPr lang="en-US" sz="1538">
                <a:solidFill>
                  <a:srgbClr val="000000"/>
                </a:solidFill>
                <a:latin typeface="Bitter"/>
                <a:ea typeface="Bitter"/>
                <a:cs typeface="Bitter"/>
                <a:sym typeface="Bitter"/>
              </a:rPr>
              <a:t> and </a:t>
            </a:r>
            <a:r>
              <a:rPr lang="en-US" sz="1538">
                <a:solidFill>
                  <a:srgbClr val="000000"/>
                </a:solidFill>
                <a:latin typeface="Bitter"/>
                <a:ea typeface="Bitter"/>
                <a:cs typeface="Bitter"/>
                <a:sym typeface="Bitter"/>
              </a:rPr>
              <a:t>Bud</a:t>
            </a:r>
            <a:r>
              <a:rPr lang="en-US" sz="1538">
                <a:solidFill>
                  <a:srgbClr val="000000"/>
                </a:solidFill>
                <a:latin typeface="Bitter"/>
                <a:ea typeface="Bitter"/>
                <a:cs typeface="Bitter"/>
                <a:sym typeface="Bitter"/>
              </a:rPr>
              <a:t>d</a:t>
            </a:r>
            <a:r>
              <a:rPr lang="en-US" sz="1538">
                <a:solidFill>
                  <a:srgbClr val="000000"/>
                </a:solidFill>
                <a:latin typeface="Bitter"/>
                <a:ea typeface="Bitter"/>
                <a:cs typeface="Bitter"/>
                <a:sym typeface="Bitter"/>
              </a:rPr>
              <a:t>h</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s</a:t>
            </a:r>
            <a:r>
              <a:rPr lang="en-US" sz="1538">
                <a:solidFill>
                  <a:srgbClr val="000000"/>
                </a:solidFill>
                <a:latin typeface="Bitter"/>
                <a:ea typeface="Bitter"/>
                <a:cs typeface="Bitter"/>
                <a:sym typeface="Bitter"/>
              </a:rPr>
              <a:t>m before the kingdom'</a:t>
            </a:r>
            <a:r>
              <a:rPr lang="en-US" sz="1538">
                <a:solidFill>
                  <a:srgbClr val="000000"/>
                </a:solidFill>
                <a:latin typeface="Bitter"/>
                <a:ea typeface="Bitter"/>
                <a:cs typeface="Bitter"/>
                <a:sym typeface="Bitter"/>
              </a:rPr>
              <a:t>s fall 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 1767.</a:t>
            </a:r>
          </a:p>
          <a:p>
            <a:pPr algn="l" marL="332225" indent="-166112" lvl="1">
              <a:lnSpc>
                <a:spcPts val="2488"/>
              </a:lnSpc>
              <a:buFont typeface="Arial"/>
              <a:buChar char="•"/>
            </a:pPr>
            <a:r>
              <a:rPr lang="en-US" sz="1538">
                <a:solidFill>
                  <a:srgbClr val="000000"/>
                </a:solidFill>
                <a:latin typeface="Bitter"/>
                <a:ea typeface="Bitter"/>
                <a:cs typeface="Bitter"/>
                <a:sym typeface="Bitter"/>
              </a:rPr>
              <a:t>No</a:t>
            </a:r>
            <a:r>
              <a:rPr lang="en-US" sz="1538">
                <a:solidFill>
                  <a:srgbClr val="000000"/>
                </a:solidFill>
                <a:latin typeface="Bitter"/>
                <a:ea typeface="Bitter"/>
                <a:cs typeface="Bitter"/>
                <a:sym typeface="Bitter"/>
              </a:rPr>
              <a:t>tab</a:t>
            </a:r>
            <a:r>
              <a:rPr lang="en-US" sz="1538">
                <a:solidFill>
                  <a:srgbClr val="000000"/>
                </a:solidFill>
                <a:latin typeface="Bitter"/>
                <a:ea typeface="Bitter"/>
                <a:cs typeface="Bitter"/>
                <a:sym typeface="Bitter"/>
              </a:rPr>
              <a:t>l</a:t>
            </a:r>
            <a:r>
              <a:rPr lang="en-US" sz="1538">
                <a:solidFill>
                  <a:srgbClr val="000000"/>
                </a:solidFill>
                <a:latin typeface="Bitter"/>
                <a:ea typeface="Bitter"/>
                <a:cs typeface="Bitter"/>
                <a:sym typeface="Bitter"/>
              </a:rPr>
              <a:t>e</a:t>
            </a:r>
            <a:r>
              <a:rPr lang="en-US" sz="1538">
                <a:solidFill>
                  <a:srgbClr val="000000"/>
                </a:solidFill>
                <a:latin typeface="Bitter"/>
                <a:ea typeface="Bitter"/>
                <a:cs typeface="Bitter"/>
                <a:sym typeface="Bitter"/>
              </a:rPr>
              <a:t> </a:t>
            </a:r>
            <a:r>
              <a:rPr lang="en-US" sz="1538">
                <a:solidFill>
                  <a:srgbClr val="000000"/>
                </a:solidFill>
                <a:latin typeface="Bitter"/>
                <a:ea typeface="Bitter"/>
                <a:cs typeface="Bitter"/>
                <a:sym typeface="Bitter"/>
              </a:rPr>
              <a:t>K</a:t>
            </a:r>
            <a:r>
              <a:rPr lang="en-US" sz="1538">
                <a:solidFill>
                  <a:srgbClr val="000000"/>
                </a:solidFill>
                <a:latin typeface="Bitter"/>
                <a:ea typeface="Bitter"/>
                <a:cs typeface="Bitter"/>
                <a:sym typeface="Bitter"/>
              </a:rPr>
              <a:t>i</a:t>
            </a:r>
            <a:r>
              <a:rPr lang="en-US" sz="1538">
                <a:solidFill>
                  <a:srgbClr val="000000"/>
                </a:solidFill>
                <a:latin typeface="Bitter"/>
                <a:ea typeface="Bitter"/>
                <a:cs typeface="Bitter"/>
                <a:sym typeface="Bitter"/>
              </a:rPr>
              <a:t>n</a:t>
            </a:r>
            <a:r>
              <a:rPr lang="en-US" sz="1538">
                <a:solidFill>
                  <a:srgbClr val="000000"/>
                </a:solidFill>
                <a:latin typeface="Bitter"/>
                <a:ea typeface="Bitter"/>
                <a:cs typeface="Bitter"/>
                <a:sym typeface="Bitter"/>
              </a:rPr>
              <a:t>gs</a:t>
            </a:r>
            <a:r>
              <a:rPr lang="en-US" sz="1538">
                <a:solidFill>
                  <a:srgbClr val="000000"/>
                </a:solidFill>
                <a:latin typeface="Bitter"/>
                <a:ea typeface="Bitter"/>
                <a:cs typeface="Bitter"/>
                <a:sym typeface="Bitter"/>
              </a:rPr>
              <a:t>:</a:t>
            </a:r>
            <a:r>
              <a:rPr lang="en-US" sz="1538">
                <a:solidFill>
                  <a:srgbClr val="000000"/>
                </a:solidFill>
                <a:latin typeface="Bitter"/>
                <a:ea typeface="Bitter"/>
                <a:cs typeface="Bitter"/>
                <a:sym typeface="Bitter"/>
              </a:rPr>
              <a:t> </a:t>
            </a:r>
            <a:r>
              <a:rPr lang="en-US" b="true" sz="1538">
                <a:solidFill>
                  <a:srgbClr val="000000"/>
                </a:solidFill>
                <a:latin typeface="Bitter Bold"/>
                <a:ea typeface="Bitter Bold"/>
                <a:cs typeface="Bitter Bold"/>
                <a:sym typeface="Bitter Bold"/>
              </a:rPr>
              <a:t>Phetracha and Borommakot</a:t>
            </a:r>
          </a:p>
        </p:txBody>
      </p:sp>
      <p:sp>
        <p:nvSpPr>
          <p:cNvPr name="AutoShape 29" id="29"/>
          <p:cNvSpPr/>
          <p:nvPr/>
        </p:nvSpPr>
        <p:spPr>
          <a:xfrm>
            <a:off x="3562831" y="3693219"/>
            <a:ext cx="820910" cy="0"/>
          </a:xfrm>
          <a:prstGeom prst="line">
            <a:avLst/>
          </a:prstGeom>
          <a:ln cap="flat" w="38100">
            <a:solidFill>
              <a:srgbClr val="000000"/>
            </a:solidFill>
            <a:prstDash val="solid"/>
            <a:headEnd type="none" len="sm" w="sm"/>
            <a:tailEnd type="triangle" len="med" w="lg"/>
          </a:ln>
        </p:spPr>
      </p:sp>
      <p:sp>
        <p:nvSpPr>
          <p:cNvPr name="AutoShape 30" id="30"/>
          <p:cNvSpPr/>
          <p:nvPr/>
        </p:nvSpPr>
        <p:spPr>
          <a:xfrm>
            <a:off x="7067415" y="3674169"/>
            <a:ext cx="820910" cy="0"/>
          </a:xfrm>
          <a:prstGeom prst="line">
            <a:avLst/>
          </a:prstGeom>
          <a:ln cap="flat" w="38100">
            <a:solidFill>
              <a:srgbClr val="000000"/>
            </a:solidFill>
            <a:prstDash val="solid"/>
            <a:headEnd type="none" len="sm" w="sm"/>
            <a:tailEnd type="triangle" len="med" w="lg"/>
          </a:ln>
        </p:spPr>
      </p:sp>
      <p:sp>
        <p:nvSpPr>
          <p:cNvPr name="AutoShape 31" id="31"/>
          <p:cNvSpPr/>
          <p:nvPr/>
        </p:nvSpPr>
        <p:spPr>
          <a:xfrm>
            <a:off x="10571878" y="3655119"/>
            <a:ext cx="820910" cy="0"/>
          </a:xfrm>
          <a:prstGeom prst="line">
            <a:avLst/>
          </a:prstGeom>
          <a:ln cap="flat" w="38100">
            <a:solidFill>
              <a:srgbClr val="000000"/>
            </a:solidFill>
            <a:prstDash val="solid"/>
            <a:headEnd type="none" len="sm" w="sm"/>
            <a:tailEnd type="triangle" len="med" w="lg"/>
          </a:ln>
        </p:spPr>
      </p:sp>
      <p:sp>
        <p:nvSpPr>
          <p:cNvPr name="AutoShape 32" id="32"/>
          <p:cNvSpPr/>
          <p:nvPr/>
        </p:nvSpPr>
        <p:spPr>
          <a:xfrm>
            <a:off x="14078794" y="3674169"/>
            <a:ext cx="820910" cy="0"/>
          </a:xfrm>
          <a:prstGeom prst="line">
            <a:avLst/>
          </a:prstGeom>
          <a:ln cap="flat" w="38100">
            <a:solidFill>
              <a:srgbClr val="000000"/>
            </a:solidFill>
            <a:prstDash val="solid"/>
            <a:headEnd type="none" len="sm" w="sm"/>
            <a:tailEnd type="triangle" len="med" w="lg"/>
          </a:ln>
        </p:spPr>
      </p:sp>
      <p:sp>
        <p:nvSpPr>
          <p:cNvPr name="TextBox 33" id="33"/>
          <p:cNvSpPr txBox="true"/>
          <p:nvPr/>
        </p:nvSpPr>
        <p:spPr>
          <a:xfrm rot="0">
            <a:off x="540831" y="5646813"/>
            <a:ext cx="3455680" cy="716366"/>
          </a:xfrm>
          <a:prstGeom prst="rect">
            <a:avLst/>
          </a:prstGeom>
        </p:spPr>
        <p:txBody>
          <a:bodyPr anchor="t" rtlCol="false" tIns="0" lIns="0" bIns="0" rIns="0">
            <a:spAutoFit/>
          </a:bodyPr>
          <a:lstStyle/>
          <a:p>
            <a:pPr algn="ctr">
              <a:lnSpc>
                <a:spcPts val="2645"/>
              </a:lnSpc>
            </a:pPr>
            <a:r>
              <a:rPr lang="en-US" sz="2109" b="true">
                <a:solidFill>
                  <a:srgbClr val="000000"/>
                </a:solidFill>
                <a:latin typeface="Bitter Bold"/>
                <a:ea typeface="Bitter Bold"/>
                <a:cs typeface="Bitter Bold"/>
                <a:sym typeface="Bitter Bold"/>
              </a:rPr>
              <a:t>(1350 – 1370)</a:t>
            </a:r>
          </a:p>
          <a:p>
            <a:pPr algn="ctr">
              <a:lnSpc>
                <a:spcPts val="2647"/>
              </a:lnSpc>
            </a:pPr>
            <a:r>
              <a:rPr lang="en-US" sz="2109" b="true">
                <a:solidFill>
                  <a:srgbClr val="000000"/>
                </a:solidFill>
                <a:latin typeface="Bitter Bold"/>
                <a:ea typeface="Bitter Bold"/>
                <a:cs typeface="Bitter Bold"/>
                <a:sym typeface="Bitter Bold"/>
              </a:rPr>
              <a:t>(1388 - 1409)</a:t>
            </a:r>
          </a:p>
        </p:txBody>
      </p:sp>
      <p:sp>
        <p:nvSpPr>
          <p:cNvPr name="TextBox 34" id="34"/>
          <p:cNvSpPr txBox="true"/>
          <p:nvPr/>
        </p:nvSpPr>
        <p:spPr>
          <a:xfrm rot="0">
            <a:off x="3996512" y="5646813"/>
            <a:ext cx="3455680" cy="716366"/>
          </a:xfrm>
          <a:prstGeom prst="rect">
            <a:avLst/>
          </a:prstGeom>
        </p:spPr>
        <p:txBody>
          <a:bodyPr anchor="t" rtlCol="false" tIns="0" lIns="0" bIns="0" rIns="0">
            <a:spAutoFit/>
          </a:bodyPr>
          <a:lstStyle/>
          <a:p>
            <a:pPr algn="ctr">
              <a:lnSpc>
                <a:spcPts val="2645"/>
              </a:lnSpc>
            </a:pPr>
            <a:r>
              <a:rPr lang="en-US" sz="2109" b="true">
                <a:solidFill>
                  <a:srgbClr val="000000"/>
                </a:solidFill>
                <a:latin typeface="Bitter Bold"/>
                <a:ea typeface="Bitter Bold"/>
                <a:cs typeface="Bitter Bold"/>
                <a:sym typeface="Bitter Bold"/>
              </a:rPr>
              <a:t>(1370 – 1388)</a:t>
            </a:r>
          </a:p>
          <a:p>
            <a:pPr algn="ctr">
              <a:lnSpc>
                <a:spcPts val="2647"/>
              </a:lnSpc>
            </a:pPr>
            <a:r>
              <a:rPr lang="en-US" sz="2109" b="true">
                <a:solidFill>
                  <a:srgbClr val="000000"/>
                </a:solidFill>
                <a:latin typeface="Bitter Bold"/>
                <a:ea typeface="Bitter Bold"/>
                <a:cs typeface="Bitter Bold"/>
                <a:sym typeface="Bitter Bold"/>
              </a:rPr>
              <a:t>(1409 - 1569)</a:t>
            </a:r>
          </a:p>
        </p:txBody>
      </p:sp>
      <p:sp>
        <p:nvSpPr>
          <p:cNvPr name="TextBox 35" id="35"/>
          <p:cNvSpPr txBox="true"/>
          <p:nvPr/>
        </p:nvSpPr>
        <p:spPr>
          <a:xfrm rot="0">
            <a:off x="7440378" y="5656338"/>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(1569 – 1629)</a:t>
            </a:r>
          </a:p>
        </p:txBody>
      </p:sp>
      <p:sp>
        <p:nvSpPr>
          <p:cNvPr name="TextBox 36" id="36"/>
          <p:cNvSpPr txBox="true"/>
          <p:nvPr/>
        </p:nvSpPr>
        <p:spPr>
          <a:xfrm rot="0">
            <a:off x="10998589" y="5656338"/>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(1629 – 1688)</a:t>
            </a:r>
          </a:p>
        </p:txBody>
      </p:sp>
      <p:sp>
        <p:nvSpPr>
          <p:cNvPr name="TextBox 37" id="37"/>
          <p:cNvSpPr txBox="true"/>
          <p:nvPr/>
        </p:nvSpPr>
        <p:spPr>
          <a:xfrm rot="0">
            <a:off x="14418431" y="5656338"/>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(1688 – 1767)</a:t>
            </a:r>
          </a:p>
        </p:txBody>
      </p:sp>
      <p:sp>
        <p:nvSpPr>
          <p:cNvPr name="TextBox 38" id="38"/>
          <p:cNvSpPr txBox="true"/>
          <p:nvPr/>
        </p:nvSpPr>
        <p:spPr>
          <a:xfrm rot="0">
            <a:off x="496743" y="6382228"/>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3 Kings</a:t>
            </a:r>
          </a:p>
        </p:txBody>
      </p:sp>
      <p:sp>
        <p:nvSpPr>
          <p:cNvPr name="TextBox 39" id="39"/>
          <p:cNvSpPr txBox="true"/>
          <p:nvPr/>
        </p:nvSpPr>
        <p:spPr>
          <a:xfrm rot="0">
            <a:off x="4011566" y="6382228"/>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13 Kings</a:t>
            </a:r>
          </a:p>
        </p:txBody>
      </p:sp>
      <p:sp>
        <p:nvSpPr>
          <p:cNvPr name="TextBox 40" id="40"/>
          <p:cNvSpPr txBox="true"/>
          <p:nvPr/>
        </p:nvSpPr>
        <p:spPr>
          <a:xfrm rot="0">
            <a:off x="7467205" y="6102531"/>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7 Kings</a:t>
            </a:r>
          </a:p>
        </p:txBody>
      </p:sp>
      <p:sp>
        <p:nvSpPr>
          <p:cNvPr name="TextBox 41" id="41"/>
          <p:cNvSpPr txBox="true"/>
          <p:nvPr/>
        </p:nvSpPr>
        <p:spPr>
          <a:xfrm rot="0">
            <a:off x="10980036" y="6102531"/>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4 Kings</a:t>
            </a:r>
          </a:p>
        </p:txBody>
      </p:sp>
      <p:sp>
        <p:nvSpPr>
          <p:cNvPr name="TextBox 42" id="42"/>
          <p:cNvSpPr txBox="true"/>
          <p:nvPr/>
        </p:nvSpPr>
        <p:spPr>
          <a:xfrm rot="0">
            <a:off x="14389986" y="6104513"/>
            <a:ext cx="3455680" cy="429125"/>
          </a:xfrm>
          <a:prstGeom prst="rect">
            <a:avLst/>
          </a:prstGeom>
        </p:spPr>
        <p:txBody>
          <a:bodyPr anchor="t" rtlCol="false" tIns="0" lIns="0" bIns="0" rIns="0">
            <a:spAutoFit/>
          </a:bodyPr>
          <a:lstStyle/>
          <a:p>
            <a:pPr algn="ctr">
              <a:lnSpc>
                <a:spcPts val="3275"/>
              </a:lnSpc>
            </a:pPr>
            <a:r>
              <a:rPr lang="en-US" sz="2609" b="true">
                <a:solidFill>
                  <a:srgbClr val="000000"/>
                </a:solidFill>
                <a:latin typeface="Bitter Bold"/>
                <a:ea typeface="Bitter Bold"/>
                <a:cs typeface="Bitter Bold"/>
                <a:sym typeface="Bitter Bold"/>
              </a:rPr>
              <a:t>6 Kings</a:t>
            </a:r>
          </a:p>
        </p:txBody>
      </p:sp>
      <p:sp>
        <p:nvSpPr>
          <p:cNvPr name="TextBox 43" id="43"/>
          <p:cNvSpPr txBox="true"/>
          <p:nvPr/>
        </p:nvSpPr>
        <p:spPr>
          <a:xfrm rot="0">
            <a:off x="8287199" y="9591869"/>
            <a:ext cx="9586912" cy="314325"/>
          </a:xfrm>
          <a:prstGeom prst="rect">
            <a:avLst/>
          </a:prstGeom>
        </p:spPr>
        <p:txBody>
          <a:bodyPr anchor="t" rtlCol="false" tIns="0" lIns="0" bIns="0" rIns="0">
            <a:spAutoFit/>
          </a:bodyPr>
          <a:lstStyle/>
          <a:p>
            <a:pPr algn="r">
              <a:lnSpc>
                <a:spcPts val="2625"/>
              </a:lnSpc>
            </a:pPr>
            <a:r>
              <a:rPr lang="en-US" sz="1625">
                <a:solidFill>
                  <a:srgbClr val="000000"/>
                </a:solidFill>
                <a:latin typeface="Bitter"/>
                <a:ea typeface="Bitter"/>
                <a:cs typeface="Bitter"/>
                <a:sym typeface="Bitter"/>
              </a:rPr>
              <a:t>Photo credit: Fine Arts Department, Silpa-mag </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844001"/>
            <a:ext cx="7159523" cy="2676973"/>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What's happening elsewhere </a:t>
            </a:r>
          </a:p>
          <a:p>
            <a:pPr algn="l">
              <a:lnSpc>
                <a:spcPts val="6937"/>
              </a:lnSpc>
            </a:pPr>
            <a:r>
              <a:rPr lang="en-US" sz="5562" b="true">
                <a:solidFill>
                  <a:srgbClr val="253A7E"/>
                </a:solidFill>
                <a:latin typeface="Bitter Bold"/>
                <a:ea typeface="Bitter Bold"/>
                <a:cs typeface="Bitter Bold"/>
                <a:sym typeface="Bitter Bold"/>
              </a:rPr>
              <a:t>in the world?</a:t>
            </a:r>
          </a:p>
        </p:txBody>
      </p:sp>
      <p:sp>
        <p:nvSpPr>
          <p:cNvPr name="TextBox 9" id="9"/>
          <p:cNvSpPr txBox="true"/>
          <p:nvPr/>
        </p:nvSpPr>
        <p:spPr>
          <a:xfrm rot="0">
            <a:off x="992238" y="3850929"/>
            <a:ext cx="7159523" cy="662140"/>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1368: Ming Dynasty established</a:t>
            </a:r>
          </a:p>
        </p:txBody>
      </p:sp>
      <p:sp>
        <p:nvSpPr>
          <p:cNvPr name="TextBox 10" id="10"/>
          <p:cNvSpPr txBox="true"/>
          <p:nvPr/>
        </p:nvSpPr>
        <p:spPr>
          <a:xfrm rot="0">
            <a:off x="992238" y="4516936"/>
            <a:ext cx="7159523" cy="662140"/>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1405-1433: Voyages of Zheng He</a:t>
            </a:r>
          </a:p>
        </p:txBody>
      </p:sp>
      <p:sp>
        <p:nvSpPr>
          <p:cNvPr name="TextBox 11" id="11"/>
          <p:cNvSpPr txBox="true"/>
          <p:nvPr/>
        </p:nvSpPr>
        <p:spPr>
          <a:xfrm rot="0">
            <a:off x="992238" y="5182943"/>
            <a:ext cx="7159523" cy="662140"/>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1492: Columbus set sails</a:t>
            </a:r>
          </a:p>
        </p:txBody>
      </p:sp>
      <p:sp>
        <p:nvSpPr>
          <p:cNvPr name="TextBox 12" id="12"/>
          <p:cNvSpPr txBox="true"/>
          <p:nvPr/>
        </p:nvSpPr>
        <p:spPr>
          <a:xfrm rot="0">
            <a:off x="992238" y="5848941"/>
            <a:ext cx="7159523" cy="423862"/>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1603: Tokugawa Ieyasu becomes Shōgun</a:t>
            </a:r>
          </a:p>
        </p:txBody>
      </p:sp>
      <p:sp>
        <p:nvSpPr>
          <p:cNvPr name="TextBox 13" id="13"/>
          <p:cNvSpPr txBox="true"/>
          <p:nvPr/>
        </p:nvSpPr>
        <p:spPr>
          <a:xfrm rot="0">
            <a:off x="992238" y="6606178"/>
            <a:ext cx="7159523" cy="662140"/>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1644: Manchu conquest of China</a:t>
            </a:r>
          </a:p>
        </p:txBody>
      </p:sp>
      <p:sp>
        <p:nvSpPr>
          <p:cNvPr name="TextBox 14" id="14"/>
          <p:cNvSpPr txBox="true"/>
          <p:nvPr/>
        </p:nvSpPr>
        <p:spPr>
          <a:xfrm rot="0">
            <a:off x="992238" y="8367712"/>
            <a:ext cx="7982492" cy="89058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Pictured: </a:t>
            </a:r>
            <a:r>
              <a:rPr lang="en-US" sz="2187" b="true">
                <a:solidFill>
                  <a:srgbClr val="000000"/>
                </a:solidFill>
                <a:latin typeface="Bitter Bold"/>
                <a:ea typeface="Bitter Bold"/>
                <a:cs typeface="Bitter Bold"/>
                <a:sym typeface="Bitter Bold"/>
              </a:rPr>
              <a:t>Columbus taking possession of the new country </a:t>
            </a:r>
          </a:p>
          <a:p>
            <a:pPr algn="l">
              <a:lnSpc>
                <a:spcPts val="3562"/>
              </a:lnSpc>
            </a:pPr>
            <a:r>
              <a:rPr lang="en-US" sz="2187">
                <a:solidFill>
                  <a:srgbClr val="000000"/>
                </a:solidFill>
                <a:latin typeface="Bitter"/>
                <a:ea typeface="Bitter"/>
                <a:cs typeface="Bitter"/>
                <a:sym typeface="Bitter"/>
              </a:rPr>
              <a:t>Photo credit: The Prang Educational Co.</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75122" y="961434"/>
            <a:ext cx="6409209" cy="896937"/>
          </a:xfrm>
          <a:prstGeom prst="rect">
            <a:avLst/>
          </a:prstGeom>
        </p:spPr>
        <p:txBody>
          <a:bodyPr anchor="t" rtlCol="false" tIns="0" lIns="0" bIns="0" rIns="0">
            <a:spAutoFit/>
          </a:bodyPr>
          <a:lstStyle/>
          <a:p>
            <a:pPr algn="l">
              <a:lnSpc>
                <a:spcPts val="6812"/>
              </a:lnSpc>
            </a:pPr>
            <a:r>
              <a:rPr lang="en-US" sz="5437" b="true">
                <a:solidFill>
                  <a:srgbClr val="253A7E"/>
                </a:solidFill>
                <a:latin typeface="Bitter Bold"/>
                <a:ea typeface="Bitter Bold"/>
                <a:cs typeface="Bitter Bold"/>
                <a:sym typeface="Bitter Bold"/>
              </a:rPr>
              <a:t>4</a:t>
            </a:r>
            <a:r>
              <a:rPr lang="en-US" sz="5437" b="true">
                <a:solidFill>
                  <a:srgbClr val="253A7E"/>
                </a:solidFill>
                <a:latin typeface="Bitter Bold"/>
                <a:ea typeface="Bitter Bold"/>
                <a:cs typeface="Bitter Bold"/>
                <a:sym typeface="Bitter Bold"/>
              </a:rPr>
              <a:t>. Thonburi Period</a:t>
            </a:r>
          </a:p>
        </p:txBody>
      </p:sp>
      <p:sp>
        <p:nvSpPr>
          <p:cNvPr name="TextBox 9" id="9"/>
          <p:cNvSpPr txBox="true"/>
          <p:nvPr/>
        </p:nvSpPr>
        <p:spPr>
          <a:xfrm rot="0">
            <a:off x="975122" y="2183311"/>
            <a:ext cx="10044890" cy="860425"/>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The Thonburi Kingdom (1767–1782: 15 years) was a short yet pivotal period in Thai history, marking the nation's recovery from the fall of Ayutthaya.</a:t>
            </a:r>
          </a:p>
        </p:txBody>
      </p:sp>
      <p:grpSp>
        <p:nvGrpSpPr>
          <p:cNvPr name="Group 10" id="10"/>
          <p:cNvGrpSpPr/>
          <p:nvPr/>
        </p:nvGrpSpPr>
        <p:grpSpPr>
          <a:xfrm rot="0">
            <a:off x="975122" y="3483473"/>
            <a:ext cx="696516" cy="696516"/>
            <a:chOff x="0" y="0"/>
            <a:chExt cx="928688" cy="928688"/>
          </a:xfrm>
        </p:grpSpPr>
        <p:sp>
          <p:nvSpPr>
            <p:cNvPr name="Freeform 11" id="11" descr="preencoded.png"/>
            <p:cNvSpPr/>
            <p:nvPr/>
          </p:nvSpPr>
          <p:spPr>
            <a:xfrm flipH="false" flipV="false" rot="0">
              <a:off x="0" y="0"/>
              <a:ext cx="928751" cy="928751"/>
            </a:xfrm>
            <a:custGeom>
              <a:avLst/>
              <a:gdLst/>
              <a:ahLst/>
              <a:cxnLst/>
              <a:rect r="r" b="b" t="t" l="l"/>
              <a:pathLst>
                <a:path h="928751" w="928751">
                  <a:moveTo>
                    <a:pt x="0" y="0"/>
                  </a:moveTo>
                  <a:lnTo>
                    <a:pt x="928751" y="0"/>
                  </a:lnTo>
                  <a:lnTo>
                    <a:pt x="928751" y="928751"/>
                  </a:lnTo>
                  <a:lnTo>
                    <a:pt x="0" y="928751"/>
                  </a:lnTo>
                  <a:lnTo>
                    <a:pt x="0" y="0"/>
                  </a:lnTo>
                  <a:close/>
                </a:path>
              </a:pathLst>
            </a:custGeom>
            <a:blipFill>
              <a:blip r:embed="rId4"/>
              <a:stretch>
                <a:fillRect l="0" t="0" r="6" b="6"/>
              </a:stretch>
            </a:blipFill>
          </p:spPr>
        </p:sp>
      </p:grpSp>
      <p:sp>
        <p:nvSpPr>
          <p:cNvPr name="TextBox 12" id="12"/>
          <p:cNvSpPr txBox="true"/>
          <p:nvPr/>
        </p:nvSpPr>
        <p:spPr>
          <a:xfrm rot="0">
            <a:off x="975122" y="4449070"/>
            <a:ext cx="2927747" cy="444846"/>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Leadership</a:t>
            </a:r>
          </a:p>
        </p:txBody>
      </p:sp>
      <p:sp>
        <p:nvSpPr>
          <p:cNvPr name="TextBox 13" id="13"/>
          <p:cNvSpPr txBox="true"/>
          <p:nvPr/>
        </p:nvSpPr>
        <p:spPr>
          <a:xfrm rot="0">
            <a:off x="975122" y="4965802"/>
            <a:ext cx="2927747" cy="3215430"/>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Under the leadership of King Taksin the Great, the period was characterized by efforts to </a:t>
            </a:r>
            <a:r>
              <a:rPr lang="en-US" sz="2187" b="true">
                <a:solidFill>
                  <a:srgbClr val="000000"/>
                </a:solidFill>
                <a:latin typeface="Bitter Bold"/>
                <a:ea typeface="Bitter Bold"/>
                <a:cs typeface="Bitter Bold"/>
                <a:sym typeface="Bitter Bold"/>
              </a:rPr>
              <a:t>reunify the fragmented territories of Siam.</a:t>
            </a:r>
          </a:p>
        </p:txBody>
      </p:sp>
      <p:grpSp>
        <p:nvGrpSpPr>
          <p:cNvPr name="Group 14" id="14"/>
          <p:cNvGrpSpPr/>
          <p:nvPr/>
        </p:nvGrpSpPr>
        <p:grpSpPr>
          <a:xfrm rot="0">
            <a:off x="4251122" y="3483473"/>
            <a:ext cx="696516" cy="696516"/>
            <a:chOff x="0" y="0"/>
            <a:chExt cx="928688" cy="928688"/>
          </a:xfrm>
        </p:grpSpPr>
        <p:sp>
          <p:nvSpPr>
            <p:cNvPr name="Freeform 15" id="15" descr="preencoded.png"/>
            <p:cNvSpPr/>
            <p:nvPr/>
          </p:nvSpPr>
          <p:spPr>
            <a:xfrm flipH="false" flipV="false" rot="0">
              <a:off x="0" y="0"/>
              <a:ext cx="928751" cy="928751"/>
            </a:xfrm>
            <a:custGeom>
              <a:avLst/>
              <a:gdLst/>
              <a:ahLst/>
              <a:cxnLst/>
              <a:rect r="r" b="b" t="t" l="l"/>
              <a:pathLst>
                <a:path h="928751" w="928751">
                  <a:moveTo>
                    <a:pt x="0" y="0"/>
                  </a:moveTo>
                  <a:lnTo>
                    <a:pt x="928751" y="0"/>
                  </a:lnTo>
                  <a:lnTo>
                    <a:pt x="928751" y="928751"/>
                  </a:lnTo>
                  <a:lnTo>
                    <a:pt x="0" y="928751"/>
                  </a:lnTo>
                  <a:lnTo>
                    <a:pt x="0" y="0"/>
                  </a:lnTo>
                  <a:close/>
                </a:path>
              </a:pathLst>
            </a:custGeom>
            <a:blipFill>
              <a:blip r:embed="rId5"/>
              <a:stretch>
                <a:fillRect l="0" t="0" r="6" b="6"/>
              </a:stretch>
            </a:blipFill>
          </p:spPr>
        </p:sp>
      </p:grpSp>
      <p:sp>
        <p:nvSpPr>
          <p:cNvPr name="TextBox 16" id="16"/>
          <p:cNvSpPr txBox="true"/>
          <p:nvPr/>
        </p:nvSpPr>
        <p:spPr>
          <a:xfrm rot="0">
            <a:off x="4251122" y="4449070"/>
            <a:ext cx="2927747" cy="444846"/>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Rebuilding</a:t>
            </a:r>
          </a:p>
        </p:txBody>
      </p:sp>
      <p:sp>
        <p:nvSpPr>
          <p:cNvPr name="TextBox 17" id="17"/>
          <p:cNvSpPr txBox="true"/>
          <p:nvPr/>
        </p:nvSpPr>
        <p:spPr>
          <a:xfrm rot="0">
            <a:off x="4251122" y="4965802"/>
            <a:ext cx="2927747" cy="3661172"/>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King Taksin focused on </a:t>
            </a:r>
            <a:r>
              <a:rPr lang="en-US" sz="2187" b="true">
                <a:solidFill>
                  <a:srgbClr val="000000"/>
                </a:solidFill>
                <a:latin typeface="Bitter Bold"/>
                <a:ea typeface="Bitter Bold"/>
                <a:cs typeface="Bitter Bold"/>
                <a:sym typeface="Bitter Bold"/>
              </a:rPr>
              <a:t>rebuilding the cultural and economic foundations</a:t>
            </a:r>
            <a:r>
              <a:rPr lang="en-US" sz="2187">
                <a:solidFill>
                  <a:srgbClr val="000000"/>
                </a:solidFill>
                <a:latin typeface="Bitter"/>
                <a:ea typeface="Bitter"/>
                <a:cs typeface="Bitter"/>
                <a:sym typeface="Bitter"/>
              </a:rPr>
              <a:t> of the kingdom after the destruction of Ayutthaya.</a:t>
            </a:r>
          </a:p>
        </p:txBody>
      </p:sp>
      <p:grpSp>
        <p:nvGrpSpPr>
          <p:cNvPr name="Group 18" id="18"/>
          <p:cNvGrpSpPr/>
          <p:nvPr/>
        </p:nvGrpSpPr>
        <p:grpSpPr>
          <a:xfrm rot="0">
            <a:off x="7527131" y="3483473"/>
            <a:ext cx="696516" cy="696516"/>
            <a:chOff x="0" y="0"/>
            <a:chExt cx="928688" cy="928688"/>
          </a:xfrm>
        </p:grpSpPr>
        <p:sp>
          <p:nvSpPr>
            <p:cNvPr name="Freeform 19" id="19" descr="preencoded.png"/>
            <p:cNvSpPr/>
            <p:nvPr/>
          </p:nvSpPr>
          <p:spPr>
            <a:xfrm flipH="false" flipV="false" rot="0">
              <a:off x="0" y="0"/>
              <a:ext cx="928751" cy="928751"/>
            </a:xfrm>
            <a:custGeom>
              <a:avLst/>
              <a:gdLst/>
              <a:ahLst/>
              <a:cxnLst/>
              <a:rect r="r" b="b" t="t" l="l"/>
              <a:pathLst>
                <a:path h="928751" w="928751">
                  <a:moveTo>
                    <a:pt x="0" y="0"/>
                  </a:moveTo>
                  <a:lnTo>
                    <a:pt x="928751" y="0"/>
                  </a:lnTo>
                  <a:lnTo>
                    <a:pt x="928751" y="928751"/>
                  </a:lnTo>
                  <a:lnTo>
                    <a:pt x="0" y="928751"/>
                  </a:lnTo>
                  <a:lnTo>
                    <a:pt x="0" y="0"/>
                  </a:lnTo>
                  <a:close/>
                </a:path>
              </a:pathLst>
            </a:custGeom>
            <a:blipFill>
              <a:blip r:embed="rId6"/>
              <a:stretch>
                <a:fillRect l="0" t="0" r="6" b="6"/>
              </a:stretch>
            </a:blipFill>
          </p:spPr>
        </p:sp>
      </p:grpSp>
      <p:sp>
        <p:nvSpPr>
          <p:cNvPr name="TextBox 20" id="20"/>
          <p:cNvSpPr txBox="true"/>
          <p:nvPr/>
        </p:nvSpPr>
        <p:spPr>
          <a:xfrm rot="0">
            <a:off x="7527131" y="4449070"/>
            <a:ext cx="2927747" cy="444846"/>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Trade Hub</a:t>
            </a:r>
          </a:p>
        </p:txBody>
      </p:sp>
      <p:sp>
        <p:nvSpPr>
          <p:cNvPr name="TextBox 21" id="21"/>
          <p:cNvSpPr txBox="true"/>
          <p:nvPr/>
        </p:nvSpPr>
        <p:spPr>
          <a:xfrm rot="0">
            <a:off x="7527131" y="4965802"/>
            <a:ext cx="2927747" cy="3215430"/>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Thonburi's strategic location near the Chao Phraya River allowed it to thrive as a </a:t>
            </a:r>
            <a:r>
              <a:rPr lang="en-US" sz="2187" b="true">
                <a:solidFill>
                  <a:srgbClr val="000000"/>
                </a:solidFill>
                <a:latin typeface="Bitter Bold"/>
                <a:ea typeface="Bitter Bold"/>
                <a:cs typeface="Bitter Bold"/>
                <a:sym typeface="Bitter Bold"/>
              </a:rPr>
              <a:t>trading hub</a:t>
            </a:r>
            <a:r>
              <a:rPr lang="en-US" sz="2187">
                <a:solidFill>
                  <a:srgbClr val="000000"/>
                </a:solidFill>
                <a:latin typeface="Bitter"/>
                <a:ea typeface="Bitter"/>
                <a:cs typeface="Bitter"/>
                <a:sym typeface="Bitter"/>
              </a:rPr>
              <a:t>, maintaining connections with  regional powers.</a:t>
            </a:r>
          </a:p>
        </p:txBody>
      </p:sp>
      <p:sp>
        <p:nvSpPr>
          <p:cNvPr name="TextBox 22" id="22"/>
          <p:cNvSpPr txBox="true"/>
          <p:nvPr/>
        </p:nvSpPr>
        <p:spPr>
          <a:xfrm rot="0">
            <a:off x="975122" y="8883253"/>
            <a:ext cx="9479756" cy="413747"/>
          </a:xfrm>
          <a:prstGeom prst="rect">
            <a:avLst/>
          </a:prstGeom>
        </p:spPr>
        <p:txBody>
          <a:bodyPr anchor="t" rtlCol="false" tIns="0" lIns="0" bIns="0" rIns="0">
            <a:spAutoFit/>
          </a:bodyPr>
          <a:lstStyle/>
          <a:p>
            <a:pPr algn="l">
              <a:lnSpc>
                <a:spcPts val="2750"/>
              </a:lnSpc>
            </a:pPr>
            <a:r>
              <a:rPr lang="en-US" sz="1750">
                <a:solidFill>
                  <a:srgbClr val="000000"/>
                </a:solidFill>
                <a:latin typeface="Bitter"/>
                <a:ea typeface="Bitter"/>
                <a:cs typeface="Bitter"/>
                <a:sym typeface="Bitter"/>
              </a:rPr>
              <a:t>Pictured: Monument of King Taksin the Great (Photo credit: Matichon Weekly)</a:t>
            </a:r>
          </a:p>
        </p:txBody>
      </p:sp>
      <p:grpSp>
        <p:nvGrpSpPr>
          <p:cNvPr name="Group 23" id="23"/>
          <p:cNvGrpSpPr/>
          <p:nvPr/>
        </p:nvGrpSpPr>
        <p:grpSpPr>
          <a:xfrm rot="0">
            <a:off x="17036948" y="285750"/>
            <a:ext cx="965302" cy="752323"/>
            <a:chOff x="0" y="0"/>
            <a:chExt cx="1287069" cy="1003097"/>
          </a:xfrm>
        </p:grpSpPr>
        <p:sp>
          <p:nvSpPr>
            <p:cNvPr name="Freeform 24" id="2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45490"/>
              </a:srgbClr>
            </a:solidFill>
          </p:spPr>
        </p:sp>
      </p:grpSp>
      <p:sp>
        <p:nvSpPr>
          <p:cNvPr name="TextBox 10" id="10"/>
          <p:cNvSpPr txBox="true"/>
          <p:nvPr/>
        </p:nvSpPr>
        <p:spPr>
          <a:xfrm rot="0">
            <a:off x="992238" y="1599752"/>
            <a:ext cx="13356431" cy="914400"/>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5</a:t>
            </a:r>
            <a:r>
              <a:rPr lang="en-US" sz="5562" b="true">
                <a:solidFill>
                  <a:srgbClr val="253A7E"/>
                </a:solidFill>
                <a:latin typeface="Bitter Bold"/>
                <a:ea typeface="Bitter Bold"/>
                <a:cs typeface="Bitter Bold"/>
                <a:sym typeface="Bitter Bold"/>
              </a:rPr>
              <a:t>. Rattanakosin Period (1782–present)</a:t>
            </a:r>
          </a:p>
        </p:txBody>
      </p:sp>
      <p:grpSp>
        <p:nvGrpSpPr>
          <p:cNvPr name="Group 11" id="11"/>
          <p:cNvGrpSpPr/>
          <p:nvPr/>
        </p:nvGrpSpPr>
        <p:grpSpPr>
          <a:xfrm rot="0">
            <a:off x="987476" y="2925213"/>
            <a:ext cx="5254971" cy="5562749"/>
            <a:chOff x="0" y="0"/>
            <a:chExt cx="7006628" cy="7416998"/>
          </a:xfrm>
        </p:grpSpPr>
        <p:sp>
          <p:nvSpPr>
            <p:cNvPr name="Freeform 12" id="12"/>
            <p:cNvSpPr/>
            <p:nvPr/>
          </p:nvSpPr>
          <p:spPr>
            <a:xfrm flipH="false" flipV="false" rot="0">
              <a:off x="0" y="0"/>
              <a:ext cx="7006590" cy="7417049"/>
            </a:xfrm>
            <a:custGeom>
              <a:avLst/>
              <a:gdLst/>
              <a:ahLst/>
              <a:cxnLst/>
              <a:rect r="r" b="b" t="t" l="l"/>
              <a:pathLst>
                <a:path h="7417049" w="7006590">
                  <a:moveTo>
                    <a:pt x="0" y="201916"/>
                  </a:moveTo>
                  <a:cubicBezTo>
                    <a:pt x="0" y="90403"/>
                    <a:pt x="71247" y="0"/>
                    <a:pt x="159131" y="0"/>
                  </a:cubicBezTo>
                  <a:lnTo>
                    <a:pt x="6847459" y="0"/>
                  </a:lnTo>
                  <a:cubicBezTo>
                    <a:pt x="6935343" y="0"/>
                    <a:pt x="7006590" y="90403"/>
                    <a:pt x="7006590" y="201916"/>
                  </a:cubicBezTo>
                  <a:lnTo>
                    <a:pt x="7006590" y="7215147"/>
                  </a:lnTo>
                  <a:cubicBezTo>
                    <a:pt x="7006590" y="7326660"/>
                    <a:pt x="6935343" y="7417049"/>
                    <a:pt x="6847459" y="7417049"/>
                  </a:cubicBezTo>
                  <a:lnTo>
                    <a:pt x="159131" y="7417049"/>
                  </a:lnTo>
                  <a:cubicBezTo>
                    <a:pt x="71247" y="7417049"/>
                    <a:pt x="0" y="7326660"/>
                    <a:pt x="0" y="7215147"/>
                  </a:cubicBezTo>
                  <a:close/>
                </a:path>
              </a:pathLst>
            </a:custGeom>
            <a:solidFill>
              <a:srgbClr val="FEEECD"/>
            </a:solidFill>
            <a:ln w="9525" cap="sq">
              <a:solidFill>
                <a:srgbClr val="E4D4B3"/>
              </a:solidFill>
              <a:prstDash val="solid"/>
              <a:miter/>
            </a:ln>
          </p:spPr>
        </p:sp>
      </p:grpSp>
      <p:sp>
        <p:nvSpPr>
          <p:cNvPr name="TextBox 13" id="13"/>
          <p:cNvSpPr txBox="true"/>
          <p:nvPr/>
        </p:nvSpPr>
        <p:spPr>
          <a:xfrm rot="0">
            <a:off x="1285284" y="3213497"/>
            <a:ext cx="2630314" cy="467678"/>
          </a:xfrm>
          <a:prstGeom prst="rect">
            <a:avLst/>
          </a:prstGeom>
        </p:spPr>
        <p:txBody>
          <a:bodyPr anchor="t" rtlCol="false" tIns="0" lIns="0" bIns="0" rIns="0">
            <a:spAutoFit/>
          </a:bodyPr>
          <a:lstStyle/>
          <a:p>
            <a:pPr algn="l">
              <a:lnSpc>
                <a:spcPts val="3562"/>
              </a:lnSpc>
            </a:pPr>
            <a:r>
              <a:rPr lang="en-US" sz="2850" b="true">
                <a:solidFill>
                  <a:srgbClr val="000000"/>
                </a:solidFill>
                <a:latin typeface="Bitter Bold"/>
                <a:ea typeface="Bitter Bold"/>
                <a:cs typeface="Bitter Bold"/>
                <a:sym typeface="Bitter Bold"/>
              </a:rPr>
              <a:t>Establishment</a:t>
            </a:r>
          </a:p>
        </p:txBody>
      </p:sp>
      <p:sp>
        <p:nvSpPr>
          <p:cNvPr name="TextBox 14" id="14"/>
          <p:cNvSpPr txBox="true"/>
          <p:nvPr/>
        </p:nvSpPr>
        <p:spPr>
          <a:xfrm rot="0">
            <a:off x="1285284" y="3828557"/>
            <a:ext cx="4364384" cy="3269116"/>
          </a:xfrm>
          <a:prstGeom prst="rect">
            <a:avLst/>
          </a:prstGeom>
        </p:spPr>
        <p:txBody>
          <a:bodyPr anchor="t" rtlCol="false" tIns="0" lIns="0" bIns="0" rIns="0">
            <a:spAutoFit/>
          </a:bodyPr>
          <a:lstStyle/>
          <a:p>
            <a:pPr algn="l">
              <a:lnSpc>
                <a:spcPts val="4213"/>
              </a:lnSpc>
            </a:pPr>
            <a:r>
              <a:rPr lang="en-US" sz="2587">
                <a:solidFill>
                  <a:srgbClr val="000000"/>
                </a:solidFill>
                <a:latin typeface="Bitter"/>
                <a:ea typeface="Bitter"/>
                <a:cs typeface="Bitter"/>
                <a:sym typeface="Bitter"/>
              </a:rPr>
              <a:t>The </a:t>
            </a:r>
            <a:r>
              <a:rPr lang="en-US" sz="2587" b="true">
                <a:solidFill>
                  <a:srgbClr val="000000"/>
                </a:solidFill>
                <a:latin typeface="Bitter Bold"/>
                <a:ea typeface="Bitter Bold"/>
                <a:cs typeface="Bitter Bold"/>
                <a:sym typeface="Bitter Bold"/>
              </a:rPr>
              <a:t>Rattanakosin Period</a:t>
            </a:r>
            <a:r>
              <a:rPr lang="en-US" sz="2587">
                <a:solidFill>
                  <a:srgbClr val="000000"/>
                </a:solidFill>
                <a:latin typeface="Bitter"/>
                <a:ea typeface="Bitter"/>
                <a:cs typeface="Bitter"/>
                <a:sym typeface="Bitter"/>
              </a:rPr>
              <a:t> (1782–present) began with the </a:t>
            </a:r>
            <a:r>
              <a:rPr lang="en-US" sz="2587" b="true">
                <a:solidFill>
                  <a:srgbClr val="000000"/>
                </a:solidFill>
                <a:latin typeface="Bitter Bold"/>
                <a:ea typeface="Bitter Bold"/>
                <a:cs typeface="Bitter Bold"/>
                <a:sym typeface="Bitter Bold"/>
              </a:rPr>
              <a:t>establishment of Bangkok as the capital by King Rama I</a:t>
            </a:r>
            <a:r>
              <a:rPr lang="en-US" sz="2587">
                <a:solidFill>
                  <a:srgbClr val="000000"/>
                </a:solidFill>
                <a:latin typeface="Bitter"/>
                <a:ea typeface="Bitter"/>
                <a:cs typeface="Bitter"/>
                <a:sym typeface="Bitter"/>
              </a:rPr>
              <a:t>, marking the start of the Chakri dynasty.</a:t>
            </a:r>
          </a:p>
        </p:txBody>
      </p:sp>
      <p:grpSp>
        <p:nvGrpSpPr>
          <p:cNvPr name="Group 15" id="15"/>
          <p:cNvGrpSpPr/>
          <p:nvPr/>
        </p:nvGrpSpPr>
        <p:grpSpPr>
          <a:xfrm rot="0">
            <a:off x="6516443" y="2925213"/>
            <a:ext cx="5254971" cy="5562749"/>
            <a:chOff x="0" y="0"/>
            <a:chExt cx="7006628" cy="7416998"/>
          </a:xfrm>
        </p:grpSpPr>
        <p:sp>
          <p:nvSpPr>
            <p:cNvPr name="Freeform 16" id="16"/>
            <p:cNvSpPr/>
            <p:nvPr/>
          </p:nvSpPr>
          <p:spPr>
            <a:xfrm flipH="false" flipV="false" rot="0">
              <a:off x="0" y="0"/>
              <a:ext cx="7006590" cy="7417049"/>
            </a:xfrm>
            <a:custGeom>
              <a:avLst/>
              <a:gdLst/>
              <a:ahLst/>
              <a:cxnLst/>
              <a:rect r="r" b="b" t="t" l="l"/>
              <a:pathLst>
                <a:path h="7417049" w="7006590">
                  <a:moveTo>
                    <a:pt x="0" y="201916"/>
                  </a:moveTo>
                  <a:cubicBezTo>
                    <a:pt x="0" y="90403"/>
                    <a:pt x="71247" y="0"/>
                    <a:pt x="159131" y="0"/>
                  </a:cubicBezTo>
                  <a:lnTo>
                    <a:pt x="6847459" y="0"/>
                  </a:lnTo>
                  <a:cubicBezTo>
                    <a:pt x="6935343" y="0"/>
                    <a:pt x="7006590" y="90403"/>
                    <a:pt x="7006590" y="201916"/>
                  </a:cubicBezTo>
                  <a:lnTo>
                    <a:pt x="7006590" y="7215147"/>
                  </a:lnTo>
                  <a:cubicBezTo>
                    <a:pt x="7006590" y="7326660"/>
                    <a:pt x="6935343" y="7417049"/>
                    <a:pt x="6847459" y="7417049"/>
                  </a:cubicBezTo>
                  <a:lnTo>
                    <a:pt x="159131" y="7417049"/>
                  </a:lnTo>
                  <a:cubicBezTo>
                    <a:pt x="71247" y="7417049"/>
                    <a:pt x="0" y="7326660"/>
                    <a:pt x="0" y="7215147"/>
                  </a:cubicBezTo>
                  <a:close/>
                </a:path>
              </a:pathLst>
            </a:custGeom>
            <a:solidFill>
              <a:srgbClr val="FEEECD"/>
            </a:solidFill>
            <a:ln w="9525" cap="sq">
              <a:solidFill>
                <a:srgbClr val="E4D4B3"/>
              </a:solidFill>
              <a:prstDash val="solid"/>
              <a:miter/>
            </a:ln>
          </p:spPr>
        </p:sp>
      </p:grpSp>
      <p:sp>
        <p:nvSpPr>
          <p:cNvPr name="TextBox 17" id="17"/>
          <p:cNvSpPr txBox="true"/>
          <p:nvPr/>
        </p:nvSpPr>
        <p:spPr>
          <a:xfrm rot="0">
            <a:off x="6814242" y="3213497"/>
            <a:ext cx="3717652" cy="467678"/>
          </a:xfrm>
          <a:prstGeom prst="rect">
            <a:avLst/>
          </a:prstGeom>
        </p:spPr>
        <p:txBody>
          <a:bodyPr anchor="t" rtlCol="false" tIns="0" lIns="0" bIns="0" rIns="0">
            <a:spAutoFit/>
          </a:bodyPr>
          <a:lstStyle/>
          <a:p>
            <a:pPr algn="l">
              <a:lnSpc>
                <a:spcPts val="3562"/>
              </a:lnSpc>
            </a:pPr>
            <a:r>
              <a:rPr lang="en-US" sz="2850" b="true">
                <a:solidFill>
                  <a:srgbClr val="000000"/>
                </a:solidFill>
                <a:latin typeface="Bitter Bold"/>
                <a:ea typeface="Bitter Bold"/>
                <a:cs typeface="Bitter Bold"/>
                <a:sym typeface="Bitter Bold"/>
              </a:rPr>
              <a:t>Cultural Flourishing</a:t>
            </a:r>
          </a:p>
        </p:txBody>
      </p:sp>
      <p:sp>
        <p:nvSpPr>
          <p:cNvPr name="TextBox 18" id="18"/>
          <p:cNvSpPr txBox="true"/>
          <p:nvPr/>
        </p:nvSpPr>
        <p:spPr>
          <a:xfrm rot="0">
            <a:off x="6814242" y="3828557"/>
            <a:ext cx="4595070" cy="3221491"/>
          </a:xfrm>
          <a:prstGeom prst="rect">
            <a:avLst/>
          </a:prstGeom>
        </p:spPr>
        <p:txBody>
          <a:bodyPr anchor="t" rtlCol="false" tIns="0" lIns="0" bIns="0" rIns="0">
            <a:spAutoFit/>
          </a:bodyPr>
          <a:lstStyle/>
          <a:p>
            <a:pPr algn="l">
              <a:lnSpc>
                <a:spcPts val="4213"/>
              </a:lnSpc>
            </a:pPr>
            <a:r>
              <a:rPr lang="en-US" sz="2587">
                <a:solidFill>
                  <a:srgbClr val="000000"/>
                </a:solidFill>
                <a:latin typeface="Bitter"/>
                <a:ea typeface="Bitter"/>
                <a:cs typeface="Bitter"/>
                <a:sym typeface="Bitter"/>
              </a:rPr>
              <a:t>This era saw the flourishing of Thai art, literature, and architecture, with landmarks such as the </a:t>
            </a:r>
            <a:r>
              <a:rPr lang="en-US" sz="2587" b="true">
                <a:solidFill>
                  <a:srgbClr val="000000"/>
                </a:solidFill>
                <a:latin typeface="Bitter Bold"/>
                <a:ea typeface="Bitter Bold"/>
                <a:cs typeface="Bitter Bold"/>
                <a:sym typeface="Bitter Bold"/>
              </a:rPr>
              <a:t>Grand Palace</a:t>
            </a:r>
            <a:r>
              <a:rPr lang="en-US" sz="2587">
                <a:solidFill>
                  <a:srgbClr val="000000"/>
                </a:solidFill>
                <a:latin typeface="Bitter"/>
                <a:ea typeface="Bitter"/>
                <a:cs typeface="Bitter"/>
                <a:sym typeface="Bitter"/>
              </a:rPr>
              <a:t> and </a:t>
            </a:r>
            <a:r>
              <a:rPr lang="en-US" sz="2587" b="true">
                <a:solidFill>
                  <a:srgbClr val="000000"/>
                </a:solidFill>
                <a:latin typeface="Bitter Bold"/>
                <a:ea typeface="Bitter Bold"/>
                <a:cs typeface="Bitter Bold"/>
                <a:sym typeface="Bitter Bold"/>
              </a:rPr>
              <a:t>Wat Phra Kaew</a:t>
            </a:r>
            <a:r>
              <a:rPr lang="en-US" sz="2587">
                <a:solidFill>
                  <a:srgbClr val="000000"/>
                </a:solidFill>
                <a:latin typeface="Bitter"/>
                <a:ea typeface="Bitter"/>
                <a:cs typeface="Bitter"/>
                <a:sym typeface="Bitter"/>
              </a:rPr>
              <a:t> being built.</a:t>
            </a:r>
          </a:p>
        </p:txBody>
      </p:sp>
      <p:grpSp>
        <p:nvGrpSpPr>
          <p:cNvPr name="Group 19" id="19"/>
          <p:cNvGrpSpPr/>
          <p:nvPr/>
        </p:nvGrpSpPr>
        <p:grpSpPr>
          <a:xfrm rot="0">
            <a:off x="12045401" y="2925213"/>
            <a:ext cx="5254971" cy="5562749"/>
            <a:chOff x="0" y="0"/>
            <a:chExt cx="7006628" cy="7416998"/>
          </a:xfrm>
        </p:grpSpPr>
        <p:sp>
          <p:nvSpPr>
            <p:cNvPr name="Freeform 20" id="20"/>
            <p:cNvSpPr/>
            <p:nvPr/>
          </p:nvSpPr>
          <p:spPr>
            <a:xfrm flipH="false" flipV="false" rot="0">
              <a:off x="0" y="0"/>
              <a:ext cx="7006590" cy="7417049"/>
            </a:xfrm>
            <a:custGeom>
              <a:avLst/>
              <a:gdLst/>
              <a:ahLst/>
              <a:cxnLst/>
              <a:rect r="r" b="b" t="t" l="l"/>
              <a:pathLst>
                <a:path h="7417049" w="7006590">
                  <a:moveTo>
                    <a:pt x="0" y="201916"/>
                  </a:moveTo>
                  <a:cubicBezTo>
                    <a:pt x="0" y="90403"/>
                    <a:pt x="71247" y="0"/>
                    <a:pt x="159131" y="0"/>
                  </a:cubicBezTo>
                  <a:lnTo>
                    <a:pt x="6847459" y="0"/>
                  </a:lnTo>
                  <a:cubicBezTo>
                    <a:pt x="6935343" y="0"/>
                    <a:pt x="7006590" y="90403"/>
                    <a:pt x="7006590" y="201916"/>
                  </a:cubicBezTo>
                  <a:lnTo>
                    <a:pt x="7006590" y="7215147"/>
                  </a:lnTo>
                  <a:cubicBezTo>
                    <a:pt x="7006590" y="7326660"/>
                    <a:pt x="6935343" y="7417049"/>
                    <a:pt x="6847459" y="7417049"/>
                  </a:cubicBezTo>
                  <a:lnTo>
                    <a:pt x="159131" y="7417049"/>
                  </a:lnTo>
                  <a:cubicBezTo>
                    <a:pt x="71247" y="7417049"/>
                    <a:pt x="0" y="7326660"/>
                    <a:pt x="0" y="7215147"/>
                  </a:cubicBezTo>
                  <a:close/>
                </a:path>
              </a:pathLst>
            </a:custGeom>
            <a:solidFill>
              <a:srgbClr val="FEEECD"/>
            </a:solidFill>
            <a:ln w="9525" cap="sq">
              <a:solidFill>
                <a:srgbClr val="E4D4B3"/>
              </a:solidFill>
              <a:prstDash val="solid"/>
              <a:miter/>
            </a:ln>
          </p:spPr>
        </p:sp>
      </p:grpSp>
      <p:sp>
        <p:nvSpPr>
          <p:cNvPr name="TextBox 21" id="21"/>
          <p:cNvSpPr txBox="true"/>
          <p:nvPr/>
        </p:nvSpPr>
        <p:spPr>
          <a:xfrm rot="0">
            <a:off x="12343209" y="3213497"/>
            <a:ext cx="2658591" cy="467678"/>
          </a:xfrm>
          <a:prstGeom prst="rect">
            <a:avLst/>
          </a:prstGeom>
        </p:spPr>
        <p:txBody>
          <a:bodyPr anchor="t" rtlCol="false" tIns="0" lIns="0" bIns="0" rIns="0">
            <a:spAutoFit/>
          </a:bodyPr>
          <a:lstStyle/>
          <a:p>
            <a:pPr algn="l">
              <a:lnSpc>
                <a:spcPts val="3562"/>
              </a:lnSpc>
            </a:pPr>
            <a:r>
              <a:rPr lang="en-US" sz="2850" b="true">
                <a:solidFill>
                  <a:srgbClr val="000000"/>
                </a:solidFill>
                <a:latin typeface="Bitter Bold"/>
                <a:ea typeface="Bitter Bold"/>
                <a:cs typeface="Bitter Bold"/>
                <a:sym typeface="Bitter Bold"/>
              </a:rPr>
              <a:t>Modernization</a:t>
            </a:r>
          </a:p>
        </p:txBody>
      </p:sp>
      <p:sp>
        <p:nvSpPr>
          <p:cNvPr name="TextBox 22" id="22"/>
          <p:cNvSpPr txBox="true"/>
          <p:nvPr/>
        </p:nvSpPr>
        <p:spPr>
          <a:xfrm rot="0">
            <a:off x="12342914" y="3828557"/>
            <a:ext cx="4694034" cy="4359729"/>
          </a:xfrm>
          <a:prstGeom prst="rect">
            <a:avLst/>
          </a:prstGeom>
        </p:spPr>
        <p:txBody>
          <a:bodyPr anchor="t" rtlCol="false" tIns="0" lIns="0" bIns="0" rIns="0">
            <a:spAutoFit/>
          </a:bodyPr>
          <a:lstStyle/>
          <a:p>
            <a:pPr algn="l">
              <a:lnSpc>
                <a:spcPts val="4213"/>
              </a:lnSpc>
            </a:pPr>
            <a:r>
              <a:rPr lang="en-US" sz="2587">
                <a:solidFill>
                  <a:srgbClr val="000000"/>
                </a:solidFill>
                <a:latin typeface="Bitter"/>
                <a:ea typeface="Bitter"/>
                <a:cs typeface="Bitter"/>
                <a:sym typeface="Bitter"/>
              </a:rPr>
              <a:t>It also witnessed Thailand's </a:t>
            </a:r>
            <a:r>
              <a:rPr lang="en-US" sz="2587" b="true">
                <a:solidFill>
                  <a:srgbClr val="000000"/>
                </a:solidFill>
                <a:latin typeface="Bitter Bold"/>
                <a:ea typeface="Bitter Bold"/>
                <a:cs typeface="Bitter Bold"/>
                <a:sym typeface="Bitter Bold"/>
              </a:rPr>
              <a:t>modernization, diplomatic engagements with Western powers, and reformed in governance, education, and infrastructure </a:t>
            </a:r>
            <a:r>
              <a:rPr lang="en-US" sz="2587">
                <a:solidFill>
                  <a:srgbClr val="000000"/>
                </a:solidFill>
                <a:latin typeface="Bitter"/>
                <a:ea typeface="Bitter"/>
                <a:cs typeface="Bitter"/>
                <a:sym typeface="Bitter"/>
              </a:rPr>
              <a:t>under later monarchs, especially King Rama V.</a:t>
            </a:r>
          </a:p>
        </p:txBody>
      </p:sp>
      <p:sp>
        <p:nvSpPr>
          <p:cNvPr name="TextBox 23" id="23"/>
          <p:cNvSpPr txBox="true"/>
          <p:nvPr/>
        </p:nvSpPr>
        <p:spPr>
          <a:xfrm rot="0">
            <a:off x="992238" y="9423797"/>
            <a:ext cx="16303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Thairath</a:t>
            </a:r>
          </a:p>
        </p:txBody>
      </p:sp>
      <p:grpSp>
        <p:nvGrpSpPr>
          <p:cNvPr name="Group 24" id="24"/>
          <p:cNvGrpSpPr/>
          <p:nvPr/>
        </p:nvGrpSpPr>
        <p:grpSpPr>
          <a:xfrm rot="0">
            <a:off x="17036948" y="285750"/>
            <a:ext cx="965302" cy="752323"/>
            <a:chOff x="0" y="0"/>
            <a:chExt cx="1287069" cy="1003097"/>
          </a:xfrm>
        </p:grpSpPr>
        <p:sp>
          <p:nvSpPr>
            <p:cNvPr name="Freeform 25" id="2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49223" y="717204"/>
            <a:ext cx="11663586" cy="887413"/>
          </a:xfrm>
          <a:prstGeom prst="rect">
            <a:avLst/>
          </a:prstGeom>
        </p:spPr>
        <p:txBody>
          <a:bodyPr anchor="t" rtlCol="false" tIns="0" lIns="0" bIns="0" rIns="0">
            <a:spAutoFit/>
          </a:bodyPr>
          <a:lstStyle/>
          <a:p>
            <a:pPr algn="l">
              <a:lnSpc>
                <a:spcPts val="6625"/>
              </a:lnSpc>
            </a:pPr>
            <a:r>
              <a:rPr lang="en-US" sz="5312" b="true">
                <a:solidFill>
                  <a:srgbClr val="253A7E"/>
                </a:solidFill>
                <a:latin typeface="Bitter Bold"/>
                <a:ea typeface="Bitter Bold"/>
                <a:cs typeface="Bitter Bold"/>
                <a:sym typeface="Bitter Bold"/>
              </a:rPr>
              <a:t>5</a:t>
            </a:r>
            <a:r>
              <a:rPr lang="en-US" sz="5312" b="true">
                <a:solidFill>
                  <a:srgbClr val="253A7E"/>
                </a:solidFill>
                <a:latin typeface="Bitter Bold"/>
                <a:ea typeface="Bitter Bold"/>
                <a:cs typeface="Bitter Bold"/>
                <a:sym typeface="Bitter Bold"/>
              </a:rPr>
              <a:t>.1 Early Rattanakosin (1782–1851)</a:t>
            </a:r>
          </a:p>
        </p:txBody>
      </p:sp>
      <p:grpSp>
        <p:nvGrpSpPr>
          <p:cNvPr name="Group 7" id="7"/>
          <p:cNvGrpSpPr/>
          <p:nvPr/>
        </p:nvGrpSpPr>
        <p:grpSpPr>
          <a:xfrm rot="0">
            <a:off x="3196228" y="2135686"/>
            <a:ext cx="3531098" cy="3531098"/>
            <a:chOff x="0" y="0"/>
            <a:chExt cx="4708131" cy="4708131"/>
          </a:xfrm>
        </p:grpSpPr>
        <p:sp>
          <p:nvSpPr>
            <p:cNvPr name="Freeform 8" id="8" descr="preencoded.png"/>
            <p:cNvSpPr/>
            <p:nvPr/>
          </p:nvSpPr>
          <p:spPr>
            <a:xfrm flipH="false" flipV="false" rot="0">
              <a:off x="0" y="0"/>
              <a:ext cx="4708144" cy="4708144"/>
            </a:xfrm>
            <a:custGeom>
              <a:avLst/>
              <a:gdLst/>
              <a:ahLst/>
              <a:cxnLst/>
              <a:rect r="r" b="b" t="t" l="l"/>
              <a:pathLst>
                <a:path h="4708144" w="4708144">
                  <a:moveTo>
                    <a:pt x="0" y="0"/>
                  </a:moveTo>
                  <a:lnTo>
                    <a:pt x="4708144" y="0"/>
                  </a:lnTo>
                  <a:lnTo>
                    <a:pt x="4708144" y="4708144"/>
                  </a:lnTo>
                  <a:lnTo>
                    <a:pt x="0" y="4708144"/>
                  </a:lnTo>
                  <a:lnTo>
                    <a:pt x="0" y="0"/>
                  </a:lnTo>
                  <a:close/>
                </a:path>
              </a:pathLst>
            </a:custGeom>
            <a:blipFill>
              <a:blip r:embed="rId3"/>
              <a:stretch>
                <a:fillRect l="0" t="0" r="0" b="0"/>
              </a:stretch>
            </a:blipFill>
          </p:spPr>
        </p:sp>
      </p:grpSp>
      <p:sp>
        <p:nvSpPr>
          <p:cNvPr name="TextBox 9" id="9"/>
          <p:cNvSpPr txBox="true"/>
          <p:nvPr/>
        </p:nvSpPr>
        <p:spPr>
          <a:xfrm rot="0">
            <a:off x="2927594" y="5986758"/>
            <a:ext cx="4068366" cy="527599"/>
          </a:xfrm>
          <a:prstGeom prst="rect">
            <a:avLst/>
          </a:prstGeom>
        </p:spPr>
        <p:txBody>
          <a:bodyPr anchor="t" rtlCol="false" tIns="0" lIns="0" bIns="0" rIns="0">
            <a:spAutoFit/>
          </a:bodyPr>
          <a:lstStyle/>
          <a:p>
            <a:pPr algn="ctr">
              <a:lnSpc>
                <a:spcPts val="3999"/>
              </a:lnSpc>
            </a:pPr>
            <a:r>
              <a:rPr lang="en-US" sz="3187" b="true">
                <a:solidFill>
                  <a:srgbClr val="000000"/>
                </a:solidFill>
                <a:latin typeface="Bitter Bold"/>
                <a:ea typeface="Bitter Bold"/>
                <a:cs typeface="Bitter Bold"/>
                <a:sym typeface="Bitter Bold"/>
              </a:rPr>
              <a:t>Founding of Bangkok</a:t>
            </a:r>
          </a:p>
        </p:txBody>
      </p:sp>
      <p:sp>
        <p:nvSpPr>
          <p:cNvPr name="TextBox 10" id="10"/>
          <p:cNvSpPr txBox="true"/>
          <p:nvPr/>
        </p:nvSpPr>
        <p:spPr>
          <a:xfrm rot="0">
            <a:off x="949223" y="6600825"/>
            <a:ext cx="8025260" cy="1811541"/>
          </a:xfrm>
          <a:prstGeom prst="rect">
            <a:avLst/>
          </a:prstGeom>
        </p:spPr>
        <p:txBody>
          <a:bodyPr anchor="t" rtlCol="false" tIns="0" lIns="0" bIns="0" rIns="0">
            <a:spAutoFit/>
          </a:bodyPr>
          <a:lstStyle/>
          <a:p>
            <a:pPr algn="l">
              <a:lnSpc>
                <a:spcPts val="3374"/>
              </a:lnSpc>
            </a:pPr>
            <a:r>
              <a:rPr lang="en-US" sz="2125">
                <a:solidFill>
                  <a:srgbClr val="000000"/>
                </a:solidFill>
                <a:latin typeface="Bitter"/>
                <a:ea typeface="Bitter"/>
                <a:cs typeface="Bitter"/>
                <a:sym typeface="Bitter"/>
              </a:rPr>
              <a:t>The early Rattanakosin period, spanning the reigns of </a:t>
            </a:r>
            <a:r>
              <a:rPr lang="en-US" sz="2125" b="true">
                <a:solidFill>
                  <a:srgbClr val="000000"/>
                </a:solidFill>
                <a:latin typeface="Bitter Bold"/>
                <a:ea typeface="Bitter Bold"/>
                <a:cs typeface="Bitter Bold"/>
                <a:sym typeface="Bitter Bold"/>
              </a:rPr>
              <a:t>Kings Rama I, II, and III,</a:t>
            </a:r>
            <a:r>
              <a:rPr lang="en-US" sz="2125">
                <a:solidFill>
                  <a:srgbClr val="000000"/>
                </a:solidFill>
                <a:latin typeface="Bitter"/>
                <a:ea typeface="Bitter"/>
                <a:cs typeface="Bitter"/>
                <a:sym typeface="Bitter"/>
              </a:rPr>
              <a:t> began with the</a:t>
            </a:r>
            <a:r>
              <a:rPr lang="en-US" sz="2125" b="true">
                <a:solidFill>
                  <a:srgbClr val="000000"/>
                </a:solidFill>
                <a:latin typeface="Bitter Bold"/>
                <a:ea typeface="Bitter Bold"/>
                <a:cs typeface="Bitter Bold"/>
                <a:sym typeface="Bitter Bold"/>
              </a:rPr>
              <a:t> founding of Bangkok as the new capital </a:t>
            </a:r>
            <a:r>
              <a:rPr lang="en-US" sz="2125">
                <a:solidFill>
                  <a:srgbClr val="000000"/>
                </a:solidFill>
                <a:latin typeface="Bitter"/>
                <a:ea typeface="Bitter"/>
                <a:cs typeface="Bitter"/>
                <a:sym typeface="Bitter"/>
              </a:rPr>
              <a:t>by King Rama I, strategically located along the Chao Phraya River to ensure defense and facilitate trade.</a:t>
            </a:r>
          </a:p>
        </p:txBody>
      </p:sp>
      <p:grpSp>
        <p:nvGrpSpPr>
          <p:cNvPr name="Group 11" id="11"/>
          <p:cNvGrpSpPr/>
          <p:nvPr/>
        </p:nvGrpSpPr>
        <p:grpSpPr>
          <a:xfrm rot="0">
            <a:off x="11560521" y="2135686"/>
            <a:ext cx="3531098" cy="3531098"/>
            <a:chOff x="0" y="0"/>
            <a:chExt cx="4708131" cy="4708131"/>
          </a:xfrm>
        </p:grpSpPr>
        <p:sp>
          <p:nvSpPr>
            <p:cNvPr name="Freeform 12" id="12" descr="preencoded.png"/>
            <p:cNvSpPr/>
            <p:nvPr/>
          </p:nvSpPr>
          <p:spPr>
            <a:xfrm flipH="false" flipV="false" rot="0">
              <a:off x="0" y="0"/>
              <a:ext cx="4708144" cy="4708144"/>
            </a:xfrm>
            <a:custGeom>
              <a:avLst/>
              <a:gdLst/>
              <a:ahLst/>
              <a:cxnLst/>
              <a:rect r="r" b="b" t="t" l="l"/>
              <a:pathLst>
                <a:path h="4708144" w="4708144">
                  <a:moveTo>
                    <a:pt x="0" y="0"/>
                  </a:moveTo>
                  <a:lnTo>
                    <a:pt x="4708144" y="0"/>
                  </a:lnTo>
                  <a:lnTo>
                    <a:pt x="4708144" y="4708144"/>
                  </a:lnTo>
                  <a:lnTo>
                    <a:pt x="0" y="4708144"/>
                  </a:lnTo>
                  <a:lnTo>
                    <a:pt x="0" y="0"/>
                  </a:lnTo>
                  <a:close/>
                </a:path>
              </a:pathLst>
            </a:custGeom>
            <a:blipFill>
              <a:blip r:embed="rId4"/>
              <a:stretch>
                <a:fillRect l="0" t="0" r="0" b="0"/>
              </a:stretch>
            </a:blipFill>
          </p:spPr>
        </p:sp>
      </p:grpSp>
      <p:sp>
        <p:nvSpPr>
          <p:cNvPr name="TextBox 13" id="13"/>
          <p:cNvSpPr txBox="true"/>
          <p:nvPr/>
        </p:nvSpPr>
        <p:spPr>
          <a:xfrm rot="0">
            <a:off x="11291888" y="5986758"/>
            <a:ext cx="4068366" cy="527599"/>
          </a:xfrm>
          <a:prstGeom prst="rect">
            <a:avLst/>
          </a:prstGeom>
        </p:spPr>
        <p:txBody>
          <a:bodyPr anchor="t" rtlCol="false" tIns="0" lIns="0" bIns="0" rIns="0">
            <a:spAutoFit/>
          </a:bodyPr>
          <a:lstStyle/>
          <a:p>
            <a:pPr algn="ctr">
              <a:lnSpc>
                <a:spcPts val="3999"/>
              </a:lnSpc>
            </a:pPr>
            <a:r>
              <a:rPr lang="en-US" sz="3187" b="true">
                <a:solidFill>
                  <a:srgbClr val="000000"/>
                </a:solidFill>
                <a:latin typeface="Bitter Bold"/>
                <a:ea typeface="Bitter Bold"/>
                <a:cs typeface="Bitter Bold"/>
                <a:sym typeface="Bitter Bold"/>
              </a:rPr>
              <a:t>Restoration</a:t>
            </a:r>
          </a:p>
        </p:txBody>
      </p:sp>
      <p:sp>
        <p:nvSpPr>
          <p:cNvPr name="TextBox 14" id="14"/>
          <p:cNvSpPr txBox="true"/>
          <p:nvPr/>
        </p:nvSpPr>
        <p:spPr>
          <a:xfrm rot="0">
            <a:off x="9313516" y="6600825"/>
            <a:ext cx="8025260" cy="1377706"/>
          </a:xfrm>
          <a:prstGeom prst="rect">
            <a:avLst/>
          </a:prstGeom>
        </p:spPr>
        <p:txBody>
          <a:bodyPr anchor="t" rtlCol="false" tIns="0" lIns="0" bIns="0" rIns="0">
            <a:spAutoFit/>
          </a:bodyPr>
          <a:lstStyle/>
          <a:p>
            <a:pPr algn="l">
              <a:lnSpc>
                <a:spcPts val="3374"/>
              </a:lnSpc>
            </a:pPr>
            <a:r>
              <a:rPr lang="en-US" sz="2125">
                <a:solidFill>
                  <a:srgbClr val="000000"/>
                </a:solidFill>
                <a:latin typeface="Bitter"/>
                <a:ea typeface="Bitter"/>
                <a:cs typeface="Bitter"/>
                <a:sym typeface="Bitter"/>
              </a:rPr>
              <a:t>Some hallmarks of this period include </a:t>
            </a:r>
            <a:r>
              <a:rPr lang="en-US" sz="2125" b="true">
                <a:solidFill>
                  <a:srgbClr val="000000"/>
                </a:solidFill>
                <a:latin typeface="Bitter Bold"/>
                <a:ea typeface="Bitter Bold"/>
                <a:cs typeface="Bitter Bold"/>
                <a:sym typeface="Bitter Bold"/>
              </a:rPr>
              <a:t>cultural restoration</a:t>
            </a:r>
            <a:r>
              <a:rPr lang="en-US" sz="2125">
                <a:solidFill>
                  <a:srgbClr val="000000"/>
                </a:solidFill>
                <a:latin typeface="Bitter"/>
                <a:ea typeface="Bitter"/>
                <a:cs typeface="Bitter"/>
                <a:sym typeface="Bitter"/>
              </a:rPr>
              <a:t>, the strengthening of </a:t>
            </a:r>
            <a:r>
              <a:rPr lang="en-US" sz="2125" b="true">
                <a:solidFill>
                  <a:srgbClr val="000000"/>
                </a:solidFill>
                <a:latin typeface="Bitter Bold"/>
                <a:ea typeface="Bitter Bold"/>
                <a:cs typeface="Bitter Bold"/>
                <a:sym typeface="Bitter Bold"/>
              </a:rPr>
              <a:t>Theravada Buddhism</a:t>
            </a:r>
            <a:r>
              <a:rPr lang="en-US" sz="2125">
                <a:solidFill>
                  <a:srgbClr val="000000"/>
                </a:solidFill>
                <a:latin typeface="Bitter"/>
                <a:ea typeface="Bitter"/>
                <a:cs typeface="Bitter"/>
                <a:sym typeface="Bitter"/>
              </a:rPr>
              <a:t>, and Siam's </a:t>
            </a:r>
            <a:r>
              <a:rPr lang="en-US" sz="2125" b="true">
                <a:solidFill>
                  <a:srgbClr val="000000"/>
                </a:solidFill>
                <a:latin typeface="Bitter Bold"/>
                <a:ea typeface="Bitter Bold"/>
                <a:cs typeface="Bitter Bold"/>
                <a:sym typeface="Bitter Bold"/>
              </a:rPr>
              <a:t>engagement in international trade</a:t>
            </a:r>
            <a:r>
              <a:rPr lang="en-US" sz="2125">
                <a:solidFill>
                  <a:srgbClr val="000000"/>
                </a:solidFill>
                <a:latin typeface="Bitter"/>
                <a:ea typeface="Bitter"/>
                <a:cs typeface="Bitter"/>
                <a:sym typeface="Bitter"/>
              </a:rPr>
              <a:t>.</a:t>
            </a:r>
          </a:p>
        </p:txBody>
      </p:sp>
      <p:sp>
        <p:nvSpPr>
          <p:cNvPr name="TextBox 15" id="15"/>
          <p:cNvSpPr txBox="true"/>
          <p:nvPr/>
        </p:nvSpPr>
        <p:spPr>
          <a:xfrm rot="0">
            <a:off x="949223" y="8660311"/>
            <a:ext cx="16389553" cy="404222"/>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Photo credit: Bangkok Sightseeing, Royal Grand Palace, Chaophraya Tourist Boat, Pantip.com: Teo</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3225108" y="1159221"/>
            <a:ext cx="3508772" cy="3508772"/>
            <a:chOff x="0" y="0"/>
            <a:chExt cx="4678362" cy="4678362"/>
          </a:xfrm>
        </p:grpSpPr>
        <p:sp>
          <p:nvSpPr>
            <p:cNvPr name="Freeform 7" id="7" descr="preencoded.png"/>
            <p:cNvSpPr/>
            <p:nvPr/>
          </p:nvSpPr>
          <p:spPr>
            <a:xfrm flipH="false" flipV="false" rot="0">
              <a:off x="0" y="0"/>
              <a:ext cx="4678426" cy="4678426"/>
            </a:xfrm>
            <a:custGeom>
              <a:avLst/>
              <a:gdLst/>
              <a:ahLst/>
              <a:cxnLst/>
              <a:rect r="r" b="b" t="t" l="l"/>
              <a:pathLst>
                <a:path h="4678426" w="4678426">
                  <a:moveTo>
                    <a:pt x="0" y="0"/>
                  </a:moveTo>
                  <a:lnTo>
                    <a:pt x="4678426" y="0"/>
                  </a:lnTo>
                  <a:lnTo>
                    <a:pt x="4678426" y="4678426"/>
                  </a:lnTo>
                  <a:lnTo>
                    <a:pt x="0" y="4678426"/>
                  </a:lnTo>
                  <a:lnTo>
                    <a:pt x="0" y="0"/>
                  </a:lnTo>
                  <a:close/>
                </a:path>
              </a:pathLst>
            </a:custGeom>
            <a:blipFill>
              <a:blip r:embed="rId3"/>
              <a:stretch>
                <a:fillRect l="0" t="0" r="1" b="1"/>
              </a:stretch>
            </a:blipFill>
          </p:spPr>
        </p:sp>
      </p:grpSp>
      <p:sp>
        <p:nvSpPr>
          <p:cNvPr name="TextBox 8" id="8"/>
          <p:cNvSpPr txBox="true"/>
          <p:nvPr/>
        </p:nvSpPr>
        <p:spPr>
          <a:xfrm rot="0">
            <a:off x="2853033" y="5003302"/>
            <a:ext cx="4252912" cy="550659"/>
          </a:xfrm>
          <a:prstGeom prst="rect">
            <a:avLst/>
          </a:prstGeom>
        </p:spPr>
        <p:txBody>
          <a:bodyPr anchor="t" rtlCol="false" tIns="0" lIns="0" bIns="0" rIns="0">
            <a:spAutoFit/>
          </a:bodyPr>
          <a:lstStyle/>
          <a:p>
            <a:pPr algn="ctr">
              <a:lnSpc>
                <a:spcPts val="4125"/>
              </a:lnSpc>
            </a:pPr>
            <a:r>
              <a:rPr lang="en-US" sz="3312" b="true">
                <a:solidFill>
                  <a:srgbClr val="000000"/>
                </a:solidFill>
                <a:latin typeface="Bitter Bold"/>
                <a:ea typeface="Bitter Bold"/>
                <a:cs typeface="Bitter Bold"/>
                <a:sym typeface="Bitter Bold"/>
              </a:rPr>
              <a:t>Key Developments</a:t>
            </a:r>
          </a:p>
        </p:txBody>
      </p:sp>
      <p:sp>
        <p:nvSpPr>
          <p:cNvPr name="TextBox 9" id="9"/>
          <p:cNvSpPr txBox="true"/>
          <p:nvPr/>
        </p:nvSpPr>
        <p:spPr>
          <a:xfrm rot="0">
            <a:off x="992238" y="5628827"/>
            <a:ext cx="7974511" cy="2817019"/>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Some key developments include the</a:t>
            </a:r>
            <a:r>
              <a:rPr lang="en-US" sz="2187" b="true">
                <a:solidFill>
                  <a:srgbClr val="000000"/>
                </a:solidFill>
                <a:latin typeface="Bitter Bold"/>
                <a:ea typeface="Bitter Bold"/>
                <a:cs typeface="Bitter Bold"/>
                <a:sym typeface="Bitter Bold"/>
              </a:rPr>
              <a:t> rewriting of Thai legal codes</a:t>
            </a:r>
            <a:r>
              <a:rPr lang="en-US" sz="2187">
                <a:solidFill>
                  <a:srgbClr val="000000"/>
                </a:solidFill>
                <a:latin typeface="Bitter"/>
                <a:ea typeface="Bitter"/>
                <a:cs typeface="Bitter"/>
                <a:sym typeface="Bitter"/>
              </a:rPr>
              <a:t>, the flourishing of </a:t>
            </a:r>
            <a:r>
              <a:rPr lang="en-US" sz="2187" b="true">
                <a:solidFill>
                  <a:srgbClr val="000000"/>
                </a:solidFill>
                <a:latin typeface="Bitter Bold"/>
                <a:ea typeface="Bitter Bold"/>
                <a:cs typeface="Bitter Bold"/>
                <a:sym typeface="Bitter Bold"/>
              </a:rPr>
              <a:t>literature and arts </a:t>
            </a:r>
            <a:r>
              <a:rPr lang="en-US" sz="2187">
                <a:solidFill>
                  <a:srgbClr val="000000"/>
                </a:solidFill>
                <a:latin typeface="Bitter"/>
                <a:ea typeface="Bitter"/>
                <a:cs typeface="Bitter"/>
                <a:sym typeface="Bitter"/>
              </a:rPr>
              <a:t>under King Rama II, and King Rama III's emphasis on </a:t>
            </a:r>
            <a:r>
              <a:rPr lang="en-US" sz="2187" b="true">
                <a:solidFill>
                  <a:srgbClr val="000000"/>
                </a:solidFill>
                <a:latin typeface="Bitter Bold"/>
                <a:ea typeface="Bitter Bold"/>
                <a:cs typeface="Bitter Bold"/>
                <a:sym typeface="Bitter Bold"/>
              </a:rPr>
              <a:t>economic expansion and diplomatic relations with China.</a:t>
            </a:r>
            <a:r>
              <a:rPr lang="en-US" sz="2187">
                <a:solidFill>
                  <a:srgbClr val="000000"/>
                </a:solidFill>
                <a:latin typeface="Bitter"/>
                <a:ea typeface="Bitter"/>
                <a:cs typeface="Bitter"/>
                <a:sym typeface="Bitter"/>
              </a:rPr>
              <a:t> The construction of grand temples within </a:t>
            </a:r>
            <a:r>
              <a:rPr lang="en-US" sz="2187" b="true">
                <a:solidFill>
                  <a:srgbClr val="000000"/>
                </a:solidFill>
                <a:latin typeface="Bitter Bold"/>
                <a:ea typeface="Bitter Bold"/>
                <a:cs typeface="Bitter Bold"/>
                <a:sym typeface="Bitter Bold"/>
              </a:rPr>
              <a:t>The Grand Palace Complex </a:t>
            </a:r>
            <a:r>
              <a:rPr lang="en-US" sz="2187">
                <a:solidFill>
                  <a:srgbClr val="000000"/>
                </a:solidFill>
                <a:latin typeface="Bitter"/>
                <a:ea typeface="Bitter"/>
                <a:cs typeface="Bitter"/>
                <a:sym typeface="Bitter"/>
              </a:rPr>
              <a:t>reflected the era's artistic and religious vibrancy.</a:t>
            </a:r>
          </a:p>
        </p:txBody>
      </p:sp>
      <p:grpSp>
        <p:nvGrpSpPr>
          <p:cNvPr name="Group 10" id="10"/>
          <p:cNvGrpSpPr/>
          <p:nvPr/>
        </p:nvGrpSpPr>
        <p:grpSpPr>
          <a:xfrm rot="0">
            <a:off x="11553977" y="1159221"/>
            <a:ext cx="3508772" cy="3508772"/>
            <a:chOff x="0" y="0"/>
            <a:chExt cx="4678362" cy="4678362"/>
          </a:xfrm>
        </p:grpSpPr>
        <p:sp>
          <p:nvSpPr>
            <p:cNvPr name="Freeform 11" id="11" descr="preencoded.png"/>
            <p:cNvSpPr/>
            <p:nvPr/>
          </p:nvSpPr>
          <p:spPr>
            <a:xfrm flipH="false" flipV="false" rot="0">
              <a:off x="0" y="0"/>
              <a:ext cx="4678426" cy="4678426"/>
            </a:xfrm>
            <a:custGeom>
              <a:avLst/>
              <a:gdLst/>
              <a:ahLst/>
              <a:cxnLst/>
              <a:rect r="r" b="b" t="t" l="l"/>
              <a:pathLst>
                <a:path h="4678426" w="4678426">
                  <a:moveTo>
                    <a:pt x="0" y="0"/>
                  </a:moveTo>
                  <a:lnTo>
                    <a:pt x="4678426" y="0"/>
                  </a:lnTo>
                  <a:lnTo>
                    <a:pt x="4678426" y="4678426"/>
                  </a:lnTo>
                  <a:lnTo>
                    <a:pt x="0" y="4678426"/>
                  </a:lnTo>
                  <a:lnTo>
                    <a:pt x="0" y="0"/>
                  </a:lnTo>
                  <a:close/>
                </a:path>
              </a:pathLst>
            </a:custGeom>
            <a:blipFill>
              <a:blip r:embed="rId4"/>
              <a:stretch>
                <a:fillRect l="0" t="0" r="1" b="1"/>
              </a:stretch>
            </a:blipFill>
          </p:spPr>
        </p:sp>
      </p:grpSp>
      <p:sp>
        <p:nvSpPr>
          <p:cNvPr name="TextBox 12" id="12"/>
          <p:cNvSpPr txBox="true"/>
          <p:nvPr/>
        </p:nvSpPr>
        <p:spPr>
          <a:xfrm rot="0">
            <a:off x="11181902" y="5003302"/>
            <a:ext cx="4252912" cy="550659"/>
          </a:xfrm>
          <a:prstGeom prst="rect">
            <a:avLst/>
          </a:prstGeom>
        </p:spPr>
        <p:txBody>
          <a:bodyPr anchor="t" rtlCol="false" tIns="0" lIns="0" bIns="0" rIns="0">
            <a:spAutoFit/>
          </a:bodyPr>
          <a:lstStyle/>
          <a:p>
            <a:pPr algn="ctr">
              <a:lnSpc>
                <a:spcPts val="4125"/>
              </a:lnSpc>
            </a:pPr>
            <a:r>
              <a:rPr lang="en-US" sz="3312" b="true">
                <a:solidFill>
                  <a:srgbClr val="000000"/>
                </a:solidFill>
                <a:latin typeface="Bitter Bold"/>
                <a:ea typeface="Bitter Bold"/>
                <a:cs typeface="Bitter Bold"/>
                <a:sym typeface="Bitter Bold"/>
              </a:rPr>
              <a:t>Global Context</a:t>
            </a:r>
          </a:p>
        </p:txBody>
      </p:sp>
      <p:sp>
        <p:nvSpPr>
          <p:cNvPr name="TextBox 13" id="13"/>
          <p:cNvSpPr txBox="true"/>
          <p:nvPr/>
        </p:nvSpPr>
        <p:spPr>
          <a:xfrm rot="0">
            <a:off x="9321108" y="5628827"/>
            <a:ext cx="7974654" cy="19097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Globally, this period coincided with significant changes, including the</a:t>
            </a:r>
            <a:r>
              <a:rPr lang="en-US" sz="2187" b="true">
                <a:solidFill>
                  <a:srgbClr val="000000"/>
                </a:solidFill>
                <a:latin typeface="Bitter Bold"/>
                <a:ea typeface="Bitter Bold"/>
                <a:cs typeface="Bitter Bold"/>
                <a:sym typeface="Bitter Bold"/>
              </a:rPr>
              <a:t> rise of the British Empire in Asia, the Industrial Revolution in Europe, and the expansion of Western colonialism.</a:t>
            </a:r>
          </a:p>
        </p:txBody>
      </p:sp>
      <p:sp>
        <p:nvSpPr>
          <p:cNvPr name="TextBox 14" id="14"/>
          <p:cNvSpPr txBox="true"/>
          <p:nvPr/>
        </p:nvSpPr>
        <p:spPr>
          <a:xfrm rot="0">
            <a:off x="992238" y="8698116"/>
            <a:ext cx="16303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Chaophraya Tourist Boat, Pantip.com: Teo</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5411686"/>
            <a:chOff x="0" y="0"/>
            <a:chExt cx="24384000" cy="7215581"/>
          </a:xfrm>
        </p:grpSpPr>
        <p:sp>
          <p:nvSpPr>
            <p:cNvPr name="Freeform 7" id="7" descr="preencoded.png"/>
            <p:cNvSpPr/>
            <p:nvPr/>
          </p:nvSpPr>
          <p:spPr>
            <a:xfrm flipH="false" flipV="false" rot="0">
              <a:off x="0" y="0"/>
              <a:ext cx="24384000" cy="7215632"/>
            </a:xfrm>
            <a:custGeom>
              <a:avLst/>
              <a:gdLst/>
              <a:ahLst/>
              <a:cxnLst/>
              <a:rect r="r" b="b" t="t" l="l"/>
              <a:pathLst>
                <a:path h="7215632" w="24384000">
                  <a:moveTo>
                    <a:pt x="0" y="0"/>
                  </a:moveTo>
                  <a:lnTo>
                    <a:pt x="24384000" y="0"/>
                  </a:lnTo>
                  <a:lnTo>
                    <a:pt x="24384000" y="7215632"/>
                  </a:lnTo>
                  <a:lnTo>
                    <a:pt x="0" y="7215632"/>
                  </a:lnTo>
                  <a:lnTo>
                    <a:pt x="0" y="0"/>
                  </a:lnTo>
                  <a:close/>
                </a:path>
              </a:pathLst>
            </a:custGeom>
            <a:blipFill>
              <a:blip r:embed="rId3"/>
              <a:stretch>
                <a:fillRect l="-13" t="0" r="-13" b="0"/>
              </a:stretch>
            </a:blipFill>
          </p:spPr>
        </p:sp>
      </p:grpSp>
      <p:sp>
        <p:nvSpPr>
          <p:cNvPr name="TextBox 8" id="8"/>
          <p:cNvSpPr txBox="true"/>
          <p:nvPr/>
        </p:nvSpPr>
        <p:spPr>
          <a:xfrm rot="0">
            <a:off x="918267" y="5603529"/>
            <a:ext cx="8829791" cy="1716088"/>
          </a:xfrm>
          <a:prstGeom prst="rect">
            <a:avLst/>
          </a:prstGeom>
        </p:spPr>
        <p:txBody>
          <a:bodyPr anchor="t" rtlCol="false" tIns="0" lIns="0" bIns="0" rIns="0">
            <a:spAutoFit/>
          </a:bodyPr>
          <a:lstStyle/>
          <a:p>
            <a:pPr algn="l">
              <a:lnSpc>
                <a:spcPts val="6437"/>
              </a:lnSpc>
            </a:pPr>
            <a:r>
              <a:rPr lang="en-US" sz="5125" b="true">
                <a:solidFill>
                  <a:srgbClr val="253A7E"/>
                </a:solidFill>
                <a:latin typeface="Bitter Bold"/>
                <a:ea typeface="Bitter Bold"/>
                <a:cs typeface="Bitter Bold"/>
                <a:sym typeface="Bitter Bold"/>
              </a:rPr>
              <a:t>5</a:t>
            </a:r>
            <a:r>
              <a:rPr lang="en-US" sz="5125" b="true">
                <a:solidFill>
                  <a:srgbClr val="253A7E"/>
                </a:solidFill>
                <a:latin typeface="Bitter Bold"/>
                <a:ea typeface="Bitter Bold"/>
                <a:cs typeface="Bitter Bold"/>
                <a:sym typeface="Bitter Bold"/>
              </a:rPr>
              <a:t>.2 Modernization Period </a:t>
            </a:r>
          </a:p>
          <a:p>
            <a:pPr algn="l">
              <a:lnSpc>
                <a:spcPts val="6437"/>
              </a:lnSpc>
            </a:pPr>
            <a:r>
              <a:rPr lang="en-US" sz="5125" b="true">
                <a:solidFill>
                  <a:srgbClr val="253A7E"/>
                </a:solidFill>
                <a:latin typeface="Bitter Bold"/>
                <a:ea typeface="Bitter Bold"/>
                <a:cs typeface="Bitter Bold"/>
                <a:sym typeface="Bitter Bold"/>
              </a:rPr>
              <a:t>(1851-1925)</a:t>
            </a:r>
          </a:p>
        </p:txBody>
      </p:sp>
      <p:sp>
        <p:nvSpPr>
          <p:cNvPr name="TextBox 9" id="9"/>
          <p:cNvSpPr txBox="true"/>
          <p:nvPr/>
        </p:nvSpPr>
        <p:spPr>
          <a:xfrm rot="0">
            <a:off x="918267" y="7599016"/>
            <a:ext cx="16451466" cy="1335291"/>
          </a:xfrm>
          <a:prstGeom prst="rect">
            <a:avLst/>
          </a:prstGeom>
        </p:spPr>
        <p:txBody>
          <a:bodyPr anchor="t" rtlCol="false" tIns="0" lIns="0" bIns="0" rIns="0">
            <a:spAutoFit/>
          </a:bodyPr>
          <a:lstStyle/>
          <a:p>
            <a:pPr algn="l">
              <a:lnSpc>
                <a:spcPts val="3249"/>
              </a:lnSpc>
            </a:pPr>
            <a:r>
              <a:rPr lang="en-US" sz="2062">
                <a:solidFill>
                  <a:srgbClr val="000000"/>
                </a:solidFill>
                <a:latin typeface="Bitter"/>
                <a:ea typeface="Bitter"/>
                <a:cs typeface="Bitter"/>
                <a:sym typeface="Bitter"/>
              </a:rPr>
              <a:t>The modernization period of Thailand, spanning the reigns of King Rama IV (Mongkut), King Rama V (Chulalongkorn), and King Rama VI (Vajiravudh), marked a transformative era in which Siam embraced reform to safeguard its sovereignty in the face of Western colonial expansion.</a:t>
            </a:r>
          </a:p>
        </p:txBody>
      </p:sp>
      <p:sp>
        <p:nvSpPr>
          <p:cNvPr name="TextBox 10" id="10"/>
          <p:cNvSpPr txBox="true"/>
          <p:nvPr/>
        </p:nvSpPr>
        <p:spPr>
          <a:xfrm rot="0">
            <a:off x="918267" y="9162755"/>
            <a:ext cx="16451466" cy="402431"/>
          </a:xfrm>
          <a:prstGeom prst="rect">
            <a:avLst/>
          </a:prstGeom>
        </p:spPr>
        <p:txBody>
          <a:bodyPr anchor="t" rtlCol="false" tIns="0" lIns="0" bIns="0" rIns="0">
            <a:spAutoFit/>
          </a:bodyPr>
          <a:lstStyle/>
          <a:p>
            <a:pPr algn="l">
              <a:lnSpc>
                <a:spcPts val="2625"/>
              </a:lnSpc>
            </a:pPr>
            <a:r>
              <a:rPr lang="en-US" sz="1625">
                <a:solidFill>
                  <a:srgbClr val="000000"/>
                </a:solidFill>
                <a:latin typeface="Bitter"/>
                <a:ea typeface="Bitter"/>
                <a:cs typeface="Bitter"/>
                <a:sym typeface="Bitter"/>
              </a:rPr>
              <a:t>Pictured: King Rama V with Tsar Nicholas II of Russia (Photo credit: Thai369)</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3898402"/>
            <a:chOff x="0" y="0"/>
            <a:chExt cx="24384000" cy="5197869"/>
          </a:xfrm>
        </p:grpSpPr>
        <p:sp>
          <p:nvSpPr>
            <p:cNvPr name="Freeform 7" id="7" descr="preencoded.png"/>
            <p:cNvSpPr/>
            <p:nvPr/>
          </p:nvSpPr>
          <p:spPr>
            <a:xfrm flipH="false" flipV="false" rot="0">
              <a:off x="0" y="0"/>
              <a:ext cx="24384000" cy="5197856"/>
            </a:xfrm>
            <a:custGeom>
              <a:avLst/>
              <a:gdLst/>
              <a:ahLst/>
              <a:cxnLst/>
              <a:rect r="r" b="b" t="t" l="l"/>
              <a:pathLst>
                <a:path h="5197856" w="24384000">
                  <a:moveTo>
                    <a:pt x="0" y="0"/>
                  </a:moveTo>
                  <a:lnTo>
                    <a:pt x="24384000" y="0"/>
                  </a:lnTo>
                  <a:lnTo>
                    <a:pt x="24384000" y="5197856"/>
                  </a:lnTo>
                  <a:lnTo>
                    <a:pt x="0" y="5197856"/>
                  </a:lnTo>
                  <a:lnTo>
                    <a:pt x="0" y="0"/>
                  </a:lnTo>
                  <a:close/>
                </a:path>
              </a:pathLst>
            </a:custGeom>
            <a:blipFill>
              <a:blip r:embed="rId3"/>
              <a:stretch>
                <a:fillRect l="-34" t="0" r="-34" b="0"/>
              </a:stretch>
            </a:blipFill>
          </p:spPr>
        </p:sp>
      </p:grpSp>
      <p:grpSp>
        <p:nvGrpSpPr>
          <p:cNvPr name="Group 8" id="8"/>
          <p:cNvGrpSpPr/>
          <p:nvPr/>
        </p:nvGrpSpPr>
        <p:grpSpPr>
          <a:xfrm rot="0">
            <a:off x="992238" y="4659811"/>
            <a:ext cx="708717" cy="708717"/>
            <a:chOff x="0" y="0"/>
            <a:chExt cx="944956" cy="944956"/>
          </a:xfrm>
        </p:grpSpPr>
        <p:sp>
          <p:nvSpPr>
            <p:cNvPr name="Freeform 9" id="9"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4"/>
              <a:stretch>
                <a:fillRect l="0" t="0" r="5" b="5"/>
              </a:stretch>
            </a:blipFill>
          </p:spPr>
        </p:sp>
      </p:grpSp>
      <p:sp>
        <p:nvSpPr>
          <p:cNvPr name="TextBox 10" id="10"/>
          <p:cNvSpPr txBox="true"/>
          <p:nvPr/>
        </p:nvSpPr>
        <p:spPr>
          <a:xfrm rot="0">
            <a:off x="992238" y="5632999"/>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Sovereignty</a:t>
            </a:r>
          </a:p>
        </p:txBody>
      </p:sp>
      <p:sp>
        <p:nvSpPr>
          <p:cNvPr name="TextBox 11" id="11"/>
          <p:cNvSpPr txBox="true"/>
          <p:nvPr/>
        </p:nvSpPr>
        <p:spPr>
          <a:xfrm rot="0">
            <a:off x="992238" y="6169819"/>
            <a:ext cx="5198269"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Preserving independence amid colonial threats not colonized</a:t>
            </a:r>
          </a:p>
        </p:txBody>
      </p:sp>
      <p:grpSp>
        <p:nvGrpSpPr>
          <p:cNvPr name="Group 12" id="12"/>
          <p:cNvGrpSpPr/>
          <p:nvPr/>
        </p:nvGrpSpPr>
        <p:grpSpPr>
          <a:xfrm rot="0">
            <a:off x="6544866" y="4659811"/>
            <a:ext cx="708717" cy="708717"/>
            <a:chOff x="0" y="0"/>
            <a:chExt cx="944956" cy="944956"/>
          </a:xfrm>
        </p:grpSpPr>
        <p:sp>
          <p:nvSpPr>
            <p:cNvPr name="Freeform 13" id="13"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5"/>
              <a:stretch>
                <a:fillRect l="0" t="0" r="5" b="5"/>
              </a:stretch>
            </a:blipFill>
          </p:spPr>
        </p:sp>
      </p:grpSp>
      <p:sp>
        <p:nvSpPr>
          <p:cNvPr name="TextBox 14" id="14"/>
          <p:cNvSpPr txBox="true"/>
          <p:nvPr/>
        </p:nvSpPr>
        <p:spPr>
          <a:xfrm rot="0">
            <a:off x="6544866" y="5632999"/>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Reform</a:t>
            </a:r>
          </a:p>
        </p:txBody>
      </p:sp>
      <p:sp>
        <p:nvSpPr>
          <p:cNvPr name="TextBox 15" id="15"/>
          <p:cNvSpPr txBox="true"/>
          <p:nvPr/>
        </p:nvSpPr>
        <p:spPr>
          <a:xfrm rot="0">
            <a:off x="6544866" y="6169819"/>
            <a:ext cx="5198269"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Embracing modernization to strengthen the nation</a:t>
            </a:r>
          </a:p>
        </p:txBody>
      </p:sp>
      <p:grpSp>
        <p:nvGrpSpPr>
          <p:cNvPr name="Group 16" id="16"/>
          <p:cNvGrpSpPr/>
          <p:nvPr/>
        </p:nvGrpSpPr>
        <p:grpSpPr>
          <a:xfrm rot="0">
            <a:off x="12097493" y="4659811"/>
            <a:ext cx="708717" cy="708717"/>
            <a:chOff x="0" y="0"/>
            <a:chExt cx="944956" cy="944956"/>
          </a:xfrm>
        </p:grpSpPr>
        <p:sp>
          <p:nvSpPr>
            <p:cNvPr name="Freeform 17" id="17"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6"/>
              <a:stretch>
                <a:fillRect l="0" t="0" r="5" b="5"/>
              </a:stretch>
            </a:blipFill>
          </p:spPr>
        </p:sp>
      </p:grpSp>
      <p:sp>
        <p:nvSpPr>
          <p:cNvPr name="TextBox 18" id="18"/>
          <p:cNvSpPr txBox="true"/>
          <p:nvPr/>
        </p:nvSpPr>
        <p:spPr>
          <a:xfrm rot="0">
            <a:off x="12097493" y="5632999"/>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Leadership</a:t>
            </a:r>
          </a:p>
        </p:txBody>
      </p:sp>
      <p:sp>
        <p:nvSpPr>
          <p:cNvPr name="TextBox 19" id="19"/>
          <p:cNvSpPr txBox="true"/>
          <p:nvPr/>
        </p:nvSpPr>
        <p:spPr>
          <a:xfrm rot="0">
            <a:off x="12097493" y="6169819"/>
            <a:ext cx="5198269"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Visionary kings guiding transformation</a:t>
            </a:r>
          </a:p>
        </p:txBody>
      </p:sp>
      <p:sp>
        <p:nvSpPr>
          <p:cNvPr name="TextBox 20" id="20"/>
          <p:cNvSpPr txBox="true"/>
          <p:nvPr/>
        </p:nvSpPr>
        <p:spPr>
          <a:xfrm rot="0">
            <a:off x="992238" y="8168583"/>
            <a:ext cx="16303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Pictured: Ceiling painting depicting </a:t>
            </a:r>
            <a:r>
              <a:rPr lang="en-US" sz="2187" b="true">
                <a:solidFill>
                  <a:srgbClr val="000000"/>
                </a:solidFill>
                <a:latin typeface="Bitter Bold"/>
                <a:ea typeface="Bitter Bold"/>
                <a:cs typeface="Bitter Bold"/>
                <a:sym typeface="Bitter Bold"/>
              </a:rPr>
              <a:t>King Rama V's Abolition of Slavery</a:t>
            </a:r>
            <a:r>
              <a:rPr lang="en-US" sz="2187">
                <a:solidFill>
                  <a:srgbClr val="000000"/>
                </a:solidFill>
                <a:latin typeface="Bitter"/>
                <a:ea typeface="Bitter"/>
                <a:cs typeface="Bitter"/>
                <a:sym typeface="Bitter"/>
              </a:rPr>
              <a:t> at the </a:t>
            </a:r>
            <a:r>
              <a:rPr lang="en-US" sz="2187" b="true">
                <a:solidFill>
                  <a:srgbClr val="000000"/>
                </a:solidFill>
                <a:latin typeface="Bitter Bold"/>
                <a:ea typeface="Bitter Bold"/>
                <a:cs typeface="Bitter Bold"/>
                <a:sym typeface="Bitter Bold"/>
              </a:rPr>
              <a:t>Ananta Samakhom Throne Hall</a:t>
            </a:r>
            <a:r>
              <a:rPr lang="en-US" sz="2187">
                <a:solidFill>
                  <a:srgbClr val="000000"/>
                </a:solidFill>
                <a:latin typeface="Bitter"/>
                <a:ea typeface="Bitter"/>
                <a:cs typeface="Bitter"/>
                <a:sym typeface="Bitter"/>
              </a:rPr>
              <a:t>                                     (Photo credit: Matichon)</a:t>
            </a:r>
          </a:p>
        </p:txBody>
      </p:sp>
      <p:grpSp>
        <p:nvGrpSpPr>
          <p:cNvPr name="Group 21" id="21"/>
          <p:cNvGrpSpPr/>
          <p:nvPr/>
        </p:nvGrpSpPr>
        <p:grpSpPr>
          <a:xfrm rot="0">
            <a:off x="17036948" y="285750"/>
            <a:ext cx="965302" cy="752323"/>
            <a:chOff x="0" y="0"/>
            <a:chExt cx="1287069" cy="1003097"/>
          </a:xfrm>
        </p:grpSpPr>
        <p:sp>
          <p:nvSpPr>
            <p:cNvPr name="Freeform 22" id="2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4"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92553"/>
            <a:ext cx="16369008" cy="1401518"/>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59491" y="3916621"/>
            <a:ext cx="16560108" cy="2206536"/>
          </a:xfrm>
          <a:prstGeom prst="rect">
            <a:avLst/>
          </a:prstGeom>
        </p:spPr>
        <p:txBody>
          <a:bodyPr anchor="t" rtlCol="false" tIns="0" lIns="0" bIns="0" rIns="0">
            <a:spAutoFit/>
          </a:bodyPr>
          <a:lstStyle/>
          <a:p>
            <a:pPr algn="l">
              <a:lnSpc>
                <a:spcPts val="3436"/>
              </a:lnSpc>
            </a:pPr>
            <a:r>
              <a:rPr lang="en-US" sz="2124">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4" b="true">
                <a:solidFill>
                  <a:srgbClr val="000000"/>
                </a:solidFill>
                <a:latin typeface="Bitter Bold"/>
                <a:ea typeface="Bitter Bold"/>
                <a:cs typeface="Bitter Bold"/>
                <a:sym typeface="Bitter Bold"/>
              </a:rPr>
              <a:t>1) ภูมิศาสตร์ </a:t>
            </a:r>
            <a:r>
              <a:rPr lang="en-US" sz="2124">
                <a:solidFill>
                  <a:srgbClr val="000000"/>
                </a:solidFill>
                <a:latin typeface="Bitter"/>
                <a:ea typeface="Bitter"/>
                <a:cs typeface="Bitter"/>
                <a:sym typeface="Bitter"/>
              </a:rPr>
              <a:t>(Geography)  </a:t>
            </a:r>
            <a:r>
              <a:rPr lang="en-US" sz="2124" b="true">
                <a:solidFill>
                  <a:srgbClr val="000000"/>
                </a:solidFill>
                <a:latin typeface="Bitter Bold"/>
                <a:ea typeface="Bitter Bold"/>
                <a:cs typeface="Bitter Bold"/>
                <a:sym typeface="Bitter Bold"/>
              </a:rPr>
              <a:t>2) ประวัติศาสตร์</a:t>
            </a:r>
            <a:r>
              <a:rPr lang="en-US" sz="2124">
                <a:solidFill>
                  <a:srgbClr val="000000"/>
                </a:solidFill>
                <a:latin typeface="Bitter"/>
                <a:ea typeface="Bitter"/>
                <a:cs typeface="Bitter"/>
                <a:sym typeface="Bitter"/>
              </a:rPr>
              <a:t> (History)  </a:t>
            </a:r>
            <a:r>
              <a:rPr lang="en-US" sz="2124" b="true">
                <a:solidFill>
                  <a:srgbClr val="000000"/>
                </a:solidFill>
                <a:latin typeface="Bitter Bold"/>
                <a:ea typeface="Bitter Bold"/>
                <a:cs typeface="Bitter Bold"/>
                <a:sym typeface="Bitter Bold"/>
              </a:rPr>
              <a:t>3) การเมืองการปกครอง</a:t>
            </a:r>
            <a:r>
              <a:rPr lang="en-US" sz="2124">
                <a:solidFill>
                  <a:srgbClr val="000000"/>
                </a:solidFill>
                <a:latin typeface="Bitter"/>
                <a:ea typeface="Bitter"/>
                <a:cs typeface="Bitter"/>
                <a:sym typeface="Bitter"/>
              </a:rPr>
              <a:t> (Politics and Government)  </a:t>
            </a:r>
            <a:r>
              <a:rPr lang="en-US" sz="2124" b="true">
                <a:solidFill>
                  <a:srgbClr val="000000"/>
                </a:solidFill>
                <a:latin typeface="Bitter Bold"/>
                <a:ea typeface="Bitter Bold"/>
                <a:cs typeface="Bitter Bold"/>
                <a:sym typeface="Bitter Bold"/>
              </a:rPr>
              <a:t>4) เศรษฐกิจ</a:t>
            </a:r>
            <a:r>
              <a:rPr lang="en-US" sz="2124">
                <a:solidFill>
                  <a:srgbClr val="000000"/>
                </a:solidFill>
                <a:latin typeface="Bitter"/>
                <a:ea typeface="Bitter"/>
                <a:cs typeface="Bitter"/>
                <a:sym typeface="Bitter"/>
              </a:rPr>
              <a:t> (Economics)  </a:t>
            </a:r>
            <a:r>
              <a:rPr lang="en-US" sz="2124" b="true">
                <a:solidFill>
                  <a:srgbClr val="000000"/>
                </a:solidFill>
                <a:latin typeface="Bitter Bold"/>
                <a:ea typeface="Bitter Bold"/>
                <a:cs typeface="Bitter Bold"/>
                <a:sym typeface="Bitter Bold"/>
              </a:rPr>
              <a:t>5) ประชากร </a:t>
            </a:r>
            <a:r>
              <a:rPr lang="en-US" sz="2124">
                <a:solidFill>
                  <a:srgbClr val="000000"/>
                </a:solidFill>
                <a:latin typeface="Bitter"/>
                <a:ea typeface="Bitter"/>
                <a:cs typeface="Bitter"/>
                <a:sym typeface="Bitter"/>
              </a:rPr>
              <a:t>(Demographics)  </a:t>
            </a:r>
            <a:r>
              <a:rPr lang="en-US" sz="2124" b="true">
                <a:solidFill>
                  <a:srgbClr val="000000"/>
                </a:solidFill>
                <a:latin typeface="Bitter Bold"/>
                <a:ea typeface="Bitter Bold"/>
                <a:cs typeface="Bitter Bold"/>
                <a:sym typeface="Bitter Bold"/>
              </a:rPr>
              <a:t>6) วัฒนธรรม</a:t>
            </a:r>
            <a:r>
              <a:rPr lang="en-US" sz="2124">
                <a:solidFill>
                  <a:srgbClr val="000000"/>
                </a:solidFill>
                <a:latin typeface="Bitter"/>
                <a:ea typeface="Bitter"/>
                <a:cs typeface="Bitter"/>
                <a:sym typeface="Bitter"/>
              </a:rPr>
              <a:t> (Culture)  </a:t>
            </a:r>
            <a:r>
              <a:rPr lang="en-US" sz="2124" b="true">
                <a:solidFill>
                  <a:srgbClr val="000000"/>
                </a:solidFill>
                <a:latin typeface="Bitter Bold"/>
                <a:ea typeface="Bitter Bold"/>
                <a:cs typeface="Bitter Bold"/>
                <a:sym typeface="Bitter Bold"/>
              </a:rPr>
              <a:t>7) ค่านิยม</a:t>
            </a:r>
            <a:r>
              <a:rPr lang="en-US" sz="2124">
                <a:solidFill>
                  <a:srgbClr val="000000"/>
                </a:solidFill>
                <a:latin typeface="Bitter"/>
                <a:ea typeface="Bitter"/>
                <a:cs typeface="Bitter"/>
                <a:sym typeface="Bitter"/>
              </a:rPr>
              <a:t> (Values)  </a:t>
            </a:r>
          </a:p>
          <a:p>
            <a:pPr algn="l">
              <a:lnSpc>
                <a:spcPts val="3436"/>
              </a:lnSpc>
            </a:pPr>
            <a:r>
              <a:rPr lang="en-US" sz="2124" b="true">
                <a:solidFill>
                  <a:srgbClr val="000000"/>
                </a:solidFill>
                <a:latin typeface="Bitter Bold"/>
                <a:ea typeface="Bitter Bold"/>
                <a:cs typeface="Bitter Bold"/>
                <a:sym typeface="Bitter Bold"/>
              </a:rPr>
              <a:t>8) คนไทยและสื่อที่คุณอาจรู้จัก </a:t>
            </a:r>
            <a:r>
              <a:rPr lang="en-US" sz="2124">
                <a:solidFill>
                  <a:srgbClr val="000000"/>
                </a:solidFill>
                <a:latin typeface="Bitter"/>
                <a:ea typeface="Bitter"/>
                <a:cs typeface="Bitter"/>
                <a:sym typeface="Bitter"/>
              </a:rPr>
              <a:t>(Thai people and other popularity that you may know)  </a:t>
            </a:r>
            <a:r>
              <a:rPr lang="en-US" sz="2124" b="true">
                <a:solidFill>
                  <a:srgbClr val="000000"/>
                </a:solidFill>
                <a:latin typeface="Bitter Bold"/>
                <a:ea typeface="Bitter Bold"/>
                <a:cs typeface="Bitter Bold"/>
                <a:sym typeface="Bitter Bold"/>
              </a:rPr>
              <a:t>9) ความเข้าใจผิดเกี่ยวกับประเทศไทย</a:t>
            </a:r>
            <a:r>
              <a:rPr lang="en-US" sz="2124">
                <a:solidFill>
                  <a:srgbClr val="000000"/>
                </a:solidFill>
                <a:latin typeface="Bitter"/>
                <a:ea typeface="Bitter"/>
                <a:cs typeface="Bitter"/>
                <a:sym typeface="Bitter"/>
              </a:rPr>
              <a:t> (Misconceptions) </a:t>
            </a:r>
            <a:r>
              <a:rPr lang="en-US" sz="2124" b="true">
                <a:solidFill>
                  <a:srgbClr val="000000"/>
                </a:solidFill>
                <a:latin typeface="Bitter Bold"/>
                <a:ea typeface="Bitter Bold"/>
                <a:cs typeface="Bitter Bold"/>
                <a:sym typeface="Bitter Bold"/>
              </a:rPr>
              <a:t>10) บทบาทของไทยในเวทีโลก </a:t>
            </a:r>
            <a:r>
              <a:rPr lang="en-US" sz="2124">
                <a:solidFill>
                  <a:srgbClr val="000000"/>
                </a:solidFill>
                <a:latin typeface="Bitter"/>
                <a:ea typeface="Bitter"/>
                <a:cs typeface="Bitter"/>
                <a:sym typeface="Bitter"/>
              </a:rPr>
              <a:t>(Thailand’s role on the Global Stage) และ  </a:t>
            </a:r>
            <a:r>
              <a:rPr lang="en-US" sz="2124" b="true">
                <a:solidFill>
                  <a:srgbClr val="000000"/>
                </a:solidFill>
                <a:latin typeface="Bitter Bold"/>
                <a:ea typeface="Bitter Bold"/>
                <a:cs typeface="Bitter Bold"/>
                <a:sym typeface="Bitter Bold"/>
              </a:rPr>
              <a:t>11) การจัดอันดับที่เกี่ยวกับประเทศไทย</a:t>
            </a:r>
            <a:r>
              <a:rPr lang="en-US" sz="2124">
                <a:solidFill>
                  <a:srgbClr val="000000"/>
                </a:solidFill>
                <a:latin typeface="Bitter"/>
                <a:ea typeface="Bitter"/>
                <a:cs typeface="Bitter"/>
                <a:sym typeface="Bitter"/>
              </a:rPr>
              <a:t> </a:t>
            </a:r>
          </a:p>
          <a:p>
            <a:pPr algn="l">
              <a:lnSpc>
                <a:spcPts val="3437"/>
              </a:lnSpc>
            </a:pPr>
            <a:r>
              <a:rPr lang="en-US" sz="2125">
                <a:solidFill>
                  <a:srgbClr val="000000"/>
                </a:solidFill>
                <a:latin typeface="Bitter"/>
                <a:ea typeface="Bitter"/>
                <a:cs typeface="Bitter"/>
                <a:sym typeface="Bitter"/>
              </a:rPr>
              <a:t>(Rankings related to Thailand)</a:t>
            </a:r>
          </a:p>
        </p:txBody>
      </p:sp>
      <p:sp>
        <p:nvSpPr>
          <p:cNvPr name="TextBox 9" id="9"/>
          <p:cNvSpPr txBox="true"/>
          <p:nvPr/>
        </p:nvSpPr>
        <p:spPr>
          <a:xfrm rot="0">
            <a:off x="959491" y="6328121"/>
            <a:ext cx="16369008" cy="1277937"/>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นี้จัดทำเป็นสไลด์ จำนวน 399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59491" y="7952276"/>
            <a:ext cx="16369008" cy="962920"/>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 </a:t>
            </a:r>
            <a:r>
              <a:rPr lang="en-US" sz="2125">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5">
                <a:solidFill>
                  <a:srgbClr val="000000"/>
                </a:solidFill>
                <a:latin typeface="Bitter"/>
                <a:ea typeface="Bitter"/>
                <a:cs typeface="Bitter"/>
                <a:sym typeface="Bitter"/>
              </a:rPr>
              <a:t>อีเมล </a:t>
            </a:r>
            <a:r>
              <a:rPr lang="en-US" sz="2125"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9137844"/>
            <a:ext cx="16369008" cy="401638"/>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กรกฎาคม</a:t>
            </a:r>
            <a:r>
              <a:rPr lang="en-US" sz="2125">
                <a:solidFill>
                  <a:srgbClr val="000000"/>
                </a:solidFill>
                <a:latin typeface="Bitter"/>
                <a:ea typeface="Bitter"/>
                <a:cs typeface="Bitter"/>
                <a:sym typeface="Bitter"/>
              </a:rPr>
              <a:t> 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38365" y="1185862"/>
            <a:ext cx="8988771" cy="689219"/>
          </a:xfrm>
          <a:prstGeom prst="rect">
            <a:avLst/>
          </a:prstGeom>
        </p:spPr>
        <p:txBody>
          <a:bodyPr anchor="t" rtlCol="false" tIns="0" lIns="0" bIns="0" rIns="0">
            <a:spAutoFit/>
          </a:bodyPr>
          <a:lstStyle/>
          <a:p>
            <a:pPr algn="l">
              <a:lnSpc>
                <a:spcPts val="5250"/>
              </a:lnSpc>
            </a:pPr>
            <a:r>
              <a:rPr lang="en-US" sz="4187" b="true">
                <a:solidFill>
                  <a:srgbClr val="253A7E"/>
                </a:solidFill>
                <a:latin typeface="Bitter Bold"/>
                <a:ea typeface="Bitter Bold"/>
                <a:cs typeface="Bitter Bold"/>
                <a:sym typeface="Bitter Bold"/>
              </a:rPr>
              <a:t>King Rama IV's Reforms (1851-1868)</a:t>
            </a:r>
          </a:p>
        </p:txBody>
      </p:sp>
      <p:grpSp>
        <p:nvGrpSpPr>
          <p:cNvPr name="Group 9" id="9"/>
          <p:cNvGrpSpPr/>
          <p:nvPr/>
        </p:nvGrpSpPr>
        <p:grpSpPr>
          <a:xfrm rot="0">
            <a:off x="1261024" y="2176615"/>
            <a:ext cx="3963743" cy="2449716"/>
            <a:chOff x="0" y="0"/>
            <a:chExt cx="5284991" cy="3266288"/>
          </a:xfrm>
        </p:grpSpPr>
        <p:sp>
          <p:nvSpPr>
            <p:cNvPr name="Freeform 10" id="10" descr="preencoded.png"/>
            <p:cNvSpPr/>
            <p:nvPr/>
          </p:nvSpPr>
          <p:spPr>
            <a:xfrm flipH="false" flipV="false" rot="0">
              <a:off x="0" y="0"/>
              <a:ext cx="5284978" cy="3266313"/>
            </a:xfrm>
            <a:custGeom>
              <a:avLst/>
              <a:gdLst/>
              <a:ahLst/>
              <a:cxnLst/>
              <a:rect r="r" b="b" t="t" l="l"/>
              <a:pathLst>
                <a:path h="3266313" w="5284978">
                  <a:moveTo>
                    <a:pt x="0" y="0"/>
                  </a:moveTo>
                  <a:lnTo>
                    <a:pt x="5284978" y="0"/>
                  </a:lnTo>
                  <a:lnTo>
                    <a:pt x="5284978" y="3266313"/>
                  </a:lnTo>
                  <a:lnTo>
                    <a:pt x="0" y="3266313"/>
                  </a:lnTo>
                  <a:lnTo>
                    <a:pt x="0" y="0"/>
                  </a:lnTo>
                  <a:close/>
                </a:path>
              </a:pathLst>
            </a:custGeom>
            <a:blipFill>
              <a:blip r:embed="rId4"/>
              <a:stretch>
                <a:fillRect l="-19" t="0" r="-19" b="0"/>
              </a:stretch>
            </a:blipFill>
          </p:spPr>
        </p:sp>
      </p:grpSp>
      <p:sp>
        <p:nvSpPr>
          <p:cNvPr name="TextBox 11" id="11"/>
          <p:cNvSpPr txBox="true"/>
          <p:nvPr/>
        </p:nvSpPr>
        <p:spPr>
          <a:xfrm rot="0">
            <a:off x="938365" y="4904337"/>
            <a:ext cx="4609062" cy="743245"/>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Sir John Bowring, who negotiated the British trading treaty with Siam </a:t>
            </a:r>
          </a:p>
        </p:txBody>
      </p:sp>
      <p:grpSp>
        <p:nvGrpSpPr>
          <p:cNvPr name="Group 12" id="12"/>
          <p:cNvGrpSpPr/>
          <p:nvPr/>
        </p:nvGrpSpPr>
        <p:grpSpPr>
          <a:xfrm rot="0">
            <a:off x="6205242" y="2176615"/>
            <a:ext cx="3963743" cy="2449716"/>
            <a:chOff x="0" y="0"/>
            <a:chExt cx="5284991" cy="3266288"/>
          </a:xfrm>
        </p:grpSpPr>
        <p:sp>
          <p:nvSpPr>
            <p:cNvPr name="Freeform 13" id="13" descr="preencoded.png"/>
            <p:cNvSpPr/>
            <p:nvPr/>
          </p:nvSpPr>
          <p:spPr>
            <a:xfrm flipH="false" flipV="false" rot="0">
              <a:off x="0" y="0"/>
              <a:ext cx="5284978" cy="3266313"/>
            </a:xfrm>
            <a:custGeom>
              <a:avLst/>
              <a:gdLst/>
              <a:ahLst/>
              <a:cxnLst/>
              <a:rect r="r" b="b" t="t" l="l"/>
              <a:pathLst>
                <a:path h="3266313" w="5284978">
                  <a:moveTo>
                    <a:pt x="0" y="0"/>
                  </a:moveTo>
                  <a:lnTo>
                    <a:pt x="5284978" y="0"/>
                  </a:lnTo>
                  <a:lnTo>
                    <a:pt x="5284978" y="3266313"/>
                  </a:lnTo>
                  <a:lnTo>
                    <a:pt x="0" y="3266313"/>
                  </a:lnTo>
                  <a:lnTo>
                    <a:pt x="0" y="0"/>
                  </a:lnTo>
                  <a:close/>
                </a:path>
              </a:pathLst>
            </a:custGeom>
            <a:blipFill>
              <a:blip r:embed="rId5"/>
              <a:stretch>
                <a:fillRect l="-19" t="0" r="-19" b="0"/>
              </a:stretch>
            </a:blipFill>
          </p:spPr>
        </p:sp>
      </p:grpSp>
      <p:sp>
        <p:nvSpPr>
          <p:cNvPr name="TextBox 14" id="14"/>
          <p:cNvSpPr txBox="true"/>
          <p:nvPr/>
        </p:nvSpPr>
        <p:spPr>
          <a:xfrm rot="0">
            <a:off x="5882583" y="4904337"/>
            <a:ext cx="4609062" cy="743245"/>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King Rama IV led an expedition to observe a solar eclipse</a:t>
            </a:r>
          </a:p>
        </p:txBody>
      </p:sp>
      <p:sp>
        <p:nvSpPr>
          <p:cNvPr name="TextBox 15" id="15"/>
          <p:cNvSpPr txBox="true"/>
          <p:nvPr/>
        </p:nvSpPr>
        <p:spPr>
          <a:xfrm rot="0">
            <a:off x="938365" y="5863380"/>
            <a:ext cx="9553280" cy="2231079"/>
          </a:xfrm>
          <a:prstGeom prst="rect">
            <a:avLst/>
          </a:prstGeom>
        </p:spPr>
        <p:txBody>
          <a:bodyPr anchor="t" rtlCol="false" tIns="0" lIns="0" bIns="0" rIns="0">
            <a:spAutoFit/>
          </a:bodyPr>
          <a:lstStyle/>
          <a:p>
            <a:pPr algn="l">
              <a:lnSpc>
                <a:spcPts val="3374"/>
              </a:lnSpc>
            </a:pPr>
            <a:r>
              <a:rPr lang="en-US" sz="2062">
                <a:solidFill>
                  <a:srgbClr val="000000"/>
                </a:solidFill>
                <a:latin typeface="Bitter"/>
                <a:ea typeface="Bitter"/>
                <a:cs typeface="Bitter"/>
                <a:sym typeface="Bitter"/>
              </a:rPr>
              <a:t>King Rama IV (King Mongkut) conducted </a:t>
            </a:r>
            <a:r>
              <a:rPr lang="en-US" sz="2062" b="true">
                <a:solidFill>
                  <a:srgbClr val="000000"/>
                </a:solidFill>
                <a:latin typeface="Bitter Bold"/>
                <a:ea typeface="Bitter Bold"/>
                <a:cs typeface="Bitter Bold"/>
                <a:sym typeface="Bitter Bold"/>
              </a:rPr>
              <a:t>diplomatic relations with Western powers</a:t>
            </a:r>
            <a:r>
              <a:rPr lang="en-US" sz="2062">
                <a:solidFill>
                  <a:srgbClr val="000000"/>
                </a:solidFill>
                <a:latin typeface="Bitter"/>
                <a:ea typeface="Bitter"/>
                <a:cs typeface="Bitter"/>
                <a:sym typeface="Bitter"/>
              </a:rPr>
              <a:t>, signing treaties like the Bowring Treaty of 1855, which opened Siam to international trade and modern ideas. He also championed</a:t>
            </a:r>
            <a:r>
              <a:rPr lang="en-US" sz="2062" b="true">
                <a:solidFill>
                  <a:srgbClr val="000000"/>
                </a:solidFill>
                <a:latin typeface="Bitter Bold"/>
                <a:ea typeface="Bitter Bold"/>
                <a:cs typeface="Bitter Bold"/>
                <a:sym typeface="Bitter Bold"/>
              </a:rPr>
              <a:t> scientific knowledge, modern education, and infrastructure improvements,</a:t>
            </a:r>
            <a:r>
              <a:rPr lang="en-US" sz="2062">
                <a:solidFill>
                  <a:srgbClr val="000000"/>
                </a:solidFill>
                <a:latin typeface="Bitter"/>
                <a:ea typeface="Bitter"/>
                <a:cs typeface="Bitter"/>
                <a:sym typeface="Bitter"/>
              </a:rPr>
              <a:t> setting the stage for a more progressive nation.</a:t>
            </a:r>
          </a:p>
        </p:txBody>
      </p:sp>
      <p:sp>
        <p:nvSpPr>
          <p:cNvPr name="TextBox 16" id="16"/>
          <p:cNvSpPr txBox="true"/>
          <p:nvPr/>
        </p:nvSpPr>
        <p:spPr>
          <a:xfrm rot="0">
            <a:off x="938365" y="8338842"/>
            <a:ext cx="9553280" cy="743245"/>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Pictured: King Rama IV </a:t>
            </a:r>
          </a:p>
          <a:p>
            <a:pPr algn="l">
              <a:lnSpc>
                <a:spcPts val="2687"/>
              </a:lnSpc>
            </a:pPr>
            <a:r>
              <a:rPr lang="en-US" sz="1687">
                <a:solidFill>
                  <a:srgbClr val="000000"/>
                </a:solidFill>
                <a:latin typeface="Bitter"/>
                <a:ea typeface="Bitter"/>
                <a:cs typeface="Bitter"/>
                <a:sym typeface="Bitter"/>
              </a:rPr>
              <a:t>Photo credit: The Gale Review, The Standard, Matichon</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1015603"/>
            <a:ext cx="9445523" cy="1446009"/>
          </a:xfrm>
          <a:prstGeom prst="rect">
            <a:avLst/>
          </a:prstGeom>
        </p:spPr>
        <p:txBody>
          <a:bodyPr anchor="t" rtlCol="false" tIns="0" lIns="0" bIns="0" rIns="0">
            <a:spAutoFit/>
          </a:bodyPr>
          <a:lstStyle/>
          <a:p>
            <a:pPr algn="l">
              <a:lnSpc>
                <a:spcPts val="5562"/>
              </a:lnSpc>
            </a:pPr>
            <a:r>
              <a:rPr lang="en-US" sz="4437" b="true">
                <a:solidFill>
                  <a:srgbClr val="253A7E"/>
                </a:solidFill>
                <a:latin typeface="Bitter Bold"/>
                <a:ea typeface="Bitter Bold"/>
                <a:cs typeface="Bitter Bold"/>
                <a:sym typeface="Bitter Bold"/>
              </a:rPr>
              <a:t>King Rama V's Modernization (1868-1910)</a:t>
            </a:r>
          </a:p>
        </p:txBody>
      </p:sp>
      <p:grpSp>
        <p:nvGrpSpPr>
          <p:cNvPr name="Group 9" id="9"/>
          <p:cNvGrpSpPr/>
          <p:nvPr/>
        </p:nvGrpSpPr>
        <p:grpSpPr>
          <a:xfrm rot="0">
            <a:off x="1628623" y="2780557"/>
            <a:ext cx="3272733" cy="2022577"/>
            <a:chOff x="0" y="0"/>
            <a:chExt cx="4363644" cy="2696769"/>
          </a:xfrm>
        </p:grpSpPr>
        <p:sp>
          <p:nvSpPr>
            <p:cNvPr name="Freeform 10" id="10" descr="preencoded.png"/>
            <p:cNvSpPr/>
            <p:nvPr/>
          </p:nvSpPr>
          <p:spPr>
            <a:xfrm flipH="false" flipV="false" rot="0">
              <a:off x="0" y="0"/>
              <a:ext cx="4363593" cy="2696718"/>
            </a:xfrm>
            <a:custGeom>
              <a:avLst/>
              <a:gdLst/>
              <a:ahLst/>
              <a:cxnLst/>
              <a:rect r="r" b="b" t="t" l="l"/>
              <a:pathLst>
                <a:path h="2696718" w="4363593">
                  <a:moveTo>
                    <a:pt x="0" y="0"/>
                  </a:moveTo>
                  <a:lnTo>
                    <a:pt x="4363593" y="0"/>
                  </a:lnTo>
                  <a:lnTo>
                    <a:pt x="4363593" y="2696718"/>
                  </a:lnTo>
                  <a:lnTo>
                    <a:pt x="0" y="2696718"/>
                  </a:lnTo>
                  <a:lnTo>
                    <a:pt x="0" y="0"/>
                  </a:lnTo>
                  <a:close/>
                </a:path>
              </a:pathLst>
            </a:custGeom>
            <a:blipFill>
              <a:blip r:embed="rId4"/>
              <a:stretch>
                <a:fillRect l="-140" t="0" r="-141" b="-1"/>
              </a:stretch>
            </a:blipFill>
          </p:spPr>
        </p:sp>
      </p:grpSp>
      <p:sp>
        <p:nvSpPr>
          <p:cNvPr name="TextBox 11" id="11"/>
          <p:cNvSpPr txBox="true"/>
          <p:nvPr/>
        </p:nvSpPr>
        <p:spPr>
          <a:xfrm rot="0">
            <a:off x="992238" y="5090817"/>
            <a:ext cx="4545511" cy="328613"/>
          </a:xfrm>
          <a:prstGeom prst="rect">
            <a:avLst/>
          </a:prstGeom>
        </p:spPr>
        <p:txBody>
          <a:bodyPr anchor="t" rtlCol="false" tIns="0" lIns="0" bIns="0" rIns="0">
            <a:spAutoFit/>
          </a:bodyPr>
          <a:lstStyle/>
          <a:p>
            <a:pPr algn="ctr">
              <a:lnSpc>
                <a:spcPts val="2812"/>
              </a:lnSpc>
            </a:pPr>
            <a:r>
              <a:rPr lang="en-US" sz="1750">
                <a:solidFill>
                  <a:srgbClr val="000000"/>
                </a:solidFill>
                <a:latin typeface="Bitter"/>
                <a:ea typeface="Bitter"/>
                <a:cs typeface="Bitter"/>
                <a:sym typeface="Bitter"/>
              </a:rPr>
              <a:t>The First telecommunication line in Siam</a:t>
            </a:r>
          </a:p>
        </p:txBody>
      </p:sp>
      <p:grpSp>
        <p:nvGrpSpPr>
          <p:cNvPr name="Group 12" id="12"/>
          <p:cNvGrpSpPr/>
          <p:nvPr/>
        </p:nvGrpSpPr>
        <p:grpSpPr>
          <a:xfrm rot="0">
            <a:off x="6528492" y="2780557"/>
            <a:ext cx="3272733" cy="2022577"/>
            <a:chOff x="0" y="0"/>
            <a:chExt cx="4363644" cy="2696769"/>
          </a:xfrm>
        </p:grpSpPr>
        <p:sp>
          <p:nvSpPr>
            <p:cNvPr name="Freeform 13" id="13" descr="preencoded.png"/>
            <p:cNvSpPr/>
            <p:nvPr/>
          </p:nvSpPr>
          <p:spPr>
            <a:xfrm flipH="false" flipV="false" rot="0">
              <a:off x="0" y="0"/>
              <a:ext cx="4363593" cy="2696718"/>
            </a:xfrm>
            <a:custGeom>
              <a:avLst/>
              <a:gdLst/>
              <a:ahLst/>
              <a:cxnLst/>
              <a:rect r="r" b="b" t="t" l="l"/>
              <a:pathLst>
                <a:path h="2696718" w="4363593">
                  <a:moveTo>
                    <a:pt x="0" y="0"/>
                  </a:moveTo>
                  <a:lnTo>
                    <a:pt x="4363593" y="0"/>
                  </a:lnTo>
                  <a:lnTo>
                    <a:pt x="4363593" y="2696718"/>
                  </a:lnTo>
                  <a:lnTo>
                    <a:pt x="0" y="2696718"/>
                  </a:lnTo>
                  <a:lnTo>
                    <a:pt x="0" y="0"/>
                  </a:lnTo>
                  <a:close/>
                </a:path>
              </a:pathLst>
            </a:custGeom>
            <a:blipFill>
              <a:blip r:embed="rId5"/>
              <a:stretch>
                <a:fillRect l="-140" t="0" r="-141" b="-1"/>
              </a:stretch>
            </a:blipFill>
          </p:spPr>
        </p:sp>
      </p:grpSp>
      <p:sp>
        <p:nvSpPr>
          <p:cNvPr name="TextBox 14" id="14"/>
          <p:cNvSpPr txBox="true"/>
          <p:nvPr/>
        </p:nvSpPr>
        <p:spPr>
          <a:xfrm rot="0">
            <a:off x="5892108" y="5090817"/>
            <a:ext cx="4545654" cy="328613"/>
          </a:xfrm>
          <a:prstGeom prst="rect">
            <a:avLst/>
          </a:prstGeom>
        </p:spPr>
        <p:txBody>
          <a:bodyPr anchor="t" rtlCol="false" tIns="0" lIns="0" bIns="0" rIns="0">
            <a:spAutoFit/>
          </a:bodyPr>
          <a:lstStyle/>
          <a:p>
            <a:pPr algn="ctr">
              <a:lnSpc>
                <a:spcPts val="2812"/>
              </a:lnSpc>
            </a:pPr>
            <a:r>
              <a:rPr lang="en-US" sz="1750">
                <a:solidFill>
                  <a:srgbClr val="000000"/>
                </a:solidFill>
                <a:latin typeface="Bitter"/>
                <a:ea typeface="Bitter"/>
                <a:cs typeface="Bitter"/>
                <a:sym typeface="Bitter"/>
              </a:rPr>
              <a:t>Train in Siam </a:t>
            </a:r>
          </a:p>
        </p:txBody>
      </p:sp>
      <p:sp>
        <p:nvSpPr>
          <p:cNvPr name="TextBox 15" id="15"/>
          <p:cNvSpPr txBox="true"/>
          <p:nvPr/>
        </p:nvSpPr>
        <p:spPr>
          <a:xfrm rot="0">
            <a:off x="992238" y="5744023"/>
            <a:ext cx="9445523" cy="2817019"/>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King Rama V (King Chulalongkorn the Great) built upon the reforms with sweeping modernization, including the</a:t>
            </a:r>
            <a:r>
              <a:rPr lang="en-US" sz="2187" b="true">
                <a:solidFill>
                  <a:srgbClr val="000000"/>
                </a:solidFill>
                <a:latin typeface="Bitter Bold"/>
                <a:ea typeface="Bitter Bold"/>
                <a:cs typeface="Bitter Bold"/>
                <a:sym typeface="Bitter Bold"/>
              </a:rPr>
              <a:t> abolition of slavery</a:t>
            </a:r>
            <a:r>
              <a:rPr lang="en-US" sz="2187">
                <a:solidFill>
                  <a:srgbClr val="000000"/>
                </a:solidFill>
                <a:latin typeface="Bitter"/>
                <a:ea typeface="Bitter"/>
                <a:cs typeface="Bitter"/>
                <a:sym typeface="Bitter"/>
              </a:rPr>
              <a:t>, </a:t>
            </a:r>
            <a:r>
              <a:rPr lang="en-US" sz="2187" b="true">
                <a:solidFill>
                  <a:srgbClr val="000000"/>
                </a:solidFill>
                <a:latin typeface="Bitter Bold"/>
                <a:ea typeface="Bitter Bold"/>
                <a:cs typeface="Bitter Bold"/>
                <a:sym typeface="Bitter Bold"/>
              </a:rPr>
              <a:t>administrative and legal reforms, the establishment of a centralized government, and the expansion of railways and telecommunication systems</a:t>
            </a:r>
            <a:r>
              <a:rPr lang="en-US" sz="2187">
                <a:solidFill>
                  <a:srgbClr val="000000"/>
                </a:solidFill>
                <a:latin typeface="Bitter"/>
                <a:ea typeface="Bitter"/>
                <a:cs typeface="Bitter"/>
                <a:sym typeface="Bitter"/>
              </a:rPr>
              <a:t>. His diplomatic skills preserved </a:t>
            </a:r>
            <a:r>
              <a:rPr lang="en-US" sz="2187" b="true">
                <a:solidFill>
                  <a:srgbClr val="000000"/>
                </a:solidFill>
                <a:latin typeface="Bitter Bold"/>
                <a:ea typeface="Bitter Bold"/>
                <a:cs typeface="Bitter Bold"/>
                <a:sym typeface="Bitter Bold"/>
              </a:rPr>
              <a:t>Siam's independence</a:t>
            </a:r>
            <a:r>
              <a:rPr lang="en-US" sz="2187">
                <a:solidFill>
                  <a:srgbClr val="000000"/>
                </a:solidFill>
                <a:latin typeface="Bitter"/>
                <a:ea typeface="Bitter"/>
                <a:cs typeface="Bitter"/>
                <a:sym typeface="Bitter"/>
              </a:rPr>
              <a:t> while neighboring countries fell under colonial rule.</a:t>
            </a:r>
          </a:p>
        </p:txBody>
      </p:sp>
      <p:sp>
        <p:nvSpPr>
          <p:cNvPr name="TextBox 16" id="16"/>
          <p:cNvSpPr txBox="true"/>
          <p:nvPr/>
        </p:nvSpPr>
        <p:spPr>
          <a:xfrm rot="0">
            <a:off x="992238" y="8813302"/>
            <a:ext cx="9445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Pantip, Silpa-Mag, nongchogcity.go.th</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456516"/>
            <a:chOff x="0" y="0"/>
            <a:chExt cx="10058400" cy="13942022"/>
          </a:xfrm>
        </p:grpSpPr>
        <p:sp>
          <p:nvSpPr>
            <p:cNvPr name="Freeform 7" id="7" descr="preencoded.png"/>
            <p:cNvSpPr/>
            <p:nvPr/>
          </p:nvSpPr>
          <p:spPr>
            <a:xfrm flipH="false" flipV="false" rot="0">
              <a:off x="0" y="0"/>
              <a:ext cx="10058400" cy="13942061"/>
            </a:xfrm>
            <a:custGeom>
              <a:avLst/>
              <a:gdLst/>
              <a:ahLst/>
              <a:cxnLst/>
              <a:rect r="r" b="b" t="t" l="l"/>
              <a:pathLst>
                <a:path h="13942061" w="10058400">
                  <a:moveTo>
                    <a:pt x="0" y="0"/>
                  </a:moveTo>
                  <a:lnTo>
                    <a:pt x="10058400" y="0"/>
                  </a:lnTo>
                  <a:lnTo>
                    <a:pt x="10058400" y="13942061"/>
                  </a:lnTo>
                  <a:lnTo>
                    <a:pt x="0" y="13942061"/>
                  </a:lnTo>
                  <a:lnTo>
                    <a:pt x="0" y="0"/>
                  </a:lnTo>
                  <a:close/>
                </a:path>
              </a:pathLst>
            </a:custGeom>
            <a:blipFill>
              <a:blip r:embed="rId3"/>
              <a:stretch>
                <a:fillRect l="0" t="-9" r="0" b="-8"/>
              </a:stretch>
            </a:blipFill>
          </p:spPr>
        </p:sp>
      </p:grpSp>
      <p:sp>
        <p:nvSpPr>
          <p:cNvPr name="TextBox 8" id="8"/>
          <p:cNvSpPr txBox="true"/>
          <p:nvPr/>
        </p:nvSpPr>
        <p:spPr>
          <a:xfrm rot="0">
            <a:off x="925411" y="708127"/>
            <a:ext cx="9579178" cy="1341234"/>
          </a:xfrm>
          <a:prstGeom prst="rect">
            <a:avLst/>
          </a:prstGeom>
        </p:spPr>
        <p:txBody>
          <a:bodyPr anchor="t" rtlCol="false" tIns="0" lIns="0" bIns="0" rIns="0">
            <a:spAutoFit/>
          </a:bodyPr>
          <a:lstStyle/>
          <a:p>
            <a:pPr algn="l">
              <a:lnSpc>
                <a:spcPts val="5187"/>
              </a:lnSpc>
            </a:pPr>
            <a:r>
              <a:rPr lang="en-US" sz="4124" b="true">
                <a:solidFill>
                  <a:srgbClr val="253A7E"/>
                </a:solidFill>
                <a:latin typeface="Bitter Bold"/>
                <a:ea typeface="Bitter Bold"/>
                <a:cs typeface="Bitter Bold"/>
                <a:sym typeface="Bitter Bold"/>
              </a:rPr>
              <a:t>King Rama VI's Nation Building (1910-1925)</a:t>
            </a:r>
          </a:p>
        </p:txBody>
      </p:sp>
      <p:grpSp>
        <p:nvGrpSpPr>
          <p:cNvPr name="Group 9" id="9"/>
          <p:cNvGrpSpPr/>
          <p:nvPr/>
        </p:nvGrpSpPr>
        <p:grpSpPr>
          <a:xfrm rot="0">
            <a:off x="1572816" y="2346722"/>
            <a:ext cx="3329435" cy="2057695"/>
            <a:chOff x="0" y="0"/>
            <a:chExt cx="4439247" cy="2743594"/>
          </a:xfrm>
        </p:grpSpPr>
        <p:sp>
          <p:nvSpPr>
            <p:cNvPr name="Freeform 10" id="10" descr="preencoded.png"/>
            <p:cNvSpPr/>
            <p:nvPr/>
          </p:nvSpPr>
          <p:spPr>
            <a:xfrm flipH="false" flipV="false" rot="0">
              <a:off x="0" y="0"/>
              <a:ext cx="4439285" cy="2743581"/>
            </a:xfrm>
            <a:custGeom>
              <a:avLst/>
              <a:gdLst/>
              <a:ahLst/>
              <a:cxnLst/>
              <a:rect r="r" b="b" t="t" l="l"/>
              <a:pathLst>
                <a:path h="2743581" w="4439285">
                  <a:moveTo>
                    <a:pt x="0" y="0"/>
                  </a:moveTo>
                  <a:lnTo>
                    <a:pt x="4439285" y="0"/>
                  </a:lnTo>
                  <a:lnTo>
                    <a:pt x="4439285" y="2743581"/>
                  </a:lnTo>
                  <a:lnTo>
                    <a:pt x="0" y="2743581"/>
                  </a:lnTo>
                  <a:lnTo>
                    <a:pt x="0" y="0"/>
                  </a:lnTo>
                  <a:close/>
                </a:path>
              </a:pathLst>
            </a:custGeom>
            <a:blipFill>
              <a:blip r:embed="rId4"/>
              <a:stretch>
                <a:fillRect l="-72" t="0" r="-71" b="0"/>
              </a:stretch>
            </a:blipFill>
          </p:spPr>
        </p:sp>
      </p:grpSp>
      <p:sp>
        <p:nvSpPr>
          <p:cNvPr name="TextBox 11" id="11"/>
          <p:cNvSpPr txBox="true"/>
          <p:nvPr/>
        </p:nvSpPr>
        <p:spPr>
          <a:xfrm rot="0">
            <a:off x="925411" y="4668145"/>
            <a:ext cx="4624388" cy="647700"/>
          </a:xfrm>
          <a:prstGeom prst="rect">
            <a:avLst/>
          </a:prstGeom>
        </p:spPr>
        <p:txBody>
          <a:bodyPr anchor="t" rtlCol="false" tIns="0" lIns="0" bIns="0" rIns="0">
            <a:spAutoFit/>
          </a:bodyPr>
          <a:lstStyle/>
          <a:p>
            <a:pPr algn="ctr">
              <a:lnSpc>
                <a:spcPts val="2625"/>
              </a:lnSpc>
            </a:pPr>
            <a:r>
              <a:rPr lang="en-US" sz="1625">
                <a:solidFill>
                  <a:srgbClr val="000000"/>
                </a:solidFill>
                <a:latin typeface="Bitter"/>
                <a:ea typeface="Bitter"/>
                <a:cs typeface="Bitter"/>
                <a:sym typeface="Bitter"/>
              </a:rPr>
              <a:t>Vajiravudh College, one of the schools established by King Rama VI</a:t>
            </a:r>
          </a:p>
        </p:txBody>
      </p:sp>
      <p:grpSp>
        <p:nvGrpSpPr>
          <p:cNvPr name="Group 12" id="12"/>
          <p:cNvGrpSpPr/>
          <p:nvPr/>
        </p:nvGrpSpPr>
        <p:grpSpPr>
          <a:xfrm rot="0">
            <a:off x="6527597" y="2346722"/>
            <a:ext cx="3329435" cy="2057695"/>
            <a:chOff x="0" y="0"/>
            <a:chExt cx="4439247" cy="2743594"/>
          </a:xfrm>
        </p:grpSpPr>
        <p:sp>
          <p:nvSpPr>
            <p:cNvPr name="Freeform 13" id="13" descr="preencoded.png"/>
            <p:cNvSpPr/>
            <p:nvPr/>
          </p:nvSpPr>
          <p:spPr>
            <a:xfrm flipH="false" flipV="false" rot="0">
              <a:off x="0" y="0"/>
              <a:ext cx="4439285" cy="2743581"/>
            </a:xfrm>
            <a:custGeom>
              <a:avLst/>
              <a:gdLst/>
              <a:ahLst/>
              <a:cxnLst/>
              <a:rect r="r" b="b" t="t" l="l"/>
              <a:pathLst>
                <a:path h="2743581" w="4439285">
                  <a:moveTo>
                    <a:pt x="0" y="0"/>
                  </a:moveTo>
                  <a:lnTo>
                    <a:pt x="4439285" y="0"/>
                  </a:lnTo>
                  <a:lnTo>
                    <a:pt x="4439285" y="2743581"/>
                  </a:lnTo>
                  <a:lnTo>
                    <a:pt x="0" y="2743581"/>
                  </a:lnTo>
                  <a:lnTo>
                    <a:pt x="0" y="0"/>
                  </a:lnTo>
                  <a:close/>
                </a:path>
              </a:pathLst>
            </a:custGeom>
            <a:blipFill>
              <a:blip r:embed="rId5"/>
              <a:stretch>
                <a:fillRect l="-72" t="0" r="-71" b="0"/>
              </a:stretch>
            </a:blipFill>
          </p:spPr>
        </p:sp>
      </p:grpSp>
      <p:sp>
        <p:nvSpPr>
          <p:cNvPr name="TextBox 14" id="14"/>
          <p:cNvSpPr txBox="true"/>
          <p:nvPr/>
        </p:nvSpPr>
        <p:spPr>
          <a:xfrm rot="0">
            <a:off x="5880202" y="4668145"/>
            <a:ext cx="4624388" cy="404965"/>
          </a:xfrm>
          <a:prstGeom prst="rect">
            <a:avLst/>
          </a:prstGeom>
        </p:spPr>
        <p:txBody>
          <a:bodyPr anchor="t" rtlCol="false" tIns="0" lIns="0" bIns="0" rIns="0">
            <a:spAutoFit/>
          </a:bodyPr>
          <a:lstStyle/>
          <a:p>
            <a:pPr algn="l">
              <a:lnSpc>
                <a:spcPts val="2625"/>
              </a:lnSpc>
            </a:pPr>
            <a:r>
              <a:rPr lang="en-US" sz="1625">
                <a:solidFill>
                  <a:srgbClr val="000000"/>
                </a:solidFill>
                <a:latin typeface="Bitter"/>
                <a:ea typeface="Bitter"/>
                <a:cs typeface="Bitter"/>
                <a:sym typeface="Bitter"/>
              </a:rPr>
              <a:t>Siamese soldiers participating in WWI</a:t>
            </a:r>
          </a:p>
        </p:txBody>
      </p:sp>
      <p:sp>
        <p:nvSpPr>
          <p:cNvPr name="TextBox 15" id="15"/>
          <p:cNvSpPr txBox="true"/>
          <p:nvPr/>
        </p:nvSpPr>
        <p:spPr>
          <a:xfrm rot="0">
            <a:off x="925411" y="5623027"/>
            <a:ext cx="9579178" cy="3470672"/>
          </a:xfrm>
          <a:prstGeom prst="rect">
            <a:avLst/>
          </a:prstGeom>
        </p:spPr>
        <p:txBody>
          <a:bodyPr anchor="t" rtlCol="false" tIns="0" lIns="0" bIns="0" rIns="0">
            <a:spAutoFit/>
          </a:bodyPr>
          <a:lstStyle/>
          <a:p>
            <a:pPr algn="l">
              <a:lnSpc>
                <a:spcPts val="3312"/>
              </a:lnSpc>
            </a:pPr>
            <a:r>
              <a:rPr lang="en-US" sz="2062">
                <a:solidFill>
                  <a:srgbClr val="000000"/>
                </a:solidFill>
                <a:latin typeface="Bitter"/>
                <a:ea typeface="Bitter"/>
                <a:cs typeface="Bitter"/>
                <a:sym typeface="Bitter"/>
              </a:rPr>
              <a:t>King Rama VI (King Vajiravudh) furthered his predecessors' works with nation-building efforts, by fostering a </a:t>
            </a:r>
            <a:r>
              <a:rPr lang="en-US" sz="2062" b="true">
                <a:solidFill>
                  <a:srgbClr val="000000"/>
                </a:solidFill>
                <a:latin typeface="Bitter Bold"/>
                <a:ea typeface="Bitter Bold"/>
                <a:cs typeface="Bitter Bold"/>
                <a:sym typeface="Bitter Bold"/>
              </a:rPr>
              <a:t>unified Thai identity </a:t>
            </a:r>
            <a:r>
              <a:rPr lang="en-US" sz="2062">
                <a:solidFill>
                  <a:srgbClr val="000000"/>
                </a:solidFill>
                <a:latin typeface="Bitter"/>
                <a:ea typeface="Bitter"/>
                <a:cs typeface="Bitter"/>
                <a:sym typeface="Bitter"/>
              </a:rPr>
              <a:t>through the promotion of nationalism and cultural reforms. He actively encouraged the adoption of </a:t>
            </a:r>
            <a:r>
              <a:rPr lang="en-US" sz="2062" b="true">
                <a:solidFill>
                  <a:srgbClr val="000000"/>
                </a:solidFill>
                <a:latin typeface="Bitter Bold"/>
                <a:ea typeface="Bitter Bold"/>
                <a:cs typeface="Bitter Bold"/>
                <a:sym typeface="Bitter Bold"/>
              </a:rPr>
              <a:t>Western-style education</a:t>
            </a:r>
            <a:r>
              <a:rPr lang="en-US" sz="2062">
                <a:solidFill>
                  <a:srgbClr val="000000"/>
                </a:solidFill>
                <a:latin typeface="Bitter"/>
                <a:ea typeface="Bitter"/>
                <a:cs typeface="Bitter"/>
                <a:sym typeface="Bitter"/>
              </a:rPr>
              <a:t>, emphasizing civic duty and loyalty to the nation, and played a key role in </a:t>
            </a:r>
            <a:r>
              <a:rPr lang="en-US" sz="2062" b="true">
                <a:solidFill>
                  <a:srgbClr val="000000"/>
                </a:solidFill>
                <a:latin typeface="Bitter Bold"/>
                <a:ea typeface="Bitter Bold"/>
                <a:cs typeface="Bitter Bold"/>
                <a:sym typeface="Bitter Bold"/>
              </a:rPr>
              <a:t>modernizing the military</a:t>
            </a:r>
            <a:r>
              <a:rPr lang="en-US" sz="2062">
                <a:solidFill>
                  <a:srgbClr val="000000"/>
                </a:solidFill>
                <a:latin typeface="Bitter"/>
                <a:ea typeface="Bitter"/>
                <a:cs typeface="Bitter"/>
                <a:sym typeface="Bitter"/>
              </a:rPr>
              <a:t> by introducing Western military training methods and establishing military academies. Additionally, he used literature, theater, and music to instill a sense of patriotism and national pride among the people.</a:t>
            </a:r>
          </a:p>
        </p:txBody>
      </p:sp>
      <p:sp>
        <p:nvSpPr>
          <p:cNvPr name="TextBox 16" id="16"/>
          <p:cNvSpPr txBox="true"/>
          <p:nvPr/>
        </p:nvSpPr>
        <p:spPr>
          <a:xfrm rot="0">
            <a:off x="925411" y="9324384"/>
            <a:ext cx="9579178" cy="404965"/>
          </a:xfrm>
          <a:prstGeom prst="rect">
            <a:avLst/>
          </a:prstGeom>
        </p:spPr>
        <p:txBody>
          <a:bodyPr anchor="t" rtlCol="false" tIns="0" lIns="0" bIns="0" rIns="0">
            <a:spAutoFit/>
          </a:bodyPr>
          <a:lstStyle/>
          <a:p>
            <a:pPr algn="l">
              <a:lnSpc>
                <a:spcPts val="2625"/>
              </a:lnSpc>
            </a:pPr>
            <a:r>
              <a:rPr lang="en-US" sz="1625">
                <a:solidFill>
                  <a:srgbClr val="000000"/>
                </a:solidFill>
                <a:latin typeface="Bitter"/>
                <a:ea typeface="Bitter"/>
                <a:cs typeface="Bitter"/>
                <a:sym typeface="Bitter"/>
              </a:rPr>
              <a:t>Photo credit: The Cloud, Silpa-Mag</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5783466"/>
            <a:chOff x="0" y="0"/>
            <a:chExt cx="24384000" cy="7711288"/>
          </a:xfrm>
        </p:grpSpPr>
        <p:sp>
          <p:nvSpPr>
            <p:cNvPr name="Freeform 7" id="7" descr="preencoded.png"/>
            <p:cNvSpPr/>
            <p:nvPr/>
          </p:nvSpPr>
          <p:spPr>
            <a:xfrm flipH="false" flipV="false" rot="0">
              <a:off x="0" y="0"/>
              <a:ext cx="24384000" cy="7711313"/>
            </a:xfrm>
            <a:custGeom>
              <a:avLst/>
              <a:gdLst/>
              <a:ahLst/>
              <a:cxnLst/>
              <a:rect r="r" b="b" t="t" l="l"/>
              <a:pathLst>
                <a:path h="7711313" w="24384000">
                  <a:moveTo>
                    <a:pt x="0" y="0"/>
                  </a:moveTo>
                  <a:lnTo>
                    <a:pt x="24384000" y="0"/>
                  </a:lnTo>
                  <a:lnTo>
                    <a:pt x="24384000" y="7711313"/>
                  </a:lnTo>
                  <a:lnTo>
                    <a:pt x="0" y="7711313"/>
                  </a:lnTo>
                  <a:lnTo>
                    <a:pt x="0" y="0"/>
                  </a:lnTo>
                  <a:close/>
                </a:path>
              </a:pathLst>
            </a:custGeom>
            <a:blipFill>
              <a:blip r:embed="rId3"/>
              <a:stretch>
                <a:fillRect l="-15" t="0" r="-15" b="0"/>
              </a:stretch>
            </a:blipFill>
          </p:spPr>
        </p:sp>
      </p:grpSp>
      <p:sp>
        <p:nvSpPr>
          <p:cNvPr name="TextBox 8" id="8"/>
          <p:cNvSpPr txBox="true"/>
          <p:nvPr/>
        </p:nvSpPr>
        <p:spPr>
          <a:xfrm rot="0">
            <a:off x="981370" y="5991816"/>
            <a:ext cx="10462468" cy="744538"/>
          </a:xfrm>
          <a:prstGeom prst="rect">
            <a:avLst/>
          </a:prstGeom>
        </p:spPr>
        <p:txBody>
          <a:bodyPr anchor="t" rtlCol="false" tIns="0" lIns="0" bIns="0" rIns="0">
            <a:spAutoFit/>
          </a:bodyPr>
          <a:lstStyle/>
          <a:p>
            <a:pPr algn="l">
              <a:lnSpc>
                <a:spcPts val="5500"/>
              </a:lnSpc>
            </a:pPr>
            <a:r>
              <a:rPr lang="en-US" sz="4375" b="true">
                <a:solidFill>
                  <a:srgbClr val="253A7E"/>
                </a:solidFill>
                <a:latin typeface="Bitter Bold"/>
                <a:ea typeface="Bitter Bold"/>
                <a:cs typeface="Bitter Bold"/>
                <a:sym typeface="Bitter Bold"/>
              </a:rPr>
              <a:t>5</a:t>
            </a:r>
            <a:r>
              <a:rPr lang="en-US" sz="4375" b="true">
                <a:solidFill>
                  <a:srgbClr val="253A7E"/>
                </a:solidFill>
                <a:latin typeface="Bitter Bold"/>
                <a:ea typeface="Bitter Bold"/>
                <a:cs typeface="Bitter Bold"/>
                <a:sym typeface="Bitter Bold"/>
              </a:rPr>
              <a:t>.3 Age of Democracy (1932 – Present)</a:t>
            </a:r>
          </a:p>
        </p:txBody>
      </p:sp>
      <p:sp>
        <p:nvSpPr>
          <p:cNvPr name="TextBox 9" id="9"/>
          <p:cNvSpPr txBox="true"/>
          <p:nvPr/>
        </p:nvSpPr>
        <p:spPr>
          <a:xfrm rot="0">
            <a:off x="981370" y="6951021"/>
            <a:ext cx="16325259" cy="1889522"/>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Thailand's democratic era began in </a:t>
            </a:r>
            <a:r>
              <a:rPr lang="en-US" sz="2187" b="true">
                <a:solidFill>
                  <a:srgbClr val="000000"/>
                </a:solidFill>
                <a:latin typeface="Bitter Bold"/>
                <a:ea typeface="Bitter Bold"/>
                <a:cs typeface="Bitter Bold"/>
                <a:sym typeface="Bitter Bold"/>
              </a:rPr>
              <a:t>1932, when the country transitioned from an absolute monarchy to a constitutional monarchy</a:t>
            </a:r>
            <a:r>
              <a:rPr lang="en-US" sz="2187">
                <a:solidFill>
                  <a:srgbClr val="000000"/>
                </a:solidFill>
                <a:latin typeface="Bitter"/>
                <a:ea typeface="Bitter"/>
                <a:cs typeface="Bitter"/>
                <a:sym typeface="Bitter"/>
              </a:rPr>
              <a:t>. This pivotal moment marked the introduction of the first constitution, granting the Thai people a greater voice in governance while preserving the revered monarchy as a unifying national symbol. The first general election was held in 1933, laying the foundation for a parliamentary system and democratic governance.</a:t>
            </a:r>
          </a:p>
        </p:txBody>
      </p:sp>
      <p:sp>
        <p:nvSpPr>
          <p:cNvPr name="TextBox 10" id="10"/>
          <p:cNvSpPr txBox="true"/>
          <p:nvPr/>
        </p:nvSpPr>
        <p:spPr>
          <a:xfrm rot="0">
            <a:off x="981370" y="9089231"/>
            <a:ext cx="16325259" cy="425501"/>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Thairath</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328585" y="756495"/>
            <a:ext cx="4493266" cy="4493266"/>
            <a:chOff x="0" y="0"/>
            <a:chExt cx="5991022" cy="5991022"/>
          </a:xfrm>
        </p:grpSpPr>
        <p:sp>
          <p:nvSpPr>
            <p:cNvPr name="Freeform 7" id="7" descr="preencoded.png"/>
            <p:cNvSpPr/>
            <p:nvPr/>
          </p:nvSpPr>
          <p:spPr>
            <a:xfrm flipH="false" flipV="false" rot="0">
              <a:off x="0" y="0"/>
              <a:ext cx="5990971" cy="5990971"/>
            </a:xfrm>
            <a:custGeom>
              <a:avLst/>
              <a:gdLst/>
              <a:ahLst/>
              <a:cxnLst/>
              <a:rect r="r" b="b" t="t" l="l"/>
              <a:pathLst>
                <a:path h="5990971" w="5990971">
                  <a:moveTo>
                    <a:pt x="0" y="0"/>
                  </a:moveTo>
                  <a:lnTo>
                    <a:pt x="5990971" y="0"/>
                  </a:lnTo>
                  <a:lnTo>
                    <a:pt x="5990971" y="5990971"/>
                  </a:lnTo>
                  <a:lnTo>
                    <a:pt x="0" y="5990971"/>
                  </a:lnTo>
                  <a:lnTo>
                    <a:pt x="0" y="0"/>
                  </a:lnTo>
                  <a:close/>
                </a:path>
              </a:pathLst>
            </a:custGeom>
            <a:blipFill>
              <a:blip r:embed="rId3"/>
              <a:stretch>
                <a:fillRect l="0" t="0" r="0" b="0"/>
              </a:stretch>
            </a:blipFill>
          </p:spPr>
        </p:sp>
      </p:grpSp>
      <p:sp>
        <p:nvSpPr>
          <p:cNvPr name="TextBox 8" id="8"/>
          <p:cNvSpPr txBox="true"/>
          <p:nvPr/>
        </p:nvSpPr>
        <p:spPr>
          <a:xfrm rot="0">
            <a:off x="962920" y="5574506"/>
            <a:ext cx="4126859" cy="534886"/>
          </a:xfrm>
          <a:prstGeom prst="rect">
            <a:avLst/>
          </a:prstGeom>
        </p:spPr>
        <p:txBody>
          <a:bodyPr anchor="t" rtlCol="false" tIns="0" lIns="0" bIns="0" rIns="0">
            <a:spAutoFit/>
          </a:bodyPr>
          <a:lstStyle/>
          <a:p>
            <a:pPr algn="l">
              <a:lnSpc>
                <a:spcPts val="3999"/>
              </a:lnSpc>
            </a:pPr>
            <a:r>
              <a:rPr lang="en-US" sz="3187" b="true">
                <a:solidFill>
                  <a:srgbClr val="000000"/>
                </a:solidFill>
                <a:latin typeface="Bitter Bold"/>
                <a:ea typeface="Bitter Bold"/>
                <a:cs typeface="Bitter Bold"/>
                <a:sym typeface="Bitter Bold"/>
              </a:rPr>
              <a:t>Constitutional </a:t>
            </a:r>
          </a:p>
        </p:txBody>
      </p:sp>
      <p:sp>
        <p:nvSpPr>
          <p:cNvPr name="TextBox 9" id="9"/>
          <p:cNvSpPr txBox="true"/>
          <p:nvPr/>
        </p:nvSpPr>
        <p:spPr>
          <a:xfrm rot="0">
            <a:off x="962920" y="6090342"/>
            <a:ext cx="4126859" cy="534886"/>
          </a:xfrm>
          <a:prstGeom prst="rect">
            <a:avLst/>
          </a:prstGeom>
        </p:spPr>
        <p:txBody>
          <a:bodyPr anchor="t" rtlCol="false" tIns="0" lIns="0" bIns="0" rIns="0">
            <a:spAutoFit/>
          </a:bodyPr>
          <a:lstStyle/>
          <a:p>
            <a:pPr algn="l">
              <a:lnSpc>
                <a:spcPts val="3999"/>
              </a:lnSpc>
            </a:pPr>
            <a:r>
              <a:rPr lang="en-US" sz="3187" b="true">
                <a:solidFill>
                  <a:srgbClr val="000000"/>
                </a:solidFill>
                <a:latin typeface="Bitter Bold"/>
                <a:ea typeface="Bitter Bold"/>
                <a:cs typeface="Bitter Bold"/>
                <a:sym typeface="Bitter Bold"/>
              </a:rPr>
              <a:t>Monarchy</a:t>
            </a:r>
          </a:p>
        </p:txBody>
      </p:sp>
      <p:sp>
        <p:nvSpPr>
          <p:cNvPr name="TextBox 10" id="10"/>
          <p:cNvSpPr txBox="true"/>
          <p:nvPr/>
        </p:nvSpPr>
        <p:spPr>
          <a:xfrm rot="0">
            <a:off x="962920" y="6859262"/>
            <a:ext cx="5224758" cy="966197"/>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King Rama VII signs the First Constitution of Thailand</a:t>
            </a:r>
          </a:p>
        </p:txBody>
      </p:sp>
      <p:grpSp>
        <p:nvGrpSpPr>
          <p:cNvPr name="Group 11" id="11"/>
          <p:cNvGrpSpPr/>
          <p:nvPr/>
        </p:nvGrpSpPr>
        <p:grpSpPr>
          <a:xfrm rot="0">
            <a:off x="6897138" y="756495"/>
            <a:ext cx="4493419" cy="4493419"/>
            <a:chOff x="0" y="0"/>
            <a:chExt cx="5991225" cy="5991225"/>
          </a:xfrm>
        </p:grpSpPr>
        <p:sp>
          <p:nvSpPr>
            <p:cNvPr name="Freeform 12" id="12" descr="preencoded.png"/>
            <p:cNvSpPr/>
            <p:nvPr/>
          </p:nvSpPr>
          <p:spPr>
            <a:xfrm flipH="false" flipV="false" rot="0">
              <a:off x="0" y="0"/>
              <a:ext cx="5991225" cy="5991225"/>
            </a:xfrm>
            <a:custGeom>
              <a:avLst/>
              <a:gdLst/>
              <a:ahLst/>
              <a:cxnLst/>
              <a:rect r="r" b="b" t="t" l="l"/>
              <a:pathLst>
                <a:path h="5991225" w="5991225">
                  <a:moveTo>
                    <a:pt x="0" y="0"/>
                  </a:moveTo>
                  <a:lnTo>
                    <a:pt x="5991225" y="0"/>
                  </a:lnTo>
                  <a:lnTo>
                    <a:pt x="5991225" y="5991225"/>
                  </a:lnTo>
                  <a:lnTo>
                    <a:pt x="0" y="5991225"/>
                  </a:lnTo>
                  <a:lnTo>
                    <a:pt x="0" y="0"/>
                  </a:lnTo>
                  <a:close/>
                </a:path>
              </a:pathLst>
            </a:custGeom>
            <a:blipFill>
              <a:blip r:embed="rId4"/>
              <a:stretch>
                <a:fillRect l="0" t="0" r="0" b="0"/>
              </a:stretch>
            </a:blipFill>
          </p:spPr>
        </p:sp>
      </p:grpSp>
      <p:sp>
        <p:nvSpPr>
          <p:cNvPr name="TextBox 13" id="13"/>
          <p:cNvSpPr txBox="true"/>
          <p:nvPr/>
        </p:nvSpPr>
        <p:spPr>
          <a:xfrm rot="0">
            <a:off x="6531473" y="5574659"/>
            <a:ext cx="4126859" cy="534886"/>
          </a:xfrm>
          <a:prstGeom prst="rect">
            <a:avLst/>
          </a:prstGeom>
        </p:spPr>
        <p:txBody>
          <a:bodyPr anchor="t" rtlCol="false" tIns="0" lIns="0" bIns="0" rIns="0">
            <a:spAutoFit/>
          </a:bodyPr>
          <a:lstStyle/>
          <a:p>
            <a:pPr algn="l">
              <a:lnSpc>
                <a:spcPts val="3999"/>
              </a:lnSpc>
            </a:pPr>
            <a:r>
              <a:rPr lang="en-US" sz="3187" b="true">
                <a:solidFill>
                  <a:srgbClr val="000000"/>
                </a:solidFill>
                <a:latin typeface="Bitter Bold"/>
                <a:ea typeface="Bitter Bold"/>
                <a:cs typeface="Bitter Bold"/>
                <a:sym typeface="Bitter Bold"/>
              </a:rPr>
              <a:t>Constitution</a:t>
            </a:r>
          </a:p>
        </p:txBody>
      </p:sp>
      <p:sp>
        <p:nvSpPr>
          <p:cNvPr name="TextBox 14" id="14"/>
          <p:cNvSpPr txBox="true"/>
          <p:nvPr/>
        </p:nvSpPr>
        <p:spPr>
          <a:xfrm rot="0">
            <a:off x="6531473" y="6188869"/>
            <a:ext cx="5224910" cy="966197"/>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The Democracy Monument, depicting the Constitution of Thailand </a:t>
            </a:r>
          </a:p>
        </p:txBody>
      </p:sp>
      <p:grpSp>
        <p:nvGrpSpPr>
          <p:cNvPr name="Group 15" id="15"/>
          <p:cNvGrpSpPr/>
          <p:nvPr/>
        </p:nvGrpSpPr>
        <p:grpSpPr>
          <a:xfrm rot="0">
            <a:off x="12465844" y="756495"/>
            <a:ext cx="4493266" cy="4493266"/>
            <a:chOff x="0" y="0"/>
            <a:chExt cx="5991022" cy="5991022"/>
          </a:xfrm>
        </p:grpSpPr>
        <p:sp>
          <p:nvSpPr>
            <p:cNvPr name="Freeform 16" id="16" descr="preencoded.png"/>
            <p:cNvSpPr/>
            <p:nvPr/>
          </p:nvSpPr>
          <p:spPr>
            <a:xfrm flipH="false" flipV="false" rot="0">
              <a:off x="0" y="0"/>
              <a:ext cx="5990971" cy="5990971"/>
            </a:xfrm>
            <a:custGeom>
              <a:avLst/>
              <a:gdLst/>
              <a:ahLst/>
              <a:cxnLst/>
              <a:rect r="r" b="b" t="t" l="l"/>
              <a:pathLst>
                <a:path h="5990971" w="5990971">
                  <a:moveTo>
                    <a:pt x="0" y="0"/>
                  </a:moveTo>
                  <a:lnTo>
                    <a:pt x="5990971" y="0"/>
                  </a:lnTo>
                  <a:lnTo>
                    <a:pt x="5990971" y="5990971"/>
                  </a:lnTo>
                  <a:lnTo>
                    <a:pt x="0" y="5990971"/>
                  </a:lnTo>
                  <a:lnTo>
                    <a:pt x="0" y="0"/>
                  </a:lnTo>
                  <a:close/>
                </a:path>
              </a:pathLst>
            </a:custGeom>
            <a:blipFill>
              <a:blip r:embed="rId5"/>
              <a:stretch>
                <a:fillRect l="0" t="0" r="0" b="0"/>
              </a:stretch>
            </a:blipFill>
          </p:spPr>
        </p:sp>
      </p:grpSp>
      <p:sp>
        <p:nvSpPr>
          <p:cNvPr name="TextBox 17" id="17"/>
          <p:cNvSpPr txBox="true"/>
          <p:nvPr/>
        </p:nvSpPr>
        <p:spPr>
          <a:xfrm rot="0">
            <a:off x="12100169" y="5574506"/>
            <a:ext cx="5224758" cy="1566567"/>
          </a:xfrm>
          <a:prstGeom prst="rect">
            <a:avLst/>
          </a:prstGeom>
        </p:spPr>
        <p:txBody>
          <a:bodyPr anchor="t" rtlCol="false" tIns="0" lIns="0" bIns="0" rIns="0">
            <a:spAutoFit/>
          </a:bodyPr>
          <a:lstStyle/>
          <a:p>
            <a:pPr algn="l">
              <a:lnSpc>
                <a:spcPts val="3999"/>
              </a:lnSpc>
            </a:pPr>
            <a:r>
              <a:rPr lang="en-US" sz="3187" b="true">
                <a:solidFill>
                  <a:srgbClr val="000000"/>
                </a:solidFill>
                <a:latin typeface="Bitter Bold"/>
                <a:ea typeface="Bitter Bold"/>
                <a:cs typeface="Bitter Bold"/>
                <a:sym typeface="Bitter Bold"/>
              </a:rPr>
              <a:t>Administrative Powers (Executive, Legislative, and Judicial)</a:t>
            </a:r>
          </a:p>
        </p:txBody>
      </p:sp>
      <p:sp>
        <p:nvSpPr>
          <p:cNvPr name="TextBox 18" id="18"/>
          <p:cNvSpPr txBox="true"/>
          <p:nvPr/>
        </p:nvSpPr>
        <p:spPr>
          <a:xfrm rot="0">
            <a:off x="962920" y="8059493"/>
            <a:ext cx="16362159" cy="966197"/>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Over the decades, Thailand has continued to develop its democratic institutions, including the establishment of a bicameral legislature, constitutional courts, and local administrative bodies to empower communities.</a:t>
            </a:r>
          </a:p>
        </p:txBody>
      </p:sp>
      <p:sp>
        <p:nvSpPr>
          <p:cNvPr name="TextBox 19" id="19"/>
          <p:cNvSpPr txBox="true"/>
          <p:nvPr/>
        </p:nvSpPr>
        <p:spPr>
          <a:xfrm rot="0">
            <a:off x="962920" y="9268416"/>
            <a:ext cx="16362159" cy="418805"/>
          </a:xfrm>
          <a:prstGeom prst="rect">
            <a:avLst/>
          </a:prstGeom>
        </p:spPr>
        <p:txBody>
          <a:bodyPr anchor="t" rtlCol="false" tIns="0" lIns="0" bIns="0" rIns="0">
            <a:spAutoFit/>
          </a:bodyPr>
          <a:lstStyle/>
          <a:p>
            <a:pPr algn="l">
              <a:lnSpc>
                <a:spcPts val="2749"/>
              </a:lnSpc>
            </a:pPr>
            <a:r>
              <a:rPr lang="en-US" sz="1687">
                <a:solidFill>
                  <a:srgbClr val="000000"/>
                </a:solidFill>
                <a:latin typeface="Bitter"/>
                <a:ea typeface="Bitter"/>
                <a:cs typeface="Bitter"/>
                <a:sym typeface="Bitter"/>
              </a:rPr>
              <a:t>Photo credit: Around Online, Move Forward Party, BangkokBiz</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2570385" y="2111713"/>
            <a:ext cx="2681222" cy="2681222"/>
            <a:chOff x="0" y="0"/>
            <a:chExt cx="5991225" cy="5991225"/>
          </a:xfrm>
        </p:grpSpPr>
        <p:sp>
          <p:nvSpPr>
            <p:cNvPr name="Freeform 7" id="7"/>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3"/>
              <a:stretch>
                <a:fillRect l="-11218" t="-2243" r="-23622" b="-100143"/>
              </a:stretch>
            </a:blipFill>
          </p:spPr>
        </p:sp>
      </p:grpSp>
      <p:grpSp>
        <p:nvGrpSpPr>
          <p:cNvPr name="Group 8" id="8"/>
          <p:cNvGrpSpPr/>
          <p:nvPr/>
        </p:nvGrpSpPr>
        <p:grpSpPr>
          <a:xfrm rot="0">
            <a:off x="6070758" y="2114441"/>
            <a:ext cx="2681222" cy="2681222"/>
            <a:chOff x="0" y="0"/>
            <a:chExt cx="5991022" cy="5991022"/>
          </a:xfrm>
        </p:grpSpPr>
        <p:sp>
          <p:nvSpPr>
            <p:cNvPr name="Freeform 9" id="9"/>
            <p:cNvSpPr/>
            <p:nvPr/>
          </p:nvSpPr>
          <p:spPr>
            <a:xfrm flipH="false" flipV="false" rot="0">
              <a:off x="0" y="0"/>
              <a:ext cx="5990971" cy="5990971"/>
            </a:xfrm>
            <a:custGeom>
              <a:avLst/>
              <a:gdLst/>
              <a:ahLst/>
              <a:cxnLst/>
              <a:rect r="r" b="b" t="t" l="l"/>
              <a:pathLst>
                <a:path h="5990971" w="5990971">
                  <a:moveTo>
                    <a:pt x="425660" y="0"/>
                  </a:moveTo>
                  <a:lnTo>
                    <a:pt x="5565311" y="0"/>
                  </a:lnTo>
                  <a:cubicBezTo>
                    <a:pt x="5678203" y="0"/>
                    <a:pt x="5786471" y="44846"/>
                    <a:pt x="5866298" y="124673"/>
                  </a:cubicBezTo>
                  <a:cubicBezTo>
                    <a:pt x="5946125" y="204500"/>
                    <a:pt x="5990971" y="312768"/>
                    <a:pt x="5990971" y="425660"/>
                  </a:cubicBezTo>
                  <a:lnTo>
                    <a:pt x="5990971" y="5565311"/>
                  </a:lnTo>
                  <a:cubicBezTo>
                    <a:pt x="5990971" y="5678203"/>
                    <a:pt x="5946125" y="5786471"/>
                    <a:pt x="5866298" y="5866298"/>
                  </a:cubicBezTo>
                  <a:cubicBezTo>
                    <a:pt x="5786471" y="5946125"/>
                    <a:pt x="5678203" y="5990971"/>
                    <a:pt x="5565311" y="5990971"/>
                  </a:cubicBezTo>
                  <a:lnTo>
                    <a:pt x="425660" y="5990971"/>
                  </a:lnTo>
                  <a:cubicBezTo>
                    <a:pt x="312768" y="5990971"/>
                    <a:pt x="204500" y="5946125"/>
                    <a:pt x="124673" y="5866298"/>
                  </a:cubicBezTo>
                  <a:cubicBezTo>
                    <a:pt x="44846" y="5786471"/>
                    <a:pt x="0" y="5678203"/>
                    <a:pt x="0" y="5565311"/>
                  </a:cubicBezTo>
                  <a:lnTo>
                    <a:pt x="0" y="425660"/>
                  </a:lnTo>
                  <a:cubicBezTo>
                    <a:pt x="0" y="312768"/>
                    <a:pt x="44846" y="204500"/>
                    <a:pt x="124673" y="124673"/>
                  </a:cubicBezTo>
                  <a:cubicBezTo>
                    <a:pt x="204500" y="44846"/>
                    <a:pt x="312768" y="0"/>
                    <a:pt x="425660" y="0"/>
                  </a:cubicBezTo>
                  <a:close/>
                </a:path>
              </a:pathLst>
            </a:custGeom>
            <a:blipFill>
              <a:blip r:embed="rId4"/>
              <a:stretch>
                <a:fillRect l="-12714" t="-1235" r="-14556" b="-92719"/>
              </a:stretch>
            </a:blipFill>
          </p:spPr>
        </p:sp>
      </p:grpSp>
      <p:grpSp>
        <p:nvGrpSpPr>
          <p:cNvPr name="Group 10" id="10"/>
          <p:cNvGrpSpPr/>
          <p:nvPr/>
        </p:nvGrpSpPr>
        <p:grpSpPr>
          <a:xfrm rot="0">
            <a:off x="17036948" y="285750"/>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grpSp>
        <p:nvGrpSpPr>
          <p:cNvPr name="Group 12" id="12"/>
          <p:cNvGrpSpPr/>
          <p:nvPr/>
        </p:nvGrpSpPr>
        <p:grpSpPr>
          <a:xfrm rot="0">
            <a:off x="9577189" y="2111713"/>
            <a:ext cx="2683950" cy="2683950"/>
            <a:chOff x="0" y="0"/>
            <a:chExt cx="5991022" cy="5991022"/>
          </a:xfrm>
        </p:grpSpPr>
        <p:sp>
          <p:nvSpPr>
            <p:cNvPr name="Freeform 13" id="13"/>
            <p:cNvSpPr/>
            <p:nvPr/>
          </p:nvSpPr>
          <p:spPr>
            <a:xfrm flipH="false" flipV="false" rot="0">
              <a:off x="0" y="0"/>
              <a:ext cx="5990971" cy="5990971"/>
            </a:xfrm>
            <a:custGeom>
              <a:avLst/>
              <a:gdLst/>
              <a:ahLst/>
              <a:cxnLst/>
              <a:rect r="r" b="b" t="t" l="l"/>
              <a:pathLst>
                <a:path h="5990971" w="5990971">
                  <a:moveTo>
                    <a:pt x="425228" y="0"/>
                  </a:moveTo>
                  <a:lnTo>
                    <a:pt x="5565744" y="0"/>
                  </a:lnTo>
                  <a:cubicBezTo>
                    <a:pt x="5678521" y="0"/>
                    <a:pt x="5786679" y="44801"/>
                    <a:pt x="5866425" y="124546"/>
                  </a:cubicBezTo>
                  <a:cubicBezTo>
                    <a:pt x="5946170" y="204292"/>
                    <a:pt x="5990971" y="312450"/>
                    <a:pt x="5990971" y="425228"/>
                  </a:cubicBezTo>
                  <a:lnTo>
                    <a:pt x="5990971" y="5565744"/>
                  </a:lnTo>
                  <a:cubicBezTo>
                    <a:pt x="5990971" y="5678521"/>
                    <a:pt x="5946170" y="5786679"/>
                    <a:pt x="5866425" y="5866425"/>
                  </a:cubicBezTo>
                  <a:cubicBezTo>
                    <a:pt x="5786679" y="5946170"/>
                    <a:pt x="5678521" y="5990971"/>
                    <a:pt x="5565744" y="5990971"/>
                  </a:cubicBezTo>
                  <a:lnTo>
                    <a:pt x="425228" y="5990971"/>
                  </a:lnTo>
                  <a:cubicBezTo>
                    <a:pt x="190381" y="5990971"/>
                    <a:pt x="0" y="5800590"/>
                    <a:pt x="0" y="5565744"/>
                  </a:cubicBezTo>
                  <a:lnTo>
                    <a:pt x="0" y="425228"/>
                  </a:lnTo>
                  <a:cubicBezTo>
                    <a:pt x="0" y="312450"/>
                    <a:pt x="44801" y="204292"/>
                    <a:pt x="124546" y="124546"/>
                  </a:cubicBezTo>
                  <a:cubicBezTo>
                    <a:pt x="204292" y="44801"/>
                    <a:pt x="312450" y="0"/>
                    <a:pt x="425228" y="0"/>
                  </a:cubicBezTo>
                  <a:close/>
                </a:path>
              </a:pathLst>
            </a:custGeom>
            <a:blipFill>
              <a:blip r:embed="rId6"/>
              <a:stretch>
                <a:fillRect l="-13448" t="-3324" r="-16996" b="-93387"/>
              </a:stretch>
            </a:blipFill>
          </p:spPr>
        </p:sp>
      </p:grpSp>
      <p:grpSp>
        <p:nvGrpSpPr>
          <p:cNvPr name="Group 14" id="14"/>
          <p:cNvGrpSpPr/>
          <p:nvPr/>
        </p:nvGrpSpPr>
        <p:grpSpPr>
          <a:xfrm rot="0">
            <a:off x="13086348" y="2111713"/>
            <a:ext cx="2681222" cy="2681222"/>
            <a:chOff x="0" y="0"/>
            <a:chExt cx="5991225" cy="5991225"/>
          </a:xfrm>
        </p:grpSpPr>
        <p:sp>
          <p:nvSpPr>
            <p:cNvPr name="Freeform 15" id="15"/>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7"/>
              <a:stretch>
                <a:fillRect l="-2243" t="-3739" r="-29512" b="-93895"/>
              </a:stretch>
            </a:blipFill>
          </p:spPr>
        </p:sp>
      </p:grpSp>
      <p:grpSp>
        <p:nvGrpSpPr>
          <p:cNvPr name="Group 16" id="16"/>
          <p:cNvGrpSpPr/>
          <p:nvPr/>
        </p:nvGrpSpPr>
        <p:grpSpPr>
          <a:xfrm rot="0">
            <a:off x="968023" y="5961138"/>
            <a:ext cx="2681222" cy="2681222"/>
            <a:chOff x="0" y="0"/>
            <a:chExt cx="5991022" cy="5991022"/>
          </a:xfrm>
        </p:grpSpPr>
        <p:sp>
          <p:nvSpPr>
            <p:cNvPr name="Freeform 17" id="17"/>
            <p:cNvSpPr/>
            <p:nvPr/>
          </p:nvSpPr>
          <p:spPr>
            <a:xfrm flipH="false" flipV="false" rot="0">
              <a:off x="0" y="0"/>
              <a:ext cx="5990971" cy="5990971"/>
            </a:xfrm>
            <a:custGeom>
              <a:avLst/>
              <a:gdLst/>
              <a:ahLst/>
              <a:cxnLst/>
              <a:rect r="r" b="b" t="t" l="l"/>
              <a:pathLst>
                <a:path h="5990971" w="5990971">
                  <a:moveTo>
                    <a:pt x="425660" y="0"/>
                  </a:moveTo>
                  <a:lnTo>
                    <a:pt x="5565311" y="0"/>
                  </a:lnTo>
                  <a:cubicBezTo>
                    <a:pt x="5678203" y="0"/>
                    <a:pt x="5786471" y="44846"/>
                    <a:pt x="5866298" y="124673"/>
                  </a:cubicBezTo>
                  <a:cubicBezTo>
                    <a:pt x="5946125" y="204500"/>
                    <a:pt x="5990971" y="312768"/>
                    <a:pt x="5990971" y="425660"/>
                  </a:cubicBezTo>
                  <a:lnTo>
                    <a:pt x="5990971" y="5565311"/>
                  </a:lnTo>
                  <a:cubicBezTo>
                    <a:pt x="5990971" y="5678203"/>
                    <a:pt x="5946125" y="5786471"/>
                    <a:pt x="5866298" y="5866298"/>
                  </a:cubicBezTo>
                  <a:cubicBezTo>
                    <a:pt x="5786471" y="5946125"/>
                    <a:pt x="5678203" y="5990971"/>
                    <a:pt x="5565311" y="5990971"/>
                  </a:cubicBezTo>
                  <a:lnTo>
                    <a:pt x="425660" y="5990971"/>
                  </a:lnTo>
                  <a:cubicBezTo>
                    <a:pt x="312768" y="5990971"/>
                    <a:pt x="204500" y="5946125"/>
                    <a:pt x="124673" y="5866298"/>
                  </a:cubicBezTo>
                  <a:cubicBezTo>
                    <a:pt x="44846" y="5786471"/>
                    <a:pt x="0" y="5678203"/>
                    <a:pt x="0" y="5565311"/>
                  </a:cubicBezTo>
                  <a:lnTo>
                    <a:pt x="0" y="425660"/>
                  </a:lnTo>
                  <a:cubicBezTo>
                    <a:pt x="0" y="312768"/>
                    <a:pt x="44846" y="204500"/>
                    <a:pt x="124673" y="124673"/>
                  </a:cubicBezTo>
                  <a:cubicBezTo>
                    <a:pt x="204500" y="44846"/>
                    <a:pt x="312768" y="0"/>
                    <a:pt x="425660" y="0"/>
                  </a:cubicBezTo>
                  <a:close/>
                </a:path>
              </a:pathLst>
            </a:custGeom>
            <a:blipFill>
              <a:blip r:embed="rId8"/>
              <a:stretch>
                <a:fillRect l="0" t="-2243" r="0" b="-43470"/>
              </a:stretch>
            </a:blipFill>
          </p:spPr>
        </p:sp>
      </p:grpSp>
      <p:grpSp>
        <p:nvGrpSpPr>
          <p:cNvPr name="Group 18" id="18"/>
          <p:cNvGrpSpPr/>
          <p:nvPr/>
        </p:nvGrpSpPr>
        <p:grpSpPr>
          <a:xfrm rot="0">
            <a:off x="4467792" y="5961138"/>
            <a:ext cx="2681222" cy="2681222"/>
            <a:chOff x="0" y="0"/>
            <a:chExt cx="5991225" cy="5991225"/>
          </a:xfrm>
        </p:grpSpPr>
        <p:sp>
          <p:nvSpPr>
            <p:cNvPr name="Freeform 19" id="19"/>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9"/>
              <a:stretch>
                <a:fillRect l="-15705" t="-4487" r="-23309" b="-103971"/>
              </a:stretch>
            </a:blipFill>
          </p:spPr>
        </p:sp>
      </p:grpSp>
      <p:grpSp>
        <p:nvGrpSpPr>
          <p:cNvPr name="Group 20" id="20"/>
          <p:cNvGrpSpPr/>
          <p:nvPr/>
        </p:nvGrpSpPr>
        <p:grpSpPr>
          <a:xfrm rot="0">
            <a:off x="7968164" y="5963865"/>
            <a:ext cx="2681222" cy="2681222"/>
            <a:chOff x="0" y="0"/>
            <a:chExt cx="5991022" cy="5991022"/>
          </a:xfrm>
        </p:grpSpPr>
        <p:sp>
          <p:nvSpPr>
            <p:cNvPr name="Freeform 21" id="21"/>
            <p:cNvSpPr/>
            <p:nvPr/>
          </p:nvSpPr>
          <p:spPr>
            <a:xfrm flipH="false" flipV="false" rot="0">
              <a:off x="0" y="0"/>
              <a:ext cx="5990971" cy="5990971"/>
            </a:xfrm>
            <a:custGeom>
              <a:avLst/>
              <a:gdLst/>
              <a:ahLst/>
              <a:cxnLst/>
              <a:rect r="r" b="b" t="t" l="l"/>
              <a:pathLst>
                <a:path h="5990971" w="5990971">
                  <a:moveTo>
                    <a:pt x="425660" y="0"/>
                  </a:moveTo>
                  <a:lnTo>
                    <a:pt x="5565311" y="0"/>
                  </a:lnTo>
                  <a:cubicBezTo>
                    <a:pt x="5678203" y="0"/>
                    <a:pt x="5786471" y="44846"/>
                    <a:pt x="5866298" y="124673"/>
                  </a:cubicBezTo>
                  <a:cubicBezTo>
                    <a:pt x="5946125" y="204500"/>
                    <a:pt x="5990971" y="312768"/>
                    <a:pt x="5990971" y="425660"/>
                  </a:cubicBezTo>
                  <a:lnTo>
                    <a:pt x="5990971" y="5565311"/>
                  </a:lnTo>
                  <a:cubicBezTo>
                    <a:pt x="5990971" y="5678203"/>
                    <a:pt x="5946125" y="5786471"/>
                    <a:pt x="5866298" y="5866298"/>
                  </a:cubicBezTo>
                  <a:cubicBezTo>
                    <a:pt x="5786471" y="5946125"/>
                    <a:pt x="5678203" y="5990971"/>
                    <a:pt x="5565311" y="5990971"/>
                  </a:cubicBezTo>
                  <a:lnTo>
                    <a:pt x="425660" y="5990971"/>
                  </a:lnTo>
                  <a:cubicBezTo>
                    <a:pt x="312768" y="5990971"/>
                    <a:pt x="204500" y="5946125"/>
                    <a:pt x="124673" y="5866298"/>
                  </a:cubicBezTo>
                  <a:cubicBezTo>
                    <a:pt x="44846" y="5786471"/>
                    <a:pt x="0" y="5678203"/>
                    <a:pt x="0" y="5565311"/>
                  </a:cubicBezTo>
                  <a:lnTo>
                    <a:pt x="0" y="425660"/>
                  </a:lnTo>
                  <a:cubicBezTo>
                    <a:pt x="0" y="312768"/>
                    <a:pt x="44846" y="204500"/>
                    <a:pt x="124673" y="124673"/>
                  </a:cubicBezTo>
                  <a:cubicBezTo>
                    <a:pt x="204500" y="44846"/>
                    <a:pt x="312768" y="0"/>
                    <a:pt x="425660" y="0"/>
                  </a:cubicBezTo>
                  <a:close/>
                </a:path>
              </a:pathLst>
            </a:custGeom>
            <a:blipFill>
              <a:blip r:embed="rId10"/>
              <a:stretch>
                <a:fillRect l="-26924" t="-19848" r="-31181" b="-117310"/>
              </a:stretch>
            </a:blipFill>
          </p:spPr>
        </p:sp>
      </p:grpSp>
      <p:grpSp>
        <p:nvGrpSpPr>
          <p:cNvPr name="Group 22" id="22"/>
          <p:cNvGrpSpPr/>
          <p:nvPr/>
        </p:nvGrpSpPr>
        <p:grpSpPr>
          <a:xfrm rot="0">
            <a:off x="11474595" y="5961138"/>
            <a:ext cx="2683950" cy="2683950"/>
            <a:chOff x="0" y="0"/>
            <a:chExt cx="5991022" cy="5991022"/>
          </a:xfrm>
        </p:grpSpPr>
        <p:sp>
          <p:nvSpPr>
            <p:cNvPr name="Freeform 23" id="23"/>
            <p:cNvSpPr/>
            <p:nvPr/>
          </p:nvSpPr>
          <p:spPr>
            <a:xfrm flipH="false" flipV="false" rot="0">
              <a:off x="0" y="0"/>
              <a:ext cx="5990971" cy="5990971"/>
            </a:xfrm>
            <a:custGeom>
              <a:avLst/>
              <a:gdLst/>
              <a:ahLst/>
              <a:cxnLst/>
              <a:rect r="r" b="b" t="t" l="l"/>
              <a:pathLst>
                <a:path h="5990971" w="5990971">
                  <a:moveTo>
                    <a:pt x="425228" y="0"/>
                  </a:moveTo>
                  <a:lnTo>
                    <a:pt x="5565744" y="0"/>
                  </a:lnTo>
                  <a:cubicBezTo>
                    <a:pt x="5678521" y="0"/>
                    <a:pt x="5786679" y="44801"/>
                    <a:pt x="5866425" y="124546"/>
                  </a:cubicBezTo>
                  <a:cubicBezTo>
                    <a:pt x="5946170" y="204292"/>
                    <a:pt x="5990971" y="312450"/>
                    <a:pt x="5990971" y="425228"/>
                  </a:cubicBezTo>
                  <a:lnTo>
                    <a:pt x="5990971" y="5565744"/>
                  </a:lnTo>
                  <a:cubicBezTo>
                    <a:pt x="5990971" y="5678521"/>
                    <a:pt x="5946170" y="5786679"/>
                    <a:pt x="5866425" y="5866425"/>
                  </a:cubicBezTo>
                  <a:cubicBezTo>
                    <a:pt x="5786679" y="5946170"/>
                    <a:pt x="5678521" y="5990971"/>
                    <a:pt x="5565744" y="5990971"/>
                  </a:cubicBezTo>
                  <a:lnTo>
                    <a:pt x="425228" y="5990971"/>
                  </a:lnTo>
                  <a:cubicBezTo>
                    <a:pt x="190381" y="5990971"/>
                    <a:pt x="0" y="5800590"/>
                    <a:pt x="0" y="5565744"/>
                  </a:cubicBezTo>
                  <a:lnTo>
                    <a:pt x="0" y="425228"/>
                  </a:lnTo>
                  <a:cubicBezTo>
                    <a:pt x="0" y="312450"/>
                    <a:pt x="44801" y="204292"/>
                    <a:pt x="124546" y="124546"/>
                  </a:cubicBezTo>
                  <a:cubicBezTo>
                    <a:pt x="204292" y="44801"/>
                    <a:pt x="312450" y="0"/>
                    <a:pt x="425228" y="0"/>
                  </a:cubicBezTo>
                  <a:close/>
                </a:path>
              </a:pathLst>
            </a:custGeom>
            <a:blipFill>
              <a:blip r:embed="rId11"/>
              <a:stretch>
                <a:fillRect l="-11207" t="0" r="-21394" b="-77016"/>
              </a:stretch>
            </a:blipFill>
          </p:spPr>
        </p:sp>
      </p:grpSp>
      <p:grpSp>
        <p:nvGrpSpPr>
          <p:cNvPr name="Group 24" id="24"/>
          <p:cNvGrpSpPr/>
          <p:nvPr/>
        </p:nvGrpSpPr>
        <p:grpSpPr>
          <a:xfrm rot="0">
            <a:off x="14983754" y="5961138"/>
            <a:ext cx="2681222" cy="2681222"/>
            <a:chOff x="0" y="0"/>
            <a:chExt cx="5991225" cy="5991225"/>
          </a:xfrm>
        </p:grpSpPr>
        <p:sp>
          <p:nvSpPr>
            <p:cNvPr name="Freeform 25" id="25"/>
            <p:cNvSpPr/>
            <p:nvPr/>
          </p:nvSpPr>
          <p:spPr>
            <a:xfrm flipH="false" flipV="false" rot="0">
              <a:off x="0" y="0"/>
              <a:ext cx="5991225" cy="5991225"/>
            </a:xfrm>
            <a:custGeom>
              <a:avLst/>
              <a:gdLst/>
              <a:ahLst/>
              <a:cxnLst/>
              <a:rect r="r" b="b" t="t" l="l"/>
              <a:pathLst>
                <a:path h="5991225" w="5991225">
                  <a:moveTo>
                    <a:pt x="425675" y="0"/>
                  </a:moveTo>
                  <a:lnTo>
                    <a:pt x="5565550" y="0"/>
                  </a:lnTo>
                  <a:cubicBezTo>
                    <a:pt x="5800644" y="0"/>
                    <a:pt x="5991225" y="190581"/>
                    <a:pt x="5991225" y="425675"/>
                  </a:cubicBezTo>
                  <a:lnTo>
                    <a:pt x="5991225" y="5565550"/>
                  </a:lnTo>
                  <a:cubicBezTo>
                    <a:pt x="5991225" y="5800644"/>
                    <a:pt x="5800644" y="5991225"/>
                    <a:pt x="5565550" y="5991225"/>
                  </a:cubicBezTo>
                  <a:lnTo>
                    <a:pt x="425675" y="5991225"/>
                  </a:lnTo>
                  <a:cubicBezTo>
                    <a:pt x="190581" y="5991225"/>
                    <a:pt x="0" y="5800644"/>
                    <a:pt x="0" y="5565550"/>
                  </a:cubicBezTo>
                  <a:lnTo>
                    <a:pt x="0" y="425675"/>
                  </a:lnTo>
                  <a:cubicBezTo>
                    <a:pt x="0" y="190581"/>
                    <a:pt x="190581" y="0"/>
                    <a:pt x="425675" y="0"/>
                  </a:cubicBezTo>
                  <a:close/>
                </a:path>
              </a:pathLst>
            </a:custGeom>
            <a:blipFill>
              <a:blip r:embed="rId12"/>
              <a:stretch>
                <a:fillRect l="-24654" t="-7480" r="-26347" b="-119435"/>
              </a:stretch>
            </a:blipFill>
          </p:spPr>
        </p:sp>
      </p:grpSp>
      <p:sp>
        <p:nvSpPr>
          <p:cNvPr name="TextBox 26" id="26"/>
          <p:cNvSpPr txBox="true"/>
          <p:nvPr/>
        </p:nvSpPr>
        <p:spPr>
          <a:xfrm rot="0">
            <a:off x="1028700" y="813402"/>
            <a:ext cx="9882437" cy="792550"/>
          </a:xfrm>
          <a:prstGeom prst="rect">
            <a:avLst/>
          </a:prstGeom>
        </p:spPr>
        <p:txBody>
          <a:bodyPr anchor="t" rtlCol="false" tIns="0" lIns="0" bIns="0" rIns="0">
            <a:spAutoFit/>
          </a:bodyPr>
          <a:lstStyle/>
          <a:p>
            <a:pPr algn="l">
              <a:lnSpc>
                <a:spcPts val="6067"/>
              </a:lnSpc>
            </a:pPr>
            <a:r>
              <a:rPr lang="en-US" sz="4864" b="true">
                <a:solidFill>
                  <a:srgbClr val="253A7E"/>
                </a:solidFill>
                <a:latin typeface="Bitter Bold"/>
                <a:ea typeface="Bitter Bold"/>
                <a:cs typeface="Bitter Bold"/>
                <a:sym typeface="Bitter Bold"/>
              </a:rPr>
              <a:t>Monarchs of the</a:t>
            </a:r>
            <a:r>
              <a:rPr lang="en-US" sz="4864" b="true">
                <a:solidFill>
                  <a:srgbClr val="253A7E"/>
                </a:solidFill>
                <a:latin typeface="Bitter Bold"/>
                <a:ea typeface="Bitter Bold"/>
                <a:cs typeface="Bitter Bold"/>
                <a:sym typeface="Bitter Bold"/>
              </a:rPr>
              <a:t> Chakri dynasty</a:t>
            </a:r>
          </a:p>
        </p:txBody>
      </p:sp>
      <p:sp>
        <p:nvSpPr>
          <p:cNvPr name="TextBox 27" id="27"/>
          <p:cNvSpPr txBox="true"/>
          <p:nvPr/>
        </p:nvSpPr>
        <p:spPr>
          <a:xfrm rot="0">
            <a:off x="1896906" y="4956210"/>
            <a:ext cx="3911497" cy="653189"/>
          </a:xfrm>
          <a:prstGeom prst="rect">
            <a:avLst/>
          </a:prstGeom>
        </p:spPr>
        <p:txBody>
          <a:bodyPr anchor="t" rtlCol="false" tIns="0" lIns="0" bIns="0" rIns="0">
            <a:spAutoFit/>
          </a:bodyPr>
          <a:lstStyle/>
          <a:p>
            <a:pPr algn="ctr">
              <a:lnSpc>
                <a:spcPts val="2269"/>
              </a:lnSpc>
            </a:pPr>
            <a:r>
              <a:rPr lang="en-US" sz="1809" b="true">
                <a:solidFill>
                  <a:srgbClr val="000000"/>
                </a:solidFill>
                <a:latin typeface="Bitter Bold"/>
                <a:ea typeface="Bitter Bold"/>
                <a:cs typeface="Bitter Bold"/>
                <a:sym typeface="Bitter Bold"/>
              </a:rPr>
              <a:t>King Phutthayotfa Chulalok</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I)</a:t>
            </a:r>
          </a:p>
        </p:txBody>
      </p:sp>
      <p:sp>
        <p:nvSpPr>
          <p:cNvPr name="TextBox 28" id="28"/>
          <p:cNvSpPr txBox="true"/>
          <p:nvPr/>
        </p:nvSpPr>
        <p:spPr>
          <a:xfrm rot="0">
            <a:off x="5455621" y="4956210"/>
            <a:ext cx="3911497" cy="653189"/>
          </a:xfrm>
          <a:prstGeom prst="rect">
            <a:avLst/>
          </a:prstGeom>
        </p:spPr>
        <p:txBody>
          <a:bodyPr anchor="t" rtlCol="false" tIns="0" lIns="0" bIns="0" rIns="0">
            <a:spAutoFit/>
          </a:bodyPr>
          <a:lstStyle/>
          <a:p>
            <a:pPr algn="ctr">
              <a:lnSpc>
                <a:spcPts val="2269"/>
              </a:lnSpc>
            </a:pPr>
            <a:r>
              <a:rPr lang="en-US" sz="1809" b="true">
                <a:solidFill>
                  <a:srgbClr val="000000"/>
                </a:solidFill>
                <a:latin typeface="Bitter Bold"/>
                <a:ea typeface="Bitter Bold"/>
                <a:cs typeface="Bitter Bold"/>
                <a:sym typeface="Bitter Bold"/>
              </a:rPr>
              <a:t>King Phutthaloetla Naphalai</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II)</a:t>
            </a:r>
          </a:p>
        </p:txBody>
      </p:sp>
      <p:sp>
        <p:nvSpPr>
          <p:cNvPr name="TextBox 29" id="29"/>
          <p:cNvSpPr txBox="true"/>
          <p:nvPr/>
        </p:nvSpPr>
        <p:spPr>
          <a:xfrm rot="0">
            <a:off x="8963416" y="4956210"/>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Nangklao</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III)</a:t>
            </a:r>
          </a:p>
        </p:txBody>
      </p:sp>
      <p:sp>
        <p:nvSpPr>
          <p:cNvPr name="TextBox 30" id="30"/>
          <p:cNvSpPr txBox="true"/>
          <p:nvPr/>
        </p:nvSpPr>
        <p:spPr>
          <a:xfrm rot="0">
            <a:off x="12471211" y="4946342"/>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Mongkut</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IV)</a:t>
            </a:r>
          </a:p>
        </p:txBody>
      </p:sp>
      <p:sp>
        <p:nvSpPr>
          <p:cNvPr name="TextBox 31" id="31"/>
          <p:cNvSpPr txBox="true"/>
          <p:nvPr/>
        </p:nvSpPr>
        <p:spPr>
          <a:xfrm rot="0">
            <a:off x="352886" y="8834283"/>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Chulalongkorn</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V)</a:t>
            </a:r>
          </a:p>
        </p:txBody>
      </p:sp>
      <p:sp>
        <p:nvSpPr>
          <p:cNvPr name="TextBox 32" id="32"/>
          <p:cNvSpPr txBox="true"/>
          <p:nvPr/>
        </p:nvSpPr>
        <p:spPr>
          <a:xfrm rot="0">
            <a:off x="3852654" y="8834283"/>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Vajiravudh</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VI)</a:t>
            </a:r>
          </a:p>
        </p:txBody>
      </p:sp>
      <p:sp>
        <p:nvSpPr>
          <p:cNvPr name="TextBox 33" id="33"/>
          <p:cNvSpPr txBox="true"/>
          <p:nvPr/>
        </p:nvSpPr>
        <p:spPr>
          <a:xfrm rot="0">
            <a:off x="7411369" y="8834283"/>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Prajadhipok</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VII)</a:t>
            </a:r>
          </a:p>
        </p:txBody>
      </p:sp>
      <p:sp>
        <p:nvSpPr>
          <p:cNvPr name="TextBox 34" id="34"/>
          <p:cNvSpPr txBox="true"/>
          <p:nvPr/>
        </p:nvSpPr>
        <p:spPr>
          <a:xfrm rot="0">
            <a:off x="10911137" y="8834283"/>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Ananda Mahidol</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VIII)</a:t>
            </a:r>
          </a:p>
        </p:txBody>
      </p:sp>
      <p:sp>
        <p:nvSpPr>
          <p:cNvPr name="TextBox 35" id="35"/>
          <p:cNvSpPr txBox="true"/>
          <p:nvPr/>
        </p:nvSpPr>
        <p:spPr>
          <a:xfrm rot="0">
            <a:off x="14368617" y="8834283"/>
            <a:ext cx="3911497" cy="662371"/>
          </a:xfrm>
          <a:prstGeom prst="rect">
            <a:avLst/>
          </a:prstGeom>
        </p:spPr>
        <p:txBody>
          <a:bodyPr anchor="t" rtlCol="false" tIns="0" lIns="0" bIns="0" rIns="0">
            <a:spAutoFit/>
          </a:bodyPr>
          <a:lstStyle/>
          <a:p>
            <a:pPr algn="ctr">
              <a:lnSpc>
                <a:spcPts val="2394"/>
              </a:lnSpc>
            </a:pPr>
            <a:r>
              <a:rPr lang="en-US" sz="1909" b="true">
                <a:solidFill>
                  <a:srgbClr val="000000"/>
                </a:solidFill>
                <a:latin typeface="Bitter Bold"/>
                <a:ea typeface="Bitter Bold"/>
                <a:cs typeface="Bitter Bold"/>
                <a:sym typeface="Bitter Bold"/>
              </a:rPr>
              <a:t>King Bhumibol Adulyadej</a:t>
            </a:r>
          </a:p>
          <a:p>
            <a:pPr algn="ctr">
              <a:lnSpc>
                <a:spcPts val="2647"/>
              </a:lnSpc>
            </a:pPr>
            <a:r>
              <a:rPr lang="en-US" sz="2109" b="true">
                <a:solidFill>
                  <a:srgbClr val="000000"/>
                </a:solidFill>
                <a:latin typeface="Bitter Bold"/>
                <a:ea typeface="Bitter Bold"/>
                <a:cs typeface="Bitter Bold"/>
                <a:sym typeface="Bitter Bold"/>
              </a:rPr>
              <a:t>(</a:t>
            </a:r>
            <a:r>
              <a:rPr lang="en-US" sz="2109" b="true">
                <a:solidFill>
                  <a:srgbClr val="000000"/>
                </a:solidFill>
                <a:latin typeface="Bitter Bold"/>
                <a:ea typeface="Bitter Bold"/>
                <a:cs typeface="Bitter Bold"/>
                <a:sym typeface="Bitter Bold"/>
              </a:rPr>
              <a:t>King Rama IX)</a:t>
            </a:r>
          </a:p>
        </p:txBody>
      </p:sp>
      <p:sp>
        <p:nvSpPr>
          <p:cNvPr name="TextBox 36" id="36"/>
          <p:cNvSpPr txBox="true"/>
          <p:nvPr/>
        </p:nvSpPr>
        <p:spPr>
          <a:xfrm rot="0">
            <a:off x="674789" y="9772879"/>
            <a:ext cx="16990187" cy="317500"/>
          </a:xfrm>
          <a:prstGeom prst="rect">
            <a:avLst/>
          </a:prstGeom>
        </p:spPr>
        <p:txBody>
          <a:bodyPr anchor="t" rtlCol="false" tIns="0" lIns="0" bIns="0" rIns="0">
            <a:spAutoFit/>
          </a:bodyPr>
          <a:lstStyle/>
          <a:p>
            <a:pPr algn="r">
              <a:lnSpc>
                <a:spcPts val="2749"/>
              </a:lnSpc>
            </a:pPr>
            <a:r>
              <a:rPr lang="en-US" sz="1687">
                <a:solidFill>
                  <a:srgbClr val="000000"/>
                </a:solidFill>
                <a:latin typeface="Bitter"/>
                <a:ea typeface="Bitter"/>
                <a:cs typeface="Bitter"/>
                <a:sym typeface="Bitter"/>
              </a:rPr>
              <a:t>Photo credit: Chakri Maha Prasat Throne Hall, Grand Palace, Bangkok</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28700" y="1326804"/>
            <a:ext cx="8774011" cy="1790995"/>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King Maha Vajiralongkorn</a:t>
            </a:r>
          </a:p>
          <a:p>
            <a:pPr algn="l">
              <a:lnSpc>
                <a:spcPts val="6937"/>
              </a:lnSpc>
            </a:pPr>
            <a:r>
              <a:rPr lang="en-US" sz="5562" b="true">
                <a:solidFill>
                  <a:srgbClr val="253A7E"/>
                </a:solidFill>
                <a:latin typeface="Bitter Bold"/>
                <a:ea typeface="Bitter Bold"/>
                <a:cs typeface="Bitter Bold"/>
                <a:sym typeface="Bitter Bold"/>
              </a:rPr>
              <a:t>(Rama X)</a:t>
            </a:r>
          </a:p>
        </p:txBody>
      </p:sp>
      <p:sp>
        <p:nvSpPr>
          <p:cNvPr name="TextBox 9" id="9"/>
          <p:cNvSpPr txBox="true"/>
          <p:nvPr/>
        </p:nvSpPr>
        <p:spPr>
          <a:xfrm rot="0">
            <a:off x="992238" y="4803724"/>
            <a:ext cx="9445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Current King of Thailand (2016 - present)</a:t>
            </a:r>
          </a:p>
        </p:txBody>
      </p:sp>
      <p:sp>
        <p:nvSpPr>
          <p:cNvPr name="TextBox 10" id="10"/>
          <p:cNvSpPr txBox="true"/>
          <p:nvPr/>
        </p:nvSpPr>
        <p:spPr>
          <a:xfrm rot="0">
            <a:off x="992238" y="5356469"/>
            <a:ext cx="9445523" cy="1456134"/>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Son of King Rama IX (King Bhumibol Adulyadej the Great) and grandson of King Rama V (King Chulalongkorn the Great) </a:t>
            </a:r>
          </a:p>
          <a:p>
            <a:pPr algn="l" marL="329902" indent="-164951" lvl="1">
              <a:lnSpc>
                <a:spcPts val="3562"/>
              </a:lnSpc>
            </a:pPr>
          </a:p>
        </p:txBody>
      </p:sp>
      <p:sp>
        <p:nvSpPr>
          <p:cNvPr name="TextBox 11" id="11"/>
          <p:cNvSpPr txBox="true"/>
          <p:nvPr/>
        </p:nvSpPr>
        <p:spPr>
          <a:xfrm rot="0">
            <a:off x="992238" y="7036298"/>
            <a:ext cx="9445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Phralan.in.th/coronation</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111006"/>
            <a:ext cx="7503319"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 History Overview</a:t>
            </a:r>
          </a:p>
        </p:txBody>
      </p:sp>
      <p:sp>
        <p:nvSpPr>
          <p:cNvPr name="TextBox 7" id="7"/>
          <p:cNvSpPr txBox="true"/>
          <p:nvPr/>
        </p:nvSpPr>
        <p:spPr>
          <a:xfrm rot="0">
            <a:off x="992238" y="2487816"/>
            <a:ext cx="16303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Thailand's rich history spans centuries, shaped by powerful kingdoms and cultural adaptations. Exploring different eras of Thai history provides insight into Thailand's dynamic journey.</a:t>
            </a:r>
          </a:p>
        </p:txBody>
      </p:sp>
      <p:sp>
        <p:nvSpPr>
          <p:cNvPr name="TextBox 8" id="8"/>
          <p:cNvSpPr txBox="true"/>
          <p:nvPr/>
        </p:nvSpPr>
        <p:spPr>
          <a:xfrm rot="0">
            <a:off x="4157867" y="4052297"/>
            <a:ext cx="2772414" cy="371890"/>
          </a:xfrm>
          <a:prstGeom prst="rect">
            <a:avLst/>
          </a:prstGeom>
        </p:spPr>
        <p:txBody>
          <a:bodyPr anchor="t" rtlCol="false" tIns="0" lIns="0" bIns="0" rIns="0">
            <a:spAutoFit/>
          </a:bodyPr>
          <a:lstStyle/>
          <a:p>
            <a:pPr algn="l">
              <a:lnSpc>
                <a:spcPts val="2812"/>
              </a:lnSpc>
            </a:pPr>
            <a:r>
              <a:rPr lang="en-US" sz="2249" b="true">
                <a:solidFill>
                  <a:srgbClr val="253A7E"/>
                </a:solidFill>
                <a:latin typeface="Bitter Bold"/>
                <a:ea typeface="Bitter Bold"/>
                <a:cs typeface="Bitter Bold"/>
                <a:sym typeface="Bitter Bold"/>
              </a:rPr>
              <a:t>Sukhothai Period</a:t>
            </a:r>
          </a:p>
        </p:txBody>
      </p:sp>
      <p:sp>
        <p:nvSpPr>
          <p:cNvPr name="TextBox 9" id="9"/>
          <p:cNvSpPr txBox="true"/>
          <p:nvPr/>
        </p:nvSpPr>
        <p:spPr>
          <a:xfrm rot="0">
            <a:off x="4157867" y="4579940"/>
            <a:ext cx="2772414" cy="1825684"/>
          </a:xfrm>
          <a:prstGeom prst="rect">
            <a:avLst/>
          </a:prstGeom>
        </p:spPr>
        <p:txBody>
          <a:bodyPr anchor="t" rtlCol="false" tIns="0" lIns="0" bIns="0" rIns="0">
            <a:spAutoFit/>
          </a:bodyPr>
          <a:lstStyle/>
          <a:p>
            <a:pPr algn="l">
              <a:lnSpc>
                <a:spcPts val="2914"/>
              </a:lnSpc>
            </a:pPr>
            <a:r>
              <a:rPr lang="en-US" sz="1789">
                <a:solidFill>
                  <a:srgbClr val="000000"/>
                </a:solidFill>
                <a:latin typeface="Bitter"/>
                <a:ea typeface="Bitter"/>
                <a:cs typeface="Bitter"/>
                <a:sym typeface="Bitter"/>
              </a:rPr>
              <a:t>The </a:t>
            </a:r>
            <a:r>
              <a:rPr lang="en-US" sz="1789" b="true">
                <a:solidFill>
                  <a:srgbClr val="000000"/>
                </a:solidFill>
                <a:latin typeface="Bitter Bold"/>
                <a:ea typeface="Bitter Bold"/>
                <a:cs typeface="Bitter Bold"/>
                <a:sym typeface="Bitter Bold"/>
              </a:rPr>
              <a:t>Sukhothai Period </a:t>
            </a:r>
            <a:r>
              <a:rPr lang="en-US" sz="1789">
                <a:solidFill>
                  <a:srgbClr val="000000"/>
                </a:solidFill>
                <a:latin typeface="Bitter"/>
                <a:ea typeface="Bitter"/>
                <a:cs typeface="Bitter"/>
                <a:sym typeface="Bitter"/>
              </a:rPr>
              <a:t>(1238–1351) is known as the birth period of Thai art, language, and Theravāda Buddhism.</a:t>
            </a:r>
          </a:p>
        </p:txBody>
      </p:sp>
      <p:sp>
        <p:nvSpPr>
          <p:cNvPr name="TextBox 10" id="10"/>
          <p:cNvSpPr txBox="true"/>
          <p:nvPr/>
        </p:nvSpPr>
        <p:spPr>
          <a:xfrm rot="0">
            <a:off x="7504018" y="4052297"/>
            <a:ext cx="2899530" cy="371890"/>
          </a:xfrm>
          <a:prstGeom prst="rect">
            <a:avLst/>
          </a:prstGeom>
        </p:spPr>
        <p:txBody>
          <a:bodyPr anchor="t" rtlCol="false" tIns="0" lIns="0" bIns="0" rIns="0">
            <a:spAutoFit/>
          </a:bodyPr>
          <a:lstStyle/>
          <a:p>
            <a:pPr algn="l">
              <a:lnSpc>
                <a:spcPts val="2812"/>
              </a:lnSpc>
            </a:pPr>
            <a:r>
              <a:rPr lang="en-US" sz="2249" b="true">
                <a:solidFill>
                  <a:srgbClr val="253A7E"/>
                </a:solidFill>
                <a:latin typeface="Bitter Bold"/>
                <a:ea typeface="Bitter Bold"/>
                <a:cs typeface="Bitter Bold"/>
                <a:sym typeface="Bitter Bold"/>
              </a:rPr>
              <a:t>Ayutthaya Period</a:t>
            </a:r>
          </a:p>
        </p:txBody>
      </p:sp>
      <p:sp>
        <p:nvSpPr>
          <p:cNvPr name="TextBox 11" id="11"/>
          <p:cNvSpPr txBox="true"/>
          <p:nvPr/>
        </p:nvSpPr>
        <p:spPr>
          <a:xfrm rot="0">
            <a:off x="7504018" y="4579940"/>
            <a:ext cx="2956028" cy="3045257"/>
          </a:xfrm>
          <a:prstGeom prst="rect">
            <a:avLst/>
          </a:prstGeom>
        </p:spPr>
        <p:txBody>
          <a:bodyPr anchor="t" rtlCol="false" tIns="0" lIns="0" bIns="0" rIns="0">
            <a:spAutoFit/>
          </a:bodyPr>
          <a:lstStyle/>
          <a:p>
            <a:pPr algn="l">
              <a:lnSpc>
                <a:spcPts val="2914"/>
              </a:lnSpc>
            </a:pPr>
            <a:r>
              <a:rPr lang="en-US" sz="1789">
                <a:solidFill>
                  <a:srgbClr val="000000"/>
                </a:solidFill>
                <a:latin typeface="Bitter"/>
                <a:ea typeface="Bitter"/>
                <a:cs typeface="Bitter"/>
                <a:sym typeface="Bitter"/>
              </a:rPr>
              <a:t>The </a:t>
            </a:r>
            <a:r>
              <a:rPr lang="en-US" sz="1789" b="true">
                <a:solidFill>
                  <a:srgbClr val="000000"/>
                </a:solidFill>
                <a:latin typeface="Bitter Bold"/>
                <a:ea typeface="Bitter Bold"/>
                <a:cs typeface="Bitter Bold"/>
                <a:sym typeface="Bitter Bold"/>
              </a:rPr>
              <a:t>Ayutthaya Period </a:t>
            </a:r>
            <a:r>
              <a:rPr lang="en-US" sz="1789">
                <a:solidFill>
                  <a:srgbClr val="000000"/>
                </a:solidFill>
                <a:latin typeface="Bitter"/>
                <a:ea typeface="Bitter"/>
                <a:cs typeface="Bitter"/>
                <a:sym typeface="Bitter"/>
              </a:rPr>
              <a:t>(1351–1767), saw Thailand (then called Siam) becoming a prosperous  and powerful international trade hub. Thai art, culture, religion, and military strength flourished.</a:t>
            </a:r>
          </a:p>
        </p:txBody>
      </p:sp>
      <p:sp>
        <p:nvSpPr>
          <p:cNvPr name="TextBox 12" id="12"/>
          <p:cNvSpPr txBox="true"/>
          <p:nvPr/>
        </p:nvSpPr>
        <p:spPr>
          <a:xfrm rot="0">
            <a:off x="11033798" y="4052297"/>
            <a:ext cx="2816973" cy="371890"/>
          </a:xfrm>
          <a:prstGeom prst="rect">
            <a:avLst/>
          </a:prstGeom>
        </p:spPr>
        <p:txBody>
          <a:bodyPr anchor="t" rtlCol="false" tIns="0" lIns="0" bIns="0" rIns="0">
            <a:spAutoFit/>
          </a:bodyPr>
          <a:lstStyle/>
          <a:p>
            <a:pPr algn="l">
              <a:lnSpc>
                <a:spcPts val="2812"/>
              </a:lnSpc>
            </a:pPr>
            <a:r>
              <a:rPr lang="en-US" sz="2249" b="true">
                <a:solidFill>
                  <a:srgbClr val="253A7E"/>
                </a:solidFill>
                <a:latin typeface="Bitter Bold"/>
                <a:ea typeface="Bitter Bold"/>
                <a:cs typeface="Bitter Bold"/>
                <a:sym typeface="Bitter Bold"/>
              </a:rPr>
              <a:t>Thonburi Period</a:t>
            </a:r>
          </a:p>
        </p:txBody>
      </p:sp>
      <p:sp>
        <p:nvSpPr>
          <p:cNvPr name="TextBox 13" id="13"/>
          <p:cNvSpPr txBox="true"/>
          <p:nvPr/>
        </p:nvSpPr>
        <p:spPr>
          <a:xfrm rot="0">
            <a:off x="11033798" y="4579940"/>
            <a:ext cx="2816973" cy="3416390"/>
          </a:xfrm>
          <a:prstGeom prst="rect">
            <a:avLst/>
          </a:prstGeom>
        </p:spPr>
        <p:txBody>
          <a:bodyPr anchor="t" rtlCol="false" tIns="0" lIns="0" bIns="0" rIns="0">
            <a:spAutoFit/>
          </a:bodyPr>
          <a:lstStyle/>
          <a:p>
            <a:pPr algn="l">
              <a:lnSpc>
                <a:spcPts val="2914"/>
              </a:lnSpc>
            </a:pPr>
            <a:r>
              <a:rPr lang="en-US" sz="1789">
                <a:solidFill>
                  <a:srgbClr val="000000"/>
                </a:solidFill>
                <a:latin typeface="Bitter"/>
                <a:ea typeface="Bitter"/>
                <a:cs typeface="Bitter"/>
                <a:sym typeface="Bitter"/>
              </a:rPr>
              <a:t>The </a:t>
            </a:r>
            <a:r>
              <a:rPr lang="en-US" sz="1789" b="true">
                <a:solidFill>
                  <a:srgbClr val="000000"/>
                </a:solidFill>
                <a:latin typeface="Bitter Bold"/>
                <a:ea typeface="Bitter Bold"/>
                <a:cs typeface="Bitter Bold"/>
                <a:sym typeface="Bitter Bold"/>
              </a:rPr>
              <a:t>Thonburi Period </a:t>
            </a:r>
            <a:r>
              <a:rPr lang="en-US" sz="1789">
                <a:solidFill>
                  <a:srgbClr val="000000"/>
                </a:solidFill>
                <a:latin typeface="Bitter"/>
                <a:ea typeface="Bitter"/>
                <a:cs typeface="Bitter"/>
                <a:sym typeface="Bitter"/>
              </a:rPr>
              <a:t>(1767–1782) was a brief but pivotal period in Thai history, during which King Taksin reunified the country after the fall </a:t>
            </a:r>
          </a:p>
          <a:p>
            <a:pPr algn="l">
              <a:lnSpc>
                <a:spcPts val="2914"/>
              </a:lnSpc>
            </a:pPr>
            <a:r>
              <a:rPr lang="en-US" sz="1789">
                <a:solidFill>
                  <a:srgbClr val="000000"/>
                </a:solidFill>
                <a:latin typeface="Bitter"/>
                <a:ea typeface="Bitter"/>
                <a:cs typeface="Bitter"/>
                <a:sym typeface="Bitter"/>
              </a:rPr>
              <a:t>of Ayutthaya and established Thonburi as the capital.</a:t>
            </a:r>
          </a:p>
        </p:txBody>
      </p:sp>
      <p:sp>
        <p:nvSpPr>
          <p:cNvPr name="TextBox 14" id="14"/>
          <p:cNvSpPr txBox="true"/>
          <p:nvPr/>
        </p:nvSpPr>
        <p:spPr>
          <a:xfrm rot="0">
            <a:off x="14424517" y="4052297"/>
            <a:ext cx="2899530" cy="371890"/>
          </a:xfrm>
          <a:prstGeom prst="rect">
            <a:avLst/>
          </a:prstGeom>
        </p:spPr>
        <p:txBody>
          <a:bodyPr anchor="t" rtlCol="false" tIns="0" lIns="0" bIns="0" rIns="0">
            <a:spAutoFit/>
          </a:bodyPr>
          <a:lstStyle/>
          <a:p>
            <a:pPr algn="l">
              <a:lnSpc>
                <a:spcPts val="2812"/>
              </a:lnSpc>
            </a:pPr>
            <a:r>
              <a:rPr lang="en-US" sz="2249" b="true">
                <a:solidFill>
                  <a:srgbClr val="253A7E"/>
                </a:solidFill>
                <a:latin typeface="Bitter Bold"/>
                <a:ea typeface="Bitter Bold"/>
                <a:cs typeface="Bitter Bold"/>
                <a:sym typeface="Bitter Bold"/>
              </a:rPr>
              <a:t>Rattanakosin Period</a:t>
            </a:r>
          </a:p>
        </p:txBody>
      </p:sp>
      <p:sp>
        <p:nvSpPr>
          <p:cNvPr name="TextBox 15" id="15"/>
          <p:cNvSpPr txBox="true"/>
          <p:nvPr/>
        </p:nvSpPr>
        <p:spPr>
          <a:xfrm rot="0">
            <a:off x="14424517" y="4579940"/>
            <a:ext cx="3095083" cy="2302993"/>
          </a:xfrm>
          <a:prstGeom prst="rect">
            <a:avLst/>
          </a:prstGeom>
        </p:spPr>
        <p:txBody>
          <a:bodyPr anchor="t" rtlCol="false" tIns="0" lIns="0" bIns="0" rIns="0">
            <a:spAutoFit/>
          </a:bodyPr>
          <a:lstStyle/>
          <a:p>
            <a:pPr algn="l">
              <a:lnSpc>
                <a:spcPts val="2914"/>
              </a:lnSpc>
            </a:pPr>
            <a:r>
              <a:rPr lang="en-US" sz="1789">
                <a:solidFill>
                  <a:srgbClr val="000000"/>
                </a:solidFill>
                <a:latin typeface="Bitter"/>
                <a:ea typeface="Bitter"/>
                <a:cs typeface="Bitter"/>
                <a:sym typeface="Bitter"/>
              </a:rPr>
              <a:t>The </a:t>
            </a:r>
            <a:r>
              <a:rPr lang="en-US" sz="1789" b="true">
                <a:solidFill>
                  <a:srgbClr val="000000"/>
                </a:solidFill>
                <a:latin typeface="Bitter Bold"/>
                <a:ea typeface="Bitter Bold"/>
                <a:cs typeface="Bitter Bold"/>
                <a:sym typeface="Bitter Bold"/>
              </a:rPr>
              <a:t>Rattanakosin Period</a:t>
            </a:r>
            <a:r>
              <a:rPr lang="en-US" sz="1789">
                <a:solidFill>
                  <a:srgbClr val="000000"/>
                </a:solidFill>
                <a:latin typeface="Bitter"/>
                <a:ea typeface="Bitter"/>
                <a:cs typeface="Bitter"/>
                <a:sym typeface="Bitter"/>
              </a:rPr>
              <a:t> (1782–present) ushered in modern Thailand, with Bangkok as its capital and significant political, social, and cultural advancements. </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18" id="18"/>
          <p:cNvSpPr txBox="true"/>
          <p:nvPr/>
        </p:nvSpPr>
        <p:spPr>
          <a:xfrm rot="0">
            <a:off x="1028700" y="4052297"/>
            <a:ext cx="1901809" cy="365396"/>
          </a:xfrm>
          <a:prstGeom prst="rect">
            <a:avLst/>
          </a:prstGeom>
        </p:spPr>
        <p:txBody>
          <a:bodyPr anchor="t" rtlCol="false" tIns="0" lIns="0" bIns="0" rIns="0">
            <a:spAutoFit/>
          </a:bodyPr>
          <a:lstStyle/>
          <a:p>
            <a:pPr algn="l">
              <a:lnSpc>
                <a:spcPts val="2812"/>
              </a:lnSpc>
            </a:pPr>
            <a:r>
              <a:rPr lang="en-US" sz="2249" b="true">
                <a:solidFill>
                  <a:srgbClr val="253A7E"/>
                </a:solidFill>
                <a:latin typeface="Bitter Bold"/>
                <a:ea typeface="Bitter Bold"/>
                <a:cs typeface="Bitter Bold"/>
                <a:sym typeface="Bitter Bold"/>
              </a:rPr>
              <a:t>Early Periods</a:t>
            </a:r>
          </a:p>
        </p:txBody>
      </p:sp>
      <p:sp>
        <p:nvSpPr>
          <p:cNvPr name="TextBox 19" id="19"/>
          <p:cNvSpPr txBox="true"/>
          <p:nvPr/>
        </p:nvSpPr>
        <p:spPr>
          <a:xfrm rot="0">
            <a:off x="1028700" y="4579940"/>
            <a:ext cx="2772414" cy="2164777"/>
          </a:xfrm>
          <a:prstGeom prst="rect">
            <a:avLst/>
          </a:prstGeom>
        </p:spPr>
        <p:txBody>
          <a:bodyPr anchor="t" rtlCol="false" tIns="0" lIns="0" bIns="0" rIns="0">
            <a:spAutoFit/>
          </a:bodyPr>
          <a:lstStyle/>
          <a:p>
            <a:pPr algn="l">
              <a:lnSpc>
                <a:spcPts val="2914"/>
              </a:lnSpc>
            </a:pPr>
            <a:r>
              <a:rPr lang="en-US" sz="1789">
                <a:solidFill>
                  <a:srgbClr val="000000"/>
                </a:solidFill>
                <a:latin typeface="Bitter"/>
                <a:ea typeface="Bitter"/>
                <a:cs typeface="Bitter"/>
                <a:sym typeface="Bitter"/>
              </a:rPr>
              <a:t>The </a:t>
            </a:r>
            <a:r>
              <a:rPr lang="en-US" sz="1789" b="true">
                <a:solidFill>
                  <a:srgbClr val="000000"/>
                </a:solidFill>
                <a:latin typeface="Bitter Bold"/>
                <a:ea typeface="Bitter Bold"/>
                <a:cs typeface="Bitter Bold"/>
                <a:sym typeface="Bitter Bold"/>
              </a:rPr>
              <a:t>Early Periods</a:t>
            </a:r>
            <a:r>
              <a:rPr lang="en-US" sz="1789">
                <a:solidFill>
                  <a:srgbClr val="000000"/>
                </a:solidFill>
                <a:latin typeface="Bitter"/>
                <a:ea typeface="Bitter"/>
                <a:cs typeface="Bitter"/>
                <a:sym typeface="Bitter"/>
              </a:rPr>
              <a:t> consisted of several influential periods shaping the region’s political, religious, and cultural development.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34" t="0" r="-34"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992238" y="1916705"/>
            <a:ext cx="6636544" cy="1525292"/>
          </a:xfrm>
          <a:prstGeom prst="rect">
            <a:avLst/>
          </a:prstGeom>
        </p:spPr>
        <p:txBody>
          <a:bodyPr anchor="t" rtlCol="false" tIns="0" lIns="0" bIns="0" rIns="0">
            <a:spAutoFit/>
          </a:bodyPr>
          <a:lstStyle/>
          <a:p>
            <a:pPr algn="l">
              <a:lnSpc>
                <a:spcPts val="6312"/>
              </a:lnSpc>
            </a:pPr>
            <a:r>
              <a:rPr lang="en-US" sz="5062" b="true">
                <a:solidFill>
                  <a:srgbClr val="253A7E"/>
                </a:solidFill>
                <a:latin typeface="Bitter Bold"/>
                <a:ea typeface="Bitter Bold"/>
                <a:cs typeface="Bitter Bold"/>
                <a:sym typeface="Bitter Bold"/>
              </a:rPr>
              <a:t>1.1 D</a:t>
            </a:r>
            <a:r>
              <a:rPr lang="en-US" sz="5062" b="true">
                <a:solidFill>
                  <a:srgbClr val="253A7E"/>
                </a:solidFill>
                <a:latin typeface="Bitter Bold"/>
                <a:ea typeface="Bitter Bold"/>
                <a:cs typeface="Bitter Bold"/>
                <a:sym typeface="Bitter Bold"/>
              </a:rPr>
              <a:t>varavati Period </a:t>
            </a:r>
          </a:p>
          <a:p>
            <a:pPr algn="l">
              <a:lnSpc>
                <a:spcPts val="5066"/>
              </a:lnSpc>
            </a:pPr>
            <a:r>
              <a:rPr lang="en-US" sz="4062" b="true">
                <a:solidFill>
                  <a:srgbClr val="253A7E"/>
                </a:solidFill>
                <a:latin typeface="Bitter Bold"/>
                <a:ea typeface="Bitter Bold"/>
                <a:cs typeface="Bitter Bold"/>
                <a:sym typeface="Bitter Bold"/>
              </a:rPr>
              <a:t>(6</a:t>
            </a:r>
            <a:r>
              <a:rPr lang="en-US" sz="4062" b="true">
                <a:solidFill>
                  <a:srgbClr val="253A7E"/>
                </a:solidFill>
                <a:latin typeface="Bitter Bold"/>
                <a:ea typeface="Bitter Bold"/>
                <a:cs typeface="Bitter Bold"/>
                <a:sym typeface="Bitter Bold"/>
              </a:rPr>
              <a:t>th</a:t>
            </a:r>
            <a:r>
              <a:rPr lang="en-US" sz="4062" b="true">
                <a:solidFill>
                  <a:srgbClr val="253A7E"/>
                </a:solidFill>
                <a:latin typeface="Bitter Bold"/>
                <a:ea typeface="Bitter Bold"/>
                <a:cs typeface="Bitter Bold"/>
                <a:sym typeface="Bitter Bold"/>
              </a:rPr>
              <a:t> - 11</a:t>
            </a:r>
            <a:r>
              <a:rPr lang="en-US" sz="4062" b="true">
                <a:solidFill>
                  <a:srgbClr val="253A7E"/>
                </a:solidFill>
                <a:latin typeface="Bitter Bold"/>
                <a:ea typeface="Bitter Bold"/>
                <a:cs typeface="Bitter Bold"/>
                <a:sym typeface="Bitter Bold"/>
              </a:rPr>
              <a:t>th</a:t>
            </a:r>
            <a:r>
              <a:rPr lang="en-US" sz="4062" b="true">
                <a:solidFill>
                  <a:srgbClr val="253A7E"/>
                </a:solidFill>
                <a:latin typeface="Bitter Bold"/>
                <a:ea typeface="Bitter Bold"/>
                <a:cs typeface="Bitter Bold"/>
                <a:sym typeface="Bitter Bold"/>
              </a:rPr>
              <a:t> Century)</a:t>
            </a:r>
          </a:p>
        </p:txBody>
      </p:sp>
      <p:sp>
        <p:nvSpPr>
          <p:cNvPr name="TextBox 11" id="11"/>
          <p:cNvSpPr txBox="true"/>
          <p:nvPr/>
        </p:nvSpPr>
        <p:spPr>
          <a:xfrm rot="0">
            <a:off x="991369" y="3680122"/>
            <a:ext cx="7751439" cy="988962"/>
          </a:xfrm>
          <a:prstGeom prst="rect">
            <a:avLst/>
          </a:prstGeom>
        </p:spPr>
        <p:txBody>
          <a:bodyPr anchor="t" rtlCol="false" tIns="0" lIns="0" bIns="0" rIns="0">
            <a:spAutoFit/>
          </a:bodyPr>
          <a:lstStyle/>
          <a:p>
            <a:pPr algn="l" marL="514700" indent="-257350" lvl="1">
              <a:lnSpc>
                <a:spcPts val="3882"/>
              </a:lnSpc>
              <a:buFont typeface="Arial"/>
              <a:buChar char="•"/>
            </a:pPr>
            <a:r>
              <a:rPr lang="en-US" sz="2383">
                <a:solidFill>
                  <a:srgbClr val="000000"/>
                </a:solidFill>
                <a:latin typeface="Bitter"/>
                <a:ea typeface="Bitter"/>
                <a:cs typeface="Bitter"/>
                <a:sym typeface="Bitter"/>
              </a:rPr>
              <a:t>A </a:t>
            </a:r>
            <a:r>
              <a:rPr lang="en-US" sz="2383">
                <a:solidFill>
                  <a:srgbClr val="000000"/>
                </a:solidFill>
                <a:latin typeface="Bitter"/>
                <a:ea typeface="Bitter"/>
                <a:cs typeface="Bitter"/>
                <a:sym typeface="Bitter"/>
              </a:rPr>
              <a:t>maj</a:t>
            </a:r>
            <a:r>
              <a:rPr lang="en-US" sz="2383">
                <a:solidFill>
                  <a:srgbClr val="000000"/>
                </a:solidFill>
                <a:latin typeface="Bitter"/>
                <a:ea typeface="Bitter"/>
                <a:cs typeface="Bitter"/>
                <a:sym typeface="Bitter"/>
              </a:rPr>
              <a:t>o</a:t>
            </a:r>
            <a:r>
              <a:rPr lang="en-US" sz="2383">
                <a:solidFill>
                  <a:srgbClr val="000000"/>
                </a:solidFill>
                <a:latin typeface="Bitter"/>
                <a:ea typeface="Bitter"/>
                <a:cs typeface="Bitter"/>
                <a:sym typeface="Bitter"/>
              </a:rPr>
              <a:t>r center for </a:t>
            </a:r>
            <a:r>
              <a:rPr lang="en-US" b="true" sz="2383">
                <a:solidFill>
                  <a:srgbClr val="000000"/>
                </a:solidFill>
                <a:latin typeface="Bitter Bold"/>
                <a:ea typeface="Bitter Bold"/>
                <a:cs typeface="Bitter Bold"/>
                <a:sym typeface="Bitter Bold"/>
              </a:rPr>
              <a:t>the spread of Buddhism and cultural exchange</a:t>
            </a:r>
            <a:r>
              <a:rPr lang="en-US" sz="2383">
                <a:solidFill>
                  <a:srgbClr val="000000"/>
                </a:solidFill>
                <a:latin typeface="Bitter"/>
                <a:ea typeface="Bitter"/>
                <a:cs typeface="Bitter"/>
                <a:sym typeface="Bitter"/>
              </a:rPr>
              <a:t> in mainland Southeast Asia.</a:t>
            </a:r>
          </a:p>
        </p:txBody>
      </p:sp>
      <p:sp>
        <p:nvSpPr>
          <p:cNvPr name="TextBox 12" id="12"/>
          <p:cNvSpPr txBox="true"/>
          <p:nvPr/>
        </p:nvSpPr>
        <p:spPr>
          <a:xfrm rot="0">
            <a:off x="974531" y="4751654"/>
            <a:ext cx="7286637" cy="966492"/>
          </a:xfrm>
          <a:prstGeom prst="rect">
            <a:avLst/>
          </a:prstGeom>
        </p:spPr>
        <p:txBody>
          <a:bodyPr anchor="t" rtlCol="false" tIns="0" lIns="0" bIns="0" rIns="0">
            <a:spAutoFit/>
          </a:bodyPr>
          <a:lstStyle/>
          <a:p>
            <a:pPr algn="l" marL="514700" indent="-257350" lvl="1">
              <a:lnSpc>
                <a:spcPts val="3881"/>
              </a:lnSpc>
              <a:buFont typeface="Arial"/>
              <a:buChar char="•"/>
            </a:pPr>
            <a:r>
              <a:rPr lang="en-US" sz="2383">
                <a:solidFill>
                  <a:srgbClr val="000000"/>
                </a:solidFill>
                <a:latin typeface="Bitter"/>
                <a:ea typeface="Bitter"/>
                <a:cs typeface="Bitter"/>
                <a:sym typeface="Bitter"/>
              </a:rPr>
              <a:t>L</a:t>
            </a:r>
            <a:r>
              <a:rPr lang="en-US" sz="2383">
                <a:solidFill>
                  <a:srgbClr val="000000"/>
                </a:solidFill>
                <a:latin typeface="Bitter"/>
                <a:ea typeface="Bitter"/>
                <a:cs typeface="Bitter"/>
                <a:sym typeface="Bitter"/>
              </a:rPr>
              <a:t>o</a:t>
            </a:r>
            <a:r>
              <a:rPr lang="en-US" sz="2383">
                <a:solidFill>
                  <a:srgbClr val="000000"/>
                </a:solidFill>
                <a:latin typeface="Bitter"/>
                <a:ea typeface="Bitter"/>
                <a:cs typeface="Bitter"/>
                <a:sym typeface="Bitter"/>
              </a:rPr>
              <a:t>cated in present-day Central Thailand, particularly </a:t>
            </a:r>
            <a:r>
              <a:rPr lang="en-US" b="true" sz="2383">
                <a:solidFill>
                  <a:srgbClr val="000000"/>
                </a:solidFill>
                <a:latin typeface="Bitter Bold"/>
                <a:ea typeface="Bitter Bold"/>
                <a:cs typeface="Bitter Bold"/>
                <a:sym typeface="Bitter Bold"/>
              </a:rPr>
              <a:t>the Chao Phraya River Basin</a:t>
            </a:r>
            <a:r>
              <a:rPr lang="en-US" sz="2383">
                <a:solidFill>
                  <a:srgbClr val="000000"/>
                </a:solidFill>
                <a:latin typeface="Bitter"/>
                <a:ea typeface="Bitter"/>
                <a:cs typeface="Bitter"/>
                <a:sym typeface="Bitter"/>
              </a:rPr>
              <a:t>.</a:t>
            </a:r>
          </a:p>
        </p:txBody>
      </p:sp>
      <p:sp>
        <p:nvSpPr>
          <p:cNvPr name="TextBox 13" id="13"/>
          <p:cNvSpPr txBox="true"/>
          <p:nvPr/>
        </p:nvSpPr>
        <p:spPr>
          <a:xfrm rot="0">
            <a:off x="974531" y="5803871"/>
            <a:ext cx="7751439" cy="1455583"/>
          </a:xfrm>
          <a:prstGeom prst="rect">
            <a:avLst/>
          </a:prstGeom>
        </p:spPr>
        <p:txBody>
          <a:bodyPr anchor="t" rtlCol="false" tIns="0" lIns="0" bIns="0" rIns="0">
            <a:spAutoFit/>
          </a:bodyPr>
          <a:lstStyle/>
          <a:p>
            <a:pPr algn="l" marL="514700" indent="-257350" lvl="1">
              <a:lnSpc>
                <a:spcPts val="3881"/>
              </a:lnSpc>
              <a:buFont typeface="Arial"/>
              <a:buChar char="•"/>
            </a:pPr>
            <a:r>
              <a:rPr lang="en-US" sz="2383">
                <a:solidFill>
                  <a:srgbClr val="000000"/>
                </a:solidFill>
                <a:latin typeface="Bitter"/>
                <a:ea typeface="Bitter"/>
                <a:cs typeface="Bitter"/>
                <a:sym typeface="Bitter"/>
              </a:rPr>
              <a:t>The cap</a:t>
            </a:r>
            <a:r>
              <a:rPr lang="en-US" sz="2383">
                <a:solidFill>
                  <a:srgbClr val="000000"/>
                </a:solidFill>
                <a:latin typeface="Bitter"/>
                <a:ea typeface="Bitter"/>
                <a:cs typeface="Bitter"/>
                <a:sym typeface="Bitter"/>
              </a:rPr>
              <a:t>i</a:t>
            </a:r>
            <a:r>
              <a:rPr lang="en-US" sz="2383">
                <a:solidFill>
                  <a:srgbClr val="000000"/>
                </a:solidFill>
                <a:latin typeface="Bitter"/>
                <a:ea typeface="Bitter"/>
                <a:cs typeface="Bitter"/>
                <a:sym typeface="Bitter"/>
              </a:rPr>
              <a:t>tal</a:t>
            </a:r>
            <a:r>
              <a:rPr lang="en-US" sz="2383">
                <a:solidFill>
                  <a:srgbClr val="000000"/>
                </a:solidFill>
                <a:latin typeface="Bitter"/>
                <a:ea typeface="Bitter"/>
                <a:cs typeface="Bitter"/>
                <a:sym typeface="Bitter"/>
              </a:rPr>
              <a:t> i</a:t>
            </a:r>
            <a:r>
              <a:rPr lang="en-US" sz="2383">
                <a:solidFill>
                  <a:srgbClr val="000000"/>
                </a:solidFill>
                <a:latin typeface="Bitter"/>
                <a:ea typeface="Bitter"/>
                <a:cs typeface="Bitter"/>
                <a:sym typeface="Bitter"/>
              </a:rPr>
              <a:t>s believed to have been either </a:t>
            </a:r>
            <a:r>
              <a:rPr lang="en-US" b="true" sz="2383">
                <a:solidFill>
                  <a:srgbClr val="000000"/>
                </a:solidFill>
                <a:latin typeface="Bitter Bold"/>
                <a:ea typeface="Bitter Bold"/>
                <a:cs typeface="Bitter Bold"/>
                <a:sym typeface="Bitter Bold"/>
              </a:rPr>
              <a:t>Nakhon Pathom</a:t>
            </a:r>
            <a:r>
              <a:rPr lang="en-US" sz="2383">
                <a:solidFill>
                  <a:srgbClr val="000000"/>
                </a:solidFill>
                <a:latin typeface="Bitter"/>
                <a:ea typeface="Bitter"/>
                <a:cs typeface="Bitter"/>
                <a:sym typeface="Bitter"/>
              </a:rPr>
              <a:t> or </a:t>
            </a:r>
            <a:r>
              <a:rPr lang="en-US" b="true" sz="2383">
                <a:solidFill>
                  <a:srgbClr val="000000"/>
                </a:solidFill>
                <a:latin typeface="Bitter Bold"/>
                <a:ea typeface="Bitter Bold"/>
                <a:cs typeface="Bitter Bold"/>
                <a:sym typeface="Bitter Bold"/>
              </a:rPr>
              <a:t>Suphan Buri</a:t>
            </a:r>
            <a:r>
              <a:rPr lang="en-US" sz="2383">
                <a:solidFill>
                  <a:srgbClr val="000000"/>
                </a:solidFill>
                <a:latin typeface="Bitter"/>
                <a:ea typeface="Bitter"/>
                <a:cs typeface="Bitter"/>
                <a:sym typeface="Bitter"/>
              </a:rPr>
              <a:t>, though no consensus has been reached.</a:t>
            </a:r>
          </a:p>
        </p:txBody>
      </p:sp>
      <p:sp>
        <p:nvSpPr>
          <p:cNvPr name="TextBox 14" id="14"/>
          <p:cNvSpPr txBox="true"/>
          <p:nvPr/>
        </p:nvSpPr>
        <p:spPr>
          <a:xfrm rot="0">
            <a:off x="974531" y="7345179"/>
            <a:ext cx="7717763" cy="1500696"/>
          </a:xfrm>
          <a:prstGeom prst="rect">
            <a:avLst/>
          </a:prstGeom>
        </p:spPr>
        <p:txBody>
          <a:bodyPr anchor="t" rtlCol="false" tIns="0" lIns="0" bIns="0" rIns="0">
            <a:spAutoFit/>
          </a:bodyPr>
          <a:lstStyle/>
          <a:p>
            <a:pPr algn="l" marL="514700" indent="-257350" lvl="1">
              <a:lnSpc>
                <a:spcPts val="3882"/>
              </a:lnSpc>
              <a:buFont typeface="Arial"/>
              <a:buChar char="•"/>
            </a:pPr>
            <a:r>
              <a:rPr lang="en-US" sz="2383">
                <a:solidFill>
                  <a:srgbClr val="000000"/>
                </a:solidFill>
                <a:latin typeface="Bitter"/>
                <a:ea typeface="Bitter"/>
                <a:cs typeface="Bitter"/>
                <a:sym typeface="Bitter"/>
              </a:rPr>
              <a:t>Di</a:t>
            </a:r>
            <a:r>
              <a:rPr lang="en-US" sz="2383">
                <a:solidFill>
                  <a:srgbClr val="000000"/>
                </a:solidFill>
                <a:latin typeface="Bitter"/>
                <a:ea typeface="Bitter"/>
                <a:cs typeface="Bitter"/>
                <a:sym typeface="Bitter"/>
              </a:rPr>
              <a:t>s</a:t>
            </a:r>
            <a:r>
              <a:rPr lang="en-US" sz="2383">
                <a:solidFill>
                  <a:srgbClr val="000000"/>
                </a:solidFill>
                <a:latin typeface="Bitter"/>
                <a:ea typeface="Bitter"/>
                <a:cs typeface="Bitter"/>
                <a:sym typeface="Bitter"/>
              </a:rPr>
              <a:t>t</a:t>
            </a:r>
            <a:r>
              <a:rPr lang="en-US" sz="2383">
                <a:solidFill>
                  <a:srgbClr val="000000"/>
                </a:solidFill>
                <a:latin typeface="Bitter"/>
                <a:ea typeface="Bitter"/>
                <a:cs typeface="Bitter"/>
                <a:sym typeface="Bitter"/>
              </a:rPr>
              <a:t>in</a:t>
            </a:r>
            <a:r>
              <a:rPr lang="en-US" sz="2383">
                <a:solidFill>
                  <a:srgbClr val="000000"/>
                </a:solidFill>
                <a:latin typeface="Bitter"/>
                <a:ea typeface="Bitter"/>
                <a:cs typeface="Bitter"/>
                <a:sym typeface="Bitter"/>
              </a:rPr>
              <a:t>ct</a:t>
            </a:r>
            <a:r>
              <a:rPr lang="en-US" sz="2383">
                <a:solidFill>
                  <a:srgbClr val="000000"/>
                </a:solidFill>
                <a:latin typeface="Bitter"/>
                <a:ea typeface="Bitter"/>
                <a:cs typeface="Bitter"/>
                <a:sym typeface="Bitter"/>
              </a:rPr>
              <a:t>i</a:t>
            </a:r>
            <a:r>
              <a:rPr lang="en-US" sz="2383">
                <a:solidFill>
                  <a:srgbClr val="000000"/>
                </a:solidFill>
                <a:latin typeface="Bitter"/>
                <a:ea typeface="Bitter"/>
                <a:cs typeface="Bitter"/>
                <a:sym typeface="Bitter"/>
              </a:rPr>
              <a:t>ve artistic remains include Stone</a:t>
            </a:r>
            <a:r>
              <a:rPr lang="en-US" sz="2383">
                <a:solidFill>
                  <a:srgbClr val="000000"/>
                </a:solidFill>
                <a:latin typeface="Bitter"/>
                <a:ea typeface="Bitter"/>
                <a:cs typeface="Bitter"/>
                <a:sym typeface="Bitter"/>
              </a:rPr>
              <a:t> </a:t>
            </a:r>
            <a:r>
              <a:rPr lang="en-US" b="true" sz="2383">
                <a:solidFill>
                  <a:srgbClr val="000000"/>
                </a:solidFill>
                <a:latin typeface="Bitter Bold"/>
                <a:ea typeface="Bitter Bold"/>
                <a:cs typeface="Bitter Bold"/>
                <a:sym typeface="Bitter Bold"/>
              </a:rPr>
              <a:t>Wheel of Law (Dharmachakra) and crouching deer, and Buddha votive tablets</a:t>
            </a:r>
            <a:r>
              <a:rPr lang="en-US" sz="2383">
                <a:solidFill>
                  <a:srgbClr val="000000"/>
                </a:solidFill>
                <a:latin typeface="Bitter"/>
                <a:ea typeface="Bitter"/>
                <a:cs typeface="Bitter"/>
                <a:sym typeface="Bitter"/>
              </a:rPr>
              <a:t>.</a:t>
            </a:r>
          </a:p>
        </p:txBody>
      </p:sp>
      <p:sp>
        <p:nvSpPr>
          <p:cNvPr name="TextBox 15" id="15"/>
          <p:cNvSpPr txBox="true"/>
          <p:nvPr/>
        </p:nvSpPr>
        <p:spPr>
          <a:xfrm rot="0">
            <a:off x="1028700" y="697505"/>
            <a:ext cx="5626001" cy="914400"/>
          </a:xfrm>
          <a:prstGeom prst="rect">
            <a:avLst/>
          </a:prstGeom>
        </p:spPr>
        <p:txBody>
          <a:bodyPr anchor="t" rtlCol="false" tIns="0" lIns="0" bIns="0" rIns="0">
            <a:spAutoFit/>
          </a:bodyPr>
          <a:lstStyle/>
          <a:p>
            <a:pPr algn="l">
              <a:lnSpc>
                <a:spcPts val="6937"/>
              </a:lnSpc>
            </a:pPr>
            <a:r>
              <a:rPr lang="en-US" b="true" sz="5562">
                <a:solidFill>
                  <a:srgbClr val="253A7E"/>
                </a:solidFill>
                <a:latin typeface="Bitter Bold"/>
                <a:ea typeface="Bitter Bold"/>
                <a:cs typeface="Bitter Bold"/>
                <a:sym typeface="Bitter Bold"/>
              </a:rPr>
              <a:t>1. Early Periods</a:t>
            </a:r>
            <a:r>
              <a:rPr lang="en-US" b="true" sz="5562">
                <a:solidFill>
                  <a:srgbClr val="253A7E"/>
                </a:solidFill>
                <a:latin typeface="Bitter Bold"/>
                <a:ea typeface="Bitter Bold"/>
                <a:cs typeface="Bitter Bold"/>
                <a:sym typeface="Bitter Bold"/>
              </a:rPr>
              <a:t> </a:t>
            </a:r>
          </a:p>
        </p:txBody>
      </p:sp>
      <p:sp>
        <p:nvSpPr>
          <p:cNvPr name="TextBox 16" id="16"/>
          <p:cNvSpPr txBox="true"/>
          <p:nvPr/>
        </p:nvSpPr>
        <p:spPr>
          <a:xfrm rot="0">
            <a:off x="1212142" y="9122100"/>
            <a:ext cx="8921530" cy="552165"/>
          </a:xfrm>
          <a:prstGeom prst="rect">
            <a:avLst/>
          </a:prstGeom>
        </p:spPr>
        <p:txBody>
          <a:bodyPr anchor="t" rtlCol="false" tIns="0" lIns="0" bIns="0" rIns="0">
            <a:spAutoFit/>
          </a:bodyPr>
          <a:lstStyle/>
          <a:p>
            <a:pPr algn="l">
              <a:lnSpc>
                <a:spcPts val="2290"/>
              </a:lnSpc>
              <a:spcBef>
                <a:spcPct val="0"/>
              </a:spcBef>
            </a:pPr>
            <a:r>
              <a:rPr lang="en-US" sz="1407">
                <a:solidFill>
                  <a:srgbClr val="000000"/>
                </a:solidFill>
                <a:latin typeface="Bitter"/>
                <a:ea typeface="Bitter"/>
                <a:cs typeface="Bitter"/>
                <a:sym typeface="Bitter"/>
              </a:rPr>
              <a:t>Pictured: Wheel of Law (Dharmachakra) and crouching deer, National Museum Bangkok (Phranakorn)</a:t>
            </a:r>
          </a:p>
          <a:p>
            <a:pPr algn="l">
              <a:lnSpc>
                <a:spcPts val="2290"/>
              </a:lnSpc>
              <a:spcBef>
                <a:spcPct val="0"/>
              </a:spcBef>
            </a:pPr>
            <a:r>
              <a:rPr lang="en-US" sz="1407">
                <a:solidFill>
                  <a:srgbClr val="000000"/>
                </a:solidFill>
                <a:latin typeface="Bitter"/>
                <a:ea typeface="Bitter"/>
                <a:cs typeface="Bitter"/>
                <a:sym typeface="Bitter"/>
              </a:rPr>
              <a:t>Photo credit: Aksorn Publishing</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60660" t="0" r="-67163"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726899" y="2091854"/>
            <a:ext cx="8115300" cy="1347301"/>
          </a:xfrm>
          <a:prstGeom prst="rect">
            <a:avLst/>
          </a:prstGeom>
        </p:spPr>
        <p:txBody>
          <a:bodyPr anchor="t" rtlCol="false" tIns="0" lIns="0" bIns="0" rIns="0">
            <a:spAutoFit/>
          </a:bodyPr>
          <a:lstStyle/>
          <a:p>
            <a:pPr algn="l">
              <a:lnSpc>
                <a:spcPts val="5065"/>
              </a:lnSpc>
            </a:pPr>
            <a:r>
              <a:rPr lang="en-US" sz="4062" b="true">
                <a:solidFill>
                  <a:srgbClr val="253A7E"/>
                </a:solidFill>
                <a:latin typeface="Bitter Bold"/>
                <a:ea typeface="Bitter Bold"/>
                <a:cs typeface="Bitter Bold"/>
                <a:sym typeface="Bitter Bold"/>
              </a:rPr>
              <a:t>1. Si Thep Historical Park </a:t>
            </a:r>
          </a:p>
          <a:p>
            <a:pPr algn="l">
              <a:lnSpc>
                <a:spcPts val="5066"/>
              </a:lnSpc>
            </a:pPr>
            <a:r>
              <a:rPr lang="en-US" sz="4062" b="true">
                <a:solidFill>
                  <a:srgbClr val="253A7E"/>
                </a:solidFill>
                <a:latin typeface="Bitter Bold"/>
                <a:ea typeface="Bitter Bold"/>
                <a:cs typeface="Bitter Bold"/>
                <a:sym typeface="Bitter Bold"/>
              </a:rPr>
              <a:t>(Phetchabun)</a:t>
            </a:r>
          </a:p>
        </p:txBody>
      </p:sp>
      <p:sp>
        <p:nvSpPr>
          <p:cNvPr name="TextBox 11" id="11"/>
          <p:cNvSpPr txBox="true"/>
          <p:nvPr/>
        </p:nvSpPr>
        <p:spPr>
          <a:xfrm rot="0">
            <a:off x="1028700" y="8129996"/>
            <a:ext cx="8632168" cy="627019"/>
          </a:xfrm>
          <a:prstGeom prst="rect">
            <a:avLst/>
          </a:prstGeom>
        </p:spPr>
        <p:txBody>
          <a:bodyPr anchor="t" rtlCol="false" tIns="0" lIns="0" bIns="0" rIns="0">
            <a:spAutoFit/>
          </a:bodyPr>
          <a:lstStyle/>
          <a:p>
            <a:pPr algn="l">
              <a:lnSpc>
                <a:spcPts val="2616"/>
              </a:lnSpc>
              <a:spcBef>
                <a:spcPct val="0"/>
              </a:spcBef>
            </a:pPr>
            <a:r>
              <a:rPr lang="en-US" sz="1607">
                <a:solidFill>
                  <a:srgbClr val="000000"/>
                </a:solidFill>
                <a:latin typeface="Bitter"/>
                <a:ea typeface="Bitter"/>
                <a:cs typeface="Bitter"/>
                <a:sym typeface="Bitter"/>
              </a:rPr>
              <a:t>Pictured: Prang Si Thep, Si Thep Historical Park, Phetchabun</a:t>
            </a:r>
          </a:p>
          <a:p>
            <a:pPr algn="l">
              <a:lnSpc>
                <a:spcPts val="2616"/>
              </a:lnSpc>
              <a:spcBef>
                <a:spcPct val="0"/>
              </a:spcBef>
            </a:pPr>
            <a:r>
              <a:rPr lang="en-US" sz="1607">
                <a:solidFill>
                  <a:srgbClr val="000000"/>
                </a:solidFill>
                <a:latin typeface="Bitter"/>
                <a:ea typeface="Bitter"/>
                <a:cs typeface="Bitter"/>
                <a:sym typeface="Bitter"/>
              </a:rPr>
              <a:t>Photo credit: Fine Arts Department</a:t>
            </a:r>
          </a:p>
        </p:txBody>
      </p:sp>
      <p:sp>
        <p:nvSpPr>
          <p:cNvPr name="TextBox 12" id="12"/>
          <p:cNvSpPr txBox="true"/>
          <p:nvPr/>
        </p:nvSpPr>
        <p:spPr>
          <a:xfrm rot="0">
            <a:off x="726899" y="915253"/>
            <a:ext cx="9158817" cy="681301"/>
          </a:xfrm>
          <a:prstGeom prst="rect">
            <a:avLst/>
          </a:prstGeom>
        </p:spPr>
        <p:txBody>
          <a:bodyPr anchor="t" rtlCol="false" tIns="0" lIns="0" bIns="0" rIns="0">
            <a:spAutoFit/>
          </a:bodyPr>
          <a:lstStyle/>
          <a:p>
            <a:pPr algn="l">
              <a:lnSpc>
                <a:spcPts val="5194"/>
              </a:lnSpc>
            </a:pPr>
            <a:r>
              <a:rPr lang="en-US" sz="4164" b="true">
                <a:solidFill>
                  <a:srgbClr val="253A7E"/>
                </a:solidFill>
                <a:latin typeface="Bitter Bold"/>
                <a:ea typeface="Bitter Bold"/>
                <a:cs typeface="Bitter Bold"/>
                <a:sym typeface="Bitter Bold"/>
              </a:rPr>
              <a:t>Important D</a:t>
            </a:r>
            <a:r>
              <a:rPr lang="en-US" sz="4164" b="true">
                <a:solidFill>
                  <a:srgbClr val="253A7E"/>
                </a:solidFill>
                <a:latin typeface="Bitter Bold"/>
                <a:ea typeface="Bitter Bold"/>
                <a:cs typeface="Bitter Bold"/>
                <a:sym typeface="Bitter Bold"/>
              </a:rPr>
              <a:t>varavati-Related Sites</a:t>
            </a:r>
          </a:p>
        </p:txBody>
      </p:sp>
      <p:sp>
        <p:nvSpPr>
          <p:cNvPr name="TextBox 13" id="13"/>
          <p:cNvSpPr txBox="true"/>
          <p:nvPr/>
        </p:nvSpPr>
        <p:spPr>
          <a:xfrm rot="0">
            <a:off x="1028700" y="3871665"/>
            <a:ext cx="7010873" cy="3407105"/>
          </a:xfrm>
          <a:prstGeom prst="rect">
            <a:avLst/>
          </a:prstGeom>
        </p:spPr>
        <p:txBody>
          <a:bodyPr anchor="t" rtlCol="false" tIns="0" lIns="0" bIns="0" rIns="0">
            <a:spAutoFit/>
          </a:bodyPr>
          <a:lstStyle/>
          <a:p>
            <a:pPr algn="l" marL="516000" indent="-258000" lvl="1">
              <a:lnSpc>
                <a:spcPts val="3864"/>
              </a:lnSpc>
              <a:buFont typeface="Arial"/>
              <a:buChar char="•"/>
            </a:pPr>
            <a:r>
              <a:rPr lang="en-US" sz="2389">
                <a:solidFill>
                  <a:srgbClr val="000000"/>
                </a:solidFill>
                <a:latin typeface="Bitter"/>
                <a:ea typeface="Bitter"/>
                <a:cs typeface="Bitter"/>
                <a:sym typeface="Bitter"/>
              </a:rPr>
              <a:t>A</a:t>
            </a:r>
            <a:r>
              <a:rPr lang="en-US" sz="2389">
                <a:solidFill>
                  <a:srgbClr val="000000"/>
                </a:solidFill>
                <a:latin typeface="Bitter"/>
                <a:ea typeface="Bitter"/>
                <a:cs typeface="Bitter"/>
                <a:sym typeface="Bitter"/>
              </a:rPr>
              <a:t>n important hub in early Southeast Asian trade and cultural networks.</a:t>
            </a:r>
          </a:p>
          <a:p>
            <a:pPr algn="l" marL="516000" indent="-258000" lvl="1">
              <a:lnSpc>
                <a:spcPts val="3864"/>
              </a:lnSpc>
              <a:buFont typeface="Arial"/>
              <a:buChar char="•"/>
            </a:pPr>
            <a:r>
              <a:rPr lang="en-US" sz="2389">
                <a:solidFill>
                  <a:srgbClr val="000000"/>
                </a:solidFill>
                <a:latin typeface="Bitter"/>
                <a:ea typeface="Bitter"/>
                <a:cs typeface="Bitter"/>
                <a:sym typeface="Bitter"/>
              </a:rPr>
              <a:t>Demonstrates the integration of Theravada Buddhism, Mahayana Buddhism, and Hinduism.</a:t>
            </a:r>
          </a:p>
          <a:p>
            <a:pPr algn="l" marL="516000" indent="-258000" lvl="1">
              <a:lnSpc>
                <a:spcPts val="3866"/>
              </a:lnSpc>
              <a:buFont typeface="Arial"/>
              <a:buChar char="•"/>
            </a:pPr>
            <a:r>
              <a:rPr lang="en-US" sz="2389">
                <a:solidFill>
                  <a:srgbClr val="000000"/>
                </a:solidFill>
                <a:latin typeface="Bitter"/>
                <a:ea typeface="Bitter"/>
                <a:cs typeface="Bitter"/>
                <a:sym typeface="Bitter"/>
              </a:rPr>
              <a:t>Inscribed as </a:t>
            </a:r>
            <a:r>
              <a:rPr lang="en-US" b="true" sz="2389">
                <a:solidFill>
                  <a:srgbClr val="000000"/>
                </a:solidFill>
                <a:latin typeface="Bitter Bold"/>
                <a:ea typeface="Bitter Bold"/>
                <a:cs typeface="Bitter Bold"/>
                <a:sym typeface="Bitter Bold"/>
              </a:rPr>
              <a:t>a UNESCO World Heritage Site in 2023.</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21723" t="0" r="-49213"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726899" y="2091854"/>
            <a:ext cx="8115300" cy="1347301"/>
          </a:xfrm>
          <a:prstGeom prst="rect">
            <a:avLst/>
          </a:prstGeom>
        </p:spPr>
        <p:txBody>
          <a:bodyPr anchor="t" rtlCol="false" tIns="0" lIns="0" bIns="0" rIns="0">
            <a:spAutoFit/>
          </a:bodyPr>
          <a:lstStyle/>
          <a:p>
            <a:pPr algn="l">
              <a:lnSpc>
                <a:spcPts val="5065"/>
              </a:lnSpc>
            </a:pPr>
            <a:r>
              <a:rPr lang="en-US" sz="4062" b="true">
                <a:solidFill>
                  <a:srgbClr val="253A7E"/>
                </a:solidFill>
                <a:latin typeface="Bitter Bold"/>
                <a:ea typeface="Bitter Bold"/>
                <a:cs typeface="Bitter Bold"/>
                <a:sym typeface="Bitter Bold"/>
              </a:rPr>
              <a:t>2. Phu Phra Bat Historical Park</a:t>
            </a:r>
          </a:p>
          <a:p>
            <a:pPr algn="l">
              <a:lnSpc>
                <a:spcPts val="5066"/>
              </a:lnSpc>
            </a:pPr>
            <a:r>
              <a:rPr lang="en-US" sz="4062" b="true">
                <a:solidFill>
                  <a:srgbClr val="253A7E"/>
                </a:solidFill>
                <a:latin typeface="Bitter Bold"/>
                <a:ea typeface="Bitter Bold"/>
                <a:cs typeface="Bitter Bold"/>
                <a:sym typeface="Bitter Bold"/>
              </a:rPr>
              <a:t>(Udon Thani)</a:t>
            </a:r>
          </a:p>
        </p:txBody>
      </p:sp>
      <p:sp>
        <p:nvSpPr>
          <p:cNvPr name="TextBox 11" id="11"/>
          <p:cNvSpPr txBox="true"/>
          <p:nvPr/>
        </p:nvSpPr>
        <p:spPr>
          <a:xfrm rot="0">
            <a:off x="1028700" y="8129996"/>
            <a:ext cx="8632168" cy="627019"/>
          </a:xfrm>
          <a:prstGeom prst="rect">
            <a:avLst/>
          </a:prstGeom>
        </p:spPr>
        <p:txBody>
          <a:bodyPr anchor="t" rtlCol="false" tIns="0" lIns="0" bIns="0" rIns="0">
            <a:spAutoFit/>
          </a:bodyPr>
          <a:lstStyle/>
          <a:p>
            <a:pPr algn="l">
              <a:lnSpc>
                <a:spcPts val="2616"/>
              </a:lnSpc>
              <a:spcBef>
                <a:spcPct val="0"/>
              </a:spcBef>
            </a:pPr>
            <a:r>
              <a:rPr lang="en-US" sz="1607">
                <a:solidFill>
                  <a:srgbClr val="000000"/>
                </a:solidFill>
                <a:latin typeface="Bitter"/>
                <a:ea typeface="Bitter"/>
                <a:cs typeface="Bitter"/>
                <a:sym typeface="Bitter"/>
              </a:rPr>
              <a:t>Pictured: Hor Nang Usa, Phu Phra Bat Historical Park, Udon Thani</a:t>
            </a:r>
          </a:p>
          <a:p>
            <a:pPr algn="l">
              <a:lnSpc>
                <a:spcPts val="2616"/>
              </a:lnSpc>
              <a:spcBef>
                <a:spcPct val="0"/>
              </a:spcBef>
            </a:pPr>
            <a:r>
              <a:rPr lang="en-US" sz="1607">
                <a:solidFill>
                  <a:srgbClr val="000000"/>
                </a:solidFill>
                <a:latin typeface="Bitter"/>
                <a:ea typeface="Bitter"/>
                <a:cs typeface="Bitter"/>
                <a:sym typeface="Bitter"/>
              </a:rPr>
              <a:t>Photo credit: Fine Arts Department</a:t>
            </a:r>
          </a:p>
        </p:txBody>
      </p:sp>
      <p:sp>
        <p:nvSpPr>
          <p:cNvPr name="TextBox 12" id="12"/>
          <p:cNvSpPr txBox="true"/>
          <p:nvPr/>
        </p:nvSpPr>
        <p:spPr>
          <a:xfrm rot="0">
            <a:off x="726899" y="915253"/>
            <a:ext cx="9158817" cy="681301"/>
          </a:xfrm>
          <a:prstGeom prst="rect">
            <a:avLst/>
          </a:prstGeom>
        </p:spPr>
        <p:txBody>
          <a:bodyPr anchor="t" rtlCol="false" tIns="0" lIns="0" bIns="0" rIns="0">
            <a:spAutoFit/>
          </a:bodyPr>
          <a:lstStyle/>
          <a:p>
            <a:pPr algn="l">
              <a:lnSpc>
                <a:spcPts val="5194"/>
              </a:lnSpc>
            </a:pPr>
            <a:r>
              <a:rPr lang="en-US" sz="4164" b="true">
                <a:solidFill>
                  <a:srgbClr val="253A7E"/>
                </a:solidFill>
                <a:latin typeface="Bitter Bold"/>
                <a:ea typeface="Bitter Bold"/>
                <a:cs typeface="Bitter Bold"/>
                <a:sym typeface="Bitter Bold"/>
              </a:rPr>
              <a:t>Important D</a:t>
            </a:r>
            <a:r>
              <a:rPr lang="en-US" sz="4164" b="true">
                <a:solidFill>
                  <a:srgbClr val="253A7E"/>
                </a:solidFill>
                <a:latin typeface="Bitter Bold"/>
                <a:ea typeface="Bitter Bold"/>
                <a:cs typeface="Bitter Bold"/>
                <a:sym typeface="Bitter Bold"/>
              </a:rPr>
              <a:t>varavati-Related Sites</a:t>
            </a:r>
          </a:p>
        </p:txBody>
      </p:sp>
      <p:sp>
        <p:nvSpPr>
          <p:cNvPr name="TextBox 13" id="13"/>
          <p:cNvSpPr txBox="true"/>
          <p:nvPr/>
        </p:nvSpPr>
        <p:spPr>
          <a:xfrm rot="0">
            <a:off x="1028700" y="3871665"/>
            <a:ext cx="7010873" cy="2921330"/>
          </a:xfrm>
          <a:prstGeom prst="rect">
            <a:avLst/>
          </a:prstGeom>
        </p:spPr>
        <p:txBody>
          <a:bodyPr anchor="t" rtlCol="false" tIns="0" lIns="0" bIns="0" rIns="0">
            <a:spAutoFit/>
          </a:bodyPr>
          <a:lstStyle/>
          <a:p>
            <a:pPr algn="l" marL="516000" indent="-258000" lvl="1">
              <a:lnSpc>
                <a:spcPts val="3864"/>
              </a:lnSpc>
              <a:buFont typeface="Arial"/>
              <a:buChar char="•"/>
            </a:pPr>
            <a:r>
              <a:rPr lang="en-US" sz="2389">
                <a:solidFill>
                  <a:srgbClr val="000000"/>
                </a:solidFill>
                <a:latin typeface="Bitter"/>
                <a:ea typeface="Bitter"/>
                <a:cs typeface="Bitter"/>
                <a:sym typeface="Bitter"/>
              </a:rPr>
              <a:t>Ev</a:t>
            </a:r>
            <a:r>
              <a:rPr lang="en-US" sz="2389">
                <a:solidFill>
                  <a:srgbClr val="000000"/>
                </a:solidFill>
                <a:latin typeface="Bitter"/>
                <a:ea typeface="Bitter"/>
                <a:cs typeface="Bitter"/>
                <a:sym typeface="Bitter"/>
              </a:rPr>
              <a:t>idence of sacred Buddhist landscapes.</a:t>
            </a:r>
          </a:p>
          <a:p>
            <a:pPr algn="l" marL="516000" indent="-258000" lvl="1">
              <a:lnSpc>
                <a:spcPts val="3864"/>
              </a:lnSpc>
              <a:buFont typeface="Arial"/>
              <a:buChar char="•"/>
            </a:pPr>
            <a:r>
              <a:rPr lang="en-US" sz="2389">
                <a:solidFill>
                  <a:srgbClr val="000000"/>
                </a:solidFill>
                <a:latin typeface="Bitter"/>
                <a:ea typeface="Bitter"/>
                <a:cs typeface="Bitter"/>
                <a:sym typeface="Bitter"/>
              </a:rPr>
              <a:t>F</a:t>
            </a:r>
            <a:r>
              <a:rPr lang="en-US" sz="2389">
                <a:solidFill>
                  <a:srgbClr val="000000"/>
                </a:solidFill>
                <a:latin typeface="Bitter"/>
                <a:ea typeface="Bitter"/>
                <a:cs typeface="Bitter"/>
                <a:sym typeface="Bitter"/>
              </a:rPr>
              <a:t>eatures stone carvings and sema stones surrounding natural rock shelters used as religious sites.</a:t>
            </a:r>
          </a:p>
          <a:p>
            <a:pPr algn="l" marL="516000" indent="-258000" lvl="1">
              <a:lnSpc>
                <a:spcPts val="3866"/>
              </a:lnSpc>
              <a:buFont typeface="Arial"/>
              <a:buChar char="•"/>
            </a:pPr>
            <a:r>
              <a:rPr lang="en-US" sz="2389">
                <a:solidFill>
                  <a:srgbClr val="000000"/>
                </a:solidFill>
                <a:latin typeface="Bitter"/>
                <a:ea typeface="Bitter"/>
                <a:cs typeface="Bitter"/>
                <a:sym typeface="Bitter"/>
              </a:rPr>
              <a:t>Inscribed as </a:t>
            </a:r>
            <a:r>
              <a:rPr lang="en-US" sz="2389">
                <a:solidFill>
                  <a:srgbClr val="000000"/>
                </a:solidFill>
                <a:latin typeface="Bitter"/>
                <a:ea typeface="Bitter"/>
                <a:cs typeface="Bitter"/>
                <a:sym typeface="Bitter"/>
              </a:rPr>
              <a:t>a </a:t>
            </a:r>
            <a:r>
              <a:rPr lang="en-US" b="true" sz="2389">
                <a:solidFill>
                  <a:srgbClr val="000000"/>
                </a:solidFill>
                <a:latin typeface="Bitter Bold"/>
                <a:ea typeface="Bitter Bold"/>
                <a:cs typeface="Bitter Bold"/>
                <a:sym typeface="Bitter Bold"/>
              </a:rPr>
              <a:t>UNESCO World Heritage Site in 2024</a:t>
            </a:r>
            <a:r>
              <a:rPr lang="en-US" sz="2389">
                <a:solidFill>
                  <a:srgbClr val="000000"/>
                </a:solidFill>
                <a:latin typeface="Bitter"/>
                <a:ea typeface="Bitter"/>
                <a:cs typeface="Bitter"/>
                <a:sym typeface="Bitter"/>
              </a:rPr>
              <a:t>.</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0"/>
            <a:ext cx="8024017" cy="10287000"/>
            <a:chOff x="0" y="0"/>
            <a:chExt cx="10698689" cy="13716000"/>
          </a:xfrm>
        </p:grpSpPr>
        <p:sp>
          <p:nvSpPr>
            <p:cNvPr name="Freeform 7" id="7"/>
            <p:cNvSpPr/>
            <p:nvPr/>
          </p:nvSpPr>
          <p:spPr>
            <a:xfrm flipH="false" flipV="false" rot="0">
              <a:off x="0" y="0"/>
              <a:ext cx="10698690" cy="13716000"/>
            </a:xfrm>
            <a:custGeom>
              <a:avLst/>
              <a:gdLst/>
              <a:ahLst/>
              <a:cxnLst/>
              <a:rect r="r" b="b" t="t" l="l"/>
              <a:pathLst>
                <a:path h="13716000" w="10698690">
                  <a:moveTo>
                    <a:pt x="0" y="0"/>
                  </a:moveTo>
                  <a:lnTo>
                    <a:pt x="10698690" y="0"/>
                  </a:lnTo>
                  <a:lnTo>
                    <a:pt x="10698690" y="13716000"/>
                  </a:lnTo>
                  <a:lnTo>
                    <a:pt x="0" y="13716000"/>
                  </a:lnTo>
                  <a:lnTo>
                    <a:pt x="0" y="0"/>
                  </a:lnTo>
                  <a:close/>
                </a:path>
              </a:pathLst>
            </a:custGeom>
            <a:blipFill>
              <a:blip r:embed="rId3"/>
              <a:stretch>
                <a:fillRect l="-6536" t="0" r="-10711" b="-14319"/>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726899" y="2431959"/>
            <a:ext cx="8115300" cy="670977"/>
          </a:xfrm>
          <a:prstGeom prst="rect">
            <a:avLst/>
          </a:prstGeom>
        </p:spPr>
        <p:txBody>
          <a:bodyPr anchor="t" rtlCol="false" tIns="0" lIns="0" bIns="0" rIns="0">
            <a:spAutoFit/>
          </a:bodyPr>
          <a:lstStyle/>
          <a:p>
            <a:pPr algn="l">
              <a:lnSpc>
                <a:spcPts val="5066"/>
              </a:lnSpc>
            </a:pPr>
            <a:r>
              <a:rPr lang="en-US" sz="4062" b="true">
                <a:solidFill>
                  <a:srgbClr val="253A7E"/>
                </a:solidFill>
                <a:latin typeface="Bitter Bold"/>
                <a:ea typeface="Bitter Bold"/>
                <a:cs typeface="Bitter Bold"/>
                <a:sym typeface="Bitter Bold"/>
              </a:rPr>
              <a:t>3. Nakhon Pathom</a:t>
            </a:r>
          </a:p>
        </p:txBody>
      </p:sp>
      <p:sp>
        <p:nvSpPr>
          <p:cNvPr name="TextBox 11" id="11"/>
          <p:cNvSpPr txBox="true"/>
          <p:nvPr/>
        </p:nvSpPr>
        <p:spPr>
          <a:xfrm rot="0">
            <a:off x="1028700" y="8129996"/>
            <a:ext cx="8632168" cy="627019"/>
          </a:xfrm>
          <a:prstGeom prst="rect">
            <a:avLst/>
          </a:prstGeom>
        </p:spPr>
        <p:txBody>
          <a:bodyPr anchor="t" rtlCol="false" tIns="0" lIns="0" bIns="0" rIns="0">
            <a:spAutoFit/>
          </a:bodyPr>
          <a:lstStyle/>
          <a:p>
            <a:pPr algn="l">
              <a:lnSpc>
                <a:spcPts val="2616"/>
              </a:lnSpc>
              <a:spcBef>
                <a:spcPct val="0"/>
              </a:spcBef>
            </a:pPr>
            <a:r>
              <a:rPr lang="en-US" sz="1607">
                <a:solidFill>
                  <a:srgbClr val="000000"/>
                </a:solidFill>
                <a:latin typeface="Bitter"/>
                <a:ea typeface="Bitter"/>
                <a:cs typeface="Bitter"/>
                <a:sym typeface="Bitter"/>
              </a:rPr>
              <a:t>Pictured: Phra Pathom Chedi, Nakhon Pathom</a:t>
            </a:r>
          </a:p>
          <a:p>
            <a:pPr algn="l">
              <a:lnSpc>
                <a:spcPts val="2616"/>
              </a:lnSpc>
              <a:spcBef>
                <a:spcPct val="0"/>
              </a:spcBef>
            </a:pPr>
            <a:r>
              <a:rPr lang="en-US" sz="1607">
                <a:solidFill>
                  <a:srgbClr val="000000"/>
                </a:solidFill>
                <a:latin typeface="Bitter"/>
                <a:ea typeface="Bitter"/>
                <a:cs typeface="Bitter"/>
                <a:sym typeface="Bitter"/>
              </a:rPr>
              <a:t>Photo credit: worldpitou, rexby.com</a:t>
            </a:r>
          </a:p>
        </p:txBody>
      </p:sp>
      <p:sp>
        <p:nvSpPr>
          <p:cNvPr name="TextBox 12" id="12"/>
          <p:cNvSpPr txBox="true"/>
          <p:nvPr/>
        </p:nvSpPr>
        <p:spPr>
          <a:xfrm rot="0">
            <a:off x="726899" y="915253"/>
            <a:ext cx="9158817" cy="681301"/>
          </a:xfrm>
          <a:prstGeom prst="rect">
            <a:avLst/>
          </a:prstGeom>
        </p:spPr>
        <p:txBody>
          <a:bodyPr anchor="t" rtlCol="false" tIns="0" lIns="0" bIns="0" rIns="0">
            <a:spAutoFit/>
          </a:bodyPr>
          <a:lstStyle/>
          <a:p>
            <a:pPr algn="l">
              <a:lnSpc>
                <a:spcPts val="5194"/>
              </a:lnSpc>
            </a:pPr>
            <a:r>
              <a:rPr lang="en-US" sz="4164" b="true">
                <a:solidFill>
                  <a:srgbClr val="253A7E"/>
                </a:solidFill>
                <a:latin typeface="Bitter Bold"/>
                <a:ea typeface="Bitter Bold"/>
                <a:cs typeface="Bitter Bold"/>
                <a:sym typeface="Bitter Bold"/>
              </a:rPr>
              <a:t>Important D</a:t>
            </a:r>
            <a:r>
              <a:rPr lang="en-US" sz="4164" b="true">
                <a:solidFill>
                  <a:srgbClr val="253A7E"/>
                </a:solidFill>
                <a:latin typeface="Bitter Bold"/>
                <a:ea typeface="Bitter Bold"/>
                <a:cs typeface="Bitter Bold"/>
                <a:sym typeface="Bitter Bold"/>
              </a:rPr>
              <a:t>varavati-Related Sites</a:t>
            </a:r>
          </a:p>
        </p:txBody>
      </p:sp>
      <p:sp>
        <p:nvSpPr>
          <p:cNvPr name="TextBox 13" id="13"/>
          <p:cNvSpPr txBox="true"/>
          <p:nvPr/>
        </p:nvSpPr>
        <p:spPr>
          <a:xfrm rot="0">
            <a:off x="1028700" y="3871665"/>
            <a:ext cx="7010873" cy="2921330"/>
          </a:xfrm>
          <a:prstGeom prst="rect">
            <a:avLst/>
          </a:prstGeom>
        </p:spPr>
        <p:txBody>
          <a:bodyPr anchor="t" rtlCol="false" tIns="0" lIns="0" bIns="0" rIns="0">
            <a:spAutoFit/>
          </a:bodyPr>
          <a:lstStyle/>
          <a:p>
            <a:pPr algn="l" marL="516000" indent="-258000" lvl="1">
              <a:lnSpc>
                <a:spcPts val="3864"/>
              </a:lnSpc>
              <a:buFont typeface="Arial"/>
              <a:buChar char="•"/>
            </a:pPr>
            <a:r>
              <a:rPr lang="en-US" sz="2389">
                <a:solidFill>
                  <a:srgbClr val="000000"/>
                </a:solidFill>
                <a:latin typeface="Bitter"/>
                <a:ea typeface="Bitter"/>
                <a:cs typeface="Bitter"/>
                <a:sym typeface="Bitter"/>
              </a:rPr>
              <a:t>O</a:t>
            </a:r>
            <a:r>
              <a:rPr lang="en-US" sz="2389">
                <a:solidFill>
                  <a:srgbClr val="000000"/>
                </a:solidFill>
                <a:latin typeface="Bitter"/>
                <a:ea typeface="Bitter"/>
                <a:cs typeface="Bitter"/>
                <a:sym typeface="Bitter"/>
              </a:rPr>
              <a:t>ne of Thailand’s oldest ancient cities.</a:t>
            </a:r>
          </a:p>
          <a:p>
            <a:pPr algn="l" marL="516000" indent="-258000" lvl="1">
              <a:lnSpc>
                <a:spcPts val="3864"/>
              </a:lnSpc>
              <a:buFont typeface="Arial"/>
              <a:buChar char="•"/>
            </a:pPr>
            <a:r>
              <a:rPr lang="en-US" sz="2389">
                <a:solidFill>
                  <a:srgbClr val="000000"/>
                </a:solidFill>
                <a:latin typeface="Bitter"/>
                <a:ea typeface="Bitter"/>
                <a:cs typeface="Bitter"/>
                <a:sym typeface="Bitter"/>
              </a:rPr>
              <a:t>S</a:t>
            </a:r>
            <a:r>
              <a:rPr lang="en-US" sz="2389">
                <a:solidFill>
                  <a:srgbClr val="000000"/>
                </a:solidFill>
                <a:latin typeface="Bitter"/>
                <a:ea typeface="Bitter"/>
                <a:cs typeface="Bitter"/>
                <a:sym typeface="Bitter"/>
              </a:rPr>
              <a:t>erved as a major Dvaravati center between the 6th and 11th centuries.</a:t>
            </a:r>
          </a:p>
          <a:p>
            <a:pPr algn="l" marL="516000" indent="-258000" lvl="1">
              <a:lnSpc>
                <a:spcPts val="3866"/>
              </a:lnSpc>
              <a:buFont typeface="Arial"/>
              <a:buChar char="•"/>
            </a:pPr>
            <a:r>
              <a:rPr lang="en-US" sz="2389">
                <a:solidFill>
                  <a:srgbClr val="000000"/>
                </a:solidFill>
                <a:latin typeface="Bitter"/>
                <a:ea typeface="Bitter"/>
                <a:cs typeface="Bitter"/>
                <a:sym typeface="Bitter"/>
              </a:rPr>
              <a:t>Home to important archaeological remains,</a:t>
            </a:r>
            <a:r>
              <a:rPr lang="en-US" sz="2389">
                <a:solidFill>
                  <a:srgbClr val="000000"/>
                </a:solidFill>
                <a:latin typeface="Bitter"/>
                <a:ea typeface="Bitter"/>
                <a:cs typeface="Bitter"/>
                <a:sym typeface="Bitter"/>
              </a:rPr>
              <a:t> </a:t>
            </a:r>
            <a:r>
              <a:rPr lang="en-US" sz="2389">
                <a:solidFill>
                  <a:srgbClr val="000000"/>
                </a:solidFill>
                <a:latin typeface="Bitter"/>
                <a:ea typeface="Bitter"/>
                <a:cs typeface="Bitter"/>
                <a:sym typeface="Bitter"/>
              </a:rPr>
              <a:t>inc</a:t>
            </a:r>
            <a:r>
              <a:rPr lang="en-US" sz="2389">
                <a:solidFill>
                  <a:srgbClr val="000000"/>
                </a:solidFill>
                <a:latin typeface="Bitter"/>
                <a:ea typeface="Bitter"/>
                <a:cs typeface="Bitter"/>
                <a:sym typeface="Bitter"/>
              </a:rPr>
              <a:t>l</a:t>
            </a:r>
            <a:r>
              <a:rPr lang="en-US" sz="2389">
                <a:solidFill>
                  <a:srgbClr val="000000"/>
                </a:solidFill>
                <a:latin typeface="Bitter"/>
                <a:ea typeface="Bitter"/>
                <a:cs typeface="Bitter"/>
                <a:sym typeface="Bitter"/>
              </a:rPr>
              <a:t>u</a:t>
            </a:r>
            <a:r>
              <a:rPr lang="en-US" sz="2389">
                <a:solidFill>
                  <a:srgbClr val="000000"/>
                </a:solidFill>
                <a:latin typeface="Bitter"/>
                <a:ea typeface="Bitter"/>
                <a:cs typeface="Bitter"/>
                <a:sym typeface="Bitter"/>
              </a:rPr>
              <a:t>d</a:t>
            </a:r>
            <a:r>
              <a:rPr lang="en-US" sz="2389">
                <a:solidFill>
                  <a:srgbClr val="000000"/>
                </a:solidFill>
                <a:latin typeface="Bitter"/>
                <a:ea typeface="Bitter"/>
                <a:cs typeface="Bitter"/>
                <a:sym typeface="Bitter"/>
              </a:rPr>
              <a:t>ing</a:t>
            </a:r>
            <a:r>
              <a:rPr lang="en-US" sz="2389">
                <a:solidFill>
                  <a:srgbClr val="000000"/>
                </a:solidFill>
                <a:latin typeface="Bitter"/>
                <a:ea typeface="Bitter"/>
                <a:cs typeface="Bitter"/>
                <a:sym typeface="Bitter"/>
              </a:rPr>
              <a:t> </a:t>
            </a:r>
            <a:r>
              <a:rPr lang="en-US" b="true" sz="2389">
                <a:solidFill>
                  <a:srgbClr val="000000"/>
                </a:solidFill>
                <a:latin typeface="Bitter Bold"/>
                <a:ea typeface="Bitter Bold"/>
                <a:cs typeface="Bitter Bold"/>
                <a:sym typeface="Bitter Bold"/>
              </a:rPr>
              <a:t>Phra Pathom Chedi, and Phra Prathon Chedi</a:t>
            </a:r>
            <a:r>
              <a:rPr lang="en-US" sz="2389">
                <a:solidFill>
                  <a:srgbClr val="000000"/>
                </a:solidFill>
                <a:latin typeface="Bitter"/>
                <a:ea typeface="Bitter"/>
                <a:cs typeface="Bitter"/>
                <a:sym typeface="Bitter"/>
              </a:rPr>
              <a:t>.</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263983" y="-307608"/>
            <a:ext cx="8024017" cy="10594608"/>
            <a:chOff x="0" y="0"/>
            <a:chExt cx="10698689" cy="14126144"/>
          </a:xfrm>
        </p:grpSpPr>
        <p:sp>
          <p:nvSpPr>
            <p:cNvPr name="Freeform 7" id="7"/>
            <p:cNvSpPr/>
            <p:nvPr/>
          </p:nvSpPr>
          <p:spPr>
            <a:xfrm flipH="false" flipV="false" rot="0">
              <a:off x="0" y="0"/>
              <a:ext cx="10698690" cy="14126144"/>
            </a:xfrm>
            <a:custGeom>
              <a:avLst/>
              <a:gdLst/>
              <a:ahLst/>
              <a:cxnLst/>
              <a:rect r="r" b="b" t="t" l="l"/>
              <a:pathLst>
                <a:path h="14126144" w="10698690">
                  <a:moveTo>
                    <a:pt x="0" y="0"/>
                  </a:moveTo>
                  <a:lnTo>
                    <a:pt x="10698690" y="0"/>
                  </a:lnTo>
                  <a:lnTo>
                    <a:pt x="10698690" y="14126144"/>
                  </a:lnTo>
                  <a:lnTo>
                    <a:pt x="0" y="14126144"/>
                  </a:lnTo>
                  <a:lnTo>
                    <a:pt x="0" y="0"/>
                  </a:lnTo>
                  <a:close/>
                </a:path>
              </a:pathLst>
            </a:custGeom>
            <a:blipFill>
              <a:blip r:embed="rId3"/>
              <a:stretch>
                <a:fillRect l="-2" t="0" r="-2"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1028700" y="1000125"/>
            <a:ext cx="7900467" cy="1525292"/>
          </a:xfrm>
          <a:prstGeom prst="rect">
            <a:avLst/>
          </a:prstGeom>
        </p:spPr>
        <p:txBody>
          <a:bodyPr anchor="t" rtlCol="false" tIns="0" lIns="0" bIns="0" rIns="0">
            <a:spAutoFit/>
          </a:bodyPr>
          <a:lstStyle/>
          <a:p>
            <a:pPr algn="l">
              <a:lnSpc>
                <a:spcPts val="6312"/>
              </a:lnSpc>
            </a:pPr>
            <a:r>
              <a:rPr lang="en-US" sz="5062" b="true">
                <a:solidFill>
                  <a:srgbClr val="253A7E"/>
                </a:solidFill>
                <a:latin typeface="Bitter Bold"/>
                <a:ea typeface="Bitter Bold"/>
                <a:cs typeface="Bitter Bold"/>
                <a:sym typeface="Bitter Bold"/>
              </a:rPr>
              <a:t>1.2 Lavo (Lopburi) Period</a:t>
            </a:r>
          </a:p>
          <a:p>
            <a:pPr algn="l">
              <a:lnSpc>
                <a:spcPts val="5066"/>
              </a:lnSpc>
            </a:pPr>
            <a:r>
              <a:rPr lang="en-US" sz="4062" b="true">
                <a:solidFill>
                  <a:srgbClr val="253A7E"/>
                </a:solidFill>
                <a:latin typeface="Bitter Bold"/>
                <a:ea typeface="Bitter Bold"/>
                <a:cs typeface="Bitter Bold"/>
                <a:sym typeface="Bitter Bold"/>
              </a:rPr>
              <a:t>(7th - 13th Century)</a:t>
            </a:r>
          </a:p>
        </p:txBody>
      </p:sp>
      <p:sp>
        <p:nvSpPr>
          <p:cNvPr name="TextBox 11" id="11"/>
          <p:cNvSpPr txBox="true"/>
          <p:nvPr/>
        </p:nvSpPr>
        <p:spPr>
          <a:xfrm rot="0">
            <a:off x="1212142" y="9201150"/>
            <a:ext cx="8632168" cy="552165"/>
          </a:xfrm>
          <a:prstGeom prst="rect">
            <a:avLst/>
          </a:prstGeom>
        </p:spPr>
        <p:txBody>
          <a:bodyPr anchor="t" rtlCol="false" tIns="0" lIns="0" bIns="0" rIns="0">
            <a:spAutoFit/>
          </a:bodyPr>
          <a:lstStyle/>
          <a:p>
            <a:pPr algn="l">
              <a:lnSpc>
                <a:spcPts val="2290"/>
              </a:lnSpc>
              <a:spcBef>
                <a:spcPct val="0"/>
              </a:spcBef>
            </a:pPr>
            <a:r>
              <a:rPr lang="en-US" sz="1407">
                <a:solidFill>
                  <a:srgbClr val="000000"/>
                </a:solidFill>
                <a:latin typeface="Bitter"/>
                <a:ea typeface="Bitter"/>
                <a:cs typeface="Bitter"/>
                <a:sym typeface="Bitter"/>
              </a:rPr>
              <a:t>Pictured: The Buddha Sheltered by Naga Hood (Top), Phra Prang Sam Yot (Bottom)</a:t>
            </a:r>
          </a:p>
          <a:p>
            <a:pPr algn="l">
              <a:lnSpc>
                <a:spcPts val="2290"/>
              </a:lnSpc>
              <a:spcBef>
                <a:spcPct val="0"/>
              </a:spcBef>
            </a:pPr>
            <a:r>
              <a:rPr lang="en-US" sz="1407">
                <a:solidFill>
                  <a:srgbClr val="000000"/>
                </a:solidFill>
                <a:latin typeface="Bitter"/>
                <a:ea typeface="Bitter"/>
                <a:cs typeface="Bitter"/>
                <a:sym typeface="Bitter"/>
              </a:rPr>
              <a:t>Photo credit: Mastertongapollo (Top), Human Excellence (Bottom)</a:t>
            </a:r>
          </a:p>
        </p:txBody>
      </p:sp>
      <p:sp>
        <p:nvSpPr>
          <p:cNvPr name="TextBox 12" id="12"/>
          <p:cNvSpPr txBox="true"/>
          <p:nvPr/>
        </p:nvSpPr>
        <p:spPr>
          <a:xfrm rot="0">
            <a:off x="1028700" y="3400101"/>
            <a:ext cx="8151762" cy="49713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Centered </a:t>
            </a:r>
            <a:r>
              <a:rPr lang="en-US" sz="2507">
                <a:solidFill>
                  <a:srgbClr val="000000"/>
                </a:solidFill>
                <a:latin typeface="Bitter"/>
                <a:ea typeface="Bitter"/>
                <a:cs typeface="Bitter"/>
                <a:sym typeface="Bitter"/>
              </a:rPr>
              <a:t>in </a:t>
            </a:r>
            <a:r>
              <a:rPr lang="en-US" sz="2507">
                <a:solidFill>
                  <a:srgbClr val="000000"/>
                </a:solidFill>
                <a:latin typeface="Bitter"/>
                <a:ea typeface="Bitter"/>
                <a:cs typeface="Bitter"/>
                <a:sym typeface="Bitter"/>
              </a:rPr>
              <a:t>pres</a:t>
            </a:r>
            <a:r>
              <a:rPr lang="en-US" sz="2507">
                <a:solidFill>
                  <a:srgbClr val="000000"/>
                </a:solidFill>
                <a:latin typeface="Bitter"/>
                <a:ea typeface="Bitter"/>
                <a:cs typeface="Bitter"/>
                <a:sym typeface="Bitter"/>
              </a:rPr>
              <a:t>e</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t-</a:t>
            </a:r>
            <a:r>
              <a:rPr lang="en-US" sz="2507">
                <a:solidFill>
                  <a:srgbClr val="000000"/>
                </a:solidFill>
                <a:latin typeface="Bitter"/>
                <a:ea typeface="Bitter"/>
                <a:cs typeface="Bitter"/>
                <a:sym typeface="Bitter"/>
              </a:rPr>
              <a:t>d</a:t>
            </a:r>
            <a:r>
              <a:rPr lang="en-US" sz="2507">
                <a:solidFill>
                  <a:srgbClr val="000000"/>
                </a:solidFill>
                <a:latin typeface="Bitter"/>
                <a:ea typeface="Bitter"/>
                <a:cs typeface="Bitter"/>
                <a:sym typeface="Bitter"/>
              </a:rPr>
              <a:t>ay</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Lopburi</a:t>
            </a:r>
            <a:r>
              <a:rPr lang="en-US" sz="2507">
                <a:solidFill>
                  <a:srgbClr val="000000"/>
                </a:solidFill>
                <a:latin typeface="Bitter"/>
                <a:ea typeface="Bitter"/>
                <a:cs typeface="Bitter"/>
                <a:sym typeface="Bitter"/>
              </a:rPr>
              <a:t> Province.</a:t>
            </a:r>
          </a:p>
        </p:txBody>
      </p:sp>
      <p:sp>
        <p:nvSpPr>
          <p:cNvPr name="TextBox 13" id="13"/>
          <p:cNvSpPr txBox="true"/>
          <p:nvPr/>
        </p:nvSpPr>
        <p:spPr>
          <a:xfrm rot="0">
            <a:off x="1046408" y="4132013"/>
            <a:ext cx="7662955" cy="1011487"/>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One of the major p</a:t>
            </a:r>
            <a:r>
              <a:rPr lang="en-US" sz="2507">
                <a:solidFill>
                  <a:srgbClr val="000000"/>
                </a:solidFill>
                <a:latin typeface="Bitter"/>
                <a:ea typeface="Bitter"/>
                <a:cs typeface="Bitter"/>
                <a:sym typeface="Bitter"/>
              </a:rPr>
              <a:t>olit</a:t>
            </a:r>
            <a:r>
              <a:rPr lang="en-US" sz="2507">
                <a:solidFill>
                  <a:srgbClr val="000000"/>
                </a:solidFill>
                <a:latin typeface="Bitter"/>
                <a:ea typeface="Bitter"/>
                <a:cs typeface="Bitter"/>
                <a:sym typeface="Bitter"/>
              </a:rPr>
              <a:t>ical and </a:t>
            </a:r>
            <a:r>
              <a:rPr lang="en-US" sz="2507">
                <a:solidFill>
                  <a:srgbClr val="000000"/>
                </a:solidFill>
                <a:latin typeface="Bitter"/>
                <a:ea typeface="Bitter"/>
                <a:cs typeface="Bitter"/>
                <a:sym typeface="Bitter"/>
              </a:rPr>
              <a:t>cultur</a:t>
            </a:r>
            <a:r>
              <a:rPr lang="en-US" sz="2507">
                <a:solidFill>
                  <a:srgbClr val="000000"/>
                </a:solidFill>
                <a:latin typeface="Bitter"/>
                <a:ea typeface="Bitter"/>
                <a:cs typeface="Bitter"/>
                <a:sym typeface="Bitter"/>
              </a:rPr>
              <a:t>al cent</a:t>
            </a:r>
            <a:r>
              <a:rPr lang="en-US" sz="2507">
                <a:solidFill>
                  <a:srgbClr val="000000"/>
                </a:solidFill>
                <a:latin typeface="Bitter"/>
                <a:ea typeface="Bitter"/>
                <a:cs typeface="Bitter"/>
                <a:sym typeface="Bitter"/>
              </a:rPr>
              <a:t>e</a:t>
            </a:r>
            <a:r>
              <a:rPr lang="en-US" sz="2507">
                <a:solidFill>
                  <a:srgbClr val="000000"/>
                </a:solidFill>
                <a:latin typeface="Bitter"/>
                <a:ea typeface="Bitter"/>
                <a:cs typeface="Bitter"/>
                <a:sym typeface="Bitter"/>
              </a:rPr>
              <a:t>rs</a:t>
            </a:r>
            <a:r>
              <a:rPr lang="en-US" sz="2507">
                <a:solidFill>
                  <a:srgbClr val="000000"/>
                </a:solidFill>
                <a:latin typeface="Bitter"/>
                <a:ea typeface="Bitter"/>
                <a:cs typeface="Bitter"/>
                <a:sym typeface="Bitter"/>
              </a:rPr>
              <a:t> </a:t>
            </a:r>
            <a:r>
              <a:rPr lang="en-US" sz="2507">
                <a:solidFill>
                  <a:srgbClr val="000000"/>
                </a:solidFill>
                <a:latin typeface="Bitter"/>
                <a:ea typeface="Bitter"/>
                <a:cs typeface="Bitter"/>
                <a:sym typeface="Bitter"/>
              </a:rPr>
              <a:t>influe</a:t>
            </a:r>
            <a:r>
              <a:rPr lang="en-US" sz="2507">
                <a:solidFill>
                  <a:srgbClr val="000000"/>
                </a:solidFill>
                <a:latin typeface="Bitter"/>
                <a:ea typeface="Bitter"/>
                <a:cs typeface="Bitter"/>
                <a:sym typeface="Bitter"/>
              </a:rPr>
              <a:t>n</a:t>
            </a:r>
            <a:r>
              <a:rPr lang="en-US" sz="2507">
                <a:solidFill>
                  <a:srgbClr val="000000"/>
                </a:solidFill>
                <a:latin typeface="Bitter"/>
                <a:ea typeface="Bitter"/>
                <a:cs typeface="Bitter"/>
                <a:sym typeface="Bitter"/>
              </a:rPr>
              <a:t>ce</a:t>
            </a:r>
            <a:r>
              <a:rPr lang="en-US" sz="2507">
                <a:solidFill>
                  <a:srgbClr val="000000"/>
                </a:solidFill>
                <a:latin typeface="Bitter"/>
                <a:ea typeface="Bitter"/>
                <a:cs typeface="Bitter"/>
                <a:sym typeface="Bitter"/>
              </a:rPr>
              <a:t>d </a:t>
            </a:r>
            <a:r>
              <a:rPr lang="en-US" sz="2507">
                <a:solidFill>
                  <a:srgbClr val="000000"/>
                </a:solidFill>
                <a:latin typeface="Bitter"/>
                <a:ea typeface="Bitter"/>
                <a:cs typeface="Bitter"/>
                <a:sym typeface="Bitter"/>
              </a:rPr>
              <a:t>by</a:t>
            </a:r>
            <a:r>
              <a:rPr lang="en-US" sz="2507">
                <a:solidFill>
                  <a:srgbClr val="000000"/>
                </a:solidFill>
                <a:latin typeface="Bitter"/>
                <a:ea typeface="Bitter"/>
                <a:cs typeface="Bitter"/>
                <a:sym typeface="Bitter"/>
              </a:rPr>
              <a:t> </a:t>
            </a:r>
            <a:r>
              <a:rPr lang="en-US" b="true" sz="2507">
                <a:solidFill>
                  <a:srgbClr val="000000"/>
                </a:solidFill>
                <a:latin typeface="Bitter Bold"/>
                <a:ea typeface="Bitter Bold"/>
                <a:cs typeface="Bitter Bold"/>
                <a:sym typeface="Bitter Bold"/>
              </a:rPr>
              <a:t>the Angkorian Civilization.</a:t>
            </a:r>
          </a:p>
        </p:txBody>
      </p:sp>
      <p:sp>
        <p:nvSpPr>
          <p:cNvPr name="TextBox 14" id="14"/>
          <p:cNvSpPr txBox="true"/>
          <p:nvPr/>
        </p:nvSpPr>
        <p:spPr>
          <a:xfrm rot="0">
            <a:off x="1046408" y="5381625"/>
            <a:ext cx="8495001"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Import</a:t>
            </a:r>
            <a:r>
              <a:rPr lang="en-US" sz="2507">
                <a:solidFill>
                  <a:srgbClr val="000000"/>
                </a:solidFill>
                <a:latin typeface="Bitter"/>
                <a:ea typeface="Bitter"/>
                <a:cs typeface="Bitter"/>
                <a:sym typeface="Bitter"/>
              </a:rPr>
              <a:t>ant</a:t>
            </a:r>
            <a:r>
              <a:rPr lang="en-US" sz="2507">
                <a:solidFill>
                  <a:srgbClr val="000000"/>
                </a:solidFill>
                <a:latin typeface="Bitter"/>
                <a:ea typeface="Bitter"/>
                <a:cs typeface="Bitter"/>
                <a:sym typeface="Bitter"/>
              </a:rPr>
              <a:t> art</a:t>
            </a:r>
            <a:r>
              <a:rPr lang="en-US" sz="2507">
                <a:solidFill>
                  <a:srgbClr val="000000"/>
                </a:solidFill>
                <a:latin typeface="Bitter"/>
                <a:ea typeface="Bitter"/>
                <a:cs typeface="Bitter"/>
                <a:sym typeface="Bitter"/>
              </a:rPr>
              <a:t>isti</a:t>
            </a:r>
            <a:r>
              <a:rPr lang="en-US" sz="2507">
                <a:solidFill>
                  <a:srgbClr val="000000"/>
                </a:solidFill>
                <a:latin typeface="Bitter"/>
                <a:ea typeface="Bitter"/>
                <a:cs typeface="Bitter"/>
                <a:sym typeface="Bitter"/>
              </a:rPr>
              <a:t>c remains include </a:t>
            </a:r>
            <a:r>
              <a:rPr lang="en-US" b="true" sz="2507">
                <a:solidFill>
                  <a:srgbClr val="000000"/>
                </a:solidFill>
                <a:latin typeface="Bitter Bold"/>
                <a:ea typeface="Bitter Bold"/>
                <a:cs typeface="Bitter Bold"/>
                <a:sym typeface="Bitter Bold"/>
              </a:rPr>
              <a:t>the Buddha Sheltered by Naga Hood and Phra Prang Sam Yot.</a:t>
            </a:r>
          </a:p>
        </p:txBody>
      </p:sp>
      <p:sp>
        <p:nvSpPr>
          <p:cNvPr name="TextBox 15" id="15"/>
          <p:cNvSpPr txBox="true"/>
          <p:nvPr/>
        </p:nvSpPr>
        <p:spPr>
          <a:xfrm rot="0">
            <a:off x="1028700" y="6629282"/>
            <a:ext cx="8495001" cy="1035299"/>
          </a:xfrm>
          <a:prstGeom prst="rect">
            <a:avLst/>
          </a:prstGeom>
        </p:spPr>
        <p:txBody>
          <a:bodyPr anchor="t" rtlCol="false" tIns="0" lIns="0" bIns="0" rIns="0">
            <a:spAutoFit/>
          </a:bodyPr>
          <a:lstStyle/>
          <a:p>
            <a:pPr algn="l" marL="541281" indent="-270641" lvl="1">
              <a:lnSpc>
                <a:spcPts val="4081"/>
              </a:lnSpc>
              <a:buFont typeface="Arial"/>
              <a:buChar char="•"/>
            </a:pPr>
            <a:r>
              <a:rPr lang="en-US" sz="2507">
                <a:solidFill>
                  <a:srgbClr val="000000"/>
                </a:solidFill>
                <a:latin typeface="Bitter"/>
                <a:ea typeface="Bitter"/>
                <a:cs typeface="Bitter"/>
                <a:sym typeface="Bitter"/>
              </a:rPr>
              <a:t>Major</a:t>
            </a:r>
            <a:r>
              <a:rPr lang="en-US" sz="2507">
                <a:solidFill>
                  <a:srgbClr val="000000"/>
                </a:solidFill>
                <a:latin typeface="Bitter"/>
                <a:ea typeface="Bitter"/>
                <a:cs typeface="Bitter"/>
                <a:sym typeface="Bitter"/>
              </a:rPr>
              <a:t> reg</a:t>
            </a:r>
            <a:r>
              <a:rPr lang="en-US" sz="2507">
                <a:solidFill>
                  <a:srgbClr val="000000"/>
                </a:solidFill>
                <a:latin typeface="Bitter"/>
                <a:ea typeface="Bitter"/>
                <a:cs typeface="Bitter"/>
                <a:sym typeface="Bitter"/>
              </a:rPr>
              <a:t>ional</a:t>
            </a:r>
            <a:r>
              <a:rPr lang="en-US" sz="2507">
                <a:solidFill>
                  <a:srgbClr val="000000"/>
                </a:solidFill>
                <a:latin typeface="Bitter"/>
                <a:ea typeface="Bitter"/>
                <a:cs typeface="Bitter"/>
                <a:sym typeface="Bitter"/>
              </a:rPr>
              <a:t> centers included </a:t>
            </a:r>
            <a:r>
              <a:rPr lang="en-US" b="true" sz="2507">
                <a:solidFill>
                  <a:srgbClr val="000000"/>
                </a:solidFill>
                <a:latin typeface="Bitter Bold"/>
                <a:ea typeface="Bitter Bold"/>
                <a:cs typeface="Bitter Bold"/>
                <a:sym typeface="Bitter Bold"/>
              </a:rPr>
              <a:t>Lavo (Lopburi) and Phimai (Nakhon Ratchasima).</a:t>
            </a:r>
          </a:p>
        </p:txBody>
      </p:sp>
      <p:sp>
        <p:nvSpPr>
          <p:cNvPr name="TextBox 16" id="16"/>
          <p:cNvSpPr txBox="true"/>
          <p:nvPr/>
        </p:nvSpPr>
        <p:spPr>
          <a:xfrm rot="0">
            <a:off x="13618789" y="5400675"/>
            <a:ext cx="4403061" cy="379948"/>
          </a:xfrm>
          <a:prstGeom prst="rect">
            <a:avLst/>
          </a:prstGeom>
        </p:spPr>
        <p:txBody>
          <a:bodyPr anchor="t" rtlCol="false" tIns="0" lIns="0" bIns="0" rIns="0">
            <a:spAutoFit/>
          </a:bodyPr>
          <a:lstStyle/>
          <a:p>
            <a:pPr algn="ctr">
              <a:lnSpc>
                <a:spcPts val="3084"/>
              </a:lnSpc>
              <a:spcBef>
                <a:spcPct val="0"/>
              </a:spcBef>
            </a:pPr>
            <a:r>
              <a:rPr lang="en-US" b="true" sz="1894">
                <a:solidFill>
                  <a:srgbClr val="FFFFFF"/>
                </a:solidFill>
                <a:latin typeface="Bitter Bold"/>
                <a:ea typeface="Bitter Bold"/>
                <a:cs typeface="Bitter Bold"/>
                <a:sym typeface="Bitter Bold"/>
              </a:rPr>
              <a:t> The Buddha Sheltered by Naga Hood</a:t>
            </a:r>
          </a:p>
        </p:txBody>
      </p:sp>
      <p:sp>
        <p:nvSpPr>
          <p:cNvPr name="TextBox 17" id="17"/>
          <p:cNvSpPr txBox="true"/>
          <p:nvPr/>
        </p:nvSpPr>
        <p:spPr>
          <a:xfrm rot="0">
            <a:off x="15605586" y="9677115"/>
            <a:ext cx="2396664" cy="379948"/>
          </a:xfrm>
          <a:prstGeom prst="rect">
            <a:avLst/>
          </a:prstGeom>
        </p:spPr>
        <p:txBody>
          <a:bodyPr anchor="t" rtlCol="false" tIns="0" lIns="0" bIns="0" rIns="0">
            <a:spAutoFit/>
          </a:bodyPr>
          <a:lstStyle/>
          <a:p>
            <a:pPr algn="ctr">
              <a:lnSpc>
                <a:spcPts val="3084"/>
              </a:lnSpc>
              <a:spcBef>
                <a:spcPct val="0"/>
              </a:spcBef>
            </a:pPr>
            <a:r>
              <a:rPr lang="en-US" b="true" sz="1894">
                <a:solidFill>
                  <a:srgbClr val="FFFFFF"/>
                </a:solidFill>
                <a:latin typeface="Bitter Bold"/>
                <a:ea typeface="Bitter Bold"/>
                <a:cs typeface="Bitter Bold"/>
                <a:sym typeface="Bitter Bold"/>
              </a:rPr>
              <a:t>Phra Prang Sam Yot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DAHLkwvO-Go</dc:identifier>
  <dcterms:modified xsi:type="dcterms:W3CDTF">2011-08-01T06:04:30Z</dcterms:modified>
  <cp:revision>1</cp:revision>
  <dc:title>2-Thailands-History (2026)</dc:title>
</cp:coreProperties>
</file>