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notesMasterIdLst>
    <p:notesMasterId r:id="rId20"/>
  </p:notesMasterIdLst>
  <p:sldSz cx="14630400" cy="8229600"/>
  <p:notesSz cx="8229600" cy="14630400"/>
  <p:embeddedFontLst>
    <p:embeddedFont>
      <p:font typeface="Bitter"/>
      <p:regular r:id="rId25"/>
    </p:embeddedFont>
    <p:embeddedFont>
      <p:font typeface="Bitter"/>
      <p:regular r:id="rId26"/>
    </p:embeddedFont>
    <p:embeddedFont>
      <p:font typeface="Bitter"/>
      <p:regular r:id="rId27"/>
    </p:embeddedFont>
    <p:embeddedFont>
      <p:font typeface="Bitter"/>
      <p:regular r:id="rId28"/>
    </p:embeddedFont>
    <p:embeddedFont>
      <p:font typeface="Bitter"/>
      <p:regular r:id="rId29"/>
    </p:embeddedFont>
    <p:embeddedFont>
      <p:font typeface="Bitter"/>
      <p:regular r:id="rId30"/>
    </p:embeddedFont>
    <p:embeddedFont>
      <p:font typeface="Bitter"/>
      <p:regular r:id="rId31"/>
    </p:embeddedFont>
    <p:embeddedFont>
      <p:font typeface="Bitter"/>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openxmlformats.org/officeDocument/2006/relationships/font" Target="fonts/font1.fntdata"/><Relationship Id="rId26" Type="http://schemas.openxmlformats.org/officeDocument/2006/relationships/font" Target="fonts/font2.fntdata"/><Relationship Id="rId27" Type="http://schemas.openxmlformats.org/officeDocument/2006/relationships/font" Target="fonts/font3.fntdata"/><Relationship Id="rId28" Type="http://schemas.openxmlformats.org/officeDocument/2006/relationships/font" Target="fonts/font4.fntdata"/><Relationship Id="rId29" Type="http://schemas.openxmlformats.org/officeDocument/2006/relationships/font" Target="fonts/font5.fntdata"/><Relationship Id="rId30" Type="http://schemas.openxmlformats.org/officeDocument/2006/relationships/font" Target="fonts/font6.fntdata"/><Relationship Id="rId31" Type="http://schemas.openxmlformats.org/officeDocument/2006/relationships/font" Target="fonts/font7.fntdata"/><Relationship Id="rId3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2.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hyperlink" Target="https://www.tasteatlas.com/best/foods-by-category?fbclid=IwY2xjawKAF2pleHRuA2FlbQIxMABicmlkETFmeTZETHZKbHBRakV2amFyAR4EpLQrQDtFoMdJ0HvDvZs3hYMI3qI-H5HYdx_zyCwEVVDQxzYgozuB4rT2oA_aem_HbKEUWXkB6J3WY1i5k_23w" TargetMode="External"/><Relationship Id="rId1" Type="http://schemas.openxmlformats.org/officeDocument/2006/relationships/image" Target="../media/image-15-1.png"/><Relationship Id="rId3" Type="http://schemas.openxmlformats.org/officeDocument/2006/relationships/slideLayout" Target="../slideLayouts/slideLayout16.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hyperlink" Target="https://www.bangkokpost.com/thailand/general/2648305/tasteatlas-ranks-pad-kaprao-as-worlds-greatest-stir-fry" TargetMode="External"/><Relationship Id="rId1" Type="http://schemas.openxmlformats.org/officeDocument/2006/relationships/image" Target="../media/image-16-1.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hyperlink" Target="https://www.bangkokpost.com/thailand/general/2648305/tasteatlas-ranks-pad-kaprao-as-worlds-greatest-stir-fry" TargetMode="External"/><Relationship Id="rId1" Type="http://schemas.openxmlformats.org/officeDocument/2006/relationships/image" Target="../media/image-17-1.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hyperlink" Target="https://www.ipsos.com/sites/default/files/ct/news/documents/2025-03/Ipsos-Global-Happiness-Index-2025_1.pdf" TargetMode="External"/><Relationship Id="rId3" Type="http://schemas.openxmlformats.org/officeDocument/2006/relationships/hyperlink" Target="http://nationthailand.com/thailand/tourism/40026400" TargetMode="External"/><Relationship Id="rId1" Type="http://schemas.openxmlformats.org/officeDocument/2006/relationships/image" Target="../media/image-18-1.png"/><Relationship Id="rId4" Type="http://schemas.openxmlformats.org/officeDocument/2006/relationships/slideLayout" Target="../slideLayouts/slideLayout19.xml"/><Relationship Id="rId5"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hyperlink" Target="https://destinasian.com/update/bangkok-named-best-city-in-asia-by-destinasian-readers" TargetMode="External"/><Relationship Id="rId1" Type="http://schemas.openxmlformats.org/officeDocument/2006/relationships/image" Target="../media/image-4-1.png"/><Relationship Id="rId3" Type="http://schemas.openxmlformats.org/officeDocument/2006/relationships/slideLayout" Target="../slideLayouts/slideLayout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hyperlink" Target="https://thailand.prd.go.th/en/content/category/detail/id/2078/iid/300754" TargetMode="External"/><Relationship Id="rId1"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hyperlink" Target="https://www.nationthailand.com/thailand/tourism/40026400" TargetMode="External"/><Relationship Id="rId3" Type="http://schemas.openxmlformats.org/officeDocument/2006/relationships/hyperlink" Target="http://nationthailand.com/thailand/tourism/40026400" TargetMode="External"/><Relationship Id="rId1"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thailand.prd.go.th/en/content/category/detail/id/2078/iid/346202#:~:text=Suvarnabhumi%20International%20Airport&apos;s%20Midfield%20Satellite,UNESCO)%2C%20for%20its%20exceptional%20exterior" TargetMode="External"/><Relationship Id="rId1" Type="http://schemas.openxmlformats.org/officeDocument/2006/relationships/image" Target="../media/image-7-1.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tfo.dot.go.th/foreign-production-statistic/" TargetMode="External"/><Relationship Id="rId1" Type="http://schemas.openxmlformats.org/officeDocument/2006/relationships/image" Target="../media/image-8-1.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4479846" y="1705689"/>
            <a:ext cx="5670590" cy="708779"/>
          </a:xfrm>
          <a:prstGeom prst="rect">
            <a:avLst/>
          </a:prstGeom>
          <a:noFill/>
          <a:ln/>
        </p:spPr>
        <p:txBody>
          <a:bodyPr wrap="none" lIns="0" tIns="0" rIns="0" bIns="0" rtlCol="0" anchor="t"/>
          <a:lstStyle/>
          <a:p>
            <a:pPr algn="ctr" indent="0" marL="0">
              <a:lnSpc>
                <a:spcPts val="5550"/>
              </a:lnSpc>
              <a:buNone/>
            </a:pPr>
            <a:endParaRPr lang="en-US" sz="4450" dirty="0"/>
          </a:p>
        </p:txBody>
      </p:sp>
      <p:sp>
        <p:nvSpPr>
          <p:cNvPr id="5" name="Text 2"/>
          <p:cNvSpPr/>
          <p:nvPr/>
        </p:nvSpPr>
        <p:spPr>
          <a:xfrm>
            <a:off x="793790" y="2754630"/>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6" name="Text 3"/>
          <p:cNvSpPr/>
          <p:nvPr/>
        </p:nvSpPr>
        <p:spPr>
          <a:xfrm>
            <a:off x="2609255" y="3385066"/>
            <a:ext cx="9411891" cy="1417558"/>
          </a:xfrm>
          <a:prstGeom prst="rect">
            <a:avLst/>
          </a:prstGeom>
          <a:noFill/>
          <a:ln/>
        </p:spPr>
        <p:txBody>
          <a:bodyPr wrap="square" lIns="0" tIns="0" rIns="0" bIns="0" rtlCol="0" anchor="t"/>
          <a:lstStyle/>
          <a:p>
            <a:pPr algn="ctr"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International Rankings</a:t>
            </a:r>
            <a:pPr algn="ctr"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
</a:t>
            </a:r>
            <a:pPr algn="ctr"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2023-2025</a:t>
            </a:r>
            <a:endParaRPr lang="en-US" sz="4450" dirty="0"/>
          </a:p>
        </p:txBody>
      </p:sp>
      <p:sp>
        <p:nvSpPr>
          <p:cNvPr id="7" name="Text 4"/>
          <p:cNvSpPr/>
          <p:nvPr/>
        </p:nvSpPr>
        <p:spPr>
          <a:xfrm>
            <a:off x="793790" y="5142786"/>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8" name="Text 5"/>
          <p:cNvSpPr/>
          <p:nvPr/>
        </p:nvSpPr>
        <p:spPr>
          <a:xfrm>
            <a:off x="793790" y="5688211"/>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9" name="Text 6"/>
          <p:cNvSpPr/>
          <p:nvPr/>
        </p:nvSpPr>
        <p:spPr>
          <a:xfrm>
            <a:off x="793790" y="6233636"/>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William Russell </a:t>
            </a:r>
            <a:endParaRPr lang="en-US" sz="1400" dirty="0"/>
          </a:p>
        </p:txBody>
      </p:sp>
      <p:pic>
        <p:nvPicPr>
          <p:cNvPr id="10"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071" y="719852"/>
            <a:ext cx="11045309" cy="541377"/>
          </a:xfrm>
          <a:prstGeom prst="rect">
            <a:avLst/>
          </a:prstGeom>
          <a:noFill/>
          <a:ln/>
        </p:spPr>
        <p:txBody>
          <a:bodyPr wrap="none" lIns="0" tIns="0" rIns="0" bIns="0" rtlCol="0" anchor="t"/>
          <a:lstStyle/>
          <a:p>
            <a:pPr algn="l" indent="0" marL="0">
              <a:lnSpc>
                <a:spcPts val="4250"/>
              </a:lnSpc>
              <a:buNone/>
            </a:pPr>
            <a:r>
              <a:rPr lang="en-US" sz="3400" b="1" dirty="0">
                <a:solidFill>
                  <a:srgbClr val="253A7E"/>
                </a:solidFill>
                <a:latin typeface="Bitter Bold" pitchFamily="34" charset="0"/>
                <a:ea typeface="Bitter Bold" pitchFamily="34" charset="-122"/>
                <a:cs typeface="Bitter Bold" pitchFamily="34" charset="-120"/>
              </a:rPr>
              <a:t>Examples of Famous Movies/Series Filmed in Thailand</a:t>
            </a:r>
            <a:endParaRPr lang="en-US" sz="3400" dirty="0"/>
          </a:p>
        </p:txBody>
      </p:sp>
      <p:pic>
        <p:nvPicPr>
          <p:cNvPr id="3" name="Image 0" descr="preencoded.png">    </p:cNvPr>
          <p:cNvPicPr>
            <a:picLocks noChangeAspect="1"/>
          </p:cNvPicPr>
          <p:nvPr/>
        </p:nvPicPr>
        <p:blipFill>
          <a:blip r:embed="rId1"/>
          <a:stretch>
            <a:fillRect/>
          </a:stretch>
        </p:blipFill>
        <p:spPr>
          <a:xfrm>
            <a:off x="1403985" y="1694378"/>
            <a:ext cx="1783675" cy="1783675"/>
          </a:xfrm>
          <a:prstGeom prst="rect">
            <a:avLst/>
          </a:prstGeom>
        </p:spPr>
      </p:pic>
      <p:sp>
        <p:nvSpPr>
          <p:cNvPr id="4" name="Text 1"/>
          <p:cNvSpPr/>
          <p:nvPr/>
        </p:nvSpPr>
        <p:spPr>
          <a:xfrm>
            <a:off x="877372" y="3748802"/>
            <a:ext cx="2836783" cy="338376"/>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Fast &amp; Furious 9 (2019)</a:t>
            </a:r>
            <a:endParaRPr lang="en-US" sz="2100" dirty="0"/>
          </a:p>
        </p:txBody>
      </p:sp>
      <p:sp>
        <p:nvSpPr>
          <p:cNvPr id="5" name="Text 2"/>
          <p:cNvSpPr/>
          <p:nvPr/>
        </p:nvSpPr>
        <p:spPr>
          <a:xfrm>
            <a:off x="758071" y="4217075"/>
            <a:ext cx="3075503" cy="2425303"/>
          </a:xfrm>
          <a:prstGeom prst="rect">
            <a:avLst/>
          </a:prstGeom>
          <a:noFill/>
          <a:ln/>
        </p:spPr>
        <p:txBody>
          <a:bodyPr wrap="square" lIns="0" tIns="0" rIns="0" bIns="0" rtlCol="0" anchor="t"/>
          <a:lstStyle/>
          <a:p>
            <a:pPr algn="ctr" indent="0" marL="0">
              <a:lnSpc>
                <a:spcPts val="2700"/>
              </a:lnSpc>
              <a:buNone/>
            </a:pPr>
            <a:r>
              <a:rPr lang="en-US" sz="1700" dirty="0">
                <a:solidFill>
                  <a:srgbClr val="000000"/>
                </a:solidFill>
                <a:latin typeface="Bitter" pitchFamily="34" charset="0"/>
                <a:ea typeface="Bitter" pitchFamily="34" charset="-122"/>
                <a:cs typeface="Bitter" pitchFamily="34" charset="-120"/>
              </a:rPr>
              <a:t>The 340-million-baht production for the Hollywood action film Fast and Furious 9 was set across the southern provinces of </a:t>
            </a:r>
            <a:pPr algn="ctr" indent="0" marL="0">
              <a:lnSpc>
                <a:spcPts val="2700"/>
              </a:lnSpc>
              <a:buNone/>
            </a:pPr>
            <a:r>
              <a:rPr lang="en-US" sz="1700" b="1" dirty="0">
                <a:solidFill>
                  <a:srgbClr val="000000"/>
                </a:solidFill>
                <a:latin typeface="Bitter" pitchFamily="34" charset="0"/>
                <a:ea typeface="Bitter" pitchFamily="34" charset="-122"/>
                <a:cs typeface="Bitter" pitchFamily="34" charset="-120"/>
              </a:rPr>
              <a:t>Krabi, Phang Nga, Phuket, and Surat Thani.</a:t>
            </a:r>
            <a:pPr algn="ctr" indent="0" marL="0">
              <a:lnSpc>
                <a:spcPts val="2700"/>
              </a:lnSpc>
              <a:buNone/>
            </a:pPr>
            <a:r>
              <a:rPr lang="en-US" sz="1700" dirty="0">
                <a:solidFill>
                  <a:srgbClr val="000000"/>
                </a:solidFill>
                <a:latin typeface="Bitter" pitchFamily="34" charset="0"/>
                <a:ea typeface="Bitter" pitchFamily="34" charset="-122"/>
                <a:cs typeface="Bitter" pitchFamily="34" charset="-120"/>
              </a:rPr>
              <a:t>
</a:t>
            </a:r>
            <a:endParaRPr lang="en-US" sz="1700" dirty="0"/>
          </a:p>
        </p:txBody>
      </p:sp>
      <p:pic>
        <p:nvPicPr>
          <p:cNvPr id="6" name="Image 1" descr="preencoded.png">    </p:cNvPr>
          <p:cNvPicPr>
            <a:picLocks noChangeAspect="1"/>
          </p:cNvPicPr>
          <p:nvPr/>
        </p:nvPicPr>
        <p:blipFill>
          <a:blip r:embed="rId2"/>
          <a:stretch>
            <a:fillRect/>
          </a:stretch>
        </p:blipFill>
        <p:spPr>
          <a:xfrm>
            <a:off x="4750237" y="1694378"/>
            <a:ext cx="1783675" cy="1783675"/>
          </a:xfrm>
          <a:prstGeom prst="rect">
            <a:avLst/>
          </a:prstGeom>
        </p:spPr>
      </p:pic>
      <p:sp>
        <p:nvSpPr>
          <p:cNvPr id="7" name="Text 3"/>
          <p:cNvSpPr/>
          <p:nvPr/>
        </p:nvSpPr>
        <p:spPr>
          <a:xfrm>
            <a:off x="4288274" y="3748802"/>
            <a:ext cx="2707481" cy="338376"/>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King the Land (2024)</a:t>
            </a:r>
            <a:endParaRPr lang="en-US" sz="2100" dirty="0"/>
          </a:p>
        </p:txBody>
      </p:sp>
      <p:sp>
        <p:nvSpPr>
          <p:cNvPr id="8" name="Text 4"/>
          <p:cNvSpPr/>
          <p:nvPr/>
        </p:nvSpPr>
        <p:spPr>
          <a:xfrm>
            <a:off x="4104323" y="4217075"/>
            <a:ext cx="3075503" cy="2771775"/>
          </a:xfrm>
          <a:prstGeom prst="rect">
            <a:avLst/>
          </a:prstGeom>
          <a:noFill/>
          <a:ln/>
        </p:spPr>
        <p:txBody>
          <a:bodyPr wrap="square" lIns="0" tIns="0" rIns="0" bIns="0" rtlCol="0" anchor="t"/>
          <a:lstStyle/>
          <a:p>
            <a:pPr algn="ctr" indent="0" marL="0">
              <a:lnSpc>
                <a:spcPts val="2700"/>
              </a:lnSpc>
              <a:buNone/>
            </a:pPr>
            <a:r>
              <a:rPr lang="en-US" sz="1700" dirty="0">
                <a:solidFill>
                  <a:srgbClr val="000000"/>
                </a:solidFill>
                <a:latin typeface="Bitter" pitchFamily="34" charset="0"/>
                <a:ea typeface="Bitter" pitchFamily="34" charset="-122"/>
                <a:cs typeface="Bitter" pitchFamily="34" charset="-120"/>
              </a:rPr>
              <a:t>The K-drama King the Land ranks as the most watched on the streaming platform Netflix in 2023. The filming locations in Thailand portrayed in the series are </a:t>
            </a:r>
            <a:pPr algn="ctr" indent="0" marL="0">
              <a:lnSpc>
                <a:spcPts val="2700"/>
              </a:lnSpc>
              <a:buNone/>
            </a:pPr>
            <a:r>
              <a:rPr lang="en-US" sz="1700" b="1" dirty="0">
                <a:solidFill>
                  <a:srgbClr val="000000"/>
                </a:solidFill>
                <a:latin typeface="Bitter" pitchFamily="34" charset="0"/>
                <a:ea typeface="Bitter" pitchFamily="34" charset="-122"/>
                <a:cs typeface="Bitter" pitchFamily="34" charset="-120"/>
              </a:rPr>
              <a:t>Wat Arun, Ong Ang Walking Street, ICONSIAM, etc. </a:t>
            </a:r>
            <a:endParaRPr lang="en-US" sz="1700" dirty="0"/>
          </a:p>
        </p:txBody>
      </p:sp>
      <p:pic>
        <p:nvPicPr>
          <p:cNvPr id="9" name="Image 2" descr="preencoded.png">    </p:cNvPr>
          <p:cNvPicPr>
            <a:picLocks noChangeAspect="1"/>
          </p:cNvPicPr>
          <p:nvPr/>
        </p:nvPicPr>
        <p:blipFill>
          <a:blip r:embed="rId3"/>
          <a:stretch>
            <a:fillRect/>
          </a:stretch>
        </p:blipFill>
        <p:spPr>
          <a:xfrm>
            <a:off x="8096488" y="1694378"/>
            <a:ext cx="1783675" cy="1783675"/>
          </a:xfrm>
          <a:prstGeom prst="rect">
            <a:avLst/>
          </a:prstGeom>
        </p:spPr>
      </p:pic>
      <p:sp>
        <p:nvSpPr>
          <p:cNvPr id="10" name="Text 5"/>
          <p:cNvSpPr/>
          <p:nvPr/>
        </p:nvSpPr>
        <p:spPr>
          <a:xfrm>
            <a:off x="7634526" y="3748802"/>
            <a:ext cx="2707481" cy="676751"/>
          </a:xfrm>
          <a:prstGeom prst="rect">
            <a:avLst/>
          </a:prstGeom>
          <a:noFill/>
          <a:ln/>
        </p:spPr>
        <p:txBody>
          <a:bodyPr wrap="squar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The White Lotus </a:t>
            </a:r>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
</a:t>
            </a:r>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(Season 3, 2025) </a:t>
            </a:r>
            <a:endParaRPr lang="en-US" sz="2100" dirty="0"/>
          </a:p>
        </p:txBody>
      </p:sp>
      <p:sp>
        <p:nvSpPr>
          <p:cNvPr id="11" name="Text 6"/>
          <p:cNvSpPr/>
          <p:nvPr/>
        </p:nvSpPr>
        <p:spPr>
          <a:xfrm>
            <a:off x="7450574" y="4555450"/>
            <a:ext cx="3075503" cy="2078831"/>
          </a:xfrm>
          <a:prstGeom prst="rect">
            <a:avLst/>
          </a:prstGeom>
          <a:noFill/>
          <a:ln/>
        </p:spPr>
        <p:txBody>
          <a:bodyPr wrap="square" lIns="0" tIns="0" rIns="0" bIns="0" rtlCol="0" anchor="t"/>
          <a:lstStyle/>
          <a:p>
            <a:pPr algn="ctr" indent="0" marL="0">
              <a:lnSpc>
                <a:spcPts val="2700"/>
              </a:lnSpc>
              <a:buNone/>
            </a:pPr>
            <a:r>
              <a:rPr lang="en-US" sz="1700" dirty="0">
                <a:solidFill>
                  <a:srgbClr val="000000"/>
                </a:solidFill>
                <a:latin typeface="Bitter" pitchFamily="34" charset="0"/>
                <a:ea typeface="Bitter" pitchFamily="34" charset="-122"/>
                <a:cs typeface="Bitter" pitchFamily="34" charset="-120"/>
              </a:rPr>
              <a:t>The third season of the Emmy-winning HBO show, the White Lotus, was filmed in various locations in Thailand, including </a:t>
            </a:r>
            <a:pPr algn="ctr" indent="0" marL="0">
              <a:lnSpc>
                <a:spcPts val="2700"/>
              </a:lnSpc>
              <a:buNone/>
            </a:pPr>
            <a:r>
              <a:rPr lang="en-US" sz="1700" b="1" dirty="0">
                <a:solidFill>
                  <a:srgbClr val="000000"/>
                </a:solidFill>
                <a:latin typeface="Bitter" pitchFamily="34" charset="0"/>
                <a:ea typeface="Bitter" pitchFamily="34" charset="-122"/>
                <a:cs typeface="Bitter" pitchFamily="34" charset="-120"/>
              </a:rPr>
              <a:t>Koh Samui, Phuket, and Bangkok. </a:t>
            </a:r>
            <a:endParaRPr lang="en-US" sz="1700" dirty="0"/>
          </a:p>
        </p:txBody>
      </p:sp>
      <p:pic>
        <p:nvPicPr>
          <p:cNvPr id="12" name="Image 3" descr="preencoded.png">    </p:cNvPr>
          <p:cNvPicPr>
            <a:picLocks noChangeAspect="1"/>
          </p:cNvPicPr>
          <p:nvPr/>
        </p:nvPicPr>
        <p:blipFill>
          <a:blip r:embed="rId4"/>
          <a:stretch>
            <a:fillRect/>
          </a:stretch>
        </p:blipFill>
        <p:spPr>
          <a:xfrm>
            <a:off x="11442740" y="1694378"/>
            <a:ext cx="1783675" cy="1783675"/>
          </a:xfrm>
          <a:prstGeom prst="rect">
            <a:avLst/>
          </a:prstGeom>
        </p:spPr>
      </p:pic>
      <p:sp>
        <p:nvSpPr>
          <p:cNvPr id="13" name="Text 7"/>
          <p:cNvSpPr/>
          <p:nvPr/>
        </p:nvSpPr>
        <p:spPr>
          <a:xfrm>
            <a:off x="10980777" y="3748802"/>
            <a:ext cx="2707481" cy="338376"/>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The Jurassic World 4 </a:t>
            </a:r>
            <a:endParaRPr lang="en-US" sz="2100" dirty="0"/>
          </a:p>
        </p:txBody>
      </p:sp>
      <p:sp>
        <p:nvSpPr>
          <p:cNvPr id="14" name="Text 8"/>
          <p:cNvSpPr/>
          <p:nvPr/>
        </p:nvSpPr>
        <p:spPr>
          <a:xfrm>
            <a:off x="10796826" y="4217075"/>
            <a:ext cx="3075503" cy="2771775"/>
          </a:xfrm>
          <a:prstGeom prst="rect">
            <a:avLst/>
          </a:prstGeom>
          <a:noFill/>
          <a:ln/>
        </p:spPr>
        <p:txBody>
          <a:bodyPr wrap="square" lIns="0" tIns="0" rIns="0" bIns="0" rtlCol="0" anchor="t"/>
          <a:lstStyle/>
          <a:p>
            <a:pPr algn="ctr" indent="0" marL="0">
              <a:lnSpc>
                <a:spcPts val="2700"/>
              </a:lnSpc>
              <a:buNone/>
            </a:pPr>
            <a:r>
              <a:rPr lang="en-US" sz="1700" dirty="0">
                <a:solidFill>
                  <a:srgbClr val="000000"/>
                </a:solidFill>
                <a:latin typeface="Bitter" pitchFamily="34" charset="0"/>
                <a:ea typeface="Bitter" pitchFamily="34" charset="-122"/>
                <a:cs typeface="Bitter" pitchFamily="34" charset="-120"/>
              </a:rPr>
              <a:t>Thailand has been selected as a filming location for Universal Pictures' Jurassic World 4, with production set in </a:t>
            </a:r>
            <a:pPr algn="ctr" indent="0" marL="0">
              <a:lnSpc>
                <a:spcPts val="2700"/>
              </a:lnSpc>
              <a:buNone/>
            </a:pPr>
            <a:r>
              <a:rPr lang="en-US" sz="1700" b="1" dirty="0">
                <a:solidFill>
                  <a:srgbClr val="000000"/>
                </a:solidFill>
                <a:latin typeface="Bitter" pitchFamily="34" charset="0"/>
                <a:ea typeface="Bitter" pitchFamily="34" charset="-122"/>
                <a:cs typeface="Bitter" pitchFamily="34" charset="-120"/>
              </a:rPr>
              <a:t>Krabi and Trang provinces. </a:t>
            </a:r>
            <a:pPr algn="ctr" indent="0" marL="0">
              <a:lnSpc>
                <a:spcPts val="2700"/>
              </a:lnSpc>
              <a:buNone/>
            </a:pPr>
            <a:r>
              <a:rPr lang="en-US" sz="1700" dirty="0">
                <a:solidFill>
                  <a:srgbClr val="000000"/>
                </a:solidFill>
                <a:latin typeface="Bitter" pitchFamily="34" charset="0"/>
                <a:ea typeface="Bitter" pitchFamily="34" charset="-122"/>
                <a:cs typeface="Bitter" pitchFamily="34" charset="-120"/>
              </a:rPr>
              <a:t>The team is also considering locations in </a:t>
            </a:r>
            <a:pPr algn="ctr" indent="0" marL="0">
              <a:lnSpc>
                <a:spcPts val="2700"/>
              </a:lnSpc>
              <a:buNone/>
            </a:pPr>
            <a:r>
              <a:rPr lang="en-US" sz="1700" b="1" dirty="0">
                <a:solidFill>
                  <a:srgbClr val="000000"/>
                </a:solidFill>
                <a:latin typeface="Bitter" pitchFamily="34" charset="0"/>
                <a:ea typeface="Bitter" pitchFamily="34" charset="-122"/>
                <a:cs typeface="Bitter" pitchFamily="34" charset="-120"/>
              </a:rPr>
              <a:t>Bangkok, Phang Nga, Phuket, and Chiang Mai.</a:t>
            </a:r>
            <a:endParaRPr lang="en-US" sz="1700" dirty="0"/>
          </a:p>
        </p:txBody>
      </p:sp>
      <p:sp>
        <p:nvSpPr>
          <p:cNvPr id="15" name="Text 9"/>
          <p:cNvSpPr/>
          <p:nvPr/>
        </p:nvSpPr>
        <p:spPr>
          <a:xfrm>
            <a:off x="758071" y="7232452"/>
            <a:ext cx="13114258" cy="277178"/>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Sanook, Khaosod English, Elle, Bangkokbiznews</a:t>
            </a:r>
            <a:endParaRPr lang="en-US" sz="1350" dirty="0"/>
          </a:p>
        </p:txBody>
      </p:sp>
      <p:pic>
        <p:nvPicPr>
          <p:cNvPr id="16"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2317552" y="569357"/>
            <a:ext cx="9995297" cy="647105"/>
          </a:xfrm>
          <a:prstGeom prst="rect">
            <a:avLst/>
          </a:prstGeom>
          <a:noFill/>
          <a:ln/>
        </p:spPr>
        <p:txBody>
          <a:bodyPr wrap="none" lIns="0" tIns="0" rIns="0" bIns="0" rtlCol="0" anchor="t"/>
          <a:lstStyle/>
          <a:p>
            <a:pPr algn="ctr" indent="0" marL="0">
              <a:lnSpc>
                <a:spcPts val="5050"/>
              </a:lnSpc>
              <a:buNone/>
            </a:pPr>
            <a:r>
              <a:rPr lang="en-US" sz="4050" b="1" dirty="0">
                <a:solidFill>
                  <a:srgbClr val="253A7E"/>
                </a:solidFill>
                <a:latin typeface="Bitter Bold" pitchFamily="34" charset="0"/>
                <a:ea typeface="Bitter Bold" pitchFamily="34" charset="-122"/>
                <a:cs typeface="Bitter Bold" pitchFamily="34" charset="-120"/>
              </a:rPr>
              <a:t>8 Michelin's Three Key Hotels in Thailand</a:t>
            </a:r>
            <a:endParaRPr lang="en-US" sz="4050" dirty="0"/>
          </a:p>
        </p:txBody>
      </p:sp>
      <p:pic>
        <p:nvPicPr>
          <p:cNvPr id="3" name="Image 0" descr="preencoded.png">    </p:cNvPr>
          <p:cNvPicPr>
            <a:picLocks noChangeAspect="1"/>
          </p:cNvPicPr>
          <p:nvPr/>
        </p:nvPicPr>
        <p:blipFill>
          <a:blip r:embed="rId1"/>
          <a:stretch>
            <a:fillRect/>
          </a:stretch>
        </p:blipFill>
        <p:spPr>
          <a:xfrm>
            <a:off x="1906667" y="1526977"/>
            <a:ext cx="1857137" cy="1857137"/>
          </a:xfrm>
          <a:prstGeom prst="rect">
            <a:avLst/>
          </a:prstGeom>
        </p:spPr>
      </p:pic>
      <p:sp>
        <p:nvSpPr>
          <p:cNvPr id="4" name="Text 1"/>
          <p:cNvSpPr/>
          <p:nvPr/>
        </p:nvSpPr>
        <p:spPr>
          <a:xfrm>
            <a:off x="1140619" y="3642955"/>
            <a:ext cx="3389114" cy="323493"/>
          </a:xfrm>
          <a:prstGeom prst="rect">
            <a:avLst/>
          </a:prstGeom>
          <a:noFill/>
          <a:ln/>
        </p:spPr>
        <p:txBody>
          <a:bodyPr wrap="non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Mandarin Oriental Bangkok</a:t>
            </a:r>
            <a:endParaRPr lang="en-US" sz="2000" dirty="0"/>
          </a:p>
        </p:txBody>
      </p:sp>
      <p:sp>
        <p:nvSpPr>
          <p:cNvPr id="5" name="Text 2"/>
          <p:cNvSpPr/>
          <p:nvPr/>
        </p:nvSpPr>
        <p:spPr>
          <a:xfrm>
            <a:off x="724733" y="4090630"/>
            <a:ext cx="4221004" cy="264914"/>
          </a:xfrm>
          <a:prstGeom prst="rect">
            <a:avLst/>
          </a:prstGeom>
          <a:noFill/>
          <a:ln/>
        </p:spPr>
        <p:txBody>
          <a:bodyPr wrap="none" lIns="0" tIns="0" rIns="0" bIns="0" rtlCol="0" anchor="t"/>
          <a:lstStyle/>
          <a:p>
            <a:pPr algn="ctr" indent="0" marL="0">
              <a:lnSpc>
                <a:spcPts val="2050"/>
              </a:lnSpc>
              <a:buNone/>
            </a:pPr>
            <a:endParaRPr lang="en-US" sz="1300" dirty="0"/>
          </a:p>
        </p:txBody>
      </p:sp>
      <p:pic>
        <p:nvPicPr>
          <p:cNvPr id="6" name="Image 1" descr="preencoded.png">    </p:cNvPr>
          <p:cNvPicPr>
            <a:picLocks noChangeAspect="1"/>
          </p:cNvPicPr>
          <p:nvPr/>
        </p:nvPicPr>
        <p:blipFill>
          <a:blip r:embed="rId2"/>
          <a:stretch>
            <a:fillRect/>
          </a:stretch>
        </p:blipFill>
        <p:spPr>
          <a:xfrm>
            <a:off x="6386513" y="1526977"/>
            <a:ext cx="1857256" cy="1857256"/>
          </a:xfrm>
          <a:prstGeom prst="rect">
            <a:avLst/>
          </a:prstGeom>
        </p:spPr>
      </p:pic>
      <p:sp>
        <p:nvSpPr>
          <p:cNvPr id="7" name="Text 3"/>
          <p:cNvSpPr/>
          <p:nvPr/>
        </p:nvSpPr>
        <p:spPr>
          <a:xfrm>
            <a:off x="6020872" y="3643074"/>
            <a:ext cx="2588419" cy="323493"/>
          </a:xfrm>
          <a:prstGeom prst="rect">
            <a:avLst/>
          </a:prstGeom>
          <a:noFill/>
          <a:ln/>
        </p:spPr>
        <p:txBody>
          <a:bodyPr wrap="non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The Siam, Bangkok </a:t>
            </a:r>
            <a:endParaRPr lang="en-US" sz="2000" dirty="0"/>
          </a:p>
        </p:txBody>
      </p:sp>
      <p:pic>
        <p:nvPicPr>
          <p:cNvPr id="8" name="Image 2" descr="preencoded.png">    </p:cNvPr>
          <p:cNvPicPr>
            <a:picLocks noChangeAspect="1"/>
          </p:cNvPicPr>
          <p:nvPr/>
        </p:nvPicPr>
        <p:blipFill>
          <a:blip r:embed="rId3"/>
          <a:stretch>
            <a:fillRect/>
          </a:stretch>
        </p:blipFill>
        <p:spPr>
          <a:xfrm>
            <a:off x="10866477" y="1526977"/>
            <a:ext cx="1857256" cy="1857256"/>
          </a:xfrm>
          <a:prstGeom prst="rect">
            <a:avLst/>
          </a:prstGeom>
        </p:spPr>
      </p:pic>
      <p:sp>
        <p:nvSpPr>
          <p:cNvPr id="9" name="Text 4"/>
          <p:cNvSpPr/>
          <p:nvPr/>
        </p:nvSpPr>
        <p:spPr>
          <a:xfrm>
            <a:off x="9925645" y="3643074"/>
            <a:ext cx="3738920" cy="323493"/>
          </a:xfrm>
          <a:prstGeom prst="rect">
            <a:avLst/>
          </a:prstGeom>
          <a:noFill/>
          <a:ln/>
        </p:spPr>
        <p:txBody>
          <a:bodyPr wrap="non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Four Season Resort Chiangmai</a:t>
            </a:r>
            <a:endParaRPr lang="en-US" sz="2000" dirty="0"/>
          </a:p>
        </p:txBody>
      </p:sp>
      <p:pic>
        <p:nvPicPr>
          <p:cNvPr id="10" name="Image 3" descr="preencoded.png">    </p:cNvPr>
          <p:cNvPicPr>
            <a:picLocks noChangeAspect="1"/>
          </p:cNvPicPr>
          <p:nvPr/>
        </p:nvPicPr>
        <p:blipFill>
          <a:blip r:embed="rId4"/>
          <a:stretch>
            <a:fillRect/>
          </a:stretch>
        </p:blipFill>
        <p:spPr>
          <a:xfrm>
            <a:off x="4146590" y="4769644"/>
            <a:ext cx="1857256" cy="1857256"/>
          </a:xfrm>
          <a:prstGeom prst="rect">
            <a:avLst/>
          </a:prstGeom>
        </p:spPr>
      </p:pic>
      <p:sp>
        <p:nvSpPr>
          <p:cNvPr id="11" name="Text 5"/>
          <p:cNvSpPr/>
          <p:nvPr/>
        </p:nvSpPr>
        <p:spPr>
          <a:xfrm>
            <a:off x="3780949" y="6885742"/>
            <a:ext cx="2588419" cy="323493"/>
          </a:xfrm>
          <a:prstGeom prst="rect">
            <a:avLst/>
          </a:prstGeom>
          <a:noFill/>
          <a:ln/>
        </p:spPr>
        <p:txBody>
          <a:bodyPr wrap="non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Soneva Kiri, Trat</a:t>
            </a:r>
            <a:endParaRPr lang="en-US" sz="2000" dirty="0"/>
          </a:p>
        </p:txBody>
      </p:sp>
      <p:pic>
        <p:nvPicPr>
          <p:cNvPr id="12" name="Image 4" descr="preencoded.png">    </p:cNvPr>
          <p:cNvPicPr>
            <a:picLocks noChangeAspect="1"/>
          </p:cNvPicPr>
          <p:nvPr/>
        </p:nvPicPr>
        <p:blipFill>
          <a:blip r:embed="rId5"/>
          <a:stretch>
            <a:fillRect/>
          </a:stretch>
        </p:blipFill>
        <p:spPr>
          <a:xfrm>
            <a:off x="8626554" y="4769644"/>
            <a:ext cx="1857137" cy="1857137"/>
          </a:xfrm>
          <a:prstGeom prst="rect">
            <a:avLst/>
          </a:prstGeom>
        </p:spPr>
      </p:pic>
      <p:sp>
        <p:nvSpPr>
          <p:cNvPr id="13" name="Text 6"/>
          <p:cNvSpPr/>
          <p:nvPr/>
        </p:nvSpPr>
        <p:spPr>
          <a:xfrm>
            <a:off x="7444621" y="6885623"/>
            <a:ext cx="4221004" cy="646986"/>
          </a:xfrm>
          <a:prstGeom prst="rect">
            <a:avLst/>
          </a:prstGeom>
          <a:noFill/>
          <a:ln/>
        </p:spPr>
        <p:txBody>
          <a:bodyPr wrap="squar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Samujana Villas, Koh Samui, Surat Thani</a:t>
            </a:r>
            <a:endParaRPr lang="en-US" sz="2000" dirty="0"/>
          </a:p>
        </p:txBody>
      </p:sp>
      <p:sp>
        <p:nvSpPr>
          <p:cNvPr id="14" name="Text 7"/>
          <p:cNvSpPr/>
          <p:nvPr/>
        </p:nvSpPr>
        <p:spPr>
          <a:xfrm>
            <a:off x="724733" y="7765494"/>
            <a:ext cx="13180933" cy="264914"/>
          </a:xfrm>
          <a:prstGeom prst="rect">
            <a:avLst/>
          </a:prstGeom>
          <a:noFill/>
          <a:ln/>
        </p:spPr>
        <p:txBody>
          <a:bodyPr wrap="none" lIns="0" tIns="0" rIns="0" bIns="0" rtlCol="0" anchor="t"/>
          <a:lstStyle/>
          <a:p>
            <a:pPr algn="l" indent="0" marL="0">
              <a:lnSpc>
                <a:spcPts val="2050"/>
              </a:lnSpc>
              <a:buNone/>
            </a:pPr>
            <a:r>
              <a:rPr lang="en-US" sz="1300" dirty="0">
                <a:solidFill>
                  <a:srgbClr val="000000"/>
                </a:solidFill>
                <a:latin typeface="Bitter" pitchFamily="34" charset="0"/>
                <a:ea typeface="Bitter" pitchFamily="34" charset="-122"/>
                <a:cs typeface="Bitter" pitchFamily="34" charset="-120"/>
              </a:rPr>
              <a:t>Photo credit: Forbes Thailand, Michelin Guide</a:t>
            </a:r>
            <a:endParaRPr lang="en-US" sz="1300" dirty="0"/>
          </a:p>
        </p:txBody>
      </p:sp>
      <p:pic>
        <p:nvPicPr>
          <p:cNvPr id="15" name="Image 5" descr="preencoded.png">    </p:cNvPr>
          <p:cNvPicPr>
            <a:picLocks noChangeAspect="1"/>
          </p:cNvPicPr>
          <p:nvPr/>
        </p:nvPicPr>
        <p:blipFill>
          <a:blip r:embed="rId6"/>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840468" y="1324451"/>
            <a:ext cx="10949464" cy="708779"/>
          </a:xfrm>
          <a:prstGeom prst="rect">
            <a:avLst/>
          </a:prstGeom>
          <a:noFill/>
          <a:ln/>
        </p:spPr>
        <p:txBody>
          <a:bodyPr wrap="none" lIns="0" tIns="0" rIns="0" bIns="0" rtlCol="0" anchor="t"/>
          <a:lstStyle/>
          <a:p>
            <a:pPr algn="ctr"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8 Michelin's Three Key Hotels in Thailand</a:t>
            </a:r>
            <a:endParaRPr lang="en-US" sz="4450" dirty="0"/>
          </a:p>
        </p:txBody>
      </p:sp>
      <p:pic>
        <p:nvPicPr>
          <p:cNvPr id="3" name="Image 0" descr="preencoded.png">    </p:cNvPr>
          <p:cNvPicPr>
            <a:picLocks noChangeAspect="1"/>
          </p:cNvPicPr>
          <p:nvPr/>
        </p:nvPicPr>
        <p:blipFill>
          <a:blip r:embed="rId1"/>
          <a:stretch>
            <a:fillRect/>
          </a:stretch>
        </p:blipFill>
        <p:spPr>
          <a:xfrm>
            <a:off x="1376005" y="2373392"/>
            <a:ext cx="2994184" cy="2994184"/>
          </a:xfrm>
          <a:prstGeom prst="rect">
            <a:avLst/>
          </a:prstGeom>
        </p:spPr>
      </p:pic>
      <p:sp>
        <p:nvSpPr>
          <p:cNvPr id="4" name="Text 1"/>
          <p:cNvSpPr/>
          <p:nvPr/>
        </p:nvSpPr>
        <p:spPr>
          <a:xfrm>
            <a:off x="793790" y="5651063"/>
            <a:ext cx="4158615" cy="708660"/>
          </a:xfrm>
          <a:prstGeom prst="rect">
            <a:avLst/>
          </a:prstGeom>
          <a:noFill/>
          <a:ln/>
        </p:spPr>
        <p:txBody>
          <a:bodyPr wrap="squar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Phula Bay, A Ritz-Carlton Reserve, Krabi </a:t>
            </a:r>
            <a:endParaRPr lang="en-US" sz="2200" dirty="0"/>
          </a:p>
        </p:txBody>
      </p:sp>
      <p:pic>
        <p:nvPicPr>
          <p:cNvPr id="5" name="Image 1" descr="preencoded.png">    </p:cNvPr>
          <p:cNvPicPr>
            <a:picLocks noChangeAspect="1"/>
          </p:cNvPicPr>
          <p:nvPr/>
        </p:nvPicPr>
        <p:blipFill>
          <a:blip r:embed="rId2"/>
          <a:stretch>
            <a:fillRect/>
          </a:stretch>
        </p:blipFill>
        <p:spPr>
          <a:xfrm>
            <a:off x="5818108" y="2373392"/>
            <a:ext cx="2994184" cy="2994184"/>
          </a:xfrm>
          <a:prstGeom prst="rect">
            <a:avLst/>
          </a:prstGeom>
        </p:spPr>
      </p:pic>
      <p:sp>
        <p:nvSpPr>
          <p:cNvPr id="6" name="Text 2"/>
          <p:cNvSpPr/>
          <p:nvPr/>
        </p:nvSpPr>
        <p:spPr>
          <a:xfrm>
            <a:off x="5897523" y="5651063"/>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Amanpuri, Phuket</a:t>
            </a:r>
            <a:endParaRPr lang="en-US" sz="2200" dirty="0"/>
          </a:p>
        </p:txBody>
      </p:sp>
      <p:pic>
        <p:nvPicPr>
          <p:cNvPr id="7" name="Image 2" descr="preencoded.png">    </p:cNvPr>
          <p:cNvPicPr>
            <a:picLocks noChangeAspect="1"/>
          </p:cNvPicPr>
          <p:nvPr/>
        </p:nvPicPr>
        <p:blipFill>
          <a:blip r:embed="rId3"/>
          <a:stretch>
            <a:fillRect/>
          </a:stretch>
        </p:blipFill>
        <p:spPr>
          <a:xfrm>
            <a:off x="10260211" y="2373392"/>
            <a:ext cx="2994184" cy="2994184"/>
          </a:xfrm>
          <a:prstGeom prst="rect">
            <a:avLst/>
          </a:prstGeom>
        </p:spPr>
      </p:pic>
      <p:sp>
        <p:nvSpPr>
          <p:cNvPr id="8" name="Text 3"/>
          <p:cNvSpPr/>
          <p:nvPr/>
        </p:nvSpPr>
        <p:spPr>
          <a:xfrm>
            <a:off x="10339626" y="5651063"/>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Keemala, Phuket </a:t>
            </a:r>
            <a:endParaRPr lang="en-US" sz="2200" dirty="0"/>
          </a:p>
        </p:txBody>
      </p:sp>
      <p:sp>
        <p:nvSpPr>
          <p:cNvPr id="9" name="Text 4"/>
          <p:cNvSpPr/>
          <p:nvPr/>
        </p:nvSpPr>
        <p:spPr>
          <a:xfrm>
            <a:off x="793790" y="6614874"/>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Forbes Thailand, Michelin Guide</a:t>
            </a:r>
            <a:endParaRPr lang="en-US" sz="1400" dirty="0"/>
          </a:p>
        </p:txBody>
      </p:sp>
      <p:pic>
        <p:nvPicPr>
          <p:cNvPr id="10"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927021"/>
            <a:ext cx="13042583" cy="5830014"/>
          </a:xfrm>
          <a:prstGeom prst="rect">
            <a:avLst/>
          </a:prstGeom>
        </p:spPr>
      </p:pic>
      <p:sp>
        <p:nvSpPr>
          <p:cNvPr id="3" name="Text 0"/>
          <p:cNvSpPr/>
          <p:nvPr/>
        </p:nvSpPr>
        <p:spPr>
          <a:xfrm>
            <a:off x="793790" y="7012186"/>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Department of Tourism Ministry of Tourism and Sports </a:t>
            </a:r>
            <a:endParaRPr lang="en-US" sz="1400" dirty="0"/>
          </a:p>
        </p:txBody>
      </p:sp>
      <p:pic>
        <p:nvPicPr>
          <p:cNvPr id="4"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1262896"/>
            <a:ext cx="13042583" cy="5158264"/>
          </a:xfrm>
          <a:prstGeom prst="rect">
            <a:avLst/>
          </a:prstGeom>
        </p:spPr>
      </p:pic>
      <p:sp>
        <p:nvSpPr>
          <p:cNvPr id="3" name="Text 0"/>
          <p:cNvSpPr/>
          <p:nvPr/>
        </p:nvSpPr>
        <p:spPr>
          <a:xfrm>
            <a:off x="793790" y="6676311"/>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Department of Tourism Ministry of Tourism and Sports </a:t>
            </a:r>
            <a:endParaRPr lang="en-US" sz="1400" dirty="0"/>
          </a:p>
        </p:txBody>
      </p:sp>
      <p:pic>
        <p:nvPicPr>
          <p:cNvPr id="4"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160174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Phanaeng Curry: World's Best Stew 2023</a:t>
            </a:r>
            <a:endParaRPr lang="en-US" sz="4450" dirty="0"/>
          </a:p>
        </p:txBody>
      </p:sp>
      <p:sp>
        <p:nvSpPr>
          <p:cNvPr id="4" name="Text 1"/>
          <p:cNvSpPr/>
          <p:nvPr/>
        </p:nvSpPr>
        <p:spPr>
          <a:xfrm>
            <a:off x="793790" y="3359468"/>
            <a:ext cx="75564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Phanaeng Curry,</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 rich and flavorful Thai dish, earned Thailand's 1st place among the 10 Best Rated Stews in the world by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TasteAtlas.</a:t>
            </a:r>
            <a:endParaRPr lang="en-US" sz="1750" dirty="0"/>
          </a:p>
        </p:txBody>
      </p:sp>
      <p:sp>
        <p:nvSpPr>
          <p:cNvPr id="5" name="Text 2"/>
          <p:cNvSpPr/>
          <p:nvPr/>
        </p:nvSpPr>
        <p:spPr>
          <a:xfrm>
            <a:off x="793790" y="4340423"/>
            <a:ext cx="75564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Phanaeng curry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is a variety of Thai curry that is characterized by a thick texture and salty-sweet peanut flavor. It consists of meat that is stewed with coconut milk, panang curry paste, makrut lime leaves, fish sauce, and palm sugar.</a:t>
            </a:r>
            <a:endParaRPr lang="en-US" sz="1750" dirty="0"/>
          </a:p>
        </p:txBody>
      </p:sp>
      <p:sp>
        <p:nvSpPr>
          <p:cNvPr id="6" name="Text 3"/>
          <p:cNvSpPr/>
          <p:nvPr/>
        </p:nvSpPr>
        <p:spPr>
          <a:xfrm>
            <a:off x="793790" y="6047184"/>
            <a:ext cx="75564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TasteAtlas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TasteAtlas </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160174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Pad Kaprao: World's Best Stir-fried Dish 2023 </a:t>
            </a:r>
            <a:endParaRPr lang="en-US" sz="4450" dirty="0"/>
          </a:p>
        </p:txBody>
      </p:sp>
      <p:sp>
        <p:nvSpPr>
          <p:cNvPr id="4" name="Text 1"/>
          <p:cNvSpPr/>
          <p:nvPr/>
        </p:nvSpPr>
        <p:spPr>
          <a:xfrm>
            <a:off x="793790" y="3359468"/>
            <a:ext cx="75564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Pad Kaprao</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 fiery and aromatic Thai stir-fry, earned the top spot in the Best Stir-Fried Dishes in the World, according to</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TasteAtlas.</a:t>
            </a:r>
            <a:endParaRPr lang="en-US" sz="1750" dirty="0"/>
          </a:p>
        </p:txBody>
      </p:sp>
      <p:sp>
        <p:nvSpPr>
          <p:cNvPr id="5" name="Text 2"/>
          <p:cNvSpPr/>
          <p:nvPr/>
        </p:nvSpPr>
        <p:spPr>
          <a:xfrm>
            <a:off x="793790" y="4340423"/>
            <a:ext cx="75564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Pad Kaprao</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made with minced meat stir-fried with garlic, chili, and fragrant holy basil, often served over rice and topped with a crispy fried egg. Its bold, spicy flavor and irresistible aroma make it a staple of everyday Thai cuisine.</a:t>
            </a:r>
            <a:endParaRPr lang="en-US" sz="1750" dirty="0"/>
          </a:p>
        </p:txBody>
      </p:sp>
      <p:sp>
        <p:nvSpPr>
          <p:cNvPr id="6" name="Text 3"/>
          <p:cNvSpPr/>
          <p:nvPr/>
        </p:nvSpPr>
        <p:spPr>
          <a:xfrm>
            <a:off x="793790" y="6047184"/>
            <a:ext cx="75564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Bangkok Post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Workpoint Today </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661749"/>
            <a:ext cx="7556421" cy="2934653"/>
          </a:xfrm>
          <a:prstGeom prst="rect">
            <a:avLst/>
          </a:prstGeom>
          <a:noFill/>
          <a:ln/>
        </p:spPr>
        <p:txBody>
          <a:bodyPr wrap="square" lIns="0" tIns="0" rIns="0" bIns="0" rtlCol="0" anchor="t"/>
          <a:lstStyle/>
          <a:p>
            <a:pPr algn="l" indent="0" marL="0">
              <a:lnSpc>
                <a:spcPts val="7700"/>
              </a:lnSpc>
              <a:buNone/>
            </a:pPr>
            <a:r>
              <a:rPr lang="en-US" sz="6150" b="1" dirty="0">
                <a:solidFill>
                  <a:srgbClr val="253A7E"/>
                </a:solidFill>
                <a:latin typeface="Bitter Bold" pitchFamily="34" charset="0"/>
                <a:ea typeface="Bitter Bold" pitchFamily="34" charset="-122"/>
                <a:cs typeface="Bitter Bold" pitchFamily="34" charset="-120"/>
              </a:rPr>
              <a:t>Tom Kha Gai: World's Best Chicken Soup 2023 </a:t>
            </a:r>
            <a:endParaRPr lang="en-US" sz="6150" dirty="0"/>
          </a:p>
        </p:txBody>
      </p:sp>
      <p:sp>
        <p:nvSpPr>
          <p:cNvPr id="4" name="Text 1"/>
          <p:cNvSpPr/>
          <p:nvPr/>
        </p:nvSpPr>
        <p:spPr>
          <a:xfrm>
            <a:off x="793790" y="3936563"/>
            <a:ext cx="75564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Tom Kha Gai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 a delicious national dish of Thailand, is ranked No. 1 in the world's best chicken soup in 2023, by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TasteAtlas.</a:t>
            </a:r>
            <a:endParaRPr lang="en-US" sz="1750" dirty="0"/>
          </a:p>
        </p:txBody>
      </p:sp>
      <p:sp>
        <p:nvSpPr>
          <p:cNvPr id="5" name="Text 2"/>
          <p:cNvSpPr/>
          <p:nvPr/>
        </p:nvSpPr>
        <p:spPr>
          <a:xfrm>
            <a:off x="793790" y="4917519"/>
            <a:ext cx="7556421" cy="1814513"/>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Tom Kha Gai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consists of coconut milk, small pieces of chicken, galangal, lemongrass, garlic, chili, kaffir lime leaves, fish sauce and mushrooms, resulting in a spicy, pungent and slightly sour taste. It also has high nutritional value and has good medicinal properties, such as helping relieve the gastrointestinal tract.</a:t>
            </a:r>
            <a:endParaRPr lang="en-US" sz="1750" dirty="0"/>
          </a:p>
        </p:txBody>
      </p:sp>
      <p:sp>
        <p:nvSpPr>
          <p:cNvPr id="6" name="Text 3"/>
          <p:cNvSpPr/>
          <p:nvPr/>
        </p:nvSpPr>
        <p:spPr>
          <a:xfrm>
            <a:off x="793790" y="6987183"/>
            <a:ext cx="75564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Bangkok Post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Kapook </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118723"/>
          </a:xfrm>
          <a:prstGeom prst="rect">
            <a:avLst/>
          </a:prstGeom>
        </p:spPr>
      </p:pic>
      <p:sp>
        <p:nvSpPr>
          <p:cNvPr id="3" name="Text 0"/>
          <p:cNvSpPr/>
          <p:nvPr/>
        </p:nvSpPr>
        <p:spPr>
          <a:xfrm>
            <a:off x="793790" y="3691295"/>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ranks 7th in World Happiness Index 2025 </a:t>
            </a:r>
            <a:endParaRPr lang="en-US" sz="4450" dirty="0"/>
          </a:p>
        </p:txBody>
      </p:sp>
      <p:sp>
        <p:nvSpPr>
          <p:cNvPr id="4" name="Text 1"/>
          <p:cNvSpPr/>
          <p:nvPr/>
        </p:nvSpPr>
        <p:spPr>
          <a:xfrm>
            <a:off x="793790" y="544901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Thailand continues to rank high in global happiness, according to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Ipsos Happiness Index 2025,</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 30-country Global Advisor survey. With 78% of Thais reporting being happy, the nation secures 6th place globally, significantly surpassing the global average of 71%. </a:t>
            </a:r>
            <a:endParaRPr lang="en-US" sz="1750" dirty="0"/>
          </a:p>
        </p:txBody>
      </p:sp>
      <p:sp>
        <p:nvSpPr>
          <p:cNvPr id="5" name="Text 2"/>
          <p:cNvSpPr/>
          <p:nvPr/>
        </p:nvSpPr>
        <p:spPr>
          <a:xfrm>
            <a:off x="793790" y="6792873"/>
            <a:ext cx="130428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 Ipsos </a:t>
            </a:r>
            <a:pPr algn="l" indent="0" marL="0">
              <a:lnSpc>
                <a:spcPts val="2250"/>
              </a:lnSpc>
              <a:buNone/>
            </a:pPr>
            <a:r>
              <a:rPr lang="en-US" sz="1400" dirty="0">
                <a:solidFill>
                  <a:srgbClr val="966703"/>
                </a:solidFill>
                <a:latin typeface="Bitter" pitchFamily="34" charset="0"/>
                <a:ea typeface="Bitter" pitchFamily="34" charset="-122"/>
                <a:cs typeface="Bitter" pitchFamily="34" charset="-120"/>
              </a:rPr>
              <a:t>​</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Michael Breitung</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3" invalidUrl="" action="" tgtFrame="" tooltip="" history="1" highlightClick="0" endSnd="0">
                  <a:extLst>
                    <a:ext uri="{A12FA001-AC4F-418D-AE19-62706E023703}">
                      <ahyp:hlinkClr xmlns:ahyp="http://schemas.microsoft.com/office/drawing/2018/hyperlinkcolor" val="tx"/>
                    </a:ext>
                  </a:extLst>
                </a:hlinkClick>
              </a:rPr>
              <a:t>​</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2577584"/>
            <a:ext cx="7498794"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Bangkok: The Best City in Asia 2025</a:t>
            </a:r>
            <a:endParaRPr lang="en-US" sz="3550" dirty="0"/>
          </a:p>
        </p:txBody>
      </p:sp>
      <p:sp>
        <p:nvSpPr>
          <p:cNvPr id="4" name="Text 1"/>
          <p:cNvSpPr/>
          <p:nvPr/>
        </p:nvSpPr>
        <p:spPr>
          <a:xfrm>
            <a:off x="793790" y="3399711"/>
            <a:ext cx="75564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DestinAsian magazine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readers crowned Bangkok as Asia's premier destination in their 2025 survey.</a:t>
            </a:r>
            <a:endParaRPr lang="en-US" sz="1750" dirty="0"/>
          </a:p>
        </p:txBody>
      </p:sp>
      <p:sp>
        <p:nvSpPr>
          <p:cNvPr id="5" name="Text 2"/>
          <p:cNvSpPr/>
          <p:nvPr/>
        </p:nvSpPr>
        <p:spPr>
          <a:xfrm>
            <a:off x="793790" y="4380667"/>
            <a:ext cx="7556421" cy="725805"/>
          </a:xfrm>
          <a:prstGeom prst="rect">
            <a:avLst/>
          </a:prstGeom>
          <a:noFill/>
          <a:ln/>
        </p:spPr>
        <p:txBody>
          <a:bodyPr wrap="square" lIns="0" tIns="0" rIns="0" bIns="0" rtlCol="0" anchor="t"/>
          <a:lstStyle/>
          <a:p>
            <a:pPr algn="l" indent="0" marL="0">
              <a:lnSpc>
                <a:spcPts val="2850"/>
              </a:lnSpc>
              <a:buNone/>
            </a:pPr>
            <a:r>
              <a:rPr lang="en-US" sz="1750" i="1" dirty="0">
                <a:solidFill>
                  <a:srgbClr val="000000"/>
                </a:solidFill>
                <a:latin typeface="Bitter" pitchFamily="34" charset="0"/>
                <a:ea typeface="Bitter" pitchFamily="34" charset="-122"/>
                <a:cs typeface="Bitter" pitchFamily="34" charset="-120"/>
              </a:rPr>
              <a:t>"A city where centuries-old temples stand alongside glittering skyscrapers, and street food is just as revered as fine dining."</a:t>
            </a:r>
            <a:endParaRPr lang="en-US" sz="1750" dirty="0"/>
          </a:p>
        </p:txBody>
      </p:sp>
      <p:sp>
        <p:nvSpPr>
          <p:cNvPr id="6" name="Text 3"/>
          <p:cNvSpPr/>
          <p:nvPr/>
        </p:nvSpPr>
        <p:spPr>
          <a:xfrm>
            <a:off x="793790" y="5361623"/>
            <a:ext cx="75564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Sources: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DestinAsian</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80190" y="1786057"/>
            <a:ext cx="7556421" cy="1133951"/>
          </a:xfrm>
          <a:prstGeom prst="rect">
            <a:avLst/>
          </a:prstGeom>
          <a:noFill/>
          <a:ln/>
        </p:spPr>
        <p:txBody>
          <a:bodyPr wrap="squar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Koh Samui: The Best Island in Asia Pacific 2024</a:t>
            </a:r>
            <a:endParaRPr lang="en-US" sz="3550" dirty="0"/>
          </a:p>
        </p:txBody>
      </p:sp>
      <p:sp>
        <p:nvSpPr>
          <p:cNvPr id="4" name="Text 1"/>
          <p:cNvSpPr/>
          <p:nvPr/>
        </p:nvSpPr>
        <p:spPr>
          <a:xfrm>
            <a:off x="6280190" y="3175159"/>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Koh Samui Reigns as The Best Asia-Pacific Island Destination in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Travel + Leisure Luxury Awards 2024.</a:t>
            </a:r>
            <a:endParaRPr lang="en-US" sz="1750" dirty="0"/>
          </a:p>
        </p:txBody>
      </p:sp>
      <p:sp>
        <p:nvSpPr>
          <p:cNvPr id="5" name="Text 2"/>
          <p:cNvSpPr/>
          <p:nvPr/>
        </p:nvSpPr>
        <p:spPr>
          <a:xfrm>
            <a:off x="6280190" y="4156115"/>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As for Koh Samui, </a:t>
            </a:r>
            <a:pPr algn="l" indent="0" marL="0">
              <a:lnSpc>
                <a:spcPts val="2850"/>
              </a:lnSpc>
              <a:buNone/>
            </a:pPr>
            <a:r>
              <a:rPr lang="en-US" sz="1750" i="1" dirty="0">
                <a:solidFill>
                  <a:srgbClr val="000000"/>
                </a:solidFill>
                <a:latin typeface="Bitter" pitchFamily="34" charset="0"/>
                <a:ea typeface="Bitter" pitchFamily="34" charset="-122"/>
                <a:cs typeface="Bitter" pitchFamily="34" charset="-120"/>
              </a:rPr>
              <a:t>“Samui is now one of Thailand’s most visited destinations―and the filming location of the White Lotus. But the island retains numerous pockets of back-to-nature bliss. Visits can be made to local villages and waterfalls in its interior."</a:t>
            </a:r>
            <a:endParaRPr lang="en-US" sz="1750" dirty="0"/>
          </a:p>
        </p:txBody>
      </p:sp>
      <p:sp>
        <p:nvSpPr>
          <p:cNvPr id="6" name="Text 3"/>
          <p:cNvSpPr/>
          <p:nvPr/>
        </p:nvSpPr>
        <p:spPr>
          <a:xfrm>
            <a:off x="6280190" y="5862876"/>
            <a:ext cx="75564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 The Government Public Relations Department of Thailand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The Luxury Signature</a:t>
            </a:r>
            <a:endParaRPr lang="en-US" sz="1400" dirty="0"/>
          </a:p>
        </p:txBody>
      </p:sp>
      <p:pic>
        <p:nvPicPr>
          <p:cNvPr id="7" name="Image 1"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69355" y="615791"/>
            <a:ext cx="7578090" cy="1398270"/>
          </a:xfrm>
          <a:prstGeom prst="rect">
            <a:avLst/>
          </a:prstGeom>
          <a:noFill/>
          <a:ln/>
        </p:spPr>
        <p:txBody>
          <a:bodyPr wrap="squar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Koh Kradan: World's Most Beautiful Beach 2023</a:t>
            </a:r>
            <a:endParaRPr lang="en-US" sz="4400" dirty="0"/>
          </a:p>
        </p:txBody>
      </p:sp>
      <p:sp>
        <p:nvSpPr>
          <p:cNvPr id="4" name="Text 1"/>
          <p:cNvSpPr/>
          <p:nvPr/>
        </p:nvSpPr>
        <p:spPr>
          <a:xfrm>
            <a:off x="6269355" y="2349579"/>
            <a:ext cx="7578090" cy="107370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Thailand's pristine paradise of Trang province in Thailand ranked the #1 spot among the "Top 100 Beaches on Earth 2023" by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UK's World Beach Guide.</a:t>
            </a:r>
            <a:endParaRPr lang="en-US" sz="1750" dirty="0"/>
          </a:p>
        </p:txBody>
      </p:sp>
      <p:sp>
        <p:nvSpPr>
          <p:cNvPr id="5" name="Text 2"/>
          <p:cNvSpPr/>
          <p:nvPr/>
        </p:nvSpPr>
        <p:spPr>
          <a:xfrm>
            <a:off x="6269355" y="3674864"/>
            <a:ext cx="7578090" cy="1789509"/>
          </a:xfrm>
          <a:prstGeom prst="rect">
            <a:avLst/>
          </a:prstGeom>
          <a:noFill/>
          <a:ln/>
        </p:spPr>
        <p:txBody>
          <a:bodyPr wrap="square" lIns="0" tIns="0" rIns="0" bIns="0" rtlCol="0" anchor="t"/>
          <a:lstStyle/>
          <a:p>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"The world’s most beautiful beach is more than one, and they are all on Trang province’s Koh Kradan, a pristine island gem known for its translucent sea, and white-sand beaches fringed with palm trees,"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according to the "Top 100 beaches on Earth 2023" ranking by the World Beach Guide.</a:t>
            </a:r>
            <a:endParaRPr lang="en-US" sz="1750" dirty="0"/>
          </a:p>
        </p:txBody>
      </p:sp>
      <p:sp>
        <p:nvSpPr>
          <p:cNvPr id="6" name="Text 3"/>
          <p:cNvSpPr/>
          <p:nvPr/>
        </p:nvSpPr>
        <p:spPr>
          <a:xfrm>
            <a:off x="6269355" y="5715953"/>
            <a:ext cx="7578090" cy="1073706"/>
          </a:xfrm>
          <a:prstGeom prst="rect">
            <a:avLst/>
          </a:prstGeom>
          <a:noFill/>
          <a:ln/>
        </p:spPr>
        <p:txBody>
          <a:bodyPr wrap="square" lIns="0" tIns="0" rIns="0" bIns="0" rtlCol="0" anchor="t"/>
          <a:lstStyle/>
          <a:p>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"Despite only being a couple of hours south of Phuket and even closer to Koh Phi Phi, Koh Kradan is a world apart, sharing all the natural beauty but without the crowds and noise,"  </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World Beach Guide also said. </a:t>
            </a:r>
            <a:endParaRPr lang="en-US" sz="1750" dirty="0"/>
          </a:p>
        </p:txBody>
      </p:sp>
      <p:sp>
        <p:nvSpPr>
          <p:cNvPr id="7" name="Text 4"/>
          <p:cNvSpPr/>
          <p:nvPr/>
        </p:nvSpPr>
        <p:spPr>
          <a:xfrm>
            <a:off x="6269355" y="7041237"/>
            <a:ext cx="7578090" cy="572453"/>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The Nation</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Kapook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3" invalidUrl="" action="" tgtFrame="" tooltip="" history="1" highlightClick="0" endSnd="0">
                  <a:extLst>
                    <a:ext uri="{A12FA001-AC4F-418D-AE19-62706E023703}">
                      <ahyp:hlinkClr xmlns:ahyp="http://schemas.microsoft.com/office/drawing/2018/hyperlinkcolor" val="tx"/>
                    </a:ext>
                  </a:extLst>
                </a:hlinkClick>
              </a:rPr>
              <a:t>​</a:t>
            </a:r>
            <a:endParaRPr lang="en-US" sz="1400" dirty="0"/>
          </a:p>
        </p:txBody>
      </p:sp>
      <p:pic>
        <p:nvPicPr>
          <p:cNvPr id="8" name="Image 1"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118723"/>
          </a:xfrm>
          <a:prstGeom prst="rect">
            <a:avLst/>
          </a:prstGeom>
        </p:spPr>
      </p:pic>
      <p:sp>
        <p:nvSpPr>
          <p:cNvPr id="3" name="Text 0"/>
          <p:cNvSpPr/>
          <p:nvPr/>
        </p:nvSpPr>
        <p:spPr>
          <a:xfrm>
            <a:off x="793790" y="3691295"/>
            <a:ext cx="10880288"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Suvarnabhumi Airport’s SAT-1 Terminal: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World's Most Beautiful Airport 2024 </a:t>
            </a:r>
            <a:endParaRPr lang="en-US" sz="4450" dirty="0"/>
          </a:p>
        </p:txBody>
      </p:sp>
      <p:sp>
        <p:nvSpPr>
          <p:cNvPr id="4" name="Text 1"/>
          <p:cNvSpPr/>
          <p:nvPr/>
        </p:nvSpPr>
        <p:spPr>
          <a:xfrm>
            <a:off x="793790" y="544901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Suvarnabhumi International Airport’s Midfield Satellite Terminal 1 (SAT-1) won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the Prix Versailles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“Special award for an Exterior” in the “World’s most beautiful airport 2024” competition, sponsored by the United Nations Educational, Scientific, and Cultural Organization (UNESCO), for its exceptional exterior architecture and design.</a:t>
            </a:r>
            <a:endParaRPr lang="en-US" sz="1750" dirty="0"/>
          </a:p>
        </p:txBody>
      </p:sp>
      <p:sp>
        <p:nvSpPr>
          <p:cNvPr id="5" name="Text 2"/>
          <p:cNvSpPr/>
          <p:nvPr/>
        </p:nvSpPr>
        <p:spPr>
          <a:xfrm>
            <a:off x="793790" y="6792873"/>
            <a:ext cx="130428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The Government Public Relations Department of Thailand</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Travel News</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037284"/>
          </a:xfrm>
          <a:prstGeom prst="rect">
            <a:avLst/>
          </a:prstGeom>
        </p:spPr>
      </p:pic>
      <p:sp>
        <p:nvSpPr>
          <p:cNvPr id="3" name="Text 0"/>
          <p:cNvSpPr/>
          <p:nvPr/>
        </p:nvSpPr>
        <p:spPr>
          <a:xfrm>
            <a:off x="1481733" y="3369945"/>
            <a:ext cx="11666815" cy="552212"/>
          </a:xfrm>
          <a:prstGeom prst="rect">
            <a:avLst/>
          </a:prstGeom>
          <a:noFill/>
          <a:ln/>
        </p:spPr>
        <p:txBody>
          <a:bodyPr wrap="none" lIns="0" tIns="0" rIns="0" bIns="0" rtlCol="0" anchor="t"/>
          <a:lstStyle/>
          <a:p>
            <a:pPr algn="ctr" indent="0" marL="0">
              <a:lnSpc>
                <a:spcPts val="4300"/>
              </a:lnSpc>
              <a:buNone/>
            </a:pPr>
            <a:r>
              <a:rPr lang="en-US" sz="3450" b="1" dirty="0">
                <a:solidFill>
                  <a:srgbClr val="253A7E"/>
                </a:solidFill>
                <a:latin typeface="Bitter Bold" pitchFamily="34" charset="0"/>
                <a:ea typeface="Bitter Bold" pitchFamily="34" charset="-122"/>
                <a:cs typeface="Bitter Bold" pitchFamily="34" charset="-120"/>
              </a:rPr>
              <a:t>Numbers of Foreign Film Productions in Thailand (2024)</a:t>
            </a:r>
            <a:endParaRPr lang="en-US" sz="3450" dirty="0"/>
          </a:p>
        </p:txBody>
      </p:sp>
      <p:sp>
        <p:nvSpPr>
          <p:cNvPr id="4" name="Text 1"/>
          <p:cNvSpPr/>
          <p:nvPr/>
        </p:nvSpPr>
        <p:spPr>
          <a:xfrm>
            <a:off x="773073" y="4170640"/>
            <a:ext cx="13084254" cy="441722"/>
          </a:xfrm>
          <a:prstGeom prst="rect">
            <a:avLst/>
          </a:prstGeom>
          <a:noFill/>
          <a:ln/>
        </p:spPr>
        <p:txBody>
          <a:bodyPr wrap="none" lIns="0" tIns="0" rIns="0" bIns="0" rtlCol="0" anchor="t"/>
          <a:lstStyle/>
          <a:p>
            <a:pPr algn="ctr" indent="0" marL="0">
              <a:lnSpc>
                <a:spcPts val="3450"/>
              </a:lnSpc>
              <a:buNone/>
            </a:pPr>
            <a:r>
              <a:rPr lang="en-US" sz="2150" dirty="0">
                <a:solidFill>
                  <a:srgbClr val="000000"/>
                </a:solidFill>
                <a:latin typeface="Bitter" pitchFamily="34" charset="0"/>
                <a:ea typeface="Bitter" pitchFamily="34" charset="-122"/>
                <a:cs typeface="Bitter" pitchFamily="34" charset="-120"/>
              </a:rPr>
              <a:t>                                                                                                                         </a:t>
            </a:r>
            <a:pPr algn="ctr" indent="0" marL="0">
              <a:lnSpc>
                <a:spcPts val="3450"/>
              </a:lnSpc>
              <a:buNone/>
            </a:pPr>
            <a:r>
              <a:rPr lang="en-US" sz="2150" b="1" dirty="0">
                <a:solidFill>
                  <a:srgbClr val="000000"/>
                </a:solidFill>
                <a:latin typeface="Bitter" pitchFamily="34" charset="0"/>
                <a:ea typeface="Bitter" pitchFamily="34" charset="-122"/>
                <a:cs typeface="Bitter" pitchFamily="34" charset="-120"/>
              </a:rPr>
              <a:t>from</a:t>
            </a:r>
            <a:endParaRPr lang="en-US" sz="2150" dirty="0"/>
          </a:p>
        </p:txBody>
      </p:sp>
      <p:sp>
        <p:nvSpPr>
          <p:cNvPr id="5" name="Text 2"/>
          <p:cNvSpPr/>
          <p:nvPr/>
        </p:nvSpPr>
        <p:spPr>
          <a:xfrm>
            <a:off x="773073" y="4971217"/>
            <a:ext cx="6376511" cy="728901"/>
          </a:xfrm>
          <a:prstGeom prst="rect">
            <a:avLst/>
          </a:prstGeom>
          <a:noFill/>
          <a:ln/>
        </p:spPr>
        <p:txBody>
          <a:bodyPr wrap="none" lIns="0" tIns="0" rIns="0" bIns="0" rtlCol="0" anchor="t"/>
          <a:lstStyle/>
          <a:p>
            <a:pPr algn="ctr" indent="0" marL="0">
              <a:lnSpc>
                <a:spcPts val="5700"/>
              </a:lnSpc>
              <a:buNone/>
            </a:pPr>
            <a:r>
              <a:rPr lang="en-US" sz="5700" b="1" dirty="0">
                <a:solidFill>
                  <a:srgbClr val="000000"/>
                </a:solidFill>
                <a:latin typeface="Bitter Bold" pitchFamily="34" charset="0"/>
                <a:ea typeface="Bitter Bold" pitchFamily="34" charset="-122"/>
                <a:cs typeface="Bitter Bold" pitchFamily="34" charset="-120"/>
              </a:rPr>
              <a:t>491</a:t>
            </a:r>
            <a:endParaRPr lang="en-US" sz="5700" dirty="0"/>
          </a:p>
        </p:txBody>
      </p:sp>
      <p:sp>
        <p:nvSpPr>
          <p:cNvPr id="6" name="Text 3"/>
          <p:cNvSpPr/>
          <p:nvPr/>
        </p:nvSpPr>
        <p:spPr>
          <a:xfrm>
            <a:off x="2580680" y="5976104"/>
            <a:ext cx="2761178" cy="345043"/>
          </a:xfrm>
          <a:prstGeom prst="rect">
            <a:avLst/>
          </a:prstGeom>
          <a:noFill/>
          <a:ln/>
        </p:spPr>
        <p:txBody>
          <a:bodyPr wrap="none" lIns="0" tIns="0" rIns="0" bIns="0" rtlCol="0" anchor="t"/>
          <a:lstStyle/>
          <a:p>
            <a:pPr algn="ctr"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Film Productions</a:t>
            </a:r>
            <a:endParaRPr lang="en-US" sz="2150" dirty="0"/>
          </a:p>
        </p:txBody>
      </p:sp>
      <p:sp>
        <p:nvSpPr>
          <p:cNvPr id="7" name="Text 4"/>
          <p:cNvSpPr/>
          <p:nvPr/>
        </p:nvSpPr>
        <p:spPr>
          <a:xfrm>
            <a:off x="773073" y="6453664"/>
            <a:ext cx="6376511" cy="353378"/>
          </a:xfrm>
          <a:prstGeom prst="rect">
            <a:avLst/>
          </a:prstGeom>
          <a:noFill/>
          <a:ln/>
        </p:spPr>
        <p:txBody>
          <a:bodyPr wrap="none" lIns="0" tIns="0" rIns="0" bIns="0" rtlCol="0" anchor="t"/>
          <a:lstStyle/>
          <a:p>
            <a:pPr algn="ctr" indent="0" marL="0">
              <a:lnSpc>
                <a:spcPts val="2750"/>
              </a:lnSpc>
              <a:buNone/>
            </a:pPr>
            <a:endParaRPr lang="en-US" sz="1700" dirty="0"/>
          </a:p>
        </p:txBody>
      </p:sp>
      <p:sp>
        <p:nvSpPr>
          <p:cNvPr id="8" name="Text 5"/>
          <p:cNvSpPr/>
          <p:nvPr/>
        </p:nvSpPr>
        <p:spPr>
          <a:xfrm>
            <a:off x="7480816" y="4971217"/>
            <a:ext cx="6376511" cy="728901"/>
          </a:xfrm>
          <a:prstGeom prst="rect">
            <a:avLst/>
          </a:prstGeom>
          <a:noFill/>
          <a:ln/>
        </p:spPr>
        <p:txBody>
          <a:bodyPr wrap="none" lIns="0" tIns="0" rIns="0" bIns="0" rtlCol="0" anchor="t"/>
          <a:lstStyle/>
          <a:p>
            <a:pPr algn="ctr" indent="0" marL="0">
              <a:lnSpc>
                <a:spcPts val="5700"/>
              </a:lnSpc>
              <a:buNone/>
            </a:pPr>
            <a:r>
              <a:rPr lang="en-US" sz="5700" b="1" dirty="0">
                <a:solidFill>
                  <a:srgbClr val="000000"/>
                </a:solidFill>
                <a:latin typeface="Bitter Bold" pitchFamily="34" charset="0"/>
                <a:ea typeface="Bitter Bold" pitchFamily="34" charset="-122"/>
                <a:cs typeface="Bitter Bold" pitchFamily="34" charset="-120"/>
              </a:rPr>
              <a:t>42</a:t>
            </a:r>
            <a:endParaRPr lang="en-US" sz="5700" dirty="0"/>
          </a:p>
        </p:txBody>
      </p:sp>
      <p:sp>
        <p:nvSpPr>
          <p:cNvPr id="9" name="Text 6"/>
          <p:cNvSpPr/>
          <p:nvPr/>
        </p:nvSpPr>
        <p:spPr>
          <a:xfrm>
            <a:off x="9288423" y="5976104"/>
            <a:ext cx="2761178" cy="345043"/>
          </a:xfrm>
          <a:prstGeom prst="rect">
            <a:avLst/>
          </a:prstGeom>
          <a:noFill/>
          <a:ln/>
        </p:spPr>
        <p:txBody>
          <a:bodyPr wrap="none" lIns="0" tIns="0" rIns="0" bIns="0" rtlCol="0" anchor="t"/>
          <a:lstStyle/>
          <a:p>
            <a:pPr algn="ctr"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Countries</a:t>
            </a:r>
            <a:endParaRPr lang="en-US" sz="2150" dirty="0"/>
          </a:p>
        </p:txBody>
      </p:sp>
      <p:sp>
        <p:nvSpPr>
          <p:cNvPr id="10" name="Text 7"/>
          <p:cNvSpPr/>
          <p:nvPr/>
        </p:nvSpPr>
        <p:spPr>
          <a:xfrm>
            <a:off x="7480816" y="6453664"/>
            <a:ext cx="6376511" cy="353378"/>
          </a:xfrm>
          <a:prstGeom prst="rect">
            <a:avLst/>
          </a:prstGeom>
          <a:noFill/>
          <a:ln/>
        </p:spPr>
        <p:txBody>
          <a:bodyPr wrap="none" lIns="0" tIns="0" rIns="0" bIns="0" rtlCol="0" anchor="t"/>
          <a:lstStyle/>
          <a:p>
            <a:pPr algn="ctr" indent="0" marL="0">
              <a:lnSpc>
                <a:spcPts val="2750"/>
              </a:lnSpc>
              <a:buNone/>
            </a:pPr>
            <a:endParaRPr lang="en-US" sz="1700" dirty="0"/>
          </a:p>
        </p:txBody>
      </p:sp>
      <p:sp>
        <p:nvSpPr>
          <p:cNvPr id="11" name="Text 8"/>
          <p:cNvSpPr/>
          <p:nvPr/>
        </p:nvSpPr>
        <p:spPr>
          <a:xfrm>
            <a:off x="773073" y="7055525"/>
            <a:ext cx="13084254" cy="565309"/>
          </a:xfrm>
          <a:prstGeom prst="rect">
            <a:avLst/>
          </a:prstGeom>
          <a:noFill/>
          <a:ln/>
        </p:spPr>
        <p:txBody>
          <a:bodyPr wrap="squar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Source: </a:t>
            </a:r>
            <a:pPr algn="l" indent="0" marL="0">
              <a:lnSpc>
                <a:spcPts val="2200"/>
              </a:lnSpc>
              <a:buNone/>
            </a:pPr>
            <a:r>
              <a:rPr lang="en-US" sz="135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Thailand Film Office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World Travel Magazine </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5813" y="617458"/>
            <a:ext cx="11449169" cy="561380"/>
          </a:xfrm>
          <a:prstGeom prst="rect">
            <a:avLst/>
          </a:prstGeom>
          <a:noFill/>
          <a:ln/>
        </p:spPr>
        <p:txBody>
          <a:bodyPr wrap="none" lIns="0" tIns="0" rIns="0" bIns="0" rtlCol="0" anchor="t"/>
          <a:lstStyle/>
          <a:p>
            <a:pPr algn="l" indent="0" marL="0">
              <a:lnSpc>
                <a:spcPts val="4400"/>
              </a:lnSpc>
              <a:buNone/>
            </a:pPr>
            <a:r>
              <a:rPr lang="en-US" sz="3500" b="1" dirty="0">
                <a:solidFill>
                  <a:srgbClr val="253A7E"/>
                </a:solidFill>
                <a:latin typeface="Bitter Bold" pitchFamily="34" charset="0"/>
                <a:ea typeface="Bitter Bold" pitchFamily="34" charset="-122"/>
                <a:cs typeface="Bitter Bold" pitchFamily="34" charset="-120"/>
              </a:rPr>
              <a:t>Examples of Famous Movies/Series Filmed in Thailand</a:t>
            </a:r>
            <a:endParaRPr lang="en-US" sz="3500" dirty="0"/>
          </a:p>
        </p:txBody>
      </p:sp>
      <p:pic>
        <p:nvPicPr>
          <p:cNvPr id="3" name="Image 0" descr="preencoded.png">    </p:cNvPr>
          <p:cNvPicPr>
            <a:picLocks noChangeAspect="1"/>
          </p:cNvPicPr>
          <p:nvPr/>
        </p:nvPicPr>
        <p:blipFill>
          <a:blip r:embed="rId1"/>
          <a:stretch>
            <a:fillRect/>
          </a:stretch>
        </p:blipFill>
        <p:spPr>
          <a:xfrm>
            <a:off x="1952268" y="1627822"/>
            <a:ext cx="1832848" cy="1832848"/>
          </a:xfrm>
          <a:prstGeom prst="rect">
            <a:avLst/>
          </a:prstGeom>
        </p:spPr>
      </p:pic>
      <p:sp>
        <p:nvSpPr>
          <p:cNvPr id="4" name="Text 1"/>
          <p:cNvSpPr/>
          <p:nvPr/>
        </p:nvSpPr>
        <p:spPr>
          <a:xfrm>
            <a:off x="785813" y="3741301"/>
            <a:ext cx="4165759" cy="701516"/>
          </a:xfrm>
          <a:prstGeom prst="rect">
            <a:avLst/>
          </a:prstGeom>
          <a:noFill/>
          <a:ln/>
        </p:spPr>
        <p:txBody>
          <a:bodyPr wrap="squar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James Bond: </a:t>
            </a:r>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The Man with the Golden Gun (1974)</a:t>
            </a:r>
            <a:endParaRPr lang="en-US" sz="2200" dirty="0"/>
          </a:p>
        </p:txBody>
      </p:sp>
      <p:sp>
        <p:nvSpPr>
          <p:cNvPr id="5" name="Text 2"/>
          <p:cNvSpPr/>
          <p:nvPr/>
        </p:nvSpPr>
        <p:spPr>
          <a:xfrm>
            <a:off x="785813" y="4577477"/>
            <a:ext cx="4165759" cy="2514481"/>
          </a:xfrm>
          <a:prstGeom prst="rect">
            <a:avLst/>
          </a:prstGeom>
          <a:noFill/>
          <a:ln/>
        </p:spPr>
        <p:txBody>
          <a:bodyPr wrap="square" lIns="0" tIns="0" rIns="0" bIns="0" rtlCol="0" anchor="t"/>
          <a:lstStyle/>
          <a:p>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This film featured scenes in </a:t>
            </a:r>
            <a:pPr algn="ctr" indent="0" marL="0">
              <a:lnSpc>
                <a:spcPts val="2800"/>
              </a:lnSpc>
              <a:buNone/>
            </a:pPr>
            <a:r>
              <a:rPr lang="en-US" sz="1750" b="1" dirty="0">
                <a:solidFill>
                  <a:srgbClr val="000000"/>
                </a:solidFill>
                <a:latin typeface="Bitter" pitchFamily="34" charset="0"/>
                <a:ea typeface="Bitter" pitchFamily="34" charset="-122"/>
                <a:cs typeface="Bitter" pitchFamily="34" charset="-120"/>
              </a:rPr>
              <a:t>Bangkok</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 the Klongs (canals), and most notably, the dramatic backdrop of </a:t>
            </a:r>
            <a:pPr algn="ctr" indent="0" marL="0">
              <a:lnSpc>
                <a:spcPts val="2800"/>
              </a:lnSpc>
              <a:buNone/>
            </a:pPr>
            <a:r>
              <a:rPr lang="en-US" sz="1750" b="1" dirty="0">
                <a:solidFill>
                  <a:srgbClr val="000000"/>
                </a:solidFill>
                <a:latin typeface="Bitter" pitchFamily="34" charset="0"/>
                <a:ea typeface="Bitter" pitchFamily="34" charset="-122"/>
                <a:cs typeface="Bitter" pitchFamily="34" charset="-120"/>
              </a:rPr>
              <a:t>Phang Nga Bay</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 The iconic Khao Phing Kan island, later renamed </a:t>
            </a:r>
            <a:pPr algn="ctr" indent="0" marL="0">
              <a:lnSpc>
                <a:spcPts val="2800"/>
              </a:lnSpc>
              <a:buNone/>
            </a:pPr>
            <a:r>
              <a:rPr lang="en-US" sz="1750" b="1" dirty="0">
                <a:solidFill>
                  <a:srgbClr val="000000"/>
                </a:solidFill>
                <a:latin typeface="Bitter" pitchFamily="34" charset="0"/>
                <a:ea typeface="Bitter" pitchFamily="34" charset="-122"/>
                <a:cs typeface="Bitter" pitchFamily="34" charset="-120"/>
              </a:rPr>
              <a:t>"James Bond Island,"</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 became a major tourist attraction thanks to its appearance in the movie. </a:t>
            </a:r>
            <a:endParaRPr lang="en-US" sz="1750" dirty="0"/>
          </a:p>
        </p:txBody>
      </p:sp>
      <p:pic>
        <p:nvPicPr>
          <p:cNvPr id="6" name="Image 1" descr="preencoded.png">    </p:cNvPr>
          <p:cNvPicPr>
            <a:picLocks noChangeAspect="1"/>
          </p:cNvPicPr>
          <p:nvPr/>
        </p:nvPicPr>
        <p:blipFill>
          <a:blip r:embed="rId2"/>
          <a:stretch>
            <a:fillRect/>
          </a:stretch>
        </p:blipFill>
        <p:spPr>
          <a:xfrm>
            <a:off x="6398657" y="1627822"/>
            <a:ext cx="1832967" cy="1832967"/>
          </a:xfrm>
          <a:prstGeom prst="rect">
            <a:avLst/>
          </a:prstGeom>
        </p:spPr>
      </p:pic>
      <p:sp>
        <p:nvSpPr>
          <p:cNvPr id="7" name="Text 3"/>
          <p:cNvSpPr/>
          <p:nvPr/>
        </p:nvSpPr>
        <p:spPr>
          <a:xfrm>
            <a:off x="5232202" y="3741420"/>
            <a:ext cx="4165878" cy="701516"/>
          </a:xfrm>
          <a:prstGeom prst="rect">
            <a:avLst/>
          </a:prstGeom>
          <a:noFill/>
          <a:ln/>
        </p:spPr>
        <p:txBody>
          <a:bodyPr wrap="squar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James Bond: Tomorrow Never Dies (1997)</a:t>
            </a:r>
            <a:endParaRPr lang="en-US" sz="2200" dirty="0"/>
          </a:p>
        </p:txBody>
      </p:sp>
      <p:sp>
        <p:nvSpPr>
          <p:cNvPr id="8" name="Text 4"/>
          <p:cNvSpPr/>
          <p:nvPr/>
        </p:nvSpPr>
        <p:spPr>
          <a:xfrm>
            <a:off x="5232202" y="4577596"/>
            <a:ext cx="4165878" cy="1436846"/>
          </a:xfrm>
          <a:prstGeom prst="rect">
            <a:avLst/>
          </a:prstGeom>
          <a:noFill/>
          <a:ln/>
        </p:spPr>
        <p:txBody>
          <a:bodyPr wrap="square" lIns="0" tIns="0" rIns="0" bIns="0" rtlCol="0" anchor="t"/>
          <a:lstStyle/>
          <a:p>
            <a:pPr algn="ctr" indent="0" marL="0">
              <a:lnSpc>
                <a:spcPts val="2800"/>
              </a:lnSpc>
              <a:buNone/>
            </a:pPr>
            <a:r>
              <a:rPr lang="en-US" sz="1750" b="1" dirty="0">
                <a:solidFill>
                  <a:srgbClr val="000000"/>
                </a:solidFill>
                <a:latin typeface="Bitter" pitchFamily="34" charset="0"/>
                <a:ea typeface="Bitter" pitchFamily="34" charset="-122"/>
                <a:cs typeface="Bitter" pitchFamily="34" charset="-120"/>
              </a:rPr>
              <a:t>Bangkok and Phang Nga Bay</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 were again featured, with scenes like a thrilling motorbike chase in the narrow streets of Bangkok and a boat chase in the bays.</a:t>
            </a:r>
            <a:endParaRPr lang="en-US" sz="1750" dirty="0"/>
          </a:p>
        </p:txBody>
      </p:sp>
      <p:pic>
        <p:nvPicPr>
          <p:cNvPr id="9" name="Image 2" descr="preencoded.png">    </p:cNvPr>
          <p:cNvPicPr>
            <a:picLocks noChangeAspect="1"/>
          </p:cNvPicPr>
          <p:nvPr/>
        </p:nvPicPr>
        <p:blipFill>
          <a:blip r:embed="rId3"/>
          <a:stretch>
            <a:fillRect/>
          </a:stretch>
        </p:blipFill>
        <p:spPr>
          <a:xfrm>
            <a:off x="10845165" y="1627822"/>
            <a:ext cx="1832967" cy="1832967"/>
          </a:xfrm>
          <a:prstGeom prst="rect">
            <a:avLst/>
          </a:prstGeom>
        </p:spPr>
      </p:pic>
      <p:sp>
        <p:nvSpPr>
          <p:cNvPr id="10" name="Text 5"/>
          <p:cNvSpPr/>
          <p:nvPr/>
        </p:nvSpPr>
        <p:spPr>
          <a:xfrm>
            <a:off x="10358318" y="3741420"/>
            <a:ext cx="2806660" cy="701516"/>
          </a:xfrm>
          <a:prstGeom prst="rect">
            <a:avLst/>
          </a:prstGeom>
          <a:noFill/>
          <a:ln/>
        </p:spPr>
        <p:txBody>
          <a:bodyPr wrap="squar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The Beach</a:t>
            </a:r>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
</a:t>
            </a:r>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(2000)</a:t>
            </a:r>
            <a:endParaRPr lang="en-US" sz="2200" dirty="0"/>
          </a:p>
        </p:txBody>
      </p:sp>
      <p:sp>
        <p:nvSpPr>
          <p:cNvPr id="11" name="Text 6"/>
          <p:cNvSpPr/>
          <p:nvPr/>
        </p:nvSpPr>
        <p:spPr>
          <a:xfrm>
            <a:off x="9678710" y="4577596"/>
            <a:ext cx="4165878" cy="2155269"/>
          </a:xfrm>
          <a:prstGeom prst="rect">
            <a:avLst/>
          </a:prstGeom>
          <a:noFill/>
          <a:ln/>
        </p:spPr>
        <p:txBody>
          <a:bodyPr wrap="square" lIns="0" tIns="0" rIns="0" bIns="0" rtlCol="0" anchor="t"/>
          <a:lstStyle/>
          <a:p>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The movie The Beach, starring Leonardo DiCaprio, was primarily filmed at </a:t>
            </a:r>
            <a:pPr algn="ctr" indent="0" marL="0">
              <a:lnSpc>
                <a:spcPts val="2800"/>
              </a:lnSpc>
              <a:buNone/>
            </a:pPr>
            <a:r>
              <a:rPr lang="en-US" sz="1750" b="1" dirty="0">
                <a:solidFill>
                  <a:srgbClr val="000000"/>
                </a:solidFill>
                <a:latin typeface="Bitter" pitchFamily="34" charset="0"/>
                <a:ea typeface="Bitter" pitchFamily="34" charset="-122"/>
                <a:cs typeface="Bitter" pitchFamily="34" charset="-120"/>
              </a:rPr>
              <a:t>Maya Bay on Koh Phi Phi Leh Island. </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Additional scenes were shot in </a:t>
            </a:r>
            <a:pPr algn="ctr" indent="0" marL="0">
              <a:lnSpc>
                <a:spcPts val="2800"/>
              </a:lnSpc>
              <a:buNone/>
            </a:pPr>
            <a:r>
              <a:rPr lang="en-US" sz="1750" b="1" dirty="0">
                <a:solidFill>
                  <a:srgbClr val="000000"/>
                </a:solidFill>
                <a:latin typeface="Bitter" pitchFamily="34" charset="0"/>
                <a:ea typeface="Bitter" pitchFamily="34" charset="-122"/>
                <a:cs typeface="Bitter" pitchFamily="34" charset="-120"/>
              </a:rPr>
              <a:t>Krabi Province, Bangkok, and Khao Yai National Park.</a:t>
            </a:r>
            <a:endParaRPr lang="en-US" sz="1750" dirty="0"/>
          </a:p>
        </p:txBody>
      </p:sp>
      <p:sp>
        <p:nvSpPr>
          <p:cNvPr id="12" name="Text 7"/>
          <p:cNvSpPr/>
          <p:nvPr/>
        </p:nvSpPr>
        <p:spPr>
          <a:xfrm>
            <a:off x="785813" y="7344489"/>
            <a:ext cx="13058775" cy="287417"/>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James Bond 007 Museum, The Gentleman's Journal, Pinterest</a:t>
            </a:r>
            <a:endParaRPr lang="en-US" sz="140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2025-05-27T07:27:50Z</dcterms:created>
  <dcterms:modified xsi:type="dcterms:W3CDTF">2025-05-27T07:27:50Z</dcterms:modified>
</cp:coreProperties>
</file>