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Lst>
  <p:sldSz cx="18288000" cy="10287000"/>
  <p:notesSz cx="6858000" cy="9144000"/>
  <p:embeddedFontLst>
    <p:embeddedFont>
      <p:font typeface="Bitter" panose="020B0604020202020204" charset="0"/>
      <p:regular r:id="rId45"/>
    </p:embeddedFont>
    <p:embeddedFont>
      <p:font typeface="Bitter Bold" panose="020B0604020202020204" charset="0"/>
      <p:regular r:id="rId46"/>
    </p:embeddedFont>
    <p:embeddedFont>
      <p:font typeface="Bitter Italics" panose="020B0604020202020204" charset="0"/>
      <p:regular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0" d="100"/>
          <a:sy n="70" d="100"/>
        </p:scale>
        <p:origin x="77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24.08.2026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hyperlink" Target="http://nationthailand.com/thailand/tourism/40026400" TargetMode="External"/><Relationship Id="rId4" Type="http://schemas.openxmlformats.org/officeDocument/2006/relationships/hyperlink" Target="https://www.timeout.com/bangkok/restaurants/bangkok-ranks-2-in-time-outs-worlds-best-cities-for-food-in-2026"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2.png"/><Relationship Id="rId7" Type="http://schemas.openxmlformats.org/officeDocument/2006/relationships/hyperlink" Target="https://www.bangkokpost.com/thailand/general/3205068/khanom-krok-named-thailands-best-dessert-of-2026"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www.tasteatlas.com/best-rated-desserts-in-thailand?utm_source=chatgpt.com&amp;fbclid=IwY2xjawSwZIRleHRuA2FlbQIxMABicmlkETFCcjNZOTk4OWRRcjVISjJVc3J0YwZhcHBfaWQQMjIyMDM5MTc4ODIwMDg5MgABHixJjURgLltJ8Cb_XjNL0GiXe_dTiUm8kQp0g9ihqda7EsgSaVAqnD7iezec_aem_PtoWRtpJb_kpLzzyVSLEnw" TargetMode="External"/><Relationship Id="rId5" Type="http://schemas.openxmlformats.org/officeDocument/2006/relationships/hyperlink" Target="https://www.tasteatlas.com/thailand" TargetMode="External"/><Relationship Id="rId4" Type="http://schemas.openxmlformats.org/officeDocument/2006/relationships/hyperlink" Target="https://www.tasteatlas.com/khanom-khrok"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s://www.instagram.com/p/DPkmzEPkRXj/"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s://x.com/TasteAtlas/status/1869451131136393232"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s://www.bangkokpost.com/thailand/general/2648305/tasteatlas-ranks-pad-kaprao-as-worlds-greatest-stir-fry"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s://www.travelandleisureasia.com/sea/hotels/luxuryawards/these-are-the-best-cities-and-islands-in-asia-pacific-in-2026/" TargetMode="External"/><Relationship Id="rId4" Type="http://schemas.openxmlformats.org/officeDocument/2006/relationships/hyperlink" Target="https://www.travelandleisureasia.com/th/hotels/luxuryawards/these-are-the-best-cities-and-islands-in-asia-pacific-in-2025/"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s://tfo.dot.go.th/foreign-production-statistic/"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tfo.dot.go.th/foreign-production-statistic/" TargetMode="External"/><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hyperlink" Target="mailto:info@thailandfoundation.or.th"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hyperlink" Target="https://guide.michelin.com/en/article/travel/all-the-key-hotels-thailand-michelin-guide" TargetMode="External"/><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8" Type="http://schemas.openxmlformats.org/officeDocument/2006/relationships/hyperlink" Target="https://guide.michelin.com/en/article/travel/all-the-key-hotels-thailand-michelin-guide" TargetMode="External"/><Relationship Id="rId3" Type="http://schemas.openxmlformats.org/officeDocument/2006/relationships/image" Target="../media/image34.png"/><Relationship Id="rId7"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8.jpeg"/><Relationship Id="rId4" Type="http://schemas.openxmlformats.org/officeDocument/2006/relationships/image" Target="../media/image37.jpeg"/></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hyperlink" Target="https://guide.michelin.com/en/article/travel/all-the-key-hotels-thailand-michelin-guide" TargetMode="External"/><Relationship Id="rId5" Type="http://schemas.openxmlformats.org/officeDocument/2006/relationships/image" Target="../media/image41.jpe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2.png"/><Relationship Id="rId7" Type="http://schemas.openxmlformats.org/officeDocument/2006/relationships/image" Target="../media/image44.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hyperlink" Target="https://www.theworlds50best.com/hotels/best-in-the-world/list/1-50" TargetMode="External"/><Relationship Id="rId5" Type="http://schemas.openxmlformats.org/officeDocument/2006/relationships/image" Target="../media/image43.jpeg"/><Relationship Id="rId4" Type="http://schemas.openxmlformats.org/officeDocument/2006/relationships/image" Target="../media/image42.jpeg"/><Relationship Id="rId9" Type="http://schemas.openxmlformats.org/officeDocument/2006/relationships/image" Target="../media/image46.jpeg"/></Relationships>
</file>

<file path=ppt/slides/_rels/slide29.xml.rels><?xml version="1.0" encoding="UTF-8" standalone="yes"?>
<Relationships xmlns="http://schemas.openxmlformats.org/package/2006/relationships"><Relationship Id="rId8" Type="http://schemas.openxmlformats.org/officeDocument/2006/relationships/hyperlink" Target="https://www.chula.ac.th/news/264376/" TargetMode="External"/><Relationship Id="rId3" Type="http://schemas.openxmlformats.org/officeDocument/2006/relationships/image" Target="../media/image2.png"/><Relationship Id="rId7" Type="http://schemas.openxmlformats.org/officeDocument/2006/relationships/hyperlink" Target="https://www.timeshighereducation.com/world-university-rankings/methodology"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hyperlink" Target="https://www.amarintv.com/news/politic/550014" TargetMode="External"/><Relationship Id="rId5" Type="http://schemas.openxmlformats.org/officeDocument/2006/relationships/image" Target="../media/image48.png"/><Relationship Id="rId4" Type="http://schemas.openxmlformats.org/officeDocument/2006/relationships/image" Target="../media/image47.jpeg"/></Relationships>
</file>

<file path=ppt/slides/_rels/slide3.xml.rels><?xml version="1.0" encoding="UTF-8" standalone="yes"?>
<Relationships xmlns="http://schemas.openxmlformats.org/package/2006/relationships"><Relationship Id="rId3" Type="http://schemas.openxmlformats.org/officeDocument/2006/relationships/hyperlink" Target="mailto:info@thailandfoundation.or.th"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hyperlink" Target="https://www.amarintv.com/news/politic/550014" TargetMode="External"/><Relationship Id="rId5" Type="http://schemas.openxmlformats.org/officeDocument/2006/relationships/image" Target="../media/image2.png"/><Relationship Id="rId4" Type="http://schemas.openxmlformats.org/officeDocument/2006/relationships/image" Target="../media/image50.jpeg"/></Relationships>
</file>

<file path=ppt/slides/_rels/slide31.xml.rels><?xml version="1.0" encoding="UTF-8" standalone="yes"?>
<Relationships xmlns="http://schemas.openxmlformats.org/package/2006/relationships"><Relationship Id="rId3" Type="http://schemas.openxmlformats.org/officeDocument/2006/relationships/hyperlink" Target="https://www.khaosodenglish.com/featured/2026/07/01/thailand-named-asias-top-retirement-destination-in-2026-global-index/" TargetMode="External"/><Relationship Id="rId2" Type="http://schemas.openxmlformats.org/officeDocument/2006/relationships/image" Target="../media/image51.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nationthailand.com/thailand/tourism/40026400"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hyperlink" Target="http://nationthailand.com/thailand/tourism/40026400" TargetMode="External"/><Relationship Id="rId4" Type="http://schemas.openxmlformats.org/officeDocument/2006/relationships/hyperlink" Target="https://www.forbes.com/sites/williampbarrett/2025/07/19/the-best-places-to-retire-abroad-in-2025/"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hyperlink" Target="http://nationthailand.com/thailand/tourism/40026400"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hyperlink" Target="https://www.forbes.com/sites/williampbarrett/2025/07/19/the-best-places-to-retire-abroad-in-2025/" TargetMode="External"/><Relationship Id="rId5" Type="http://schemas.openxmlformats.org/officeDocument/2006/relationships/image" Target="../media/image2.png"/><Relationship Id="rId4" Type="http://schemas.openxmlformats.org/officeDocument/2006/relationships/image" Target="../media/image54.jpeg"/></Relationships>
</file>

<file path=ppt/slides/_rels/slide34.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hyperlink" Target="http://nationthailand.com/thailand/tourism/40026400"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hyperlink" Target="https://www.forbes.com/sites/williampbarrett/2025/07/19/the-best-places-to-retire-abroad-in-2025/" TargetMode="External"/><Relationship Id="rId5" Type="http://schemas.openxmlformats.org/officeDocument/2006/relationships/image" Target="../media/image2.png"/><Relationship Id="rId4" Type="http://schemas.openxmlformats.org/officeDocument/2006/relationships/image" Target="../media/image56.jpeg"/></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hyperlink" Target="https://time.com/collection/worlds-greatest-places/2026/?filters=Asia" TargetMode="External"/><Relationship Id="rId5" Type="http://schemas.openxmlformats.org/officeDocument/2006/relationships/image" Target="../media/image59.jpeg"/><Relationship Id="rId4" Type="http://schemas.openxmlformats.org/officeDocument/2006/relationships/image" Target="../media/image58.jpeg"/></Relationships>
</file>

<file path=ppt/slides/_rels/slide37.xml.rels><?xml version="1.0" encoding="UTF-8" standalone="yes"?>
<Relationships xmlns="http://schemas.openxmlformats.org/package/2006/relationships"><Relationship Id="rId8" Type="http://schemas.openxmlformats.org/officeDocument/2006/relationships/hyperlink" Target="https://time.com/collection/worlds-greatest-places/2026/?filters=Asia" TargetMode="External"/><Relationship Id="rId3" Type="http://schemas.openxmlformats.org/officeDocument/2006/relationships/image" Target="../media/image2.png"/><Relationship Id="rId7" Type="http://schemas.openxmlformats.org/officeDocument/2006/relationships/image" Target="../media/image63.jpe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time.com/collection/worlds-greatest-places/2026/?filters=Asia"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39.xml.rels><?xml version="1.0" encoding="UTF-8" standalone="yes"?>
<Relationships xmlns="http://schemas.openxmlformats.org/package/2006/relationships"><Relationship Id="rId3" Type="http://schemas.openxmlformats.org/officeDocument/2006/relationships/hyperlink" Target="https://www.facebook.com/ASEANAssociationofThailand/photos/%E0%B8%9B%E0%B8%A3%E0%B8%B0%E0%B9%80%E0%B8%97%E0%B8%A8%E0%B9%84%E0%B8%97%E0%B8%A2%E0%B8%95%E0%B8%B4%E0%B8%94%E0%B8%AD%E0%B8%B1%E0%B8%99%E0%B8%94%E0%B8%B1%E0%B8%9A%E0%B8%9B%E0%B8%A3%E0%B8%B0%E0%B9%80%E0%B8%97%E0%B8%A8%E0%B8%97%E0%B8%B5%E0%B9%88%E0%B8%A1%E0%B8%B5%E0%B8%A3%E0%B8%B0%E0%B8%9A%E0%B8%9A%E0%B8%AA%E0%B8%B2%E0%B8%98%E0%B8%B2%E0%B8%A3%E0%B8%93%E0%B8%AA%E0%B8%B8%E0%B8%82%E0%B8%94%E0%B8%B5%E0%B8%97%E0%B8%B5%E0%B9%88%E0%B8%AA%E0%B8%B8%E0%B8%94-%E0%B9%83%E0%B8%99%E0%B8%9B%E0%B8%B5-2026-%E0%B9%80%E0%B8%9B%E0%B9%87%E0%B8%99%E0%B8%AD%E0%B8%B1%E0%B8%99%E0%B8%94%E0%B8%B1%E0%B8%9A%E0%B8%97%E0%B8%B5%E0%B9%88-8-%E0%B8%82%E0%B8%AD%E0%B8%87/1320477083456279/" TargetMode="External"/><Relationship Id="rId2" Type="http://schemas.openxmlformats.org/officeDocument/2006/relationships/image" Target="../media/image67.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nationthailand.com/thailand/tourism/4002640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s://thailand.prd.go.th/en/content/category/detail/id/2078/iid/346202#:~:text=Suvarnabhumi%20International%20Airport's%20Midfield%20Satellite,UNESCO)%2C%20for%20its%20exceptional%20exterior"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69.jpeg"/><Relationship Id="rId7" Type="http://schemas.openxmlformats.org/officeDocument/2006/relationships/image" Target="../media/image2.png"/><Relationship Id="rId2" Type="http://schemas.openxmlformats.org/officeDocument/2006/relationships/image" Target="../media/image68.jpeg"/><Relationship Id="rId1" Type="http://schemas.openxmlformats.org/officeDocument/2006/relationships/slideLayout" Target="../slideLayouts/slideLayout7.xml"/><Relationship Id="rId6" Type="http://schemas.openxmlformats.org/officeDocument/2006/relationships/hyperlink" Target="http://nationthailand.com/thailand/tourism/40026400" TargetMode="External"/><Relationship Id="rId5" Type="http://schemas.openxmlformats.org/officeDocument/2006/relationships/hyperlink" Target="https://www.travelandtourworld.com/news/article/e2yyxylm6xcr/#google_vignette" TargetMode="External"/><Relationship Id="rId4" Type="http://schemas.openxmlformats.org/officeDocument/2006/relationships/hyperlink" Target="https://www.timeout.com/bangkok/news/thailand-named-worlds-second-best-for-medical-tourism-070126"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www.kearney.com/about/kearney-in-the-media/press/asia-pacific-dominates-top-rankings-in-kearney-s-2026-fdi-confidence-index-amid-global-geopolitical-tension-and-industrial-policy-expansion" TargetMode="External"/><Relationship Id="rId2" Type="http://schemas.openxmlformats.org/officeDocument/2006/relationships/image" Target="../media/image70.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nationthailand.com/thailand/tourism/40026400" TargetMode="External"/><Relationship Id="rId4" Type="http://schemas.openxmlformats.org/officeDocument/2006/relationships/hyperlink" Target="https://moneyandbanking.co.th/en/2026/238828/"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thailandnow.in.th/business-investment/imf-ranks-thailand-among-elite-exporters-for-ai-hardware/" TargetMode="External"/><Relationship Id="rId2" Type="http://schemas.openxmlformats.org/officeDocument/2006/relationships/image" Target="../media/image71.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nationthailand.com/thailand/tourism/40026400" TargetMode="External"/><Relationship Id="rId4" Type="http://schemas.openxmlformats.org/officeDocument/2006/relationships/hyperlink" Target="https://www.facebook.com/share/p/1Daw9N7dy8/"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timeout.com/bangkok/news/bangkok-named-the-worlds-best-city-for-gen-z-in-2025-081325" TargetMode="Externa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nationthailand.com/thailand/tourism/40026400" TargetMode="External"/><Relationship Id="rId4" Type="http://schemas.openxmlformats.org/officeDocument/2006/relationships/hyperlink" Target="https://www.timeout.com/bangkok/news/the-nomads-have-spoken-thailand-still-the-best-place-in-world-for-laptop-warriors-012026"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nationthailand.com/thailand/tourism/40026400" TargetMode="External"/><Relationship Id="rId4" Type="http://schemas.openxmlformats.org/officeDocument/2006/relationships/hyperlink" Target="https://www.ipsos.com/sites/default/files/ct/news/documents/2025-03/Ipsos-Global-Happiness-Index-2025_1.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s://destinasian.com/readers-choice-awards/winners/best-cities-asia/bangkok-wins-best-city" TargetMode="External"/><Relationship Id="rId4" Type="http://schemas.openxmlformats.org/officeDocument/2006/relationships/hyperlink" Target="https://thailand.prd.go.th/en/content/category/detail/id/48/iid/484132"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nationthailand.com/thailand/tourism/40026400" TargetMode="External"/><Relationship Id="rId4" Type="http://schemas.openxmlformats.org/officeDocument/2006/relationships/hyperlink" Target="https://www.timeout.com/bangkok/news/the-nomads-have-spoken-thailand-still-the-best-place-in-world-for-laptop-warriors-012026"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hyperlink" Target="http://nationthailand.com/thailand/tourism/40026400" TargetMode="External"/><Relationship Id="rId5" Type="http://schemas.openxmlformats.org/officeDocument/2006/relationships/hyperlink" Target="https://www.facebook.com/KhaosodEnglish/posts/chiang-mai-has-been-named-the-third-best-city-in-the-world-in-the-travel-leisure/1531703829002120/" TargetMode="External"/><Relationship Id="rId4" Type="http://schemas.openxmlformats.org/officeDocument/2006/relationships/hyperlink" Target="https://www.travelandleisure.com/worlds-best-awards-best-cities-in-asia-1195244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10287000"/>
            <a:chOff x="0" y="0"/>
            <a:chExt cx="24384000" cy="13716000"/>
          </a:xfrm>
        </p:grpSpPr>
        <p:sp>
          <p:nvSpPr>
            <p:cNvPr id="7" name="Freeform 7" descr="preencoded.png"/>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3"/>
              <a:stretch>
                <a:fillRect/>
              </a:stretch>
            </a:blipFill>
          </p:spPr>
        </p:sp>
      </p:grpSp>
      <p:grpSp>
        <p:nvGrpSpPr>
          <p:cNvPr id="8" name="Group 8"/>
          <p:cNvGrpSpPr/>
          <p:nvPr/>
        </p:nvGrpSpPr>
        <p:grpSpPr>
          <a:xfrm>
            <a:off x="0" y="0"/>
            <a:ext cx="18288000" cy="10287000"/>
            <a:chOff x="0" y="0"/>
            <a:chExt cx="24384000" cy="13716000"/>
          </a:xfrm>
        </p:grpSpPr>
        <p:sp>
          <p:nvSpPr>
            <p:cNvPr id="9" name="Freeform 9"/>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72157"/>
              </a:srgbClr>
            </a:solidFill>
          </p:spPr>
        </p:sp>
      </p:grpSp>
      <p:sp>
        <p:nvSpPr>
          <p:cNvPr id="10" name="TextBox 10"/>
          <p:cNvSpPr txBox="1"/>
          <p:nvPr/>
        </p:nvSpPr>
        <p:spPr>
          <a:xfrm>
            <a:off x="3261570" y="4212279"/>
            <a:ext cx="11764861" cy="2779713"/>
          </a:xfrm>
          <a:prstGeom prst="rect">
            <a:avLst/>
          </a:prstGeom>
        </p:spPr>
        <p:txBody>
          <a:bodyPr lIns="0" tIns="0" rIns="0" bIns="0" rtlCol="0" anchor="t">
            <a:spAutoFit/>
          </a:bodyPr>
          <a:lstStyle/>
          <a:p>
            <a:pPr algn="ctr">
              <a:lnSpc>
                <a:spcPts val="6937"/>
              </a:lnSpc>
            </a:pPr>
            <a:r>
              <a:rPr lang="en-US" sz="5562" b="1">
                <a:solidFill>
                  <a:srgbClr val="253A7E"/>
                </a:solidFill>
                <a:latin typeface="Bitter Bold"/>
                <a:ea typeface="Bitter Bold"/>
                <a:cs typeface="Bitter Bold"/>
                <a:sym typeface="Bitter Bold"/>
              </a:rPr>
              <a:t>Thailand in International Rankings</a:t>
            </a:r>
          </a:p>
          <a:p>
            <a:pPr algn="ctr">
              <a:lnSpc>
                <a:spcPts val="6937"/>
              </a:lnSpc>
            </a:pPr>
            <a:r>
              <a:rPr lang="en-US" sz="5562" b="1">
                <a:solidFill>
                  <a:srgbClr val="253A7E"/>
                </a:solidFill>
                <a:latin typeface="Bitter Bold"/>
                <a:ea typeface="Bitter Bold"/>
                <a:cs typeface="Bitter Bold"/>
                <a:sym typeface="Bitter Bold"/>
              </a:rPr>
              <a:t>2024-2026</a:t>
            </a:r>
          </a:p>
        </p:txBody>
      </p:sp>
      <p:sp>
        <p:nvSpPr>
          <p:cNvPr id="11" name="TextBox 11"/>
          <p:cNvSpPr txBox="1"/>
          <p:nvPr/>
        </p:nvSpPr>
        <p:spPr>
          <a:xfrm>
            <a:off x="992238" y="7725366"/>
            <a:ext cx="16303523" cy="429520"/>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William Russell </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504397" y="2749779"/>
            <a:ext cx="9993122" cy="3490980"/>
          </a:xfrm>
          <a:prstGeom prst="rect">
            <a:avLst/>
          </a:prstGeom>
        </p:spPr>
        <p:txBody>
          <a:bodyPr lIns="0" tIns="0" rIns="0" bIns="0" rtlCol="0" anchor="t">
            <a:spAutoFit/>
          </a:bodyPr>
          <a:lstStyle/>
          <a:p>
            <a:pPr algn="ctr">
              <a:lnSpc>
                <a:spcPts val="6936"/>
              </a:lnSpc>
            </a:pPr>
            <a:r>
              <a:rPr lang="en-US" sz="5562" b="1">
                <a:solidFill>
                  <a:srgbClr val="253A7E"/>
                </a:solidFill>
                <a:latin typeface="Bitter Bold"/>
                <a:ea typeface="Bitter Bold"/>
                <a:cs typeface="Bitter Bold"/>
                <a:sym typeface="Bitter Bold"/>
              </a:rPr>
              <a:t>Bangkok ranks the 2nd</a:t>
            </a:r>
          </a:p>
          <a:p>
            <a:pPr algn="ctr">
              <a:lnSpc>
                <a:spcPts val="6936"/>
              </a:lnSpc>
            </a:pPr>
            <a:r>
              <a:rPr lang="en-US" sz="5562" b="1">
                <a:solidFill>
                  <a:srgbClr val="253A7E"/>
                </a:solidFill>
                <a:latin typeface="Bitter Bold"/>
                <a:ea typeface="Bitter Bold"/>
                <a:cs typeface="Bitter Bold"/>
                <a:sym typeface="Bitter Bold"/>
              </a:rPr>
              <a:t> in the World’s Best cities </a:t>
            </a:r>
          </a:p>
          <a:p>
            <a:pPr algn="ctr">
              <a:lnSpc>
                <a:spcPts val="6936"/>
              </a:lnSpc>
            </a:pPr>
            <a:r>
              <a:rPr lang="en-US" sz="5562" b="1">
                <a:solidFill>
                  <a:srgbClr val="253A7E"/>
                </a:solidFill>
                <a:latin typeface="Bitter Bold"/>
                <a:ea typeface="Bitter Bold"/>
                <a:cs typeface="Bitter Bold"/>
                <a:sym typeface="Bitter Bold"/>
              </a:rPr>
              <a:t>for food in 2026</a:t>
            </a:r>
          </a:p>
          <a:p>
            <a:pPr algn="ctr">
              <a:lnSpc>
                <a:spcPts val="6937"/>
              </a:lnSpc>
            </a:pPr>
            <a:endParaRPr lang="en-US" sz="5562" b="1">
              <a:solidFill>
                <a:srgbClr val="253A7E"/>
              </a:solidFill>
              <a:latin typeface="Bitter Bold"/>
              <a:ea typeface="Bitter Bold"/>
              <a:cs typeface="Bitter Bold"/>
              <a:sym typeface="Bitter Bold"/>
            </a:endParaRPr>
          </a:p>
        </p:txBody>
      </p:sp>
      <p:grpSp>
        <p:nvGrpSpPr>
          <p:cNvPr id="3" name="Group 3"/>
          <p:cNvGrpSpPr/>
          <p:nvPr/>
        </p:nvGrpSpPr>
        <p:grpSpPr>
          <a:xfrm>
            <a:off x="17036948" y="285750"/>
            <a:ext cx="965302" cy="752323"/>
            <a:chOff x="0" y="0"/>
            <a:chExt cx="1287069" cy="1003097"/>
          </a:xfrm>
        </p:grpSpPr>
        <p:sp>
          <p:nvSpPr>
            <p:cNvPr id="4" name="Freeform 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5" name="TextBox 5"/>
          <p:cNvSpPr txBox="1"/>
          <p:nvPr/>
        </p:nvSpPr>
        <p:spPr>
          <a:xfrm>
            <a:off x="9091603" y="6145509"/>
            <a:ext cx="8818710" cy="1317648"/>
          </a:xfrm>
          <a:prstGeom prst="rect">
            <a:avLst/>
          </a:prstGeom>
        </p:spPr>
        <p:txBody>
          <a:bodyPr lIns="0" tIns="0" rIns="0" bIns="0" rtlCol="0" anchor="t">
            <a:spAutoFit/>
          </a:bodyPr>
          <a:lstStyle/>
          <a:p>
            <a:pPr algn="ctr">
              <a:lnSpc>
                <a:spcPts val="3519"/>
              </a:lnSpc>
              <a:spcBef>
                <a:spcPct val="0"/>
              </a:spcBef>
            </a:pPr>
            <a:r>
              <a:rPr lang="en-US" sz="2190">
                <a:solidFill>
                  <a:srgbClr val="000000"/>
                </a:solidFill>
                <a:latin typeface="Bitter"/>
                <a:ea typeface="Bitter"/>
                <a:cs typeface="Bitter"/>
                <a:sym typeface="Bitter"/>
              </a:rPr>
              <a:t>Bangkok has been ranked the world’s second-best food city </a:t>
            </a:r>
          </a:p>
          <a:p>
            <a:pPr algn="ctr">
              <a:lnSpc>
                <a:spcPts val="3519"/>
              </a:lnSpc>
              <a:spcBef>
                <a:spcPct val="0"/>
              </a:spcBef>
            </a:pPr>
            <a:r>
              <a:rPr lang="en-US" sz="2190">
                <a:solidFill>
                  <a:srgbClr val="000000"/>
                </a:solidFill>
                <a:latin typeface="Bitter"/>
                <a:ea typeface="Bitter"/>
                <a:cs typeface="Bitter"/>
                <a:sym typeface="Bitter"/>
              </a:rPr>
              <a:t>in </a:t>
            </a:r>
            <a:r>
              <a:rPr lang="en-US" sz="2190" b="1">
                <a:solidFill>
                  <a:srgbClr val="000000"/>
                </a:solidFill>
                <a:latin typeface="Bitter Bold"/>
                <a:ea typeface="Bitter Bold"/>
                <a:cs typeface="Bitter Bold"/>
                <a:sym typeface="Bitter Bold"/>
              </a:rPr>
              <a:t>Time Out</a:t>
            </a:r>
            <a:r>
              <a:rPr lang="en-US" sz="2190">
                <a:solidFill>
                  <a:srgbClr val="000000"/>
                </a:solidFill>
                <a:latin typeface="Bitter"/>
                <a:ea typeface="Bitter"/>
                <a:cs typeface="Bitter"/>
                <a:sym typeface="Bitter"/>
              </a:rPr>
              <a:t>’s 2026 list, with the Thai capital praised </a:t>
            </a:r>
          </a:p>
          <a:p>
            <a:pPr algn="ctr">
              <a:lnSpc>
                <a:spcPts val="3519"/>
              </a:lnSpc>
              <a:spcBef>
                <a:spcPct val="0"/>
              </a:spcBef>
            </a:pPr>
            <a:r>
              <a:rPr lang="en-US" sz="2190">
                <a:solidFill>
                  <a:srgbClr val="000000"/>
                </a:solidFill>
                <a:latin typeface="Bitter"/>
                <a:ea typeface="Bitter"/>
                <a:cs typeface="Bitter"/>
                <a:sym typeface="Bitter"/>
              </a:rPr>
              <a:t>for its street food, fine dining and fast-growing food districts.</a:t>
            </a:r>
          </a:p>
        </p:txBody>
      </p:sp>
      <p:sp>
        <p:nvSpPr>
          <p:cNvPr id="6" name="TextBox 6"/>
          <p:cNvSpPr txBox="1"/>
          <p:nvPr/>
        </p:nvSpPr>
        <p:spPr>
          <a:xfrm>
            <a:off x="2297109" y="8577263"/>
            <a:ext cx="3893920" cy="681037"/>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4" tooltip="https://www.timeout.com/bangkok/restaurants/bangkok-ranks-2-in-time-outs-worlds-best-cities-for-food-in-2026"/>
              </a:rPr>
              <a:t>Time Out</a:t>
            </a:r>
            <a:r>
              <a:rPr lang="en-US" sz="1749">
                <a:solidFill>
                  <a:srgbClr val="966703"/>
                </a:solidFill>
                <a:latin typeface="Bitter"/>
                <a:ea typeface="Bitter"/>
                <a:cs typeface="Bitter"/>
                <a:sym typeface="Bitter"/>
              </a:rPr>
              <a:t>​</a:t>
            </a:r>
          </a:p>
          <a:p>
            <a:pPr algn="ctr">
              <a:lnSpc>
                <a:spcPts val="2812"/>
              </a:lnSpc>
            </a:pPr>
            <a:r>
              <a:rPr lang="en-US" sz="1749">
                <a:solidFill>
                  <a:srgbClr val="000000"/>
                </a:solidFill>
                <a:latin typeface="Bitter"/>
                <a:ea typeface="Bitter"/>
                <a:cs typeface="Bitter"/>
                <a:sym typeface="Bitter"/>
              </a:rPr>
              <a:t>Photo credit: Thai Airways </a:t>
            </a:r>
            <a:r>
              <a:rPr lang="en-US" sz="1749" u="sng">
                <a:solidFill>
                  <a:srgbClr val="966703"/>
                </a:solidFill>
                <a:latin typeface="Bitter"/>
                <a:ea typeface="Bitter"/>
                <a:cs typeface="Bitter"/>
                <a:sym typeface="Bitter"/>
                <a:hlinkClick r:id="rId5" tooltip="http://nationthailand.com/thailand/tourism/40026400"/>
              </a:rPr>
              <a:t>​</a:t>
            </a:r>
          </a:p>
        </p:txBody>
      </p:sp>
      <p:grpSp>
        <p:nvGrpSpPr>
          <p:cNvPr id="7" name="Group 7"/>
          <p:cNvGrpSpPr/>
          <p:nvPr/>
        </p:nvGrpSpPr>
        <p:grpSpPr>
          <a:xfrm>
            <a:off x="264734" y="1730251"/>
            <a:ext cx="8488041" cy="6362460"/>
            <a:chOff x="0" y="0"/>
            <a:chExt cx="22206358" cy="16645427"/>
          </a:xfrm>
        </p:grpSpPr>
        <p:sp>
          <p:nvSpPr>
            <p:cNvPr id="8" name="Freeform 8"/>
            <p:cNvSpPr/>
            <p:nvPr/>
          </p:nvSpPr>
          <p:spPr>
            <a:xfrm>
              <a:off x="0" y="0"/>
              <a:ext cx="22206358" cy="16645427"/>
            </a:xfrm>
            <a:custGeom>
              <a:avLst/>
              <a:gdLst/>
              <a:ahLst/>
              <a:cxnLst/>
              <a:rect l="l" t="t" r="r" b="b"/>
              <a:pathLst>
                <a:path w="22206358" h="16645427">
                  <a:moveTo>
                    <a:pt x="0" y="0"/>
                  </a:moveTo>
                  <a:lnTo>
                    <a:pt x="22206358" y="0"/>
                  </a:lnTo>
                  <a:lnTo>
                    <a:pt x="22206358" y="16645427"/>
                  </a:lnTo>
                  <a:lnTo>
                    <a:pt x="0" y="16645427"/>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8317529" y="0"/>
            <a:ext cx="9970471" cy="10287000"/>
            <a:chOff x="0" y="0"/>
            <a:chExt cx="13293961" cy="13716000"/>
          </a:xfrm>
        </p:grpSpPr>
        <p:sp>
          <p:nvSpPr>
            <p:cNvPr id="7" name="Freeform 7"/>
            <p:cNvSpPr/>
            <p:nvPr/>
          </p:nvSpPr>
          <p:spPr>
            <a:xfrm>
              <a:off x="0" y="0"/>
              <a:ext cx="13293961" cy="13716000"/>
            </a:xfrm>
            <a:custGeom>
              <a:avLst/>
              <a:gdLst/>
              <a:ahLst/>
              <a:cxnLst/>
              <a:rect l="l" t="t" r="r" b="b"/>
              <a:pathLst>
                <a:path w="13293961" h="13716000">
                  <a:moveTo>
                    <a:pt x="0" y="0"/>
                  </a:moveTo>
                  <a:lnTo>
                    <a:pt x="13293961" y="0"/>
                  </a:lnTo>
                  <a:lnTo>
                    <a:pt x="13293961" y="13716000"/>
                  </a:lnTo>
                  <a:lnTo>
                    <a:pt x="0" y="1371600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8" name="TextBox 8"/>
          <p:cNvSpPr txBox="1"/>
          <p:nvPr/>
        </p:nvSpPr>
        <p:spPr>
          <a:xfrm>
            <a:off x="715352" y="1595187"/>
            <a:ext cx="11201117" cy="2724762"/>
          </a:xfrm>
          <a:prstGeom prst="rect">
            <a:avLst/>
          </a:prstGeom>
        </p:spPr>
        <p:txBody>
          <a:bodyPr lIns="0" tIns="0" rIns="0" bIns="0" rtlCol="0" anchor="t">
            <a:spAutoFit/>
          </a:bodyPr>
          <a:lstStyle/>
          <a:p>
            <a:pPr algn="l">
              <a:lnSpc>
                <a:spcPts val="6933"/>
              </a:lnSpc>
            </a:pPr>
            <a:r>
              <a:rPr lang="en-US" sz="5559" b="1">
                <a:solidFill>
                  <a:srgbClr val="253A7E"/>
                </a:solidFill>
                <a:latin typeface="Bitter Bold"/>
                <a:ea typeface="Bitter Bold"/>
                <a:cs typeface="Bitter Bold"/>
                <a:sym typeface="Bitter Bold"/>
                <a:hlinkClick r:id="rId4" tooltip="https://www.tasteatlas.com/khanom-khrok"/>
              </a:rPr>
              <a:t>Khanom Khrok</a:t>
            </a:r>
            <a:r>
              <a:rPr lang="en-US" sz="5559">
                <a:solidFill>
                  <a:srgbClr val="253A7E"/>
                </a:solidFill>
                <a:latin typeface="Bitter"/>
                <a:ea typeface="Bitter"/>
                <a:cs typeface="Bitter"/>
                <a:sym typeface="Bitter"/>
              </a:rPr>
              <a:t>:</a:t>
            </a:r>
          </a:p>
          <a:p>
            <a:pPr algn="l">
              <a:lnSpc>
                <a:spcPts val="6933"/>
              </a:lnSpc>
            </a:pPr>
            <a:r>
              <a:rPr lang="en-US" sz="5559" b="1">
                <a:solidFill>
                  <a:srgbClr val="253A7E"/>
                </a:solidFill>
                <a:latin typeface="Bitter Bold"/>
                <a:ea typeface="Bitter Bold"/>
                <a:cs typeface="Bitter Bold"/>
                <a:sym typeface="Bitter Bold"/>
              </a:rPr>
              <a:t>Thailand’s Best Dessert in 2026</a:t>
            </a:r>
          </a:p>
          <a:p>
            <a:pPr algn="l">
              <a:lnSpc>
                <a:spcPts val="6934"/>
              </a:lnSpc>
            </a:pPr>
            <a:endParaRPr lang="en-US" sz="5559" b="1">
              <a:solidFill>
                <a:srgbClr val="253A7E"/>
              </a:solidFill>
              <a:latin typeface="Bitter Bold"/>
              <a:ea typeface="Bitter Bold"/>
              <a:cs typeface="Bitter Bold"/>
              <a:sym typeface="Bitter Bold"/>
            </a:endParaRPr>
          </a:p>
        </p:txBody>
      </p:sp>
      <p:sp>
        <p:nvSpPr>
          <p:cNvPr id="9" name="TextBox 9"/>
          <p:cNvSpPr txBox="1"/>
          <p:nvPr/>
        </p:nvSpPr>
        <p:spPr>
          <a:xfrm>
            <a:off x="772502" y="4049248"/>
            <a:ext cx="9445523" cy="4068420"/>
          </a:xfrm>
          <a:prstGeom prst="rect">
            <a:avLst/>
          </a:prstGeom>
        </p:spPr>
        <p:txBody>
          <a:bodyPr lIns="0" tIns="0" rIns="0" bIns="0" rtlCol="0" anchor="t">
            <a:spAutoFit/>
          </a:bodyPr>
          <a:lstStyle/>
          <a:p>
            <a:pPr algn="l">
              <a:lnSpc>
                <a:spcPts val="3567"/>
              </a:lnSpc>
              <a:spcBef>
                <a:spcPct val="0"/>
              </a:spcBef>
            </a:pPr>
            <a:r>
              <a:rPr lang="en-US" sz="2190" b="1">
                <a:solidFill>
                  <a:srgbClr val="000000"/>
                </a:solidFill>
                <a:latin typeface="Bitter Bold"/>
                <a:ea typeface="Bitter Bold"/>
                <a:cs typeface="Bitter Bold"/>
                <a:sym typeface="Bitter Bold"/>
              </a:rPr>
              <a:t>Khanom Krok</a:t>
            </a:r>
            <a:r>
              <a:rPr lang="en-US" sz="2190">
                <a:solidFill>
                  <a:srgbClr val="000000"/>
                </a:solidFill>
                <a:latin typeface="Bitter"/>
                <a:ea typeface="Bitter"/>
                <a:cs typeface="Bitter"/>
                <a:sym typeface="Bitter"/>
              </a:rPr>
              <a:t>, or coconut rice pancakes, has been ranked Thailand’s No.1 dessert of 2026 by </a:t>
            </a:r>
            <a:r>
              <a:rPr lang="en-US" sz="2190" b="1">
                <a:solidFill>
                  <a:srgbClr val="000000"/>
                </a:solidFill>
                <a:latin typeface="Bitter Bold"/>
                <a:ea typeface="Bitter Bold"/>
                <a:cs typeface="Bitter Bold"/>
                <a:sym typeface="Bitter Bold"/>
                <a:hlinkClick r:id="rId5" tooltip="https://www.tasteatlas.com/thailand"/>
              </a:rPr>
              <a:t>TasteAtlas</a:t>
            </a:r>
            <a:r>
              <a:rPr lang="en-US" sz="2190" b="1">
                <a:solidFill>
                  <a:srgbClr val="000000"/>
                </a:solidFill>
                <a:latin typeface="Bitter Bold"/>
                <a:ea typeface="Bitter Bold"/>
                <a:cs typeface="Bitter Bold"/>
                <a:sym typeface="Bitter Bold"/>
              </a:rPr>
              <a:t>.  </a:t>
            </a:r>
          </a:p>
          <a:p>
            <a:pPr algn="ctr">
              <a:lnSpc>
                <a:spcPts val="3567"/>
              </a:lnSpc>
              <a:spcBef>
                <a:spcPct val="0"/>
              </a:spcBef>
            </a:pPr>
            <a:endParaRPr lang="en-US" sz="2190" b="1">
              <a:solidFill>
                <a:srgbClr val="000000"/>
              </a:solidFill>
              <a:latin typeface="Bitter Bold"/>
              <a:ea typeface="Bitter Bold"/>
              <a:cs typeface="Bitter Bold"/>
              <a:sym typeface="Bitter Bold"/>
            </a:endParaRPr>
          </a:p>
          <a:p>
            <a:pPr algn="l">
              <a:lnSpc>
                <a:spcPts val="3567"/>
              </a:lnSpc>
              <a:spcBef>
                <a:spcPct val="0"/>
              </a:spcBef>
            </a:pPr>
            <a:r>
              <a:rPr lang="en-US" sz="2190" b="1">
                <a:solidFill>
                  <a:srgbClr val="000000"/>
                </a:solidFill>
                <a:latin typeface="Bitter Bold"/>
                <a:ea typeface="Bitter Bold"/>
                <a:cs typeface="Bitter Bold"/>
                <a:sym typeface="Bitter Bold"/>
              </a:rPr>
              <a:t>Khanom Khrok</a:t>
            </a:r>
            <a:r>
              <a:rPr lang="en-US" sz="2190">
                <a:solidFill>
                  <a:srgbClr val="000000"/>
                </a:solidFill>
                <a:latin typeface="Bitter"/>
                <a:ea typeface="Bitter"/>
                <a:cs typeface="Bitter"/>
                <a:sym typeface="Bitter"/>
              </a:rPr>
              <a:t> is a staple street food in Thailand, standing out</a:t>
            </a:r>
          </a:p>
          <a:p>
            <a:pPr algn="l">
              <a:lnSpc>
                <a:spcPts val="3567"/>
              </a:lnSpc>
              <a:spcBef>
                <a:spcPct val="0"/>
              </a:spcBef>
            </a:pPr>
            <a:r>
              <a:rPr lang="en-US" sz="2190">
                <a:solidFill>
                  <a:srgbClr val="000000"/>
                </a:solidFill>
                <a:latin typeface="Bitter"/>
                <a:ea typeface="Bitter"/>
                <a:cs typeface="Bitter"/>
                <a:sym typeface="Bitter"/>
              </a:rPr>
              <a:t>for its distinctive qualities — the rich aroma of coconut milk, </a:t>
            </a:r>
          </a:p>
          <a:p>
            <a:pPr algn="l">
              <a:lnSpc>
                <a:spcPts val="3567"/>
              </a:lnSpc>
              <a:spcBef>
                <a:spcPct val="0"/>
              </a:spcBef>
            </a:pPr>
            <a:r>
              <a:rPr lang="en-US" sz="2190">
                <a:solidFill>
                  <a:srgbClr val="000000"/>
                </a:solidFill>
                <a:latin typeface="Bitter"/>
                <a:ea typeface="Bitter"/>
                <a:cs typeface="Bitter"/>
                <a:sym typeface="Bitter"/>
              </a:rPr>
              <a:t>a crisp exterior with a soft centre, and its meticulous preparation process — all of which embody Thai culinary wisdom passed down through generations.</a:t>
            </a:r>
          </a:p>
          <a:p>
            <a:pPr algn="ctr">
              <a:lnSpc>
                <a:spcPts val="3568"/>
              </a:lnSpc>
              <a:spcBef>
                <a:spcPct val="0"/>
              </a:spcBef>
            </a:pPr>
            <a:endParaRPr lang="en-US" sz="2190">
              <a:solidFill>
                <a:srgbClr val="000000"/>
              </a:solidFill>
              <a:latin typeface="Bitter"/>
              <a:ea typeface="Bitter"/>
              <a:cs typeface="Bitter"/>
              <a:sym typeface="Bitter"/>
            </a:endParaRPr>
          </a:p>
        </p:txBody>
      </p:sp>
      <p:sp>
        <p:nvSpPr>
          <p:cNvPr id="10" name="TextBox 10"/>
          <p:cNvSpPr txBox="1"/>
          <p:nvPr/>
        </p:nvSpPr>
        <p:spPr>
          <a:xfrm>
            <a:off x="772502" y="8029826"/>
            <a:ext cx="9445523" cy="681037"/>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6" tooltip="https://www.tasteatlas.com/best-rated-desserts-in-thailand?utm_source=chatgpt.com&amp;fbclid=IwY2xjawSwZIRleHRuA2FlbQIxMABicmlkETFCcjNZOTk4OWRRcjVISjJVc3J0YwZhcHBfaWQQMjIyMDM5MTc4ODIwMDg5MgABHixJjURgLltJ8Cb_XjNL0GiXe_dTiUm8kQp0g9ihqda7EsgSaVAqnD7iezec_aem_PtoWRtpJb_kpLzzyVSLEnw"/>
              </a:rPr>
              <a:t>TasteA</a:t>
            </a:r>
            <a:r>
              <a:rPr lang="en-US" sz="1749" u="sng">
                <a:solidFill>
                  <a:srgbClr val="222222"/>
                </a:solidFill>
                <a:latin typeface="Bitter"/>
                <a:ea typeface="Bitter"/>
                <a:cs typeface="Bitter"/>
                <a:sym typeface="Bitter"/>
                <a:hlinkClick r:id="rId6" tooltip="https://www.tasteatlas.com/best-rated-desserts-in-thailand?utm_source=chatgpt.com&amp;fbclid=IwY2xjawSwZIRleHRuA2FlbQIxMABicmlkETFCcjNZOTk4OWRRcjVISjJVc3J0YwZhcHBfaWQQMjIyMDM5MTc4ODIwMDg5MgABHixJjURgLltJ8Cb_XjNL0GiXe_dTiUm8kQp0g9ihqda7EsgSaVAqnD7iezec_aem_PtoWRtpJb_kpLzzyVSLEnw"/>
              </a:rPr>
              <a:t>tlas</a:t>
            </a:r>
            <a:r>
              <a:rPr lang="en-US" sz="1749">
                <a:solidFill>
                  <a:srgbClr val="222222"/>
                </a:solidFill>
                <a:latin typeface="Bitter"/>
                <a:ea typeface="Bitter"/>
                <a:cs typeface="Bitter"/>
                <a:sym typeface="Bitter"/>
              </a:rPr>
              <a:t>,</a:t>
            </a:r>
            <a:r>
              <a:rPr lang="en-US" sz="1749" u="sng">
                <a:solidFill>
                  <a:srgbClr val="222222"/>
                </a:solidFill>
                <a:latin typeface="Bitter"/>
                <a:ea typeface="Bitter"/>
                <a:cs typeface="Bitter"/>
                <a:sym typeface="Bitter"/>
                <a:hlinkClick r:id="rId7" tooltip="https://www.bangkokpost.com/thailand/general/3205068/khanom-krok-named-thailands-best-dessert-of-2026"/>
              </a:rPr>
              <a:t> Bangkok Post ​</a:t>
            </a:r>
          </a:p>
          <a:p>
            <a:pPr algn="l">
              <a:lnSpc>
                <a:spcPts val="2812"/>
              </a:lnSpc>
            </a:pPr>
            <a:r>
              <a:rPr lang="en-US" sz="1749">
                <a:solidFill>
                  <a:srgbClr val="000000"/>
                </a:solidFill>
                <a:latin typeface="Bitter"/>
                <a:ea typeface="Bitter"/>
                <a:cs typeface="Bitter"/>
                <a:sym typeface="Bitter"/>
              </a:rPr>
              <a:t>Photo credit: Krua.co </a:t>
            </a:r>
          </a:p>
        </p:txBody>
      </p:sp>
      <p:grpSp>
        <p:nvGrpSpPr>
          <p:cNvPr id="11" name="Group 11"/>
          <p:cNvGrpSpPr/>
          <p:nvPr/>
        </p:nvGrpSpPr>
        <p:grpSpPr>
          <a:xfrm>
            <a:off x="772502" y="421403"/>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348552"/>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10744200" y="0"/>
            <a:ext cx="7543800" cy="10287000"/>
            <a:chOff x="0" y="0"/>
            <a:chExt cx="10058400" cy="13716000"/>
          </a:xfrm>
        </p:grpSpPr>
        <p:sp>
          <p:nvSpPr>
            <p:cNvPr id="7" name="Freeform 7" descr="preencoded.png"/>
            <p:cNvSpPr/>
            <p:nvPr/>
          </p:nvSpPr>
          <p:spPr>
            <a:xfrm>
              <a:off x="0" y="0"/>
              <a:ext cx="10058400" cy="13716000"/>
            </a:xfrm>
            <a:custGeom>
              <a:avLst/>
              <a:gdLst/>
              <a:ahLst/>
              <a:cxnLst/>
              <a:rect l="l" t="t" r="r" b="b"/>
              <a:pathLst>
                <a:path w="10058400" h="13716000">
                  <a:moveTo>
                    <a:pt x="0" y="0"/>
                  </a:moveTo>
                  <a:lnTo>
                    <a:pt x="10058400" y="0"/>
                  </a:lnTo>
                  <a:lnTo>
                    <a:pt x="10058400" y="13716000"/>
                  </a:lnTo>
                  <a:lnTo>
                    <a:pt x="0" y="13716000"/>
                  </a:lnTo>
                  <a:lnTo>
                    <a:pt x="0" y="0"/>
                  </a:lnTo>
                  <a:close/>
                </a:path>
              </a:pathLst>
            </a:custGeom>
            <a:blipFill>
              <a:blip r:embed="rId3"/>
              <a:stretch>
                <a:fillRect/>
              </a:stretch>
            </a:blipFill>
          </p:spPr>
        </p:sp>
      </p:grpSp>
      <p:sp>
        <p:nvSpPr>
          <p:cNvPr id="8" name="TextBox 8"/>
          <p:cNvSpPr txBox="1"/>
          <p:nvPr/>
        </p:nvSpPr>
        <p:spPr>
          <a:xfrm>
            <a:off x="653002" y="1248463"/>
            <a:ext cx="11367271" cy="2776320"/>
          </a:xfrm>
          <a:prstGeom prst="rect">
            <a:avLst/>
          </a:prstGeom>
        </p:spPr>
        <p:txBody>
          <a:bodyPr lIns="0" tIns="0" rIns="0" bIns="0" rtlCol="0" anchor="t">
            <a:spAutoFit/>
          </a:bodyPr>
          <a:lstStyle/>
          <a:p>
            <a:pPr algn="l">
              <a:lnSpc>
                <a:spcPts val="6961"/>
              </a:lnSpc>
            </a:pPr>
            <a:r>
              <a:rPr lang="en-US" sz="5559" b="1">
                <a:solidFill>
                  <a:srgbClr val="253A7E"/>
                </a:solidFill>
                <a:latin typeface="Bitter Bold"/>
                <a:ea typeface="Bitter Bold"/>
                <a:cs typeface="Bitter Bold"/>
                <a:sym typeface="Bitter Bold"/>
              </a:rPr>
              <a:t>Tom Kha Gai: </a:t>
            </a:r>
          </a:p>
          <a:p>
            <a:pPr algn="l">
              <a:lnSpc>
                <a:spcPts val="6961"/>
              </a:lnSpc>
            </a:pPr>
            <a:r>
              <a:rPr lang="en-US" sz="5559" b="1">
                <a:solidFill>
                  <a:srgbClr val="253A7E"/>
                </a:solidFill>
                <a:latin typeface="Bitter Bold"/>
                <a:ea typeface="Bitter Bold"/>
                <a:cs typeface="Bitter Bold"/>
                <a:sym typeface="Bitter Bold"/>
              </a:rPr>
              <a:t>the World's Best Chicken Soup in 2025</a:t>
            </a:r>
          </a:p>
        </p:txBody>
      </p:sp>
      <p:sp>
        <p:nvSpPr>
          <p:cNvPr id="9" name="TextBox 9"/>
          <p:cNvSpPr txBox="1"/>
          <p:nvPr/>
        </p:nvSpPr>
        <p:spPr>
          <a:xfrm>
            <a:off x="653002" y="4563836"/>
            <a:ext cx="9445523" cy="913950"/>
          </a:xfrm>
          <a:prstGeom prst="rect">
            <a:avLst/>
          </a:prstGeom>
        </p:spPr>
        <p:txBody>
          <a:bodyPr lIns="0" tIns="0" rIns="0" bIns="0" rtlCol="0" anchor="t">
            <a:spAutoFit/>
          </a:bodyPr>
          <a:lstStyle/>
          <a:p>
            <a:pPr algn="l">
              <a:lnSpc>
                <a:spcPts val="3561"/>
              </a:lnSpc>
            </a:pPr>
            <a:r>
              <a:rPr lang="en-US" sz="2187" b="1">
                <a:solidFill>
                  <a:srgbClr val="000000"/>
                </a:solidFill>
                <a:latin typeface="Bitter Bold"/>
                <a:ea typeface="Bitter Bold"/>
                <a:cs typeface="Bitter Bold"/>
                <a:sym typeface="Bitter Bold"/>
              </a:rPr>
              <a:t>Tom Kha Gai</a:t>
            </a:r>
            <a:r>
              <a:rPr lang="en-US" sz="2187">
                <a:solidFill>
                  <a:srgbClr val="000000"/>
                </a:solidFill>
                <a:latin typeface="Bitter"/>
                <a:ea typeface="Bitter"/>
                <a:cs typeface="Bitter"/>
                <a:sym typeface="Bitter"/>
              </a:rPr>
              <a:t> , a delicious national dish of Thailand, is ranked No. 1 </a:t>
            </a:r>
          </a:p>
          <a:p>
            <a:pPr algn="l">
              <a:lnSpc>
                <a:spcPts val="3562"/>
              </a:lnSpc>
            </a:pPr>
            <a:r>
              <a:rPr lang="en-US" sz="2187">
                <a:solidFill>
                  <a:srgbClr val="000000"/>
                </a:solidFill>
                <a:latin typeface="Bitter"/>
                <a:ea typeface="Bitter"/>
                <a:cs typeface="Bitter"/>
                <a:sym typeface="Bitter"/>
              </a:rPr>
              <a:t>in the world's best chicken soup in 2025, by </a:t>
            </a:r>
            <a:r>
              <a:rPr lang="en-US" sz="2187" b="1">
                <a:solidFill>
                  <a:srgbClr val="000000"/>
                </a:solidFill>
                <a:latin typeface="Bitter Bold"/>
                <a:ea typeface="Bitter Bold"/>
                <a:cs typeface="Bitter Bold"/>
                <a:sym typeface="Bitter Bold"/>
              </a:rPr>
              <a:t>TasteAtlas.</a:t>
            </a:r>
          </a:p>
        </p:txBody>
      </p:sp>
      <p:sp>
        <p:nvSpPr>
          <p:cNvPr id="10" name="TextBox 10"/>
          <p:cNvSpPr txBox="1"/>
          <p:nvPr/>
        </p:nvSpPr>
        <p:spPr>
          <a:xfrm>
            <a:off x="653002" y="5960140"/>
            <a:ext cx="9445523" cy="2235809"/>
          </a:xfrm>
          <a:prstGeom prst="rect">
            <a:avLst/>
          </a:prstGeom>
        </p:spPr>
        <p:txBody>
          <a:bodyPr lIns="0" tIns="0" rIns="0" bIns="0" rtlCol="0" anchor="t">
            <a:spAutoFit/>
          </a:bodyPr>
          <a:lstStyle/>
          <a:p>
            <a:pPr algn="l">
              <a:lnSpc>
                <a:spcPts val="3561"/>
              </a:lnSpc>
            </a:pPr>
            <a:r>
              <a:rPr lang="en-US" sz="2187" b="1">
                <a:solidFill>
                  <a:srgbClr val="000000"/>
                </a:solidFill>
                <a:latin typeface="Bitter Bold"/>
                <a:ea typeface="Bitter Bold"/>
                <a:cs typeface="Bitter Bold"/>
                <a:sym typeface="Bitter Bold"/>
              </a:rPr>
              <a:t>Tom Kha Gai</a:t>
            </a:r>
            <a:r>
              <a:rPr lang="en-US" sz="2187">
                <a:solidFill>
                  <a:srgbClr val="000000"/>
                </a:solidFill>
                <a:latin typeface="Bitter"/>
                <a:ea typeface="Bitter"/>
                <a:cs typeface="Bitter"/>
                <a:sym typeface="Bitter"/>
              </a:rPr>
              <a:t> consists of coconut milk, small pieces of chicken, galangal, lemongrass, garlic, chili, kaffir lime leaves, fish sauce and mushrooms, resulting in a spicy, pungent and slightly sour taste. </a:t>
            </a:r>
          </a:p>
          <a:p>
            <a:pPr algn="l">
              <a:lnSpc>
                <a:spcPts val="3562"/>
              </a:lnSpc>
            </a:pPr>
            <a:r>
              <a:rPr lang="en-US" sz="2187">
                <a:solidFill>
                  <a:srgbClr val="000000"/>
                </a:solidFill>
                <a:latin typeface="Bitter"/>
                <a:ea typeface="Bitter"/>
                <a:cs typeface="Bitter"/>
                <a:sym typeface="Bitter"/>
              </a:rPr>
              <a:t>It also has high nutritional value and has good medicinal properties, such as helping relieve the gastrointestinal tract.</a:t>
            </a:r>
          </a:p>
        </p:txBody>
      </p:sp>
      <p:sp>
        <p:nvSpPr>
          <p:cNvPr id="11" name="TextBox 11"/>
          <p:cNvSpPr txBox="1"/>
          <p:nvPr/>
        </p:nvSpPr>
        <p:spPr>
          <a:xfrm>
            <a:off x="653002" y="8616838"/>
            <a:ext cx="9445523" cy="681037"/>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4" tooltip="https://www.instagram.com/p/DPkmzEPkRXj/"/>
              </a:rPr>
              <a:t>Seasia.stats</a:t>
            </a:r>
          </a:p>
          <a:p>
            <a:pPr algn="l">
              <a:lnSpc>
                <a:spcPts val="2812"/>
              </a:lnSpc>
            </a:pPr>
            <a:r>
              <a:rPr lang="en-US" sz="1749">
                <a:solidFill>
                  <a:srgbClr val="000000"/>
                </a:solidFill>
                <a:latin typeface="Bitter"/>
                <a:ea typeface="Bitter"/>
                <a:cs typeface="Bitter"/>
                <a:sym typeface="Bitter"/>
              </a:rPr>
              <a:t>Photo credit:  Kapook </a:t>
            </a:r>
          </a:p>
        </p:txBody>
      </p:sp>
      <p:grpSp>
        <p:nvGrpSpPr>
          <p:cNvPr id="12" name="Group 12"/>
          <p:cNvGrpSpPr/>
          <p:nvPr/>
        </p:nvGrpSpPr>
        <p:grpSpPr>
          <a:xfrm>
            <a:off x="672052" y="348552"/>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10744200" y="0"/>
            <a:ext cx="7543800" cy="10287000"/>
            <a:chOff x="0" y="0"/>
            <a:chExt cx="10058400" cy="13716000"/>
          </a:xfrm>
        </p:grpSpPr>
        <p:sp>
          <p:nvSpPr>
            <p:cNvPr id="7" name="Freeform 7" descr="preencoded.png"/>
            <p:cNvSpPr/>
            <p:nvPr/>
          </p:nvSpPr>
          <p:spPr>
            <a:xfrm>
              <a:off x="0" y="0"/>
              <a:ext cx="10058400" cy="13716000"/>
            </a:xfrm>
            <a:custGeom>
              <a:avLst/>
              <a:gdLst/>
              <a:ahLst/>
              <a:cxnLst/>
              <a:rect l="l" t="t" r="r" b="b"/>
              <a:pathLst>
                <a:path w="10058400" h="13716000">
                  <a:moveTo>
                    <a:pt x="0" y="0"/>
                  </a:moveTo>
                  <a:lnTo>
                    <a:pt x="10058400" y="0"/>
                  </a:lnTo>
                  <a:lnTo>
                    <a:pt x="10058400" y="13716000"/>
                  </a:lnTo>
                  <a:lnTo>
                    <a:pt x="0" y="13716000"/>
                  </a:lnTo>
                  <a:lnTo>
                    <a:pt x="0" y="0"/>
                  </a:lnTo>
                  <a:close/>
                </a:path>
              </a:pathLst>
            </a:custGeom>
            <a:blipFill>
              <a:blip r:embed="rId3"/>
              <a:stretch>
                <a:fillRect/>
              </a:stretch>
            </a:blipFill>
          </p:spPr>
        </p:sp>
      </p:grpSp>
      <p:sp>
        <p:nvSpPr>
          <p:cNvPr id="8" name="TextBox 8"/>
          <p:cNvSpPr txBox="1"/>
          <p:nvPr/>
        </p:nvSpPr>
        <p:spPr>
          <a:xfrm>
            <a:off x="992238" y="1983134"/>
            <a:ext cx="11593358" cy="1848447"/>
          </a:xfrm>
          <a:prstGeom prst="rect">
            <a:avLst/>
          </a:prstGeom>
        </p:spPr>
        <p:txBody>
          <a:bodyPr lIns="0" tIns="0" rIns="0" bIns="0" rtlCol="0" anchor="t">
            <a:spAutoFit/>
          </a:bodyPr>
          <a:lstStyle/>
          <a:p>
            <a:pPr algn="l">
              <a:lnSpc>
                <a:spcPts val="6936"/>
              </a:lnSpc>
            </a:pPr>
            <a:r>
              <a:rPr lang="en-US" sz="5562" b="1">
                <a:solidFill>
                  <a:srgbClr val="253A7E"/>
                </a:solidFill>
                <a:latin typeface="Bitter Bold"/>
                <a:ea typeface="Bitter Bold"/>
                <a:cs typeface="Bitter Bold"/>
                <a:sym typeface="Bitter Bold"/>
              </a:rPr>
              <a:t>Phanaeng Curry: </a:t>
            </a:r>
          </a:p>
          <a:p>
            <a:pPr algn="l">
              <a:lnSpc>
                <a:spcPts val="6937"/>
              </a:lnSpc>
            </a:pPr>
            <a:r>
              <a:rPr lang="en-US" sz="5562" b="1">
                <a:solidFill>
                  <a:srgbClr val="253A7E"/>
                </a:solidFill>
                <a:latin typeface="Bitter Bold"/>
                <a:ea typeface="Bitter Bold"/>
                <a:cs typeface="Bitter Bold"/>
                <a:sym typeface="Bitter Bold"/>
              </a:rPr>
              <a:t>the World's Best Stew in 2025</a:t>
            </a:r>
          </a:p>
        </p:txBody>
      </p:sp>
      <p:sp>
        <p:nvSpPr>
          <p:cNvPr id="9" name="TextBox 9"/>
          <p:cNvSpPr txBox="1"/>
          <p:nvPr/>
        </p:nvSpPr>
        <p:spPr>
          <a:xfrm>
            <a:off x="992238" y="4104084"/>
            <a:ext cx="9445523" cy="913950"/>
          </a:xfrm>
          <a:prstGeom prst="rect">
            <a:avLst/>
          </a:prstGeom>
        </p:spPr>
        <p:txBody>
          <a:bodyPr lIns="0" tIns="0" rIns="0" bIns="0" rtlCol="0" anchor="t">
            <a:spAutoFit/>
          </a:bodyPr>
          <a:lstStyle/>
          <a:p>
            <a:pPr algn="l">
              <a:lnSpc>
                <a:spcPts val="3561"/>
              </a:lnSpc>
            </a:pPr>
            <a:r>
              <a:rPr lang="en-US" sz="2187" b="1">
                <a:solidFill>
                  <a:srgbClr val="000000"/>
                </a:solidFill>
                <a:latin typeface="Bitter Bold"/>
                <a:ea typeface="Bitter Bold"/>
                <a:cs typeface="Bitter Bold"/>
                <a:sym typeface="Bitter Bold"/>
              </a:rPr>
              <a:t>Phanaeng Curry,</a:t>
            </a:r>
            <a:r>
              <a:rPr lang="en-US" sz="2187">
                <a:solidFill>
                  <a:srgbClr val="000000"/>
                </a:solidFill>
                <a:latin typeface="Bitter"/>
                <a:ea typeface="Bitter"/>
                <a:cs typeface="Bitter"/>
                <a:sym typeface="Bitter"/>
              </a:rPr>
              <a:t> a rich and flavorful Thai dish, earned Thailand's</a:t>
            </a:r>
          </a:p>
          <a:p>
            <a:pPr algn="l">
              <a:lnSpc>
                <a:spcPts val="3562"/>
              </a:lnSpc>
            </a:pPr>
            <a:r>
              <a:rPr lang="en-US" sz="2187">
                <a:solidFill>
                  <a:srgbClr val="000000"/>
                </a:solidFill>
                <a:latin typeface="Bitter"/>
                <a:ea typeface="Bitter"/>
                <a:cs typeface="Bitter"/>
                <a:sym typeface="Bitter"/>
              </a:rPr>
              <a:t> 1st place among the 10 Best Rated Stews in the world by </a:t>
            </a:r>
            <a:r>
              <a:rPr lang="en-US" sz="2187" b="1">
                <a:solidFill>
                  <a:srgbClr val="000000"/>
                </a:solidFill>
                <a:latin typeface="Bitter Bold"/>
                <a:ea typeface="Bitter Bold"/>
                <a:cs typeface="Bitter Bold"/>
                <a:sym typeface="Bitter Bold"/>
              </a:rPr>
              <a:t>TasteAtlas.</a:t>
            </a:r>
          </a:p>
        </p:txBody>
      </p:sp>
      <p:sp>
        <p:nvSpPr>
          <p:cNvPr id="10" name="TextBox 10"/>
          <p:cNvSpPr txBox="1"/>
          <p:nvPr/>
        </p:nvSpPr>
        <p:spPr>
          <a:xfrm>
            <a:off x="992238" y="5330276"/>
            <a:ext cx="9445523" cy="1788134"/>
          </a:xfrm>
          <a:prstGeom prst="rect">
            <a:avLst/>
          </a:prstGeom>
        </p:spPr>
        <p:txBody>
          <a:bodyPr lIns="0" tIns="0" rIns="0" bIns="0" rtlCol="0" anchor="t">
            <a:spAutoFit/>
          </a:bodyPr>
          <a:lstStyle/>
          <a:p>
            <a:pPr algn="l">
              <a:lnSpc>
                <a:spcPts val="3561"/>
              </a:lnSpc>
            </a:pPr>
            <a:r>
              <a:rPr lang="en-US" sz="2187" b="1">
                <a:solidFill>
                  <a:srgbClr val="000000"/>
                </a:solidFill>
                <a:latin typeface="Bitter Bold"/>
                <a:ea typeface="Bitter Bold"/>
                <a:cs typeface="Bitter Bold"/>
                <a:sym typeface="Bitter Bold"/>
              </a:rPr>
              <a:t>Phanaeng curry </a:t>
            </a:r>
            <a:r>
              <a:rPr lang="en-US" sz="2187">
                <a:solidFill>
                  <a:srgbClr val="000000"/>
                </a:solidFill>
                <a:latin typeface="Bitter"/>
                <a:ea typeface="Bitter"/>
                <a:cs typeface="Bitter"/>
                <a:sym typeface="Bitter"/>
              </a:rPr>
              <a:t>is a variety of Thai curry that is characterized by</a:t>
            </a:r>
          </a:p>
          <a:p>
            <a:pPr algn="l">
              <a:lnSpc>
                <a:spcPts val="3562"/>
              </a:lnSpc>
            </a:pPr>
            <a:r>
              <a:rPr lang="en-US" sz="2187">
                <a:solidFill>
                  <a:srgbClr val="000000"/>
                </a:solidFill>
                <a:latin typeface="Bitter"/>
                <a:ea typeface="Bitter"/>
                <a:cs typeface="Bitter"/>
                <a:sym typeface="Bitter"/>
              </a:rPr>
              <a:t> a thick texture and salty-sweet peanut flavor. It consists of meat that is stewed with coconut milk, panang curry paste, makrut lime leaves, fish sauce, and palm sugar.</a:t>
            </a:r>
          </a:p>
        </p:txBody>
      </p:sp>
      <p:sp>
        <p:nvSpPr>
          <p:cNvPr id="11" name="TextBox 11"/>
          <p:cNvSpPr txBox="1"/>
          <p:nvPr/>
        </p:nvSpPr>
        <p:spPr>
          <a:xfrm>
            <a:off x="992238" y="7492308"/>
            <a:ext cx="9445523" cy="681037"/>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Source:</a:t>
            </a:r>
            <a:r>
              <a:rPr lang="en-US" sz="1749" u="sng">
                <a:solidFill>
                  <a:srgbClr val="000000"/>
                </a:solidFill>
                <a:latin typeface="Bitter"/>
                <a:ea typeface="Bitter"/>
                <a:cs typeface="Bitter"/>
                <a:sym typeface="Bitter"/>
                <a:hlinkClick r:id="rId4" tooltip="https://x.com/TasteAtlas/status/1869451131136393232"/>
              </a:rPr>
              <a:t> </a:t>
            </a:r>
            <a:r>
              <a:rPr lang="en-US" sz="1749" u="sng">
                <a:solidFill>
                  <a:srgbClr val="966703"/>
                </a:solidFill>
                <a:latin typeface="Bitter"/>
                <a:ea typeface="Bitter"/>
                <a:cs typeface="Bitter"/>
                <a:sym typeface="Bitter"/>
                <a:hlinkClick r:id="rId4" tooltip="https://x.com/TasteAtlas/status/1869451131136393232"/>
              </a:rPr>
              <a:t>TasteAtlas </a:t>
            </a:r>
          </a:p>
          <a:p>
            <a:pPr algn="l">
              <a:lnSpc>
                <a:spcPts val="2812"/>
              </a:lnSpc>
            </a:pPr>
            <a:r>
              <a:rPr lang="en-US" sz="1749">
                <a:solidFill>
                  <a:srgbClr val="000000"/>
                </a:solidFill>
                <a:latin typeface="Bitter"/>
                <a:ea typeface="Bitter"/>
                <a:cs typeface="Bitter"/>
                <a:sym typeface="Bitter"/>
              </a:rPr>
              <a:t>Photo credit: TasteAtlas </a:t>
            </a:r>
          </a:p>
        </p:txBody>
      </p:sp>
      <p:grpSp>
        <p:nvGrpSpPr>
          <p:cNvPr id="12" name="Group 12"/>
          <p:cNvGrpSpPr/>
          <p:nvPr/>
        </p:nvGrpSpPr>
        <p:grpSpPr>
          <a:xfrm>
            <a:off x="1028700" y="652539"/>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4" name="Group 4"/>
          <p:cNvGrpSpPr/>
          <p:nvPr/>
        </p:nvGrpSpPr>
        <p:grpSpPr>
          <a:xfrm>
            <a:off x="10744200" y="0"/>
            <a:ext cx="7543800" cy="10287000"/>
            <a:chOff x="0" y="0"/>
            <a:chExt cx="10058400" cy="13716000"/>
          </a:xfrm>
        </p:grpSpPr>
        <p:sp>
          <p:nvSpPr>
            <p:cNvPr id="5" name="Freeform 5" descr="preencoded.png"/>
            <p:cNvSpPr/>
            <p:nvPr/>
          </p:nvSpPr>
          <p:spPr>
            <a:xfrm>
              <a:off x="0" y="0"/>
              <a:ext cx="10058400" cy="13716000"/>
            </a:xfrm>
            <a:custGeom>
              <a:avLst/>
              <a:gdLst/>
              <a:ahLst/>
              <a:cxnLst/>
              <a:rect l="l" t="t" r="r" b="b"/>
              <a:pathLst>
                <a:path w="10058400" h="13716000">
                  <a:moveTo>
                    <a:pt x="0" y="0"/>
                  </a:moveTo>
                  <a:lnTo>
                    <a:pt x="10058400" y="0"/>
                  </a:lnTo>
                  <a:lnTo>
                    <a:pt x="10058400" y="13716000"/>
                  </a:lnTo>
                  <a:lnTo>
                    <a:pt x="0" y="13716000"/>
                  </a:lnTo>
                  <a:lnTo>
                    <a:pt x="0" y="0"/>
                  </a:lnTo>
                  <a:close/>
                </a:path>
              </a:pathLst>
            </a:custGeom>
            <a:blipFill>
              <a:blip r:embed="rId3"/>
              <a:stretch>
                <a:fillRect/>
              </a:stretch>
            </a:blipFill>
          </p:spPr>
        </p:sp>
      </p:grpSp>
      <p:sp>
        <p:nvSpPr>
          <p:cNvPr id="6" name="TextBox 6"/>
          <p:cNvSpPr txBox="1"/>
          <p:nvPr/>
        </p:nvSpPr>
        <p:spPr>
          <a:xfrm>
            <a:off x="677913" y="4498942"/>
            <a:ext cx="9445523" cy="913871"/>
          </a:xfrm>
          <a:prstGeom prst="rect">
            <a:avLst/>
          </a:prstGeom>
        </p:spPr>
        <p:txBody>
          <a:bodyPr lIns="0" tIns="0" rIns="0" bIns="0" rtlCol="0" anchor="t">
            <a:spAutoFit/>
          </a:bodyPr>
          <a:lstStyle/>
          <a:p>
            <a:pPr algn="l">
              <a:lnSpc>
                <a:spcPts val="3562"/>
              </a:lnSpc>
            </a:pPr>
            <a:r>
              <a:rPr lang="en-US" sz="2187" b="1">
                <a:solidFill>
                  <a:srgbClr val="000000"/>
                </a:solidFill>
                <a:latin typeface="Bitter Bold"/>
                <a:ea typeface="Bitter Bold"/>
                <a:cs typeface="Bitter Bold"/>
                <a:sym typeface="Bitter Bold"/>
              </a:rPr>
              <a:t>Pad Kaprao</a:t>
            </a:r>
            <a:r>
              <a:rPr lang="en-US" sz="2187">
                <a:solidFill>
                  <a:srgbClr val="000000"/>
                </a:solidFill>
                <a:latin typeface="Bitter"/>
                <a:ea typeface="Bitter"/>
                <a:cs typeface="Bitter"/>
                <a:sym typeface="Bitter"/>
              </a:rPr>
              <a:t>, a fiery and aromatic Thai stir-fry, earned the 3rd top spot in the Best Stir-Fried Dishes in the World, according to</a:t>
            </a:r>
            <a:r>
              <a:rPr lang="en-US" sz="2187" b="1">
                <a:solidFill>
                  <a:srgbClr val="000000"/>
                </a:solidFill>
                <a:latin typeface="Bitter Bold"/>
                <a:ea typeface="Bitter Bold"/>
                <a:cs typeface="Bitter Bold"/>
                <a:sym typeface="Bitter Bold"/>
              </a:rPr>
              <a:t> TasteAtlas.</a:t>
            </a:r>
          </a:p>
        </p:txBody>
      </p:sp>
      <p:sp>
        <p:nvSpPr>
          <p:cNvPr id="7" name="TextBox 7"/>
          <p:cNvSpPr txBox="1"/>
          <p:nvPr/>
        </p:nvSpPr>
        <p:spPr>
          <a:xfrm>
            <a:off x="658863" y="5793813"/>
            <a:ext cx="9445523" cy="1788054"/>
          </a:xfrm>
          <a:prstGeom prst="rect">
            <a:avLst/>
          </a:prstGeom>
        </p:spPr>
        <p:txBody>
          <a:bodyPr lIns="0" tIns="0" rIns="0" bIns="0" rtlCol="0" anchor="t">
            <a:spAutoFit/>
          </a:bodyPr>
          <a:lstStyle/>
          <a:p>
            <a:pPr algn="l">
              <a:lnSpc>
                <a:spcPts val="3562"/>
              </a:lnSpc>
            </a:pPr>
            <a:r>
              <a:rPr lang="en-US" sz="2187" b="1">
                <a:solidFill>
                  <a:srgbClr val="000000"/>
                </a:solidFill>
                <a:latin typeface="Bitter Bold"/>
                <a:ea typeface="Bitter Bold"/>
                <a:cs typeface="Bitter Bold"/>
                <a:sym typeface="Bitter Bold"/>
              </a:rPr>
              <a:t>Pad Kaprao</a:t>
            </a:r>
            <a:r>
              <a:rPr lang="en-US" sz="2187">
                <a:solidFill>
                  <a:srgbClr val="000000"/>
                </a:solidFill>
                <a:latin typeface="Bitter"/>
                <a:ea typeface="Bitter"/>
                <a:cs typeface="Bitter"/>
                <a:sym typeface="Bitter"/>
              </a:rPr>
              <a:t> is made with minced meat stir-fried with garlic, chili, and fragrant holy basil, often served over rice and topped with a crispy fried egg. Its bold, spicy flavor and irresistible aroma make it a staple of everyday Thai cuisine.</a:t>
            </a:r>
          </a:p>
        </p:txBody>
      </p:sp>
      <p:sp>
        <p:nvSpPr>
          <p:cNvPr id="8" name="TextBox 8"/>
          <p:cNvSpPr txBox="1"/>
          <p:nvPr/>
        </p:nvSpPr>
        <p:spPr>
          <a:xfrm>
            <a:off x="677913" y="8031676"/>
            <a:ext cx="9445523" cy="792366"/>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Source: </a:t>
            </a:r>
            <a:r>
              <a:rPr lang="en-US" sz="1749" u="sng">
                <a:solidFill>
                  <a:srgbClr val="966703"/>
                </a:solidFill>
                <a:latin typeface="Bitter"/>
                <a:ea typeface="Bitter"/>
                <a:cs typeface="Bitter"/>
                <a:sym typeface="Bitter"/>
                <a:hlinkClick r:id="rId4" tooltip="https://www.bangkokpost.com/thailand/general/2648305/tasteatlas-ranks-pad-kaprao-as-worlds-greatest-stir-fry"/>
              </a:rPr>
              <a:t>Bangkok Post ​</a:t>
            </a:r>
          </a:p>
          <a:p>
            <a:pPr algn="l">
              <a:lnSpc>
                <a:spcPts val="2812"/>
              </a:lnSpc>
            </a:pPr>
            <a:r>
              <a:rPr lang="en-US" sz="1749">
                <a:solidFill>
                  <a:srgbClr val="000000"/>
                </a:solidFill>
                <a:latin typeface="Bitter"/>
                <a:ea typeface="Bitter"/>
                <a:cs typeface="Bitter"/>
                <a:sym typeface="Bitter"/>
              </a:rPr>
              <a:t>Photo credit: Workpoint Today </a:t>
            </a:r>
          </a:p>
        </p:txBody>
      </p:sp>
      <p:sp>
        <p:nvSpPr>
          <p:cNvPr id="9" name="TextBox 9"/>
          <p:cNvSpPr txBox="1"/>
          <p:nvPr/>
        </p:nvSpPr>
        <p:spPr>
          <a:xfrm>
            <a:off x="593192" y="1496930"/>
            <a:ext cx="11436464" cy="3656095"/>
          </a:xfrm>
          <a:prstGeom prst="rect">
            <a:avLst/>
          </a:prstGeom>
        </p:spPr>
        <p:txBody>
          <a:bodyPr lIns="0" tIns="0" rIns="0" bIns="0" rtlCol="0" anchor="t">
            <a:spAutoFit/>
          </a:bodyPr>
          <a:lstStyle/>
          <a:p>
            <a:pPr algn="l">
              <a:lnSpc>
                <a:spcPts val="6933"/>
              </a:lnSpc>
            </a:pPr>
            <a:r>
              <a:rPr lang="en-US" sz="5559" b="1">
                <a:solidFill>
                  <a:srgbClr val="253A7E"/>
                </a:solidFill>
                <a:latin typeface="Bitter Bold"/>
                <a:ea typeface="Bitter Bold"/>
                <a:cs typeface="Bitter Bold"/>
                <a:sym typeface="Bitter Bold"/>
              </a:rPr>
              <a:t>Pad Kaprao:</a:t>
            </a:r>
          </a:p>
          <a:p>
            <a:pPr algn="l">
              <a:lnSpc>
                <a:spcPts val="6933"/>
              </a:lnSpc>
            </a:pPr>
            <a:r>
              <a:rPr lang="en-US" sz="5559" b="1">
                <a:solidFill>
                  <a:srgbClr val="253A7E"/>
                </a:solidFill>
                <a:latin typeface="Bitter Bold"/>
                <a:ea typeface="Bitter Bold"/>
                <a:cs typeface="Bitter Bold"/>
                <a:sym typeface="Bitter Bold"/>
              </a:rPr>
              <a:t>World's 3rd Best Stir-fried Dish in 2025</a:t>
            </a:r>
          </a:p>
          <a:p>
            <a:pPr algn="l">
              <a:lnSpc>
                <a:spcPts val="6934"/>
              </a:lnSpc>
            </a:pPr>
            <a:endParaRPr lang="en-US" sz="5559" b="1">
              <a:solidFill>
                <a:srgbClr val="253A7E"/>
              </a:solidFill>
              <a:latin typeface="Bitter Bold"/>
              <a:ea typeface="Bitter Bold"/>
              <a:cs typeface="Bitter Bold"/>
              <a:sym typeface="Bitter Bold"/>
            </a:endParaRPr>
          </a:p>
        </p:txBody>
      </p:sp>
      <p:grpSp>
        <p:nvGrpSpPr>
          <p:cNvPr id="10" name="Group 10"/>
          <p:cNvGrpSpPr/>
          <p:nvPr/>
        </p:nvGrpSpPr>
        <p:grpSpPr>
          <a:xfrm>
            <a:off x="622967" y="534447"/>
            <a:ext cx="965302" cy="752323"/>
            <a:chOff x="0" y="0"/>
            <a:chExt cx="1287069" cy="1003097"/>
          </a:xfrm>
        </p:grpSpPr>
        <p:sp>
          <p:nvSpPr>
            <p:cNvPr id="11" name="Freeform 11"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7543800" cy="10287000"/>
            <a:chOff x="0" y="0"/>
            <a:chExt cx="10058400" cy="13716000"/>
          </a:xfrm>
        </p:grpSpPr>
        <p:sp>
          <p:nvSpPr>
            <p:cNvPr id="7" name="Freeform 7" descr="preencoded.png"/>
            <p:cNvSpPr/>
            <p:nvPr/>
          </p:nvSpPr>
          <p:spPr>
            <a:xfrm>
              <a:off x="0" y="0"/>
              <a:ext cx="10058400" cy="13716000"/>
            </a:xfrm>
            <a:custGeom>
              <a:avLst/>
              <a:gdLst/>
              <a:ahLst/>
              <a:cxnLst/>
              <a:rect l="l" t="t" r="r" b="b"/>
              <a:pathLst>
                <a:path w="10058400" h="13716000">
                  <a:moveTo>
                    <a:pt x="0" y="0"/>
                  </a:moveTo>
                  <a:lnTo>
                    <a:pt x="10058400" y="0"/>
                  </a:lnTo>
                  <a:lnTo>
                    <a:pt x="10058400" y="13716000"/>
                  </a:lnTo>
                  <a:lnTo>
                    <a:pt x="0" y="13716000"/>
                  </a:lnTo>
                  <a:lnTo>
                    <a:pt x="0" y="0"/>
                  </a:lnTo>
                  <a:close/>
                </a:path>
              </a:pathLst>
            </a:custGeom>
            <a:blipFill>
              <a:blip r:embed="rId3"/>
              <a:stretch>
                <a:fillRect/>
              </a:stretch>
            </a:blipFill>
          </p:spPr>
        </p:sp>
      </p:grpSp>
      <p:sp>
        <p:nvSpPr>
          <p:cNvPr id="8" name="TextBox 8"/>
          <p:cNvSpPr txBox="1"/>
          <p:nvPr/>
        </p:nvSpPr>
        <p:spPr>
          <a:xfrm>
            <a:off x="7850238" y="1413843"/>
            <a:ext cx="9445523" cy="1492926"/>
          </a:xfrm>
          <a:prstGeom prst="rect">
            <a:avLst/>
          </a:prstGeom>
        </p:spPr>
        <p:txBody>
          <a:bodyPr lIns="0" tIns="0" rIns="0" bIns="0" rtlCol="0" anchor="t">
            <a:spAutoFit/>
          </a:bodyPr>
          <a:lstStyle/>
          <a:p>
            <a:pPr algn="ctr">
              <a:lnSpc>
                <a:spcPts val="5560"/>
              </a:lnSpc>
            </a:pPr>
            <a:r>
              <a:rPr lang="en-US" sz="4437" b="1">
                <a:solidFill>
                  <a:srgbClr val="253A7E"/>
                </a:solidFill>
                <a:latin typeface="Bitter Bold"/>
                <a:ea typeface="Bitter Bold"/>
                <a:cs typeface="Bitter Bold"/>
                <a:sym typeface="Bitter Bold"/>
              </a:rPr>
              <a:t>Koh Samui: the Best Island </a:t>
            </a:r>
          </a:p>
          <a:p>
            <a:pPr algn="ctr">
              <a:lnSpc>
                <a:spcPts val="5562"/>
              </a:lnSpc>
            </a:pPr>
            <a:r>
              <a:rPr lang="en-US" sz="4437" b="1">
                <a:solidFill>
                  <a:srgbClr val="253A7E"/>
                </a:solidFill>
                <a:latin typeface="Bitter Bold"/>
                <a:ea typeface="Bitter Bold"/>
                <a:cs typeface="Bitter Bold"/>
                <a:sym typeface="Bitter Bold"/>
              </a:rPr>
              <a:t>in Asia-Pacific in 2026</a:t>
            </a:r>
          </a:p>
        </p:txBody>
      </p:sp>
      <p:sp>
        <p:nvSpPr>
          <p:cNvPr id="9" name="TextBox 9"/>
          <p:cNvSpPr txBox="1"/>
          <p:nvPr/>
        </p:nvSpPr>
        <p:spPr>
          <a:xfrm>
            <a:off x="7850238" y="3083547"/>
            <a:ext cx="9445523" cy="4943025"/>
          </a:xfrm>
          <a:prstGeom prst="rect">
            <a:avLst/>
          </a:prstGeom>
        </p:spPr>
        <p:txBody>
          <a:bodyPr lIns="0" tIns="0" rIns="0" bIns="0" rtlCol="0" anchor="t">
            <a:spAutoFit/>
          </a:bodyPr>
          <a:lstStyle/>
          <a:p>
            <a:pPr algn="l">
              <a:lnSpc>
                <a:spcPts val="3561"/>
              </a:lnSpc>
            </a:pPr>
            <a:r>
              <a:rPr lang="en-US" sz="2187" b="1">
                <a:solidFill>
                  <a:srgbClr val="000000"/>
                </a:solidFill>
                <a:latin typeface="Bitter Bold"/>
                <a:ea typeface="Bitter Bold"/>
                <a:cs typeface="Bitter Bold"/>
                <a:sym typeface="Bitter Bold"/>
              </a:rPr>
              <a:t>Travel + Leisure Asia</a:t>
            </a:r>
            <a:r>
              <a:rPr lang="en-US" sz="2187">
                <a:solidFill>
                  <a:srgbClr val="000000"/>
                </a:solidFill>
                <a:latin typeface="Bitter"/>
                <a:ea typeface="Bitter"/>
                <a:cs typeface="Bitter"/>
                <a:sym typeface="Bitter"/>
              </a:rPr>
              <a:t>, Asia’s leading tourism and lifestyle magazine, has announced its </a:t>
            </a:r>
            <a:r>
              <a:rPr lang="en-US" sz="2187" b="1">
                <a:solidFill>
                  <a:srgbClr val="000000"/>
                </a:solidFill>
                <a:latin typeface="Bitter Bold"/>
                <a:ea typeface="Bitter Bold"/>
                <a:cs typeface="Bitter Bold"/>
                <a:sym typeface="Bitter Bold"/>
              </a:rPr>
              <a:t>Luxury Awards 2026 Best Islands rankings</a:t>
            </a:r>
            <a:r>
              <a:rPr lang="en-US" sz="2187">
                <a:solidFill>
                  <a:srgbClr val="000000"/>
                </a:solidFill>
                <a:latin typeface="Bitter"/>
                <a:ea typeface="Bitter"/>
                <a:cs typeface="Bitter"/>
                <a:sym typeface="Bitter"/>
              </a:rPr>
              <a:t>, naming Koh Samui in Surat Thani Province, southern Thailand, </a:t>
            </a:r>
          </a:p>
          <a:p>
            <a:pPr algn="l">
              <a:lnSpc>
                <a:spcPts val="3561"/>
              </a:lnSpc>
            </a:pPr>
            <a:r>
              <a:rPr lang="en-US" sz="2187">
                <a:solidFill>
                  <a:srgbClr val="000000"/>
                </a:solidFill>
                <a:latin typeface="Bitter"/>
                <a:ea typeface="Bitter"/>
                <a:cs typeface="Bitter"/>
                <a:sym typeface="Bitter"/>
              </a:rPr>
              <a:t>the best island in Asia-Pacific in 2026.</a:t>
            </a:r>
          </a:p>
          <a:p>
            <a:pPr algn="l">
              <a:lnSpc>
                <a:spcPts val="3561"/>
              </a:lnSpc>
            </a:pPr>
            <a:endParaRPr lang="en-US" sz="2187">
              <a:solidFill>
                <a:srgbClr val="000000"/>
              </a:solidFill>
              <a:latin typeface="Bitter"/>
              <a:ea typeface="Bitter"/>
              <a:cs typeface="Bitter"/>
              <a:sym typeface="Bitter"/>
            </a:endParaRPr>
          </a:p>
          <a:p>
            <a:pPr algn="l">
              <a:lnSpc>
                <a:spcPts val="3562"/>
              </a:lnSpc>
            </a:pPr>
            <a:r>
              <a:rPr lang="en-US" sz="2187">
                <a:solidFill>
                  <a:srgbClr val="000000"/>
                </a:solidFill>
                <a:latin typeface="Bitter"/>
                <a:ea typeface="Bitter"/>
                <a:cs typeface="Bitter"/>
                <a:sym typeface="Bitter"/>
              </a:rPr>
              <a:t>The magazine said in its citation, “How do you develop one of the world’s most famous island destinations without sacrificing its soul? Koh Samui manages it better than most. Riding high following its starring role in The White Lotus season 3, the island is now synonymous with sleek resorts, sophisticated dining and polished beachside luxury.”</a:t>
            </a:r>
          </a:p>
        </p:txBody>
      </p:sp>
      <p:sp>
        <p:nvSpPr>
          <p:cNvPr id="10" name="TextBox 10"/>
          <p:cNvSpPr txBox="1"/>
          <p:nvPr/>
        </p:nvSpPr>
        <p:spPr>
          <a:xfrm>
            <a:off x="7850238" y="8577263"/>
            <a:ext cx="9445523" cy="681037"/>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Source:</a:t>
            </a:r>
            <a:r>
              <a:rPr lang="en-US" sz="1749" u="sng">
                <a:solidFill>
                  <a:srgbClr val="000000"/>
                </a:solidFill>
                <a:latin typeface="Bitter"/>
                <a:ea typeface="Bitter"/>
                <a:cs typeface="Bitter"/>
                <a:sym typeface="Bitter"/>
                <a:hlinkClick r:id="rId4" tooltip="https://www.travelandleisureasia.com/th/hotels/luxuryawards/these-are-the-best-cities-and-islands-in-asia-pacific-in-2025/"/>
              </a:rPr>
              <a:t> </a:t>
            </a:r>
            <a:r>
              <a:rPr lang="en-US" sz="1749" u="sng">
                <a:solidFill>
                  <a:srgbClr val="000000"/>
                </a:solidFill>
                <a:latin typeface="Bitter"/>
                <a:ea typeface="Bitter"/>
                <a:cs typeface="Bitter"/>
                <a:sym typeface="Bitter"/>
                <a:hlinkClick r:id="rId5" tooltip="https://www.travelandleisureasia.com/sea/hotels/luxuryawards/these-are-the-best-cities-and-islands-in-asia-pacific-in-2026/"/>
              </a:rPr>
              <a:t>Travel + Leisure Asia</a:t>
            </a:r>
          </a:p>
          <a:p>
            <a:pPr algn="l">
              <a:lnSpc>
                <a:spcPts val="2812"/>
              </a:lnSpc>
            </a:pPr>
            <a:r>
              <a:rPr lang="en-US" sz="1749">
                <a:solidFill>
                  <a:srgbClr val="000000"/>
                </a:solidFill>
                <a:latin typeface="Bitter"/>
                <a:ea typeface="Bitter"/>
                <a:cs typeface="Bitter"/>
                <a:sym typeface="Bitter"/>
              </a:rPr>
              <a:t>Photo credit: The Luxury Signature</a:t>
            </a:r>
          </a:p>
        </p:txBody>
      </p:sp>
      <p:grpSp>
        <p:nvGrpSpPr>
          <p:cNvPr id="11" name="Group 11"/>
          <p:cNvGrpSpPr/>
          <p:nvPr/>
        </p:nvGrpSpPr>
        <p:grpSpPr>
          <a:xfrm>
            <a:off x="17036948" y="285750"/>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3624603"/>
            <a:chOff x="0" y="0"/>
            <a:chExt cx="24384000" cy="4832804"/>
          </a:xfrm>
        </p:grpSpPr>
        <p:sp>
          <p:nvSpPr>
            <p:cNvPr id="3" name="Freeform 3"/>
            <p:cNvSpPr/>
            <p:nvPr/>
          </p:nvSpPr>
          <p:spPr>
            <a:xfrm>
              <a:off x="0" y="0"/>
              <a:ext cx="24384000" cy="4832755"/>
            </a:xfrm>
            <a:custGeom>
              <a:avLst/>
              <a:gdLst/>
              <a:ahLst/>
              <a:cxnLst/>
              <a:rect l="l" t="t" r="r" b="b"/>
              <a:pathLst>
                <a:path w="24384000" h="4832755">
                  <a:moveTo>
                    <a:pt x="0" y="0"/>
                  </a:moveTo>
                  <a:lnTo>
                    <a:pt x="24384000" y="0"/>
                  </a:lnTo>
                  <a:lnTo>
                    <a:pt x="24384000" y="4832755"/>
                  </a:lnTo>
                  <a:lnTo>
                    <a:pt x="0" y="4832755"/>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4" name="TextBox 4"/>
          <p:cNvSpPr txBox="1"/>
          <p:nvPr/>
        </p:nvSpPr>
        <p:spPr>
          <a:xfrm>
            <a:off x="9415305" y="4083358"/>
            <a:ext cx="7822145" cy="2127353"/>
          </a:xfrm>
          <a:prstGeom prst="rect">
            <a:avLst/>
          </a:prstGeom>
        </p:spPr>
        <p:txBody>
          <a:bodyPr lIns="0" tIns="0" rIns="0" bIns="0" rtlCol="0" anchor="t">
            <a:spAutoFit/>
          </a:bodyPr>
          <a:lstStyle/>
          <a:p>
            <a:pPr algn="ctr">
              <a:lnSpc>
                <a:spcPts val="5373"/>
              </a:lnSpc>
            </a:pPr>
            <a:r>
              <a:rPr lang="en-US" sz="4312" b="1">
                <a:solidFill>
                  <a:srgbClr val="253A7E"/>
                </a:solidFill>
                <a:latin typeface="Bitter Bold"/>
                <a:ea typeface="Bitter Bold"/>
                <a:cs typeface="Bitter Bold"/>
                <a:sym typeface="Bitter Bold"/>
              </a:rPr>
              <a:t>Numbers of Foreign Film Productions in Thailand</a:t>
            </a:r>
          </a:p>
          <a:p>
            <a:pPr algn="ctr">
              <a:lnSpc>
                <a:spcPts val="5375"/>
              </a:lnSpc>
            </a:pPr>
            <a:r>
              <a:rPr lang="en-US" sz="4312" b="1">
                <a:solidFill>
                  <a:srgbClr val="253A7E"/>
                </a:solidFill>
                <a:latin typeface="Bitter Bold"/>
                <a:ea typeface="Bitter Bold"/>
                <a:cs typeface="Bitter Bold"/>
                <a:sym typeface="Bitter Bold"/>
              </a:rPr>
              <a:t>(January - June 2026)</a:t>
            </a:r>
          </a:p>
        </p:txBody>
      </p:sp>
      <p:sp>
        <p:nvSpPr>
          <p:cNvPr id="5" name="TextBox 5"/>
          <p:cNvSpPr txBox="1"/>
          <p:nvPr/>
        </p:nvSpPr>
        <p:spPr>
          <a:xfrm>
            <a:off x="12423732" y="6708934"/>
            <a:ext cx="1668595" cy="1010708"/>
          </a:xfrm>
          <a:prstGeom prst="rect">
            <a:avLst/>
          </a:prstGeom>
        </p:spPr>
        <p:txBody>
          <a:bodyPr lIns="0" tIns="0" rIns="0" bIns="0" rtlCol="0" anchor="t">
            <a:spAutoFit/>
          </a:bodyPr>
          <a:lstStyle/>
          <a:p>
            <a:pPr algn="ctr">
              <a:lnSpc>
                <a:spcPts val="7125"/>
              </a:lnSpc>
            </a:pPr>
            <a:r>
              <a:rPr lang="en-US" sz="7125" b="1">
                <a:solidFill>
                  <a:srgbClr val="000000"/>
                </a:solidFill>
                <a:latin typeface="Bitter Bold"/>
                <a:ea typeface="Bitter Bold"/>
                <a:cs typeface="Bitter Bold"/>
                <a:sym typeface="Bitter Bold"/>
              </a:rPr>
              <a:t>302</a:t>
            </a:r>
          </a:p>
        </p:txBody>
      </p:sp>
      <p:sp>
        <p:nvSpPr>
          <p:cNvPr id="6" name="TextBox 6"/>
          <p:cNvSpPr txBox="1"/>
          <p:nvPr/>
        </p:nvSpPr>
        <p:spPr>
          <a:xfrm>
            <a:off x="11532295" y="8052330"/>
            <a:ext cx="3451469" cy="440827"/>
          </a:xfrm>
          <a:prstGeom prst="rect">
            <a:avLst/>
          </a:prstGeom>
        </p:spPr>
        <p:txBody>
          <a:bodyPr lIns="0" tIns="0" rIns="0" bIns="0" rtlCol="0" anchor="t">
            <a:spAutoFit/>
          </a:bodyPr>
          <a:lstStyle/>
          <a:p>
            <a:pPr algn="ctr">
              <a:lnSpc>
                <a:spcPts val="3374"/>
              </a:lnSpc>
            </a:pPr>
            <a:r>
              <a:rPr lang="en-US" sz="2687" b="1">
                <a:solidFill>
                  <a:srgbClr val="000000"/>
                </a:solidFill>
                <a:latin typeface="Bitter Bold"/>
                <a:ea typeface="Bitter Bold"/>
                <a:cs typeface="Bitter Bold"/>
                <a:sym typeface="Bitter Bold"/>
              </a:rPr>
              <a:t>Film Productions</a:t>
            </a:r>
          </a:p>
        </p:txBody>
      </p:sp>
      <p:sp>
        <p:nvSpPr>
          <p:cNvPr id="7" name="TextBox 7"/>
          <p:cNvSpPr txBox="1"/>
          <p:nvPr/>
        </p:nvSpPr>
        <p:spPr>
          <a:xfrm>
            <a:off x="882130" y="9191625"/>
            <a:ext cx="16355320" cy="660400"/>
          </a:xfrm>
          <a:prstGeom prst="rect">
            <a:avLst/>
          </a:prstGeom>
        </p:spPr>
        <p:txBody>
          <a:bodyPr lIns="0" tIns="0" rIns="0" bIns="0" rtlCol="0" anchor="t">
            <a:spAutoFit/>
          </a:bodyPr>
          <a:lstStyle/>
          <a:p>
            <a:pPr algn="ctr">
              <a:lnSpc>
                <a:spcPts val="2750"/>
              </a:lnSpc>
            </a:pPr>
            <a:r>
              <a:rPr lang="en-US" sz="1687">
                <a:solidFill>
                  <a:srgbClr val="000000"/>
                </a:solidFill>
                <a:latin typeface="Bitter"/>
                <a:ea typeface="Bitter"/>
                <a:cs typeface="Bitter"/>
                <a:sym typeface="Bitter"/>
              </a:rPr>
              <a:t>Source: </a:t>
            </a:r>
            <a:r>
              <a:rPr lang="en-US" sz="1687" u="sng">
                <a:solidFill>
                  <a:srgbClr val="000000"/>
                </a:solidFill>
                <a:latin typeface="Bitter"/>
                <a:ea typeface="Bitter"/>
                <a:cs typeface="Bitter"/>
                <a:sym typeface="Bitter"/>
                <a:hlinkClick r:id="rId4" tooltip="https://tfo.dot.go.th/foreign-production-statistic/"/>
              </a:rPr>
              <a:t>Thailand Film Office</a:t>
            </a:r>
          </a:p>
          <a:p>
            <a:pPr algn="ctr">
              <a:lnSpc>
                <a:spcPts val="2750"/>
              </a:lnSpc>
            </a:pPr>
            <a:r>
              <a:rPr lang="en-US" sz="1687">
                <a:solidFill>
                  <a:srgbClr val="000000"/>
                </a:solidFill>
                <a:latin typeface="Bitter"/>
                <a:ea typeface="Bitter"/>
                <a:cs typeface="Bitter"/>
                <a:sym typeface="Bitter"/>
              </a:rPr>
              <a:t>Photo credit: Bangkok Post</a:t>
            </a:r>
          </a:p>
        </p:txBody>
      </p:sp>
      <p:sp>
        <p:nvSpPr>
          <p:cNvPr id="8" name="TextBox 8"/>
          <p:cNvSpPr txBox="1"/>
          <p:nvPr/>
        </p:nvSpPr>
        <p:spPr>
          <a:xfrm>
            <a:off x="1028700" y="4108849"/>
            <a:ext cx="7822145" cy="2127353"/>
          </a:xfrm>
          <a:prstGeom prst="rect">
            <a:avLst/>
          </a:prstGeom>
        </p:spPr>
        <p:txBody>
          <a:bodyPr lIns="0" tIns="0" rIns="0" bIns="0" rtlCol="0" anchor="t">
            <a:spAutoFit/>
          </a:bodyPr>
          <a:lstStyle/>
          <a:p>
            <a:pPr algn="ctr">
              <a:lnSpc>
                <a:spcPts val="5373"/>
              </a:lnSpc>
            </a:pPr>
            <a:r>
              <a:rPr lang="en-US" sz="4312" b="1">
                <a:solidFill>
                  <a:srgbClr val="253A7E"/>
                </a:solidFill>
                <a:latin typeface="Bitter Bold"/>
                <a:ea typeface="Bitter Bold"/>
                <a:cs typeface="Bitter Bold"/>
                <a:sym typeface="Bitter Bold"/>
              </a:rPr>
              <a:t>Numbers of Foreign Film Productions in Thailand</a:t>
            </a:r>
          </a:p>
          <a:p>
            <a:pPr algn="ctr">
              <a:lnSpc>
                <a:spcPts val="5375"/>
              </a:lnSpc>
            </a:pPr>
            <a:r>
              <a:rPr lang="en-US" sz="4312" b="1">
                <a:solidFill>
                  <a:srgbClr val="253A7E"/>
                </a:solidFill>
                <a:latin typeface="Bitter Bold"/>
                <a:ea typeface="Bitter Bold"/>
                <a:cs typeface="Bitter Bold"/>
                <a:sym typeface="Bitter Bold"/>
              </a:rPr>
              <a:t>(2025)</a:t>
            </a:r>
          </a:p>
        </p:txBody>
      </p:sp>
      <p:sp>
        <p:nvSpPr>
          <p:cNvPr id="9" name="TextBox 9"/>
          <p:cNvSpPr txBox="1"/>
          <p:nvPr/>
        </p:nvSpPr>
        <p:spPr>
          <a:xfrm>
            <a:off x="4042550" y="6708934"/>
            <a:ext cx="1657747" cy="1010708"/>
          </a:xfrm>
          <a:prstGeom prst="rect">
            <a:avLst/>
          </a:prstGeom>
        </p:spPr>
        <p:txBody>
          <a:bodyPr lIns="0" tIns="0" rIns="0" bIns="0" rtlCol="0" anchor="t">
            <a:spAutoFit/>
          </a:bodyPr>
          <a:lstStyle/>
          <a:p>
            <a:pPr algn="ctr">
              <a:lnSpc>
                <a:spcPts val="7125"/>
              </a:lnSpc>
            </a:pPr>
            <a:r>
              <a:rPr lang="en-US" sz="7125" b="1">
                <a:solidFill>
                  <a:srgbClr val="222222"/>
                </a:solidFill>
                <a:latin typeface="Bitter Bold"/>
                <a:ea typeface="Bitter Bold"/>
                <a:cs typeface="Bitter Bold"/>
                <a:sym typeface="Bitter Bold"/>
              </a:rPr>
              <a:t>540</a:t>
            </a:r>
          </a:p>
        </p:txBody>
      </p:sp>
      <p:sp>
        <p:nvSpPr>
          <p:cNvPr id="10" name="TextBox 10"/>
          <p:cNvSpPr txBox="1"/>
          <p:nvPr/>
        </p:nvSpPr>
        <p:spPr>
          <a:xfrm>
            <a:off x="3214038" y="8052330"/>
            <a:ext cx="3451469" cy="440827"/>
          </a:xfrm>
          <a:prstGeom prst="rect">
            <a:avLst/>
          </a:prstGeom>
        </p:spPr>
        <p:txBody>
          <a:bodyPr lIns="0" tIns="0" rIns="0" bIns="0" rtlCol="0" anchor="t">
            <a:spAutoFit/>
          </a:bodyPr>
          <a:lstStyle/>
          <a:p>
            <a:pPr algn="ctr">
              <a:lnSpc>
                <a:spcPts val="3374"/>
              </a:lnSpc>
            </a:pPr>
            <a:r>
              <a:rPr lang="en-US" sz="2687" b="1">
                <a:solidFill>
                  <a:srgbClr val="000000"/>
                </a:solidFill>
                <a:latin typeface="Bitter Bold"/>
                <a:ea typeface="Bitter Bold"/>
                <a:cs typeface="Bitter Bold"/>
                <a:sym typeface="Bitter Bold"/>
              </a:rPr>
              <a:t>Film Productions</a:t>
            </a:r>
          </a:p>
        </p:txBody>
      </p:sp>
      <p:grpSp>
        <p:nvGrpSpPr>
          <p:cNvPr id="11" name="Group 11"/>
          <p:cNvGrpSpPr/>
          <p:nvPr/>
        </p:nvGrpSpPr>
        <p:grpSpPr>
          <a:xfrm>
            <a:off x="882130" y="346626"/>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38550" y="-38100"/>
            <a:ext cx="14837956" cy="9324606"/>
          </a:xfrm>
          <a:custGeom>
            <a:avLst/>
            <a:gdLst/>
            <a:ahLst/>
            <a:cxnLst/>
            <a:rect l="l" t="t" r="r" b="b"/>
            <a:pathLst>
              <a:path w="14837956" h="9324606">
                <a:moveTo>
                  <a:pt x="0" y="0"/>
                </a:moveTo>
                <a:lnTo>
                  <a:pt x="14837956" y="0"/>
                </a:lnTo>
                <a:lnTo>
                  <a:pt x="14837956" y="9324606"/>
                </a:lnTo>
                <a:lnTo>
                  <a:pt x="0" y="932460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TextBox 3"/>
          <p:cNvSpPr txBox="1"/>
          <p:nvPr/>
        </p:nvSpPr>
        <p:spPr>
          <a:xfrm>
            <a:off x="1738550" y="9305556"/>
            <a:ext cx="14837956" cy="660400"/>
          </a:xfrm>
          <a:prstGeom prst="rect">
            <a:avLst/>
          </a:prstGeom>
        </p:spPr>
        <p:txBody>
          <a:bodyPr lIns="0" tIns="0" rIns="0" bIns="0" rtlCol="0" anchor="t">
            <a:spAutoFit/>
          </a:bodyPr>
          <a:lstStyle/>
          <a:p>
            <a:pPr algn="ctr">
              <a:lnSpc>
                <a:spcPts val="2750"/>
              </a:lnSpc>
            </a:pPr>
            <a:r>
              <a:rPr lang="en-US" sz="1687">
                <a:solidFill>
                  <a:srgbClr val="000000"/>
                </a:solidFill>
                <a:latin typeface="Bitter"/>
                <a:ea typeface="Bitter"/>
                <a:cs typeface="Bitter"/>
                <a:sym typeface="Bitter"/>
              </a:rPr>
              <a:t>Source: </a:t>
            </a:r>
            <a:r>
              <a:rPr lang="en-US" sz="1687" u="sng">
                <a:solidFill>
                  <a:srgbClr val="000000"/>
                </a:solidFill>
                <a:latin typeface="Bitter"/>
                <a:ea typeface="Bitter"/>
                <a:cs typeface="Bitter"/>
                <a:sym typeface="Bitter"/>
                <a:hlinkClick r:id="rId3" tooltip="https://tfo.dot.go.th/foreign-production-statistic/"/>
              </a:rPr>
              <a:t>Thailand Film Office</a:t>
            </a:r>
          </a:p>
          <a:p>
            <a:pPr algn="ctr">
              <a:lnSpc>
                <a:spcPts val="2750"/>
              </a:lnSpc>
            </a:pPr>
            <a:r>
              <a:rPr lang="en-US" sz="1687">
                <a:solidFill>
                  <a:srgbClr val="000000"/>
                </a:solidFill>
                <a:latin typeface="Bitter"/>
                <a:ea typeface="Bitter"/>
                <a:cs typeface="Bitter"/>
                <a:sym typeface="Bitter"/>
              </a:rPr>
              <a:t>Photo credit: World Travel Magazine </a:t>
            </a:r>
          </a:p>
        </p:txBody>
      </p:sp>
      <p:sp>
        <p:nvSpPr>
          <p:cNvPr id="4" name="TextBox 4"/>
          <p:cNvSpPr txBox="1"/>
          <p:nvPr/>
        </p:nvSpPr>
        <p:spPr>
          <a:xfrm>
            <a:off x="407330" y="3721255"/>
            <a:ext cx="6528341" cy="787949"/>
          </a:xfrm>
          <a:prstGeom prst="rect">
            <a:avLst/>
          </a:prstGeom>
        </p:spPr>
        <p:txBody>
          <a:bodyPr lIns="0" tIns="0" rIns="0" bIns="0" rtlCol="0" anchor="t">
            <a:spAutoFit/>
          </a:bodyPr>
          <a:lstStyle/>
          <a:p>
            <a:pPr algn="ctr">
              <a:lnSpc>
                <a:spcPts val="6061"/>
              </a:lnSpc>
            </a:pPr>
            <a:r>
              <a:rPr lang="en-US" sz="4863" b="1">
                <a:solidFill>
                  <a:srgbClr val="060235"/>
                </a:solidFill>
                <a:latin typeface="Bitter Bold"/>
                <a:ea typeface="Bitter Bold"/>
                <a:cs typeface="Bitter Bold"/>
                <a:sym typeface="Bitter Bold"/>
              </a:rPr>
              <a:t>in 2025</a:t>
            </a:r>
          </a:p>
        </p:txBody>
      </p:sp>
      <p:grpSp>
        <p:nvGrpSpPr>
          <p:cNvPr id="5" name="Group 5"/>
          <p:cNvGrpSpPr/>
          <p:nvPr/>
        </p:nvGrpSpPr>
        <p:grpSpPr>
          <a:xfrm>
            <a:off x="16977062" y="276377"/>
            <a:ext cx="965302" cy="752323"/>
            <a:chOff x="0" y="0"/>
            <a:chExt cx="1287069" cy="1003097"/>
          </a:xfrm>
        </p:grpSpPr>
        <p:sp>
          <p:nvSpPr>
            <p:cNvPr id="6" name="Freeform 6"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 name="TextBox 2"/>
          <p:cNvSpPr txBox="1"/>
          <p:nvPr/>
        </p:nvSpPr>
        <p:spPr>
          <a:xfrm>
            <a:off x="1488279" y="752770"/>
            <a:ext cx="15558195" cy="724958"/>
          </a:xfrm>
          <a:prstGeom prst="rect">
            <a:avLst/>
          </a:prstGeom>
        </p:spPr>
        <p:txBody>
          <a:bodyPr lIns="0" tIns="0" rIns="0" bIns="0" rtlCol="0" anchor="t">
            <a:spAutoFit/>
          </a:bodyPr>
          <a:lstStyle/>
          <a:p>
            <a:pPr algn="l">
              <a:lnSpc>
                <a:spcPts val="5499"/>
              </a:lnSpc>
            </a:pPr>
            <a:r>
              <a:rPr lang="en-US" sz="4374" b="1">
                <a:solidFill>
                  <a:srgbClr val="253A7E"/>
                </a:solidFill>
                <a:latin typeface="Bitter Bold"/>
                <a:ea typeface="Bitter Bold"/>
                <a:cs typeface="Bitter Bold"/>
                <a:sym typeface="Bitter Bold"/>
              </a:rPr>
              <a:t>Examples of Famous Movies/Series Filmed in Thailand</a:t>
            </a:r>
          </a:p>
        </p:txBody>
      </p:sp>
      <p:grpSp>
        <p:nvGrpSpPr>
          <p:cNvPr id="3" name="Group 3"/>
          <p:cNvGrpSpPr/>
          <p:nvPr/>
        </p:nvGrpSpPr>
        <p:grpSpPr>
          <a:xfrm>
            <a:off x="-428625" y="1908373"/>
            <a:ext cx="18716625" cy="9165578"/>
            <a:chOff x="0" y="0"/>
            <a:chExt cx="24955500" cy="12220771"/>
          </a:xfrm>
        </p:grpSpPr>
        <p:sp>
          <p:nvSpPr>
            <p:cNvPr id="4" name="Freeform 4"/>
            <p:cNvSpPr/>
            <p:nvPr/>
          </p:nvSpPr>
          <p:spPr>
            <a:xfrm>
              <a:off x="0" y="0"/>
              <a:ext cx="24955500" cy="12220771"/>
            </a:xfrm>
            <a:custGeom>
              <a:avLst/>
              <a:gdLst/>
              <a:ahLst/>
              <a:cxnLst/>
              <a:rect l="l" t="t" r="r" b="b"/>
              <a:pathLst>
                <a:path w="24955500" h="12220771">
                  <a:moveTo>
                    <a:pt x="0" y="0"/>
                  </a:moveTo>
                  <a:lnTo>
                    <a:pt x="24955500" y="0"/>
                  </a:lnTo>
                  <a:lnTo>
                    <a:pt x="24955500" y="12220771"/>
                  </a:lnTo>
                  <a:lnTo>
                    <a:pt x="0" y="12220771"/>
                  </a:lnTo>
                  <a:close/>
                </a:path>
              </a:pathLst>
            </a:custGeom>
            <a:solidFill>
              <a:srgbClr val="FFFFFF"/>
            </a:solidFill>
          </p:spPr>
        </p:sp>
      </p:grpSp>
      <p:grpSp>
        <p:nvGrpSpPr>
          <p:cNvPr id="5" name="Group 5"/>
          <p:cNvGrpSpPr/>
          <p:nvPr/>
        </p:nvGrpSpPr>
        <p:grpSpPr>
          <a:xfrm>
            <a:off x="2605836" y="2050408"/>
            <a:ext cx="5219124" cy="5027944"/>
            <a:chOff x="0" y="0"/>
            <a:chExt cx="3179478" cy="3063011"/>
          </a:xfrm>
        </p:grpSpPr>
        <p:sp>
          <p:nvSpPr>
            <p:cNvPr id="6" name="Freeform 6" descr="preencoded.png"/>
            <p:cNvSpPr/>
            <p:nvPr/>
          </p:nvSpPr>
          <p:spPr>
            <a:xfrm>
              <a:off x="0" y="0"/>
              <a:ext cx="3179465" cy="3062999"/>
            </a:xfrm>
            <a:custGeom>
              <a:avLst/>
              <a:gdLst/>
              <a:ahLst/>
              <a:cxnLst/>
              <a:rect l="l" t="t" r="r" b="b"/>
              <a:pathLst>
                <a:path w="3179465" h="3062999">
                  <a:moveTo>
                    <a:pt x="167249" y="0"/>
                  </a:moveTo>
                  <a:lnTo>
                    <a:pt x="3012216" y="0"/>
                  </a:lnTo>
                  <a:cubicBezTo>
                    <a:pt x="3056573" y="0"/>
                    <a:pt x="3099113" y="17621"/>
                    <a:pt x="3130478" y="48986"/>
                  </a:cubicBezTo>
                  <a:cubicBezTo>
                    <a:pt x="3161844" y="80351"/>
                    <a:pt x="3179465" y="122892"/>
                    <a:pt x="3179465" y="167249"/>
                  </a:cubicBezTo>
                  <a:lnTo>
                    <a:pt x="3179465" y="2895750"/>
                  </a:lnTo>
                  <a:cubicBezTo>
                    <a:pt x="3179465" y="2940107"/>
                    <a:pt x="3161844" y="2982647"/>
                    <a:pt x="3130478" y="3014012"/>
                  </a:cubicBezTo>
                  <a:cubicBezTo>
                    <a:pt x="3099113" y="3045378"/>
                    <a:pt x="3056573" y="3062999"/>
                    <a:pt x="3012216" y="3062999"/>
                  </a:cubicBezTo>
                  <a:lnTo>
                    <a:pt x="167249" y="3062999"/>
                  </a:lnTo>
                  <a:cubicBezTo>
                    <a:pt x="122892" y="3062999"/>
                    <a:pt x="80351" y="3045378"/>
                    <a:pt x="48986" y="3014012"/>
                  </a:cubicBezTo>
                  <a:cubicBezTo>
                    <a:pt x="17621" y="2982647"/>
                    <a:pt x="0" y="2940107"/>
                    <a:pt x="0" y="2895750"/>
                  </a:cubicBezTo>
                  <a:lnTo>
                    <a:pt x="0" y="167249"/>
                  </a:lnTo>
                  <a:cubicBezTo>
                    <a:pt x="0" y="122892"/>
                    <a:pt x="17621" y="80351"/>
                    <a:pt x="48986" y="48986"/>
                  </a:cubicBezTo>
                  <a:cubicBezTo>
                    <a:pt x="80351" y="17621"/>
                    <a:pt x="122892" y="0"/>
                    <a:pt x="167249" y="0"/>
                  </a:cubicBezTo>
                  <a:close/>
                </a:path>
              </a:pathLst>
            </a:custGeom>
            <a:blipFill>
              <a:blip r:embed="rId3" cstate="email">
                <a:extLst>
                  <a:ext uri="{28A0092B-C50C-407E-A947-70E740481C1C}">
                    <a14:useLocalDpi xmlns:a14="http://schemas.microsoft.com/office/drawing/2010/main"/>
                  </a:ext>
                </a:extLst>
              </a:blip>
              <a:stretch>
                <a:fillRect t="-1901" b="-1901"/>
              </a:stretch>
            </a:blipFill>
          </p:spPr>
        </p:sp>
      </p:grpSp>
      <p:sp>
        <p:nvSpPr>
          <p:cNvPr id="7" name="TextBox 7"/>
          <p:cNvSpPr txBox="1"/>
          <p:nvPr/>
        </p:nvSpPr>
        <p:spPr>
          <a:xfrm>
            <a:off x="149007" y="7154552"/>
            <a:ext cx="10132782"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James Bond: The Man with the Golden Gun (1974)</a:t>
            </a:r>
          </a:p>
        </p:txBody>
      </p:sp>
      <p:sp>
        <p:nvSpPr>
          <p:cNvPr id="8" name="TextBox 8"/>
          <p:cNvSpPr txBox="1"/>
          <p:nvPr/>
        </p:nvSpPr>
        <p:spPr>
          <a:xfrm>
            <a:off x="340831" y="7629215"/>
            <a:ext cx="9421109" cy="2025650"/>
          </a:xfrm>
          <a:prstGeom prst="rect">
            <a:avLst/>
          </a:prstGeom>
        </p:spPr>
        <p:txBody>
          <a:bodyPr lIns="0" tIns="0" rIns="0" bIns="0" rtlCol="0" anchor="t">
            <a:spAutoFit/>
          </a:bodyPr>
          <a:lstStyle/>
          <a:p>
            <a:pPr algn="ctr">
              <a:lnSpc>
                <a:spcPts val="3199"/>
              </a:lnSpc>
            </a:pPr>
            <a:r>
              <a:rPr lang="en-US" sz="1999">
                <a:solidFill>
                  <a:srgbClr val="000000"/>
                </a:solidFill>
                <a:latin typeface="Bitter"/>
                <a:ea typeface="Bitter"/>
                <a:cs typeface="Bitter"/>
                <a:sym typeface="Bitter"/>
              </a:rPr>
              <a:t>This film featured scenes in </a:t>
            </a:r>
            <a:r>
              <a:rPr lang="en-US" sz="1999" b="1">
                <a:solidFill>
                  <a:srgbClr val="000000"/>
                </a:solidFill>
                <a:latin typeface="Bitter Bold"/>
                <a:ea typeface="Bitter Bold"/>
                <a:cs typeface="Bitter Bold"/>
                <a:sym typeface="Bitter Bold"/>
              </a:rPr>
              <a:t>Bangkok</a:t>
            </a:r>
            <a:r>
              <a:rPr lang="en-US" sz="1999">
                <a:solidFill>
                  <a:srgbClr val="000000"/>
                </a:solidFill>
                <a:latin typeface="Bitter"/>
                <a:ea typeface="Bitter"/>
                <a:cs typeface="Bitter"/>
                <a:sym typeface="Bitter"/>
              </a:rPr>
              <a:t>,  the Klongs (canals), </a:t>
            </a:r>
          </a:p>
          <a:p>
            <a:pPr algn="ctr">
              <a:lnSpc>
                <a:spcPts val="3199"/>
              </a:lnSpc>
            </a:pPr>
            <a:r>
              <a:rPr lang="en-US" sz="1999">
                <a:solidFill>
                  <a:srgbClr val="000000"/>
                </a:solidFill>
                <a:latin typeface="Bitter"/>
                <a:ea typeface="Bitter"/>
                <a:cs typeface="Bitter"/>
                <a:sym typeface="Bitter"/>
              </a:rPr>
              <a:t>and most notably, the dramatic backdrop of </a:t>
            </a:r>
            <a:r>
              <a:rPr lang="en-US" sz="1999" b="1">
                <a:solidFill>
                  <a:srgbClr val="000000"/>
                </a:solidFill>
                <a:latin typeface="Bitter Bold"/>
                <a:ea typeface="Bitter Bold"/>
                <a:cs typeface="Bitter Bold"/>
                <a:sym typeface="Bitter Bold"/>
              </a:rPr>
              <a:t>Phang Nga Bay</a:t>
            </a:r>
            <a:r>
              <a:rPr lang="en-US" sz="1999">
                <a:solidFill>
                  <a:srgbClr val="000000"/>
                </a:solidFill>
                <a:latin typeface="Bitter"/>
                <a:ea typeface="Bitter"/>
                <a:cs typeface="Bitter"/>
                <a:sym typeface="Bitter"/>
              </a:rPr>
              <a:t>.</a:t>
            </a:r>
          </a:p>
          <a:p>
            <a:pPr algn="ctr">
              <a:lnSpc>
                <a:spcPts val="3199"/>
              </a:lnSpc>
            </a:pPr>
            <a:r>
              <a:rPr lang="en-US" sz="1999">
                <a:solidFill>
                  <a:srgbClr val="000000"/>
                </a:solidFill>
                <a:latin typeface="Bitter"/>
                <a:ea typeface="Bitter"/>
                <a:cs typeface="Bitter"/>
                <a:sym typeface="Bitter"/>
              </a:rPr>
              <a:t> The iconic Khao Phing Kan island, later renamed</a:t>
            </a:r>
          </a:p>
          <a:p>
            <a:pPr algn="ctr">
              <a:lnSpc>
                <a:spcPts val="3199"/>
              </a:lnSpc>
            </a:pPr>
            <a:r>
              <a:rPr lang="en-US" sz="1999">
                <a:solidFill>
                  <a:srgbClr val="000000"/>
                </a:solidFill>
                <a:latin typeface="Bitter"/>
                <a:ea typeface="Bitter"/>
                <a:cs typeface="Bitter"/>
                <a:sym typeface="Bitter"/>
              </a:rPr>
              <a:t> </a:t>
            </a:r>
            <a:r>
              <a:rPr lang="en-US" sz="1999" b="1">
                <a:solidFill>
                  <a:srgbClr val="000000"/>
                </a:solidFill>
                <a:latin typeface="Bitter Bold"/>
                <a:ea typeface="Bitter Bold"/>
                <a:cs typeface="Bitter Bold"/>
                <a:sym typeface="Bitter Bold"/>
              </a:rPr>
              <a:t>"James Bond Island,"</a:t>
            </a:r>
            <a:r>
              <a:rPr lang="en-US" sz="1999">
                <a:solidFill>
                  <a:srgbClr val="000000"/>
                </a:solidFill>
                <a:latin typeface="Bitter"/>
                <a:ea typeface="Bitter"/>
                <a:cs typeface="Bitter"/>
                <a:sym typeface="Bitter"/>
              </a:rPr>
              <a:t> becamea major tourist attraction thanks to its appearance in the movie. </a:t>
            </a:r>
          </a:p>
        </p:txBody>
      </p:sp>
      <p:grpSp>
        <p:nvGrpSpPr>
          <p:cNvPr id="9" name="Group 9"/>
          <p:cNvGrpSpPr/>
          <p:nvPr/>
        </p:nvGrpSpPr>
        <p:grpSpPr>
          <a:xfrm>
            <a:off x="11043582" y="2040883"/>
            <a:ext cx="5586152" cy="5027944"/>
            <a:chOff x="0" y="0"/>
            <a:chExt cx="3461192" cy="3115325"/>
          </a:xfrm>
        </p:grpSpPr>
        <p:sp>
          <p:nvSpPr>
            <p:cNvPr id="10" name="Freeform 10" descr="preencoded.png"/>
            <p:cNvSpPr/>
            <p:nvPr/>
          </p:nvSpPr>
          <p:spPr>
            <a:xfrm>
              <a:off x="0" y="0"/>
              <a:ext cx="3461230" cy="3115363"/>
            </a:xfrm>
            <a:custGeom>
              <a:avLst/>
              <a:gdLst/>
              <a:ahLst/>
              <a:cxnLst/>
              <a:rect l="l" t="t" r="r" b="b"/>
              <a:pathLst>
                <a:path w="3461230" h="3115363">
                  <a:moveTo>
                    <a:pt x="156271" y="0"/>
                  </a:moveTo>
                  <a:lnTo>
                    <a:pt x="3304960" y="0"/>
                  </a:lnTo>
                  <a:cubicBezTo>
                    <a:pt x="3346405" y="0"/>
                    <a:pt x="3386153" y="16464"/>
                    <a:pt x="3415460" y="45771"/>
                  </a:cubicBezTo>
                  <a:cubicBezTo>
                    <a:pt x="3444766" y="75077"/>
                    <a:pt x="3461230" y="114825"/>
                    <a:pt x="3461230" y="156271"/>
                  </a:cubicBezTo>
                  <a:lnTo>
                    <a:pt x="3461230" y="2959093"/>
                  </a:lnTo>
                  <a:cubicBezTo>
                    <a:pt x="3461230" y="3000538"/>
                    <a:pt x="3444766" y="3040286"/>
                    <a:pt x="3415460" y="3069593"/>
                  </a:cubicBezTo>
                  <a:cubicBezTo>
                    <a:pt x="3386153" y="3098899"/>
                    <a:pt x="3346405" y="3115363"/>
                    <a:pt x="3304960" y="3115363"/>
                  </a:cubicBezTo>
                  <a:lnTo>
                    <a:pt x="156271" y="3115363"/>
                  </a:lnTo>
                  <a:cubicBezTo>
                    <a:pt x="114825" y="3115363"/>
                    <a:pt x="75077" y="3098899"/>
                    <a:pt x="45771" y="3069593"/>
                  </a:cubicBezTo>
                  <a:cubicBezTo>
                    <a:pt x="16464" y="3040286"/>
                    <a:pt x="0" y="3000538"/>
                    <a:pt x="0" y="2959093"/>
                  </a:cubicBezTo>
                  <a:lnTo>
                    <a:pt x="0" y="156271"/>
                  </a:lnTo>
                  <a:cubicBezTo>
                    <a:pt x="0" y="114825"/>
                    <a:pt x="16464" y="75077"/>
                    <a:pt x="45771" y="45771"/>
                  </a:cubicBezTo>
                  <a:cubicBezTo>
                    <a:pt x="75077" y="16464"/>
                    <a:pt x="114825" y="0"/>
                    <a:pt x="156271" y="0"/>
                  </a:cubicBezTo>
                  <a:close/>
                </a:path>
              </a:pathLst>
            </a:custGeom>
            <a:blipFill>
              <a:blip r:embed="rId4" cstate="email">
                <a:extLst>
                  <a:ext uri="{28A0092B-C50C-407E-A947-70E740481C1C}">
                    <a14:useLocalDpi xmlns:a14="http://schemas.microsoft.com/office/drawing/2010/main"/>
                  </a:ext>
                </a:extLst>
              </a:blip>
              <a:stretch>
                <a:fillRect l="-1" t="-5552" b="-5550"/>
              </a:stretch>
            </a:blipFill>
          </p:spPr>
        </p:sp>
      </p:grpSp>
      <p:sp>
        <p:nvSpPr>
          <p:cNvPr id="11" name="TextBox 11"/>
          <p:cNvSpPr txBox="1"/>
          <p:nvPr/>
        </p:nvSpPr>
        <p:spPr>
          <a:xfrm>
            <a:off x="9674891" y="7140265"/>
            <a:ext cx="8327359"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James Bond: Tomorrow Never Dies (1997)</a:t>
            </a:r>
          </a:p>
        </p:txBody>
      </p:sp>
      <p:sp>
        <p:nvSpPr>
          <p:cNvPr id="12" name="TextBox 12"/>
          <p:cNvSpPr txBox="1"/>
          <p:nvPr/>
        </p:nvSpPr>
        <p:spPr>
          <a:xfrm>
            <a:off x="10138412" y="7610165"/>
            <a:ext cx="7390712" cy="1319742"/>
          </a:xfrm>
          <a:prstGeom prst="rect">
            <a:avLst/>
          </a:prstGeom>
        </p:spPr>
        <p:txBody>
          <a:bodyPr lIns="0" tIns="0" rIns="0" bIns="0" rtlCol="0" anchor="t">
            <a:spAutoFit/>
          </a:bodyPr>
          <a:lstStyle/>
          <a:p>
            <a:pPr algn="ctr">
              <a:lnSpc>
                <a:spcPts val="3500"/>
              </a:lnSpc>
            </a:pPr>
            <a:r>
              <a:rPr lang="en-US" sz="2187" b="1">
                <a:solidFill>
                  <a:srgbClr val="000000"/>
                </a:solidFill>
                <a:latin typeface="Bitter Bold"/>
                <a:ea typeface="Bitter Bold"/>
                <a:cs typeface="Bitter Bold"/>
                <a:sym typeface="Bitter Bold"/>
              </a:rPr>
              <a:t>Bangkok and Phang Nga Bay</a:t>
            </a:r>
            <a:r>
              <a:rPr lang="en-US" sz="2187">
                <a:solidFill>
                  <a:srgbClr val="000000"/>
                </a:solidFill>
                <a:latin typeface="Bitter"/>
                <a:ea typeface="Bitter"/>
                <a:cs typeface="Bitter"/>
                <a:sym typeface="Bitter"/>
              </a:rPr>
              <a:t> were again featured, with scenes like a thrilling motorbike chase in the narrow streets of Bangkok and a boat chase in the bays.</a:t>
            </a:r>
          </a:p>
        </p:txBody>
      </p:sp>
      <p:sp>
        <p:nvSpPr>
          <p:cNvPr id="13" name="TextBox 13"/>
          <p:cNvSpPr txBox="1"/>
          <p:nvPr/>
        </p:nvSpPr>
        <p:spPr>
          <a:xfrm>
            <a:off x="5676836" y="9759640"/>
            <a:ext cx="16323469" cy="328613"/>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James Bond 007 Museum, The Gentleman's Journal</a:t>
            </a:r>
          </a:p>
        </p:txBody>
      </p:sp>
      <p:grpSp>
        <p:nvGrpSpPr>
          <p:cNvPr id="14" name="Group 14"/>
          <p:cNvGrpSpPr/>
          <p:nvPr/>
        </p:nvGrpSpPr>
        <p:grpSpPr>
          <a:xfrm>
            <a:off x="17036948" y="285750"/>
            <a:ext cx="965302" cy="752323"/>
            <a:chOff x="0" y="0"/>
            <a:chExt cx="1287069" cy="1003097"/>
          </a:xfrm>
        </p:grpSpPr>
        <p:sp>
          <p:nvSpPr>
            <p:cNvPr id="15" name="Freeform 1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 name="TextBox 2"/>
          <p:cNvSpPr txBox="1"/>
          <p:nvPr/>
        </p:nvSpPr>
        <p:spPr>
          <a:xfrm>
            <a:off x="1488279" y="752770"/>
            <a:ext cx="15558195" cy="724958"/>
          </a:xfrm>
          <a:prstGeom prst="rect">
            <a:avLst/>
          </a:prstGeom>
        </p:spPr>
        <p:txBody>
          <a:bodyPr lIns="0" tIns="0" rIns="0" bIns="0" rtlCol="0" anchor="t">
            <a:spAutoFit/>
          </a:bodyPr>
          <a:lstStyle/>
          <a:p>
            <a:pPr algn="l">
              <a:lnSpc>
                <a:spcPts val="5499"/>
              </a:lnSpc>
            </a:pPr>
            <a:r>
              <a:rPr lang="en-US" sz="4374" b="1">
                <a:solidFill>
                  <a:srgbClr val="253A7E"/>
                </a:solidFill>
                <a:latin typeface="Bitter Bold"/>
                <a:ea typeface="Bitter Bold"/>
                <a:cs typeface="Bitter Bold"/>
                <a:sym typeface="Bitter Bold"/>
              </a:rPr>
              <a:t>Examples of Famous Movies/Series Filmed in Thailand</a:t>
            </a:r>
          </a:p>
        </p:txBody>
      </p:sp>
      <p:grpSp>
        <p:nvGrpSpPr>
          <p:cNvPr id="3" name="Group 3"/>
          <p:cNvGrpSpPr/>
          <p:nvPr/>
        </p:nvGrpSpPr>
        <p:grpSpPr>
          <a:xfrm>
            <a:off x="-600766" y="1879798"/>
            <a:ext cx="18888766" cy="9165578"/>
            <a:chOff x="0" y="0"/>
            <a:chExt cx="25185021" cy="12220771"/>
          </a:xfrm>
        </p:grpSpPr>
        <p:sp>
          <p:nvSpPr>
            <p:cNvPr id="4" name="Freeform 4"/>
            <p:cNvSpPr/>
            <p:nvPr/>
          </p:nvSpPr>
          <p:spPr>
            <a:xfrm>
              <a:off x="0" y="0"/>
              <a:ext cx="25185021" cy="12220771"/>
            </a:xfrm>
            <a:custGeom>
              <a:avLst/>
              <a:gdLst/>
              <a:ahLst/>
              <a:cxnLst/>
              <a:rect l="l" t="t" r="r" b="b"/>
              <a:pathLst>
                <a:path w="25185021" h="12220771">
                  <a:moveTo>
                    <a:pt x="0" y="0"/>
                  </a:moveTo>
                  <a:lnTo>
                    <a:pt x="25185021" y="0"/>
                  </a:lnTo>
                  <a:lnTo>
                    <a:pt x="25185021" y="12220771"/>
                  </a:lnTo>
                  <a:lnTo>
                    <a:pt x="0" y="12220771"/>
                  </a:lnTo>
                  <a:close/>
                </a:path>
              </a:pathLst>
            </a:custGeom>
            <a:solidFill>
              <a:srgbClr val="FFFFFF"/>
            </a:solidFill>
          </p:spPr>
        </p:sp>
      </p:grpSp>
      <p:sp>
        <p:nvSpPr>
          <p:cNvPr id="5" name="TextBox 5"/>
          <p:cNvSpPr txBox="1"/>
          <p:nvPr/>
        </p:nvSpPr>
        <p:spPr>
          <a:xfrm>
            <a:off x="-381691" y="7638740"/>
            <a:ext cx="10132782" cy="884237"/>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The Beach (2000)</a:t>
            </a:r>
          </a:p>
          <a:p>
            <a:pPr algn="ctr">
              <a:lnSpc>
                <a:spcPts val="3437"/>
              </a:lnSpc>
            </a:pPr>
            <a:endParaRPr lang="en-US" sz="2750" b="1">
              <a:solidFill>
                <a:srgbClr val="000000"/>
              </a:solidFill>
              <a:latin typeface="Bitter Bold"/>
              <a:ea typeface="Bitter Bold"/>
              <a:cs typeface="Bitter Bold"/>
              <a:sym typeface="Bitter Bold"/>
            </a:endParaRPr>
          </a:p>
        </p:txBody>
      </p:sp>
      <p:sp>
        <p:nvSpPr>
          <p:cNvPr id="6" name="TextBox 6"/>
          <p:cNvSpPr txBox="1"/>
          <p:nvPr/>
        </p:nvSpPr>
        <p:spPr>
          <a:xfrm>
            <a:off x="303701" y="8095813"/>
            <a:ext cx="9200147" cy="1340781"/>
          </a:xfrm>
          <a:prstGeom prst="rect">
            <a:avLst/>
          </a:prstGeom>
        </p:spPr>
        <p:txBody>
          <a:bodyPr lIns="0" tIns="0" rIns="0" bIns="0" rtlCol="0" anchor="t">
            <a:spAutoFit/>
          </a:bodyPr>
          <a:lstStyle/>
          <a:p>
            <a:pPr algn="ctr">
              <a:lnSpc>
                <a:spcPts val="3504"/>
              </a:lnSpc>
            </a:pPr>
            <a:r>
              <a:rPr lang="en-US" sz="2190">
                <a:solidFill>
                  <a:srgbClr val="000000"/>
                </a:solidFill>
                <a:latin typeface="Bitter"/>
                <a:ea typeface="Bitter"/>
                <a:cs typeface="Bitter"/>
                <a:sym typeface="Bitter"/>
              </a:rPr>
              <a:t>The movie The Beach, starring Leonardo DiCaprio, was primarily filmed at </a:t>
            </a:r>
            <a:r>
              <a:rPr lang="en-US" sz="2190" b="1">
                <a:solidFill>
                  <a:srgbClr val="000000"/>
                </a:solidFill>
                <a:latin typeface="Bitter Bold"/>
                <a:ea typeface="Bitter Bold"/>
                <a:cs typeface="Bitter Bold"/>
                <a:sym typeface="Bitter Bold"/>
              </a:rPr>
              <a:t>Maya Bay on Koh Phi Phi Leh Island. </a:t>
            </a:r>
            <a:r>
              <a:rPr lang="en-US" sz="2190">
                <a:solidFill>
                  <a:srgbClr val="000000"/>
                </a:solidFill>
                <a:latin typeface="Bitter"/>
                <a:ea typeface="Bitter"/>
                <a:cs typeface="Bitter"/>
                <a:sym typeface="Bitter"/>
              </a:rPr>
              <a:t>Additional scenes were shot in </a:t>
            </a:r>
            <a:r>
              <a:rPr lang="en-US" sz="2190" b="1">
                <a:solidFill>
                  <a:srgbClr val="000000"/>
                </a:solidFill>
                <a:latin typeface="Bitter Bold"/>
                <a:ea typeface="Bitter Bold"/>
                <a:cs typeface="Bitter Bold"/>
                <a:sym typeface="Bitter Bold"/>
              </a:rPr>
              <a:t>Krabi Province, Bangkok, and Khao Yai National Park</a:t>
            </a:r>
            <a:r>
              <a:rPr lang="en-US" sz="2190">
                <a:solidFill>
                  <a:srgbClr val="000000"/>
                </a:solidFill>
                <a:latin typeface="Bitter"/>
                <a:ea typeface="Bitter"/>
                <a:cs typeface="Bitter"/>
                <a:sym typeface="Bitter"/>
              </a:rPr>
              <a:t>.</a:t>
            </a:r>
          </a:p>
        </p:txBody>
      </p:sp>
      <p:sp>
        <p:nvSpPr>
          <p:cNvPr id="7" name="TextBox 7"/>
          <p:cNvSpPr txBox="1"/>
          <p:nvPr/>
        </p:nvSpPr>
        <p:spPr>
          <a:xfrm>
            <a:off x="9779666" y="7672871"/>
            <a:ext cx="8327359"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Fast &amp; Furious 9 (2019)</a:t>
            </a:r>
          </a:p>
        </p:txBody>
      </p:sp>
      <p:sp>
        <p:nvSpPr>
          <p:cNvPr id="8" name="TextBox 8"/>
          <p:cNvSpPr txBox="1"/>
          <p:nvPr/>
        </p:nvSpPr>
        <p:spPr>
          <a:xfrm>
            <a:off x="9966773" y="8095813"/>
            <a:ext cx="7770598" cy="1319742"/>
          </a:xfrm>
          <a:prstGeom prst="rect">
            <a:avLst/>
          </a:prstGeom>
        </p:spPr>
        <p:txBody>
          <a:bodyPr lIns="0" tIns="0" rIns="0" bIns="0" rtlCol="0" anchor="t">
            <a:spAutoFit/>
          </a:bodyPr>
          <a:lstStyle/>
          <a:p>
            <a:pPr algn="ctr">
              <a:lnSpc>
                <a:spcPts val="3500"/>
              </a:lnSpc>
            </a:pPr>
            <a:r>
              <a:rPr lang="en-US" sz="2187">
                <a:solidFill>
                  <a:srgbClr val="000000"/>
                </a:solidFill>
                <a:latin typeface="Bitter"/>
                <a:ea typeface="Bitter"/>
                <a:cs typeface="Bitter"/>
                <a:sym typeface="Bitter"/>
              </a:rPr>
              <a:t>The 340-million-baht production for the Hollywood action film Fast and Furious 9 was set across the southern provinces of</a:t>
            </a:r>
            <a:r>
              <a:rPr lang="en-US" sz="2187" b="1">
                <a:solidFill>
                  <a:srgbClr val="000000"/>
                </a:solidFill>
                <a:latin typeface="Bitter Bold"/>
                <a:ea typeface="Bitter Bold"/>
                <a:cs typeface="Bitter Bold"/>
                <a:sym typeface="Bitter Bold"/>
              </a:rPr>
              <a:t> Krabi, Phang Nga, Phuket, and Surat Thani.</a:t>
            </a:r>
          </a:p>
        </p:txBody>
      </p:sp>
      <p:sp>
        <p:nvSpPr>
          <p:cNvPr id="9" name="TextBox 9"/>
          <p:cNvSpPr txBox="1"/>
          <p:nvPr/>
        </p:nvSpPr>
        <p:spPr>
          <a:xfrm>
            <a:off x="6043453" y="9697742"/>
            <a:ext cx="16323469" cy="328613"/>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James Bond 007 Museum, The Gentleman's Journal</a:t>
            </a:r>
          </a:p>
        </p:txBody>
      </p:sp>
      <p:grpSp>
        <p:nvGrpSpPr>
          <p:cNvPr id="10" name="Group 10"/>
          <p:cNvGrpSpPr/>
          <p:nvPr/>
        </p:nvGrpSpPr>
        <p:grpSpPr>
          <a:xfrm>
            <a:off x="17036948" y="285750"/>
            <a:ext cx="965302" cy="752323"/>
            <a:chOff x="0" y="0"/>
            <a:chExt cx="1287069" cy="1003097"/>
          </a:xfrm>
        </p:grpSpPr>
        <p:sp>
          <p:nvSpPr>
            <p:cNvPr id="11" name="Freeform 11"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12" name="Group 12"/>
          <p:cNvGrpSpPr/>
          <p:nvPr/>
        </p:nvGrpSpPr>
        <p:grpSpPr>
          <a:xfrm>
            <a:off x="1890621" y="2096735"/>
            <a:ext cx="6002726" cy="5484855"/>
            <a:chOff x="0" y="0"/>
            <a:chExt cx="3275240" cy="2992677"/>
          </a:xfrm>
        </p:grpSpPr>
        <p:sp>
          <p:nvSpPr>
            <p:cNvPr id="13" name="Freeform 13" descr="preencoded.png"/>
            <p:cNvSpPr/>
            <p:nvPr/>
          </p:nvSpPr>
          <p:spPr>
            <a:xfrm>
              <a:off x="0" y="0"/>
              <a:ext cx="3275278" cy="2992715"/>
            </a:xfrm>
            <a:custGeom>
              <a:avLst/>
              <a:gdLst/>
              <a:ahLst/>
              <a:cxnLst/>
              <a:rect l="l" t="t" r="r" b="b"/>
              <a:pathLst>
                <a:path w="3275278" h="2992715">
                  <a:moveTo>
                    <a:pt x="140578" y="0"/>
                  </a:moveTo>
                  <a:lnTo>
                    <a:pt x="3134700" y="0"/>
                  </a:lnTo>
                  <a:cubicBezTo>
                    <a:pt x="3212339" y="0"/>
                    <a:pt x="3275278" y="62939"/>
                    <a:pt x="3275278" y="140578"/>
                  </a:cubicBezTo>
                  <a:lnTo>
                    <a:pt x="3275278" y="2852137"/>
                  </a:lnTo>
                  <a:cubicBezTo>
                    <a:pt x="3275278" y="2929776"/>
                    <a:pt x="3212339" y="2992715"/>
                    <a:pt x="3134700" y="2992715"/>
                  </a:cubicBezTo>
                  <a:lnTo>
                    <a:pt x="140578" y="2992715"/>
                  </a:lnTo>
                  <a:cubicBezTo>
                    <a:pt x="62939" y="2992715"/>
                    <a:pt x="0" y="2929776"/>
                    <a:pt x="0" y="2852137"/>
                  </a:cubicBezTo>
                  <a:lnTo>
                    <a:pt x="0" y="140578"/>
                  </a:lnTo>
                  <a:cubicBezTo>
                    <a:pt x="0" y="62939"/>
                    <a:pt x="62939" y="0"/>
                    <a:pt x="140578" y="0"/>
                  </a:cubicBezTo>
                  <a:close/>
                </a:path>
              </a:pathLst>
            </a:custGeom>
            <a:blipFill>
              <a:blip r:embed="rId4" cstate="email">
                <a:extLst>
                  <a:ext uri="{28A0092B-C50C-407E-A947-70E740481C1C}">
                    <a14:useLocalDpi xmlns:a14="http://schemas.microsoft.com/office/drawing/2010/main"/>
                  </a:ext>
                </a:extLst>
              </a:blip>
              <a:stretch>
                <a:fillRect l="-1" t="-4722" b="-4720"/>
              </a:stretch>
            </a:blipFill>
          </p:spPr>
        </p:sp>
      </p:grpSp>
      <p:grpSp>
        <p:nvGrpSpPr>
          <p:cNvPr id="14" name="Group 14"/>
          <p:cNvGrpSpPr/>
          <p:nvPr/>
        </p:nvGrpSpPr>
        <p:grpSpPr>
          <a:xfrm>
            <a:off x="10889174" y="2096735"/>
            <a:ext cx="5906745" cy="5484855"/>
            <a:chOff x="0" y="0"/>
            <a:chExt cx="3201455" cy="2972791"/>
          </a:xfrm>
        </p:grpSpPr>
        <p:sp>
          <p:nvSpPr>
            <p:cNvPr id="15" name="Freeform 15" descr="preencoded.png"/>
            <p:cNvSpPr/>
            <p:nvPr/>
          </p:nvSpPr>
          <p:spPr>
            <a:xfrm>
              <a:off x="0" y="0"/>
              <a:ext cx="3201480" cy="2972816"/>
            </a:xfrm>
            <a:custGeom>
              <a:avLst/>
              <a:gdLst/>
              <a:ahLst/>
              <a:cxnLst/>
              <a:rect l="l" t="t" r="r" b="b"/>
              <a:pathLst>
                <a:path w="3201480" h="2972816">
                  <a:moveTo>
                    <a:pt x="139021" y="0"/>
                  </a:moveTo>
                  <a:lnTo>
                    <a:pt x="3062460" y="0"/>
                  </a:lnTo>
                  <a:cubicBezTo>
                    <a:pt x="3099330" y="0"/>
                    <a:pt x="3134691" y="14647"/>
                    <a:pt x="3160762" y="40718"/>
                  </a:cubicBezTo>
                  <a:cubicBezTo>
                    <a:pt x="3186834" y="66790"/>
                    <a:pt x="3201480" y="102150"/>
                    <a:pt x="3201480" y="139021"/>
                  </a:cubicBezTo>
                  <a:lnTo>
                    <a:pt x="3201480" y="2833795"/>
                  </a:lnTo>
                  <a:cubicBezTo>
                    <a:pt x="3201480" y="2910574"/>
                    <a:pt x="3139239" y="2972816"/>
                    <a:pt x="3062460" y="2972816"/>
                  </a:cubicBezTo>
                  <a:lnTo>
                    <a:pt x="139021" y="2972816"/>
                  </a:lnTo>
                  <a:cubicBezTo>
                    <a:pt x="102150" y="2972816"/>
                    <a:pt x="66790" y="2958169"/>
                    <a:pt x="40718" y="2932098"/>
                  </a:cubicBezTo>
                  <a:cubicBezTo>
                    <a:pt x="14647" y="2906026"/>
                    <a:pt x="0" y="2870666"/>
                    <a:pt x="0" y="2833795"/>
                  </a:cubicBezTo>
                  <a:lnTo>
                    <a:pt x="0" y="139021"/>
                  </a:lnTo>
                  <a:cubicBezTo>
                    <a:pt x="0" y="102150"/>
                    <a:pt x="14647" y="66790"/>
                    <a:pt x="40718" y="40718"/>
                  </a:cubicBezTo>
                  <a:cubicBezTo>
                    <a:pt x="66790" y="14647"/>
                    <a:pt x="102150" y="0"/>
                    <a:pt x="139021" y="0"/>
                  </a:cubicBezTo>
                  <a:close/>
                </a:path>
              </a:pathLst>
            </a:custGeom>
            <a:blipFill>
              <a:blip r:embed="rId5" cstate="email">
                <a:extLst>
                  <a:ext uri="{28A0092B-C50C-407E-A947-70E740481C1C}">
                    <a14:useLocalDpi xmlns:a14="http://schemas.microsoft.com/office/drawing/2010/main"/>
                  </a:ext>
                </a:extLst>
              </a:blip>
              <a:stretch>
                <a:fillRect t="-3846" b="-3845"/>
              </a:stretch>
            </a:blipFill>
          </p:spPr>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92238" y="811416"/>
            <a:ext cx="7088238" cy="905027"/>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Thailand in Brief</a:t>
            </a:r>
          </a:p>
        </p:txBody>
      </p:sp>
      <p:sp>
        <p:nvSpPr>
          <p:cNvPr id="7" name="TextBox 7"/>
          <p:cNvSpPr txBox="1"/>
          <p:nvPr/>
        </p:nvSpPr>
        <p:spPr>
          <a:xfrm>
            <a:off x="992238" y="2188216"/>
            <a:ext cx="16303523" cy="1456134"/>
          </a:xfrm>
          <a:prstGeom prst="rect">
            <a:avLst/>
          </a:prstGeom>
        </p:spPr>
        <p:txBody>
          <a:bodyPr lIns="0" tIns="0" rIns="0" bIns="0" rtlCol="0" anchor="t">
            <a:spAutoFit/>
          </a:bodyPr>
          <a:lstStyle/>
          <a:p>
            <a:pPr algn="l">
              <a:lnSpc>
                <a:spcPts val="3562"/>
              </a:lnSpc>
            </a:pPr>
            <a:r>
              <a:rPr lang="en-US" sz="2187" b="1">
                <a:solidFill>
                  <a:srgbClr val="000000"/>
                </a:solidFill>
                <a:latin typeface="Bitter Bold"/>
                <a:ea typeface="Bitter Bold"/>
                <a:cs typeface="Bitter Bold"/>
                <a:sym typeface="Bitter Bold"/>
              </a:rPr>
              <a:t>"Thailand in Brief " </a:t>
            </a:r>
            <a:r>
              <a:rPr lang="en-US" sz="2187">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id="8" name="TextBox 8"/>
          <p:cNvSpPr txBox="1"/>
          <p:nvPr/>
        </p:nvSpPr>
        <p:spPr>
          <a:xfrm>
            <a:off x="992238" y="3868045"/>
            <a:ext cx="16303523" cy="1456134"/>
          </a:xfrm>
          <a:prstGeom prst="rect">
            <a:avLst/>
          </a:prstGeom>
        </p:spPr>
        <p:txBody>
          <a:bodyPr lIns="0" tIns="0" rIns="0" bIns="0" rtlCol="0" anchor="t">
            <a:spAutoFit/>
          </a:bodyPr>
          <a:lstStyle/>
          <a:p>
            <a:pPr algn="l">
              <a:lnSpc>
                <a:spcPts val="3562"/>
              </a:lnSpc>
            </a:pPr>
            <a:r>
              <a:rPr lang="en-US" sz="2187">
                <a:solidFill>
                  <a:srgbClr val="000000"/>
                </a:solidFill>
                <a:latin typeface="Bitter"/>
                <a:ea typeface="Bitter"/>
                <a:cs typeface="Bitter"/>
                <a:sym typeface="Bitter"/>
              </a:rPr>
              <a:t>The work presents some basic information about Thailand in 11 areas: </a:t>
            </a:r>
            <a:r>
              <a:rPr lang="en-US" sz="2187" i="1">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a:t>
            </a:r>
          </a:p>
          <a:p>
            <a:pPr algn="l">
              <a:lnSpc>
                <a:spcPts val="3562"/>
              </a:lnSpc>
            </a:pPr>
            <a:r>
              <a:rPr lang="en-US" sz="2187" i="1">
                <a:solidFill>
                  <a:srgbClr val="000000"/>
                </a:solidFill>
                <a:latin typeface="Bitter Italics"/>
                <a:ea typeface="Bitter Italics"/>
                <a:cs typeface="Bitter Italics"/>
                <a:sym typeface="Bitter Italics"/>
              </a:rPr>
              <a:t>9) Misconceptions about Thailand,  10) Thailand's Role on the Global Stage, and  11) Rankings Related to Thailand.</a:t>
            </a:r>
          </a:p>
        </p:txBody>
      </p:sp>
      <p:sp>
        <p:nvSpPr>
          <p:cNvPr id="9" name="TextBox 9"/>
          <p:cNvSpPr txBox="1"/>
          <p:nvPr/>
        </p:nvSpPr>
        <p:spPr>
          <a:xfrm>
            <a:off x="992238" y="5662165"/>
            <a:ext cx="16303523" cy="1785938"/>
          </a:xfrm>
          <a:prstGeom prst="rect">
            <a:avLst/>
          </a:prstGeom>
        </p:spPr>
        <p:txBody>
          <a:bodyPr lIns="0" tIns="0" rIns="0" bIns="0" rtlCol="0" anchor="t">
            <a:spAutoFit/>
          </a:bodyPr>
          <a:lstStyle/>
          <a:p>
            <a:pPr algn="l">
              <a:lnSpc>
                <a:spcPts val="3562"/>
              </a:lnSpc>
            </a:pPr>
            <a:r>
              <a:rPr lang="en-US" sz="2187" b="1">
                <a:solidFill>
                  <a:srgbClr val="000000"/>
                </a:solidFill>
                <a:latin typeface="Bitter Bold"/>
                <a:ea typeface="Bitter Bold"/>
                <a:cs typeface="Bitter Bold"/>
                <a:sym typeface="Bitter Bold"/>
              </a:rPr>
              <a:t>"Thailand in Brief"</a:t>
            </a:r>
            <a:r>
              <a:rPr lang="en-US" sz="2187">
                <a:solidFill>
                  <a:srgbClr val="000000"/>
                </a:solidFill>
                <a:latin typeface="Bitter"/>
                <a:ea typeface="Bitter"/>
                <a:cs typeface="Bitter"/>
                <a:sym typeface="Bitter"/>
              </a:rPr>
              <a:t> is produced in both </a:t>
            </a:r>
            <a:r>
              <a:rPr lang="en-US" sz="2187" b="1">
                <a:solidFill>
                  <a:srgbClr val="000000"/>
                </a:solidFill>
                <a:latin typeface="Bitter Bold"/>
                <a:ea typeface="Bitter Bold"/>
                <a:cs typeface="Bitter Bold"/>
                <a:sym typeface="Bitter Bold"/>
              </a:rPr>
              <a:t>PDF file (.pdf)</a:t>
            </a:r>
            <a:r>
              <a:rPr lang="en-US" sz="2187">
                <a:solidFill>
                  <a:srgbClr val="000000"/>
                </a:solidFill>
                <a:latin typeface="Bitter"/>
                <a:ea typeface="Bitter"/>
                <a:cs typeface="Bitter"/>
                <a:sym typeface="Bitter"/>
              </a:rPr>
              <a:t> and </a:t>
            </a:r>
            <a:r>
              <a:rPr lang="en-US" sz="2187" b="1">
                <a:solidFill>
                  <a:srgbClr val="000000"/>
                </a:solidFill>
                <a:latin typeface="Bitter Bold"/>
                <a:ea typeface="Bitter Bold"/>
                <a:cs typeface="Bitter Bold"/>
                <a:sym typeface="Bitter Bold"/>
              </a:rPr>
              <a:t> Powerpoint Presentation (.pptx) </a:t>
            </a:r>
            <a:r>
              <a:rPr lang="en-US" sz="2187">
                <a:solidFill>
                  <a:srgbClr val="000000"/>
                </a:solidFill>
                <a:latin typeface="Bitter"/>
                <a:ea typeface="Bitter"/>
                <a:cs typeface="Bitter"/>
                <a:sym typeface="Bitter"/>
              </a:rPr>
              <a:t>formats, consisting of 400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id="10" name="TextBox 10"/>
          <p:cNvSpPr txBox="1"/>
          <p:nvPr/>
        </p:nvSpPr>
        <p:spPr>
          <a:xfrm>
            <a:off x="992238" y="7681322"/>
            <a:ext cx="16303523" cy="1002506"/>
          </a:xfrm>
          <a:prstGeom prst="rect">
            <a:avLst/>
          </a:prstGeom>
        </p:spPr>
        <p:txBody>
          <a:bodyPr lIns="0" tIns="0" rIns="0" bIns="0" rtlCol="0" anchor="t">
            <a:spAutoFit/>
          </a:bodyPr>
          <a:lstStyle/>
          <a:p>
            <a:pPr algn="l">
              <a:lnSpc>
                <a:spcPts val="3562"/>
              </a:lnSpc>
            </a:pPr>
            <a:r>
              <a:rPr lang="en-US" sz="2187" b="1">
                <a:solidFill>
                  <a:srgbClr val="000000"/>
                </a:solidFill>
                <a:latin typeface="Bitter Bold"/>
                <a:ea typeface="Bitter Bold"/>
                <a:cs typeface="Bitter Bold"/>
                <a:sym typeface="Bitter Bold"/>
              </a:rPr>
              <a:t>"Thailand in Brief" </a:t>
            </a:r>
            <a:r>
              <a:rPr lang="en-US" sz="2187">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187" u="sng">
                <a:solidFill>
                  <a:srgbClr val="966703"/>
                </a:solidFill>
                <a:latin typeface="Bitter"/>
                <a:ea typeface="Bitter"/>
                <a:cs typeface="Bitter"/>
                <a:sym typeface="Bitter"/>
                <a:hlinkClick r:id="rId3" tooltip="mailto:info@thailandfoundation.or.th"/>
              </a:rPr>
              <a:t>info@thailandfoundation.or.th</a:t>
            </a:r>
            <a:r>
              <a:rPr lang="en-US" sz="2187">
                <a:solidFill>
                  <a:srgbClr val="000000"/>
                </a:solidFill>
                <a:latin typeface="Bitter"/>
                <a:ea typeface="Bitter"/>
                <a:cs typeface="Bitter"/>
                <a:sym typeface="Bitter"/>
              </a:rPr>
              <a:t>.</a:t>
            </a:r>
          </a:p>
        </p:txBody>
      </p:sp>
      <p:sp>
        <p:nvSpPr>
          <p:cNvPr id="11" name="TextBox 11"/>
          <p:cNvSpPr txBox="1"/>
          <p:nvPr/>
        </p:nvSpPr>
        <p:spPr>
          <a:xfrm>
            <a:off x="992238" y="8907513"/>
            <a:ext cx="16303523" cy="423862"/>
          </a:xfrm>
          <a:prstGeom prst="rect">
            <a:avLst/>
          </a:prstGeom>
        </p:spPr>
        <p:txBody>
          <a:bodyPr lIns="0" tIns="0" rIns="0" bIns="0" rtlCol="0" anchor="t">
            <a:spAutoFit/>
          </a:bodyPr>
          <a:lstStyle/>
          <a:p>
            <a:pPr algn="l">
              <a:lnSpc>
                <a:spcPts val="3562"/>
              </a:lnSpc>
            </a:pPr>
            <a:r>
              <a:rPr lang="en-US" sz="2187">
                <a:solidFill>
                  <a:srgbClr val="000000"/>
                </a:solidFill>
                <a:latin typeface="Bitter"/>
                <a:ea typeface="Bitter"/>
                <a:cs typeface="Bitter"/>
                <a:sym typeface="Bitter"/>
              </a:rPr>
              <a:t> July 2026</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447675" y="1956044"/>
            <a:ext cx="18611850" cy="9165578"/>
            <a:chOff x="0" y="0"/>
            <a:chExt cx="24815800" cy="12220771"/>
          </a:xfrm>
        </p:grpSpPr>
        <p:sp>
          <p:nvSpPr>
            <p:cNvPr id="3" name="Freeform 3"/>
            <p:cNvSpPr/>
            <p:nvPr/>
          </p:nvSpPr>
          <p:spPr>
            <a:xfrm>
              <a:off x="0" y="0"/>
              <a:ext cx="24815800" cy="12220771"/>
            </a:xfrm>
            <a:custGeom>
              <a:avLst/>
              <a:gdLst/>
              <a:ahLst/>
              <a:cxnLst/>
              <a:rect l="l" t="t" r="r" b="b"/>
              <a:pathLst>
                <a:path w="24815800" h="12220771">
                  <a:moveTo>
                    <a:pt x="0" y="0"/>
                  </a:moveTo>
                  <a:lnTo>
                    <a:pt x="24815800" y="0"/>
                  </a:lnTo>
                  <a:lnTo>
                    <a:pt x="24815800" y="12220771"/>
                  </a:lnTo>
                  <a:lnTo>
                    <a:pt x="0" y="12220771"/>
                  </a:lnTo>
                  <a:close/>
                </a:path>
              </a:pathLst>
            </a:custGeom>
            <a:solidFill>
              <a:srgbClr val="FFFFFF"/>
            </a:solidFill>
          </p:spPr>
        </p:sp>
      </p:grpSp>
      <p:grpSp>
        <p:nvGrpSpPr>
          <p:cNvPr id="4" name="Group 4"/>
          <p:cNvGrpSpPr/>
          <p:nvPr/>
        </p:nvGrpSpPr>
        <p:grpSpPr>
          <a:xfrm>
            <a:off x="0" y="0"/>
            <a:ext cx="18288000" cy="1956044"/>
            <a:chOff x="0" y="0"/>
            <a:chExt cx="24384000" cy="2608059"/>
          </a:xfrm>
        </p:grpSpPr>
        <p:sp>
          <p:nvSpPr>
            <p:cNvPr id="5" name="Freeform 5"/>
            <p:cNvSpPr/>
            <p:nvPr/>
          </p:nvSpPr>
          <p:spPr>
            <a:xfrm>
              <a:off x="0" y="0"/>
              <a:ext cx="24384000" cy="2608059"/>
            </a:xfrm>
            <a:custGeom>
              <a:avLst/>
              <a:gdLst/>
              <a:ahLst/>
              <a:cxnLst/>
              <a:rect l="l" t="t" r="r" b="b"/>
              <a:pathLst>
                <a:path w="24384000" h="2608059">
                  <a:moveTo>
                    <a:pt x="0" y="0"/>
                  </a:moveTo>
                  <a:lnTo>
                    <a:pt x="24384000" y="0"/>
                  </a:lnTo>
                  <a:lnTo>
                    <a:pt x="24384000" y="2608059"/>
                  </a:lnTo>
                  <a:lnTo>
                    <a:pt x="0" y="2608059"/>
                  </a:lnTo>
                  <a:close/>
                </a:path>
              </a:pathLst>
            </a:custGeom>
            <a:solidFill>
              <a:srgbClr val="D9D9D9"/>
            </a:solidFill>
          </p:spPr>
        </p:sp>
      </p:grpSp>
      <p:grpSp>
        <p:nvGrpSpPr>
          <p:cNvPr id="6" name="Group 6"/>
          <p:cNvGrpSpPr/>
          <p:nvPr/>
        </p:nvGrpSpPr>
        <p:grpSpPr>
          <a:xfrm>
            <a:off x="2060302" y="2148496"/>
            <a:ext cx="6206100" cy="5302257"/>
            <a:chOff x="0" y="0"/>
            <a:chExt cx="3282549" cy="2804485"/>
          </a:xfrm>
        </p:grpSpPr>
        <p:sp>
          <p:nvSpPr>
            <p:cNvPr id="7" name="Freeform 7"/>
            <p:cNvSpPr/>
            <p:nvPr/>
          </p:nvSpPr>
          <p:spPr>
            <a:xfrm>
              <a:off x="0" y="0"/>
              <a:ext cx="3282574" cy="2804511"/>
            </a:xfrm>
            <a:custGeom>
              <a:avLst/>
              <a:gdLst/>
              <a:ahLst/>
              <a:cxnLst/>
              <a:rect l="l" t="t" r="r" b="b"/>
              <a:pathLst>
                <a:path w="3282574" h="2804511">
                  <a:moveTo>
                    <a:pt x="136877" y="0"/>
                  </a:moveTo>
                  <a:lnTo>
                    <a:pt x="3145697" y="0"/>
                  </a:lnTo>
                  <a:cubicBezTo>
                    <a:pt x="3181999" y="0"/>
                    <a:pt x="3216815" y="14421"/>
                    <a:pt x="3242484" y="40090"/>
                  </a:cubicBezTo>
                  <a:cubicBezTo>
                    <a:pt x="3268154" y="65760"/>
                    <a:pt x="3282574" y="100575"/>
                    <a:pt x="3282574" y="136877"/>
                  </a:cubicBezTo>
                  <a:lnTo>
                    <a:pt x="3282574" y="2667633"/>
                  </a:lnTo>
                  <a:cubicBezTo>
                    <a:pt x="3282574" y="2703935"/>
                    <a:pt x="3268154" y="2738751"/>
                    <a:pt x="3242484" y="2764420"/>
                  </a:cubicBezTo>
                  <a:cubicBezTo>
                    <a:pt x="3216815" y="2790090"/>
                    <a:pt x="3181999" y="2804511"/>
                    <a:pt x="3145697" y="2804511"/>
                  </a:cubicBezTo>
                  <a:lnTo>
                    <a:pt x="136877" y="2804511"/>
                  </a:lnTo>
                  <a:cubicBezTo>
                    <a:pt x="100575" y="2804511"/>
                    <a:pt x="65760" y="2790090"/>
                    <a:pt x="40090" y="2764420"/>
                  </a:cubicBezTo>
                  <a:cubicBezTo>
                    <a:pt x="14421" y="2738751"/>
                    <a:pt x="0" y="2703935"/>
                    <a:pt x="0" y="2667633"/>
                  </a:cubicBezTo>
                  <a:lnTo>
                    <a:pt x="0" y="136877"/>
                  </a:lnTo>
                  <a:cubicBezTo>
                    <a:pt x="0" y="100575"/>
                    <a:pt x="14421" y="65760"/>
                    <a:pt x="40090" y="40090"/>
                  </a:cubicBezTo>
                  <a:cubicBezTo>
                    <a:pt x="65760" y="14421"/>
                    <a:pt x="100575" y="0"/>
                    <a:pt x="136877" y="0"/>
                  </a:cubicBez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17036948" y="285750"/>
            <a:ext cx="965302" cy="752323"/>
            <a:chOff x="0" y="0"/>
            <a:chExt cx="1287069" cy="1003097"/>
          </a:xfrm>
        </p:grpSpPr>
        <p:sp>
          <p:nvSpPr>
            <p:cNvPr id="9" name="Freeform 9"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10" name="Group 10"/>
          <p:cNvGrpSpPr/>
          <p:nvPr/>
        </p:nvGrpSpPr>
        <p:grpSpPr>
          <a:xfrm>
            <a:off x="10494045" y="2148496"/>
            <a:ext cx="6257153" cy="5311782"/>
            <a:chOff x="0" y="0"/>
            <a:chExt cx="3399498" cy="2885880"/>
          </a:xfrm>
        </p:grpSpPr>
        <p:sp>
          <p:nvSpPr>
            <p:cNvPr id="11" name="Freeform 11"/>
            <p:cNvSpPr/>
            <p:nvPr/>
          </p:nvSpPr>
          <p:spPr>
            <a:xfrm>
              <a:off x="0" y="0"/>
              <a:ext cx="3399524" cy="2885905"/>
            </a:xfrm>
            <a:custGeom>
              <a:avLst/>
              <a:gdLst/>
              <a:ahLst/>
              <a:cxnLst/>
              <a:rect l="l" t="t" r="r" b="b"/>
              <a:pathLst>
                <a:path w="3399524" h="2885905">
                  <a:moveTo>
                    <a:pt x="140286" y="0"/>
                  </a:moveTo>
                  <a:lnTo>
                    <a:pt x="3259237" y="0"/>
                  </a:lnTo>
                  <a:cubicBezTo>
                    <a:pt x="3336715" y="0"/>
                    <a:pt x="3399524" y="62808"/>
                    <a:pt x="3399524" y="140286"/>
                  </a:cubicBezTo>
                  <a:lnTo>
                    <a:pt x="3399524" y="2745619"/>
                  </a:lnTo>
                  <a:cubicBezTo>
                    <a:pt x="3399524" y="2782825"/>
                    <a:pt x="3384743" y="2818508"/>
                    <a:pt x="3358435" y="2844816"/>
                  </a:cubicBezTo>
                  <a:cubicBezTo>
                    <a:pt x="3332126" y="2871125"/>
                    <a:pt x="3296444" y="2885905"/>
                    <a:pt x="3259237" y="2885905"/>
                  </a:cubicBezTo>
                  <a:lnTo>
                    <a:pt x="140286" y="2885905"/>
                  </a:lnTo>
                  <a:cubicBezTo>
                    <a:pt x="103080" y="2885905"/>
                    <a:pt x="67398" y="2871125"/>
                    <a:pt x="41089" y="2844816"/>
                  </a:cubicBezTo>
                  <a:cubicBezTo>
                    <a:pt x="14780" y="2818508"/>
                    <a:pt x="0" y="2782825"/>
                    <a:pt x="0" y="2745619"/>
                  </a:cubicBezTo>
                  <a:lnTo>
                    <a:pt x="0" y="140286"/>
                  </a:lnTo>
                  <a:cubicBezTo>
                    <a:pt x="0" y="103080"/>
                    <a:pt x="14780" y="67398"/>
                    <a:pt x="41089" y="41089"/>
                  </a:cubicBezTo>
                  <a:cubicBezTo>
                    <a:pt x="67398" y="14780"/>
                    <a:pt x="103080" y="0"/>
                    <a:pt x="140286" y="0"/>
                  </a:cubicBez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2" name="TextBox 12"/>
          <p:cNvSpPr txBox="1"/>
          <p:nvPr/>
        </p:nvSpPr>
        <p:spPr>
          <a:xfrm>
            <a:off x="1841373" y="831600"/>
            <a:ext cx="15127552" cy="738420"/>
          </a:xfrm>
          <a:prstGeom prst="rect">
            <a:avLst/>
          </a:prstGeom>
        </p:spPr>
        <p:txBody>
          <a:bodyPr lIns="0" tIns="0" rIns="0" bIns="0" rtlCol="0" anchor="t">
            <a:spAutoFit/>
          </a:bodyPr>
          <a:lstStyle/>
          <a:p>
            <a:pPr algn="l">
              <a:lnSpc>
                <a:spcPts val="5475"/>
              </a:lnSpc>
            </a:pPr>
            <a:r>
              <a:rPr lang="en-US" sz="4380" b="1">
                <a:solidFill>
                  <a:srgbClr val="253A7E"/>
                </a:solidFill>
                <a:latin typeface="Bitter Bold"/>
                <a:ea typeface="Bitter Bold"/>
                <a:cs typeface="Bitter Bold"/>
                <a:sym typeface="Bitter Bold"/>
              </a:rPr>
              <a:t>Examples of Famous Movies/Series Filmed in Thailand</a:t>
            </a:r>
          </a:p>
        </p:txBody>
      </p:sp>
      <p:sp>
        <p:nvSpPr>
          <p:cNvPr id="13" name="TextBox 13"/>
          <p:cNvSpPr txBox="1"/>
          <p:nvPr/>
        </p:nvSpPr>
        <p:spPr>
          <a:xfrm>
            <a:off x="3284816" y="7507903"/>
            <a:ext cx="3621749" cy="460980"/>
          </a:xfrm>
          <a:prstGeom prst="rect">
            <a:avLst/>
          </a:prstGeom>
        </p:spPr>
        <p:txBody>
          <a:bodyPr lIns="0" tIns="0" rIns="0" bIns="0" rtlCol="0" anchor="t">
            <a:spAutoFit/>
          </a:bodyPr>
          <a:lstStyle/>
          <a:p>
            <a:pPr algn="ctr">
              <a:lnSpc>
                <a:spcPts val="3470"/>
              </a:lnSpc>
            </a:pPr>
            <a:r>
              <a:rPr lang="en-US" sz="2750" b="1">
                <a:solidFill>
                  <a:srgbClr val="000000"/>
                </a:solidFill>
                <a:latin typeface="Bitter Bold"/>
                <a:ea typeface="Bitter Bold"/>
                <a:cs typeface="Bitter Bold"/>
                <a:sym typeface="Bitter Bold"/>
              </a:rPr>
              <a:t>King the Land (2024)</a:t>
            </a:r>
          </a:p>
        </p:txBody>
      </p:sp>
      <p:sp>
        <p:nvSpPr>
          <p:cNvPr id="14" name="TextBox 14"/>
          <p:cNvSpPr txBox="1"/>
          <p:nvPr/>
        </p:nvSpPr>
        <p:spPr>
          <a:xfrm>
            <a:off x="998213" y="7947877"/>
            <a:ext cx="8055293" cy="1642703"/>
          </a:xfrm>
          <a:prstGeom prst="rect">
            <a:avLst/>
          </a:prstGeom>
        </p:spPr>
        <p:txBody>
          <a:bodyPr lIns="0" tIns="0" rIns="0" bIns="0" rtlCol="0" anchor="t">
            <a:spAutoFit/>
          </a:bodyPr>
          <a:lstStyle/>
          <a:p>
            <a:pPr algn="ctr">
              <a:lnSpc>
                <a:spcPts val="3284"/>
              </a:lnSpc>
            </a:pPr>
            <a:r>
              <a:rPr lang="en-US" sz="2190">
                <a:solidFill>
                  <a:srgbClr val="000000"/>
                </a:solidFill>
                <a:latin typeface="Bitter"/>
                <a:ea typeface="Bitter"/>
                <a:cs typeface="Bitter"/>
                <a:sym typeface="Bitter"/>
              </a:rPr>
              <a:t>The K-drama King the Land ranks as the most watched</a:t>
            </a:r>
          </a:p>
          <a:p>
            <a:pPr algn="ctr">
              <a:lnSpc>
                <a:spcPts val="3284"/>
              </a:lnSpc>
            </a:pPr>
            <a:r>
              <a:rPr lang="en-US" sz="2190">
                <a:solidFill>
                  <a:srgbClr val="000000"/>
                </a:solidFill>
                <a:latin typeface="Bitter"/>
                <a:ea typeface="Bitter"/>
                <a:cs typeface="Bitter"/>
                <a:sym typeface="Bitter"/>
              </a:rPr>
              <a:t> on the streaming platform Netflix in 2023. </a:t>
            </a:r>
          </a:p>
          <a:p>
            <a:pPr algn="ctr">
              <a:lnSpc>
                <a:spcPts val="3284"/>
              </a:lnSpc>
            </a:pPr>
            <a:r>
              <a:rPr lang="en-US" sz="2190">
                <a:solidFill>
                  <a:srgbClr val="000000"/>
                </a:solidFill>
                <a:latin typeface="Bitter"/>
                <a:ea typeface="Bitter"/>
                <a:cs typeface="Bitter"/>
                <a:sym typeface="Bitter"/>
              </a:rPr>
              <a:t>The filming locations in Thailand portrayed in the series are</a:t>
            </a:r>
          </a:p>
          <a:p>
            <a:pPr algn="ctr">
              <a:lnSpc>
                <a:spcPts val="3284"/>
              </a:lnSpc>
            </a:pPr>
            <a:r>
              <a:rPr lang="en-US" sz="2190">
                <a:solidFill>
                  <a:srgbClr val="000000"/>
                </a:solidFill>
                <a:latin typeface="Bitter"/>
                <a:ea typeface="Bitter"/>
                <a:cs typeface="Bitter"/>
                <a:sym typeface="Bitter"/>
              </a:rPr>
              <a:t> </a:t>
            </a:r>
            <a:r>
              <a:rPr lang="en-US" sz="2190" b="1">
                <a:solidFill>
                  <a:srgbClr val="000000"/>
                </a:solidFill>
                <a:latin typeface="Bitter Bold"/>
                <a:ea typeface="Bitter Bold"/>
                <a:cs typeface="Bitter Bold"/>
                <a:sym typeface="Bitter Bold"/>
              </a:rPr>
              <a:t>Wat Arun, Ong Ang Walking Street, ICONSIAM, etc. </a:t>
            </a:r>
          </a:p>
        </p:txBody>
      </p:sp>
      <p:sp>
        <p:nvSpPr>
          <p:cNvPr id="15" name="TextBox 15"/>
          <p:cNvSpPr txBox="1"/>
          <p:nvPr/>
        </p:nvSpPr>
        <p:spPr>
          <a:xfrm>
            <a:off x="1019175" y="9756572"/>
            <a:ext cx="16392820" cy="322321"/>
          </a:xfrm>
          <a:prstGeom prst="rect">
            <a:avLst/>
          </a:prstGeom>
        </p:spPr>
        <p:txBody>
          <a:bodyPr lIns="0" tIns="0" rIns="0" bIns="0" rtlCol="0" anchor="t">
            <a:spAutoFit/>
          </a:bodyPr>
          <a:lstStyle/>
          <a:p>
            <a:pPr algn="ctr">
              <a:lnSpc>
                <a:spcPts val="2787"/>
              </a:lnSpc>
            </a:pPr>
            <a:r>
              <a:rPr lang="en-US" sz="1749">
                <a:solidFill>
                  <a:srgbClr val="000000"/>
                </a:solidFill>
                <a:latin typeface="Bitter"/>
                <a:ea typeface="Bitter"/>
                <a:cs typeface="Bitter"/>
                <a:sym typeface="Bitter"/>
              </a:rPr>
              <a:t>Photo credit: Thai Rath, Vogue</a:t>
            </a:r>
          </a:p>
        </p:txBody>
      </p:sp>
      <p:sp>
        <p:nvSpPr>
          <p:cNvPr id="16" name="TextBox 16"/>
          <p:cNvSpPr txBox="1"/>
          <p:nvPr/>
        </p:nvSpPr>
        <p:spPr>
          <a:xfrm>
            <a:off x="9673614" y="7563096"/>
            <a:ext cx="8007700" cy="460981"/>
          </a:xfrm>
          <a:prstGeom prst="rect">
            <a:avLst/>
          </a:prstGeom>
        </p:spPr>
        <p:txBody>
          <a:bodyPr lIns="0" tIns="0" rIns="0" bIns="0" rtlCol="0" anchor="t">
            <a:spAutoFit/>
          </a:bodyPr>
          <a:lstStyle/>
          <a:p>
            <a:pPr algn="ctr">
              <a:lnSpc>
                <a:spcPts val="3470"/>
              </a:lnSpc>
              <a:spcBef>
                <a:spcPct val="0"/>
              </a:spcBef>
            </a:pPr>
            <a:r>
              <a:rPr lang="en-US" sz="2750" b="1">
                <a:solidFill>
                  <a:srgbClr val="000000"/>
                </a:solidFill>
                <a:latin typeface="Bitter Bold"/>
                <a:ea typeface="Bitter Bold"/>
                <a:cs typeface="Bitter Bold"/>
                <a:sym typeface="Bitter Bold"/>
              </a:rPr>
              <a:t>The White Lotus (Season 3, 2025) </a:t>
            </a:r>
          </a:p>
        </p:txBody>
      </p:sp>
      <p:sp>
        <p:nvSpPr>
          <p:cNvPr id="17" name="TextBox 17"/>
          <p:cNvSpPr txBox="1"/>
          <p:nvPr/>
        </p:nvSpPr>
        <p:spPr>
          <a:xfrm>
            <a:off x="9578364" y="7966928"/>
            <a:ext cx="7928382" cy="1233128"/>
          </a:xfrm>
          <a:prstGeom prst="rect">
            <a:avLst/>
          </a:prstGeom>
        </p:spPr>
        <p:txBody>
          <a:bodyPr lIns="0" tIns="0" rIns="0" bIns="0" rtlCol="0" anchor="t">
            <a:spAutoFit/>
          </a:bodyPr>
          <a:lstStyle/>
          <a:p>
            <a:pPr algn="ctr">
              <a:lnSpc>
                <a:spcPts val="3284"/>
              </a:lnSpc>
            </a:pPr>
            <a:r>
              <a:rPr lang="en-US" sz="2190">
                <a:solidFill>
                  <a:srgbClr val="000000"/>
                </a:solidFill>
                <a:latin typeface="Bitter"/>
                <a:ea typeface="Bitter"/>
                <a:cs typeface="Bitter"/>
                <a:sym typeface="Bitter"/>
              </a:rPr>
              <a:t>The third season of the Emmy-winning HBO show,</a:t>
            </a:r>
          </a:p>
          <a:p>
            <a:pPr algn="ctr">
              <a:lnSpc>
                <a:spcPts val="3284"/>
              </a:lnSpc>
            </a:pPr>
            <a:r>
              <a:rPr lang="en-US" sz="2190">
                <a:solidFill>
                  <a:srgbClr val="000000"/>
                </a:solidFill>
                <a:latin typeface="Bitter"/>
                <a:ea typeface="Bitter"/>
                <a:cs typeface="Bitter"/>
                <a:sym typeface="Bitter"/>
              </a:rPr>
              <a:t> the White Lotus, was filmed in various locations</a:t>
            </a:r>
          </a:p>
          <a:p>
            <a:pPr algn="ctr">
              <a:lnSpc>
                <a:spcPts val="3284"/>
              </a:lnSpc>
            </a:pPr>
            <a:r>
              <a:rPr lang="en-US" sz="2190">
                <a:solidFill>
                  <a:srgbClr val="000000"/>
                </a:solidFill>
                <a:latin typeface="Bitter"/>
                <a:ea typeface="Bitter"/>
                <a:cs typeface="Bitter"/>
                <a:sym typeface="Bitter"/>
              </a:rPr>
              <a:t> in Thailand, including </a:t>
            </a:r>
            <a:r>
              <a:rPr lang="en-US" sz="2190" b="1">
                <a:solidFill>
                  <a:srgbClr val="000000"/>
                </a:solidFill>
                <a:latin typeface="Bitter Bold"/>
                <a:ea typeface="Bitter Bold"/>
                <a:cs typeface="Bitter Bold"/>
                <a:sym typeface="Bitter Bold"/>
              </a:rPr>
              <a:t>Koh Samui, Phuket, and Bangkok.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323850" y="1892040"/>
            <a:ext cx="18611850" cy="9165578"/>
            <a:chOff x="0" y="0"/>
            <a:chExt cx="24815800" cy="12220771"/>
          </a:xfrm>
        </p:grpSpPr>
        <p:sp>
          <p:nvSpPr>
            <p:cNvPr id="3" name="Freeform 3"/>
            <p:cNvSpPr/>
            <p:nvPr/>
          </p:nvSpPr>
          <p:spPr>
            <a:xfrm>
              <a:off x="0" y="0"/>
              <a:ext cx="24815800" cy="12220771"/>
            </a:xfrm>
            <a:custGeom>
              <a:avLst/>
              <a:gdLst/>
              <a:ahLst/>
              <a:cxnLst/>
              <a:rect l="l" t="t" r="r" b="b"/>
              <a:pathLst>
                <a:path w="24815800" h="12220771">
                  <a:moveTo>
                    <a:pt x="0" y="0"/>
                  </a:moveTo>
                  <a:lnTo>
                    <a:pt x="24815800" y="0"/>
                  </a:lnTo>
                  <a:lnTo>
                    <a:pt x="24815800" y="12220771"/>
                  </a:lnTo>
                  <a:lnTo>
                    <a:pt x="0" y="12220771"/>
                  </a:lnTo>
                  <a:close/>
                </a:path>
              </a:pathLst>
            </a:custGeom>
            <a:solidFill>
              <a:srgbClr val="FFFFFF"/>
            </a:solidFill>
          </p:spPr>
        </p:sp>
      </p:grpSp>
      <p:grpSp>
        <p:nvGrpSpPr>
          <p:cNvPr id="4" name="Group 4"/>
          <p:cNvGrpSpPr/>
          <p:nvPr/>
        </p:nvGrpSpPr>
        <p:grpSpPr>
          <a:xfrm>
            <a:off x="0" y="0"/>
            <a:ext cx="18288000" cy="1956044"/>
            <a:chOff x="0" y="0"/>
            <a:chExt cx="24384000" cy="2608059"/>
          </a:xfrm>
        </p:grpSpPr>
        <p:sp>
          <p:nvSpPr>
            <p:cNvPr id="5" name="Freeform 5"/>
            <p:cNvSpPr/>
            <p:nvPr/>
          </p:nvSpPr>
          <p:spPr>
            <a:xfrm>
              <a:off x="0" y="0"/>
              <a:ext cx="24384000" cy="2608059"/>
            </a:xfrm>
            <a:custGeom>
              <a:avLst/>
              <a:gdLst/>
              <a:ahLst/>
              <a:cxnLst/>
              <a:rect l="l" t="t" r="r" b="b"/>
              <a:pathLst>
                <a:path w="24384000" h="2608059">
                  <a:moveTo>
                    <a:pt x="0" y="0"/>
                  </a:moveTo>
                  <a:lnTo>
                    <a:pt x="24384000" y="0"/>
                  </a:lnTo>
                  <a:lnTo>
                    <a:pt x="24384000" y="2608059"/>
                  </a:lnTo>
                  <a:lnTo>
                    <a:pt x="0" y="2608059"/>
                  </a:lnTo>
                  <a:close/>
                </a:path>
              </a:pathLst>
            </a:custGeom>
            <a:solidFill>
              <a:srgbClr val="D9D9D9"/>
            </a:solidFill>
          </p:spPr>
        </p:sp>
      </p:grpSp>
      <p:grpSp>
        <p:nvGrpSpPr>
          <p:cNvPr id="6" name="Group 6"/>
          <p:cNvGrpSpPr/>
          <p:nvPr/>
        </p:nvGrpSpPr>
        <p:grpSpPr>
          <a:xfrm>
            <a:off x="17036948" y="285750"/>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10720891" y="2086989"/>
            <a:ext cx="5574597" cy="5425434"/>
            <a:chOff x="0" y="0"/>
            <a:chExt cx="3033552" cy="2952381"/>
          </a:xfrm>
        </p:grpSpPr>
        <p:sp>
          <p:nvSpPr>
            <p:cNvPr id="9" name="Freeform 9"/>
            <p:cNvSpPr/>
            <p:nvPr/>
          </p:nvSpPr>
          <p:spPr>
            <a:xfrm>
              <a:off x="0" y="0"/>
              <a:ext cx="3033577" cy="2952406"/>
            </a:xfrm>
            <a:custGeom>
              <a:avLst/>
              <a:gdLst/>
              <a:ahLst/>
              <a:cxnLst/>
              <a:rect l="l" t="t" r="r" b="b"/>
              <a:pathLst>
                <a:path w="3033577" h="2952406">
                  <a:moveTo>
                    <a:pt x="152383" y="0"/>
                  </a:moveTo>
                  <a:lnTo>
                    <a:pt x="2881194" y="0"/>
                  </a:lnTo>
                  <a:cubicBezTo>
                    <a:pt x="2921608" y="0"/>
                    <a:pt x="2960368" y="16055"/>
                    <a:pt x="2988945" y="44632"/>
                  </a:cubicBezTo>
                  <a:cubicBezTo>
                    <a:pt x="3017522" y="73209"/>
                    <a:pt x="3033577" y="111969"/>
                    <a:pt x="3033577" y="152383"/>
                  </a:cubicBezTo>
                  <a:lnTo>
                    <a:pt x="3033577" y="2800023"/>
                  </a:lnTo>
                  <a:cubicBezTo>
                    <a:pt x="3033577" y="2840438"/>
                    <a:pt x="3017522" y="2879197"/>
                    <a:pt x="2988945" y="2907774"/>
                  </a:cubicBezTo>
                  <a:cubicBezTo>
                    <a:pt x="2960368" y="2936352"/>
                    <a:pt x="2921608" y="2952406"/>
                    <a:pt x="2881194" y="2952406"/>
                  </a:cubicBezTo>
                  <a:lnTo>
                    <a:pt x="152383" y="2952406"/>
                  </a:lnTo>
                  <a:cubicBezTo>
                    <a:pt x="111969" y="2952406"/>
                    <a:pt x="73209" y="2936352"/>
                    <a:pt x="44632" y="2907774"/>
                  </a:cubicBezTo>
                  <a:cubicBezTo>
                    <a:pt x="16055" y="2879197"/>
                    <a:pt x="0" y="2840438"/>
                    <a:pt x="0" y="2800023"/>
                  </a:cubicBezTo>
                  <a:lnTo>
                    <a:pt x="0" y="152383"/>
                  </a:lnTo>
                  <a:cubicBezTo>
                    <a:pt x="0" y="111969"/>
                    <a:pt x="16055" y="73209"/>
                    <a:pt x="44632" y="44632"/>
                  </a:cubicBezTo>
                  <a:cubicBezTo>
                    <a:pt x="73209" y="16055"/>
                    <a:pt x="111969" y="0"/>
                    <a:pt x="152383" y="0"/>
                  </a:cubicBez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10" name="Group 10"/>
          <p:cNvGrpSpPr/>
          <p:nvPr/>
        </p:nvGrpSpPr>
        <p:grpSpPr>
          <a:xfrm>
            <a:off x="2151360" y="2086989"/>
            <a:ext cx="5425434" cy="5425434"/>
            <a:chOff x="0" y="0"/>
            <a:chExt cx="2972791" cy="2972791"/>
          </a:xfrm>
        </p:grpSpPr>
        <p:sp>
          <p:nvSpPr>
            <p:cNvPr id="11" name="Freeform 11" descr="preencoded.png"/>
            <p:cNvSpPr/>
            <p:nvPr/>
          </p:nvSpPr>
          <p:spPr>
            <a:xfrm>
              <a:off x="0" y="0"/>
              <a:ext cx="2972816" cy="2972816"/>
            </a:xfrm>
            <a:custGeom>
              <a:avLst/>
              <a:gdLst/>
              <a:ahLst/>
              <a:cxnLst/>
              <a:rect l="l" t="t" r="r" b="b"/>
              <a:pathLst>
                <a:path w="2972816" h="2972816">
                  <a:moveTo>
                    <a:pt x="156573" y="0"/>
                  </a:moveTo>
                  <a:lnTo>
                    <a:pt x="2816243" y="0"/>
                  </a:lnTo>
                  <a:cubicBezTo>
                    <a:pt x="2902716" y="0"/>
                    <a:pt x="2972816" y="70100"/>
                    <a:pt x="2972816" y="156573"/>
                  </a:cubicBezTo>
                  <a:lnTo>
                    <a:pt x="2972816" y="2816243"/>
                  </a:lnTo>
                  <a:cubicBezTo>
                    <a:pt x="2972816" y="2857769"/>
                    <a:pt x="2956320" y="2897594"/>
                    <a:pt x="2926957" y="2926957"/>
                  </a:cubicBezTo>
                  <a:cubicBezTo>
                    <a:pt x="2897594" y="2956320"/>
                    <a:pt x="2857769" y="2972816"/>
                    <a:pt x="2816243" y="2972816"/>
                  </a:cubicBezTo>
                  <a:lnTo>
                    <a:pt x="156573" y="2972816"/>
                  </a:lnTo>
                  <a:cubicBezTo>
                    <a:pt x="115047" y="2972816"/>
                    <a:pt x="75222" y="2956320"/>
                    <a:pt x="45859" y="2926957"/>
                  </a:cubicBezTo>
                  <a:cubicBezTo>
                    <a:pt x="16496" y="2897594"/>
                    <a:pt x="0" y="2857769"/>
                    <a:pt x="0" y="2816243"/>
                  </a:cubicBezTo>
                  <a:lnTo>
                    <a:pt x="0" y="156573"/>
                  </a:lnTo>
                  <a:cubicBezTo>
                    <a:pt x="0" y="115047"/>
                    <a:pt x="16496" y="75222"/>
                    <a:pt x="45859" y="45859"/>
                  </a:cubicBezTo>
                  <a:cubicBezTo>
                    <a:pt x="75222" y="16496"/>
                    <a:pt x="115047" y="0"/>
                    <a:pt x="156573" y="0"/>
                  </a:cubicBezTo>
                  <a:close/>
                </a:path>
              </a:pathLst>
            </a:custGeom>
            <a:blipFill>
              <a:blip r:embed="rId5"/>
              <a:stretch>
                <a:fillRect/>
              </a:stretch>
            </a:blipFill>
          </p:spPr>
        </p:sp>
      </p:grpSp>
      <p:sp>
        <p:nvSpPr>
          <p:cNvPr id="12" name="TextBox 12"/>
          <p:cNvSpPr txBox="1"/>
          <p:nvPr/>
        </p:nvSpPr>
        <p:spPr>
          <a:xfrm>
            <a:off x="1841373" y="831600"/>
            <a:ext cx="15127552" cy="738420"/>
          </a:xfrm>
          <a:prstGeom prst="rect">
            <a:avLst/>
          </a:prstGeom>
        </p:spPr>
        <p:txBody>
          <a:bodyPr lIns="0" tIns="0" rIns="0" bIns="0" rtlCol="0" anchor="t">
            <a:spAutoFit/>
          </a:bodyPr>
          <a:lstStyle/>
          <a:p>
            <a:pPr algn="l">
              <a:lnSpc>
                <a:spcPts val="5475"/>
              </a:lnSpc>
            </a:pPr>
            <a:r>
              <a:rPr lang="en-US" sz="4380" b="1">
                <a:solidFill>
                  <a:srgbClr val="253A7E"/>
                </a:solidFill>
                <a:latin typeface="Bitter Bold"/>
                <a:ea typeface="Bitter Bold"/>
                <a:cs typeface="Bitter Bold"/>
                <a:sym typeface="Bitter Bold"/>
              </a:rPr>
              <a:t>Examples of Famous Movies/Series Filmed in Thailand</a:t>
            </a:r>
          </a:p>
        </p:txBody>
      </p:sp>
      <p:sp>
        <p:nvSpPr>
          <p:cNvPr id="13" name="TextBox 13"/>
          <p:cNvSpPr txBox="1"/>
          <p:nvPr/>
        </p:nvSpPr>
        <p:spPr>
          <a:xfrm>
            <a:off x="2151360" y="7663332"/>
            <a:ext cx="5165129" cy="461296"/>
          </a:xfrm>
          <a:prstGeom prst="rect">
            <a:avLst/>
          </a:prstGeom>
        </p:spPr>
        <p:txBody>
          <a:bodyPr lIns="0" tIns="0" rIns="0" bIns="0" rtlCol="0" anchor="t">
            <a:spAutoFit/>
          </a:bodyPr>
          <a:lstStyle/>
          <a:p>
            <a:pPr algn="ctr">
              <a:lnSpc>
                <a:spcPts val="3467"/>
              </a:lnSpc>
            </a:pPr>
            <a:r>
              <a:rPr lang="en-US" sz="2750" b="1">
                <a:solidFill>
                  <a:srgbClr val="000000"/>
                </a:solidFill>
                <a:latin typeface="Bitter Bold"/>
                <a:ea typeface="Bitter Bold"/>
                <a:cs typeface="Bitter Bold"/>
                <a:sym typeface="Bitter Bold"/>
              </a:rPr>
              <a:t>The Jurassic World 4: Rebirth </a:t>
            </a:r>
          </a:p>
        </p:txBody>
      </p:sp>
      <p:sp>
        <p:nvSpPr>
          <p:cNvPr id="14" name="TextBox 14"/>
          <p:cNvSpPr txBox="1"/>
          <p:nvPr/>
        </p:nvSpPr>
        <p:spPr>
          <a:xfrm>
            <a:off x="1126779" y="9846106"/>
            <a:ext cx="16392820" cy="322321"/>
          </a:xfrm>
          <a:prstGeom prst="rect">
            <a:avLst/>
          </a:prstGeom>
        </p:spPr>
        <p:txBody>
          <a:bodyPr lIns="0" tIns="0" rIns="0" bIns="0" rtlCol="0" anchor="t">
            <a:spAutoFit/>
          </a:bodyPr>
          <a:lstStyle/>
          <a:p>
            <a:pPr algn="ctr">
              <a:lnSpc>
                <a:spcPts val="2787"/>
              </a:lnSpc>
            </a:pPr>
            <a:r>
              <a:rPr lang="en-US" sz="1749">
                <a:solidFill>
                  <a:srgbClr val="000000"/>
                </a:solidFill>
                <a:latin typeface="Bitter"/>
                <a:ea typeface="Bitter"/>
                <a:cs typeface="Bitter"/>
                <a:sym typeface="Bitter"/>
              </a:rPr>
              <a:t>Photo credit: Sanook, Khaosod English, Elle, Bangkokbiznews</a:t>
            </a:r>
          </a:p>
        </p:txBody>
      </p:sp>
      <p:sp>
        <p:nvSpPr>
          <p:cNvPr id="15" name="TextBox 15"/>
          <p:cNvSpPr txBox="1"/>
          <p:nvPr/>
        </p:nvSpPr>
        <p:spPr>
          <a:xfrm>
            <a:off x="695325" y="8151711"/>
            <a:ext cx="8115300" cy="1751545"/>
          </a:xfrm>
          <a:prstGeom prst="rect">
            <a:avLst/>
          </a:prstGeom>
        </p:spPr>
        <p:txBody>
          <a:bodyPr lIns="0" tIns="0" rIns="0" bIns="0" rtlCol="0" anchor="t">
            <a:spAutoFit/>
          </a:bodyPr>
          <a:lstStyle/>
          <a:p>
            <a:pPr algn="ctr">
              <a:lnSpc>
                <a:spcPts val="3477"/>
              </a:lnSpc>
            </a:pPr>
            <a:r>
              <a:rPr lang="en-US" sz="2190">
                <a:solidFill>
                  <a:srgbClr val="000000"/>
                </a:solidFill>
                <a:latin typeface="Bitter"/>
                <a:ea typeface="Bitter"/>
                <a:cs typeface="Bitter"/>
                <a:sym typeface="Bitter"/>
              </a:rPr>
              <a:t>Thailand has been selected as a filming location for </a:t>
            </a:r>
          </a:p>
          <a:p>
            <a:pPr algn="ctr">
              <a:lnSpc>
                <a:spcPts val="3477"/>
              </a:lnSpc>
            </a:pPr>
            <a:r>
              <a:rPr lang="en-US" sz="2190">
                <a:solidFill>
                  <a:srgbClr val="000000"/>
                </a:solidFill>
                <a:latin typeface="Bitter"/>
                <a:ea typeface="Bitter"/>
                <a:cs typeface="Bitter"/>
                <a:sym typeface="Bitter"/>
              </a:rPr>
              <a:t>Universal Pictures' Jurassic World 4, with production set </a:t>
            </a:r>
          </a:p>
          <a:p>
            <a:pPr algn="ctr">
              <a:lnSpc>
                <a:spcPts val="3477"/>
              </a:lnSpc>
            </a:pPr>
            <a:r>
              <a:rPr lang="en-US" sz="2190">
                <a:solidFill>
                  <a:srgbClr val="000000"/>
                </a:solidFill>
                <a:latin typeface="Bitter"/>
                <a:ea typeface="Bitter"/>
                <a:cs typeface="Bitter"/>
                <a:sym typeface="Bitter"/>
              </a:rPr>
              <a:t>in</a:t>
            </a:r>
            <a:r>
              <a:rPr lang="en-US" sz="2190" b="1">
                <a:solidFill>
                  <a:srgbClr val="000000"/>
                </a:solidFill>
                <a:latin typeface="Bitter Bold"/>
                <a:ea typeface="Bitter Bold"/>
                <a:cs typeface="Bitter Bold"/>
                <a:sym typeface="Bitter Bold"/>
              </a:rPr>
              <a:t> Krabi, Trang, and Phang Nga provinces.</a:t>
            </a:r>
          </a:p>
          <a:p>
            <a:pPr algn="ctr">
              <a:lnSpc>
                <a:spcPts val="3478"/>
              </a:lnSpc>
            </a:pPr>
            <a:endParaRPr lang="en-US" sz="2190" b="1">
              <a:solidFill>
                <a:srgbClr val="000000"/>
              </a:solidFill>
              <a:latin typeface="Bitter Bold"/>
              <a:ea typeface="Bitter Bold"/>
              <a:cs typeface="Bitter Bold"/>
              <a:sym typeface="Bitter Bold"/>
            </a:endParaRPr>
          </a:p>
        </p:txBody>
      </p:sp>
      <p:sp>
        <p:nvSpPr>
          <p:cNvPr id="16" name="TextBox 16"/>
          <p:cNvSpPr txBox="1"/>
          <p:nvPr/>
        </p:nvSpPr>
        <p:spPr>
          <a:xfrm>
            <a:off x="12276984" y="7493373"/>
            <a:ext cx="2117527" cy="460980"/>
          </a:xfrm>
          <a:prstGeom prst="rect">
            <a:avLst/>
          </a:prstGeom>
        </p:spPr>
        <p:txBody>
          <a:bodyPr lIns="0" tIns="0" rIns="0" bIns="0" rtlCol="0" anchor="t">
            <a:spAutoFit/>
          </a:bodyPr>
          <a:lstStyle/>
          <a:p>
            <a:pPr algn="ctr">
              <a:lnSpc>
                <a:spcPts val="3470"/>
              </a:lnSpc>
            </a:pPr>
            <a:r>
              <a:rPr lang="en-US" sz="2750" b="1">
                <a:solidFill>
                  <a:srgbClr val="000000"/>
                </a:solidFill>
                <a:latin typeface="Bitter Bold"/>
                <a:ea typeface="Bitter Bold"/>
                <a:cs typeface="Bitter Bold"/>
                <a:sym typeface="Bitter Bold"/>
              </a:rPr>
              <a:t>Alien: Earth</a:t>
            </a:r>
          </a:p>
        </p:txBody>
      </p:sp>
      <p:sp>
        <p:nvSpPr>
          <p:cNvPr id="17" name="TextBox 17"/>
          <p:cNvSpPr txBox="1"/>
          <p:nvPr/>
        </p:nvSpPr>
        <p:spPr>
          <a:xfrm>
            <a:off x="8825660" y="7511420"/>
            <a:ext cx="9020175" cy="3032128"/>
          </a:xfrm>
          <a:prstGeom prst="rect">
            <a:avLst/>
          </a:prstGeom>
        </p:spPr>
        <p:txBody>
          <a:bodyPr lIns="0" tIns="0" rIns="0" bIns="0" rtlCol="0" anchor="t">
            <a:spAutoFit/>
          </a:bodyPr>
          <a:lstStyle/>
          <a:p>
            <a:pPr algn="ctr">
              <a:lnSpc>
                <a:spcPts val="3477"/>
              </a:lnSpc>
            </a:pPr>
            <a:r>
              <a:rPr lang="en-US" sz="2190">
                <a:solidFill>
                  <a:srgbClr val="000000"/>
                </a:solidFill>
                <a:latin typeface="Bitter"/>
                <a:ea typeface="Bitter"/>
                <a:cs typeface="Bitter"/>
                <a:sym typeface="Bitter"/>
              </a:rPr>
              <a:t> </a:t>
            </a:r>
          </a:p>
          <a:p>
            <a:pPr algn="ctr">
              <a:lnSpc>
                <a:spcPts val="3334"/>
              </a:lnSpc>
            </a:pPr>
            <a:r>
              <a:rPr lang="en-US" sz="2100">
                <a:solidFill>
                  <a:srgbClr val="000000"/>
                </a:solidFill>
                <a:latin typeface="Bitter"/>
                <a:ea typeface="Bitter"/>
                <a:cs typeface="Bitter"/>
                <a:sym typeface="Bitter"/>
              </a:rPr>
              <a:t>American science fiction horror television series on the Disney+ channel marks </a:t>
            </a:r>
            <a:r>
              <a:rPr lang="en-US" sz="2100" b="1">
                <a:solidFill>
                  <a:srgbClr val="000000"/>
                </a:solidFill>
                <a:latin typeface="Bitter Bold"/>
                <a:ea typeface="Bitter Bold"/>
                <a:cs typeface="Bitter Bold"/>
                <a:sym typeface="Bitter Bold"/>
              </a:rPr>
              <a:t>the highest investment in the history of foreign film production in Thailand,</a:t>
            </a:r>
            <a:r>
              <a:rPr lang="en-US" sz="2100">
                <a:solidFill>
                  <a:srgbClr val="000000"/>
                </a:solidFill>
                <a:latin typeface="Bitter"/>
                <a:ea typeface="Bitter"/>
                <a:cs typeface="Bitter"/>
                <a:sym typeface="Bitter"/>
              </a:rPr>
              <a:t> with various locations in</a:t>
            </a:r>
            <a:r>
              <a:rPr lang="en-US" sz="2100" b="1">
                <a:solidFill>
                  <a:srgbClr val="000000"/>
                </a:solidFill>
                <a:latin typeface="Bitter Bold"/>
                <a:ea typeface="Bitter Bold"/>
                <a:cs typeface="Bitter Bold"/>
                <a:sym typeface="Bitter Bold"/>
              </a:rPr>
              <a:t> Bangkok, </a:t>
            </a:r>
          </a:p>
          <a:p>
            <a:pPr algn="ctr">
              <a:lnSpc>
                <a:spcPts val="3334"/>
              </a:lnSpc>
            </a:pPr>
            <a:r>
              <a:rPr lang="en-US" sz="2100" b="1">
                <a:solidFill>
                  <a:srgbClr val="000000"/>
                </a:solidFill>
                <a:latin typeface="Bitter Bold"/>
                <a:ea typeface="Bitter Bold"/>
                <a:cs typeface="Bitter Bold"/>
                <a:sym typeface="Bitter Bold"/>
              </a:rPr>
              <a:t>Surat Thani, Samut Prakan, Krabi, and Phang Nga.</a:t>
            </a:r>
          </a:p>
          <a:p>
            <a:pPr algn="ctr">
              <a:lnSpc>
                <a:spcPts val="3477"/>
              </a:lnSpc>
            </a:pPr>
            <a:endParaRPr lang="en-US" sz="2100" b="1">
              <a:solidFill>
                <a:srgbClr val="000000"/>
              </a:solidFill>
              <a:latin typeface="Bitter Bold"/>
              <a:ea typeface="Bitter Bold"/>
              <a:cs typeface="Bitter Bold"/>
              <a:sym typeface="Bitter Bold"/>
            </a:endParaRPr>
          </a:p>
          <a:p>
            <a:pPr algn="ctr">
              <a:lnSpc>
                <a:spcPts val="3478"/>
              </a:lnSpc>
            </a:pPr>
            <a:endParaRPr lang="en-US" sz="2100" b="1">
              <a:solidFill>
                <a:srgbClr val="000000"/>
              </a:solidFill>
              <a:latin typeface="Bitter Bold"/>
              <a:ea typeface="Bitter Bold"/>
              <a:cs typeface="Bitter Bold"/>
              <a:sym typeface="Bitter Bo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E7C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713404"/>
            <a:chOff x="0" y="0"/>
            <a:chExt cx="24384000" cy="2284538"/>
          </a:xfrm>
        </p:grpSpPr>
        <p:sp>
          <p:nvSpPr>
            <p:cNvPr id="3" name="Freeform 3"/>
            <p:cNvSpPr/>
            <p:nvPr/>
          </p:nvSpPr>
          <p:spPr>
            <a:xfrm>
              <a:off x="0" y="0"/>
              <a:ext cx="24384000" cy="2284538"/>
            </a:xfrm>
            <a:custGeom>
              <a:avLst/>
              <a:gdLst/>
              <a:ahLst/>
              <a:cxnLst/>
              <a:rect l="l" t="t" r="r" b="b"/>
              <a:pathLst>
                <a:path w="24384000" h="2284538">
                  <a:moveTo>
                    <a:pt x="0" y="0"/>
                  </a:moveTo>
                  <a:lnTo>
                    <a:pt x="24384000" y="0"/>
                  </a:lnTo>
                  <a:lnTo>
                    <a:pt x="24384000" y="2284538"/>
                  </a:lnTo>
                  <a:lnTo>
                    <a:pt x="0" y="2284538"/>
                  </a:lnTo>
                  <a:close/>
                </a:path>
              </a:pathLst>
            </a:custGeom>
            <a:solidFill>
              <a:srgbClr val="FFFFFF"/>
            </a:solidFill>
          </p:spPr>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6" name="Group 6"/>
          <p:cNvGrpSpPr/>
          <p:nvPr/>
        </p:nvGrpSpPr>
        <p:grpSpPr>
          <a:xfrm>
            <a:off x="298105" y="1884854"/>
            <a:ext cx="5749977" cy="4666778"/>
            <a:chOff x="0" y="0"/>
            <a:chExt cx="3508993" cy="2847958"/>
          </a:xfrm>
        </p:grpSpPr>
        <p:sp>
          <p:nvSpPr>
            <p:cNvPr id="7" name="Freeform 7"/>
            <p:cNvSpPr/>
            <p:nvPr/>
          </p:nvSpPr>
          <p:spPr>
            <a:xfrm>
              <a:off x="0" y="0"/>
              <a:ext cx="3509032" cy="2847996"/>
            </a:xfrm>
            <a:custGeom>
              <a:avLst/>
              <a:gdLst/>
              <a:ahLst/>
              <a:cxnLst/>
              <a:rect l="l" t="t" r="r" b="b"/>
              <a:pathLst>
                <a:path w="3509032" h="2847996">
                  <a:moveTo>
                    <a:pt x="151818" y="0"/>
                  </a:moveTo>
                  <a:lnTo>
                    <a:pt x="3357213" y="0"/>
                  </a:lnTo>
                  <a:cubicBezTo>
                    <a:pt x="3397478" y="0"/>
                    <a:pt x="3436094" y="15995"/>
                    <a:pt x="3464565" y="44467"/>
                  </a:cubicBezTo>
                  <a:cubicBezTo>
                    <a:pt x="3493036" y="72938"/>
                    <a:pt x="3509032" y="111553"/>
                    <a:pt x="3509032" y="151818"/>
                  </a:cubicBezTo>
                  <a:lnTo>
                    <a:pt x="3509032" y="2696178"/>
                  </a:lnTo>
                  <a:cubicBezTo>
                    <a:pt x="3509032" y="2736442"/>
                    <a:pt x="3493036" y="2775058"/>
                    <a:pt x="3464565" y="2803529"/>
                  </a:cubicBezTo>
                  <a:cubicBezTo>
                    <a:pt x="3436094" y="2832001"/>
                    <a:pt x="3397478" y="2847996"/>
                    <a:pt x="3357213" y="2847996"/>
                  </a:cubicBezTo>
                  <a:lnTo>
                    <a:pt x="151818" y="2847996"/>
                  </a:lnTo>
                  <a:cubicBezTo>
                    <a:pt x="111553" y="2847996"/>
                    <a:pt x="72938" y="2832001"/>
                    <a:pt x="44467" y="2803529"/>
                  </a:cubicBezTo>
                  <a:cubicBezTo>
                    <a:pt x="15995" y="2775058"/>
                    <a:pt x="0" y="2736442"/>
                    <a:pt x="0" y="2696178"/>
                  </a:cubicBezTo>
                  <a:lnTo>
                    <a:pt x="0" y="151818"/>
                  </a:lnTo>
                  <a:cubicBezTo>
                    <a:pt x="0" y="111553"/>
                    <a:pt x="15995" y="72938"/>
                    <a:pt x="44467" y="44467"/>
                  </a:cubicBezTo>
                  <a:cubicBezTo>
                    <a:pt x="72938" y="15995"/>
                    <a:pt x="111553" y="0"/>
                    <a:pt x="151818" y="0"/>
                  </a:cubicBez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8" name="Freeform 8"/>
          <p:cNvSpPr/>
          <p:nvPr/>
        </p:nvSpPr>
        <p:spPr>
          <a:xfrm>
            <a:off x="12200696" y="1884854"/>
            <a:ext cx="5801554" cy="4666778"/>
          </a:xfrm>
          <a:custGeom>
            <a:avLst/>
            <a:gdLst/>
            <a:ahLst/>
            <a:cxnLst/>
            <a:rect l="l" t="t" r="r" b="b"/>
            <a:pathLst>
              <a:path w="5801554" h="4666778">
                <a:moveTo>
                  <a:pt x="0" y="0"/>
                </a:moveTo>
                <a:lnTo>
                  <a:pt x="5801554" y="0"/>
                </a:lnTo>
                <a:lnTo>
                  <a:pt x="5801554" y="4666777"/>
                </a:lnTo>
                <a:lnTo>
                  <a:pt x="0" y="4666777"/>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sp>
        <p:nvSpPr>
          <p:cNvPr id="9" name="Freeform 9"/>
          <p:cNvSpPr/>
          <p:nvPr/>
        </p:nvSpPr>
        <p:spPr>
          <a:xfrm>
            <a:off x="6451994" y="1846754"/>
            <a:ext cx="5332223" cy="4666778"/>
          </a:xfrm>
          <a:custGeom>
            <a:avLst/>
            <a:gdLst/>
            <a:ahLst/>
            <a:cxnLst/>
            <a:rect l="l" t="t" r="r" b="b"/>
            <a:pathLst>
              <a:path w="5332223" h="4666778">
                <a:moveTo>
                  <a:pt x="0" y="0"/>
                </a:moveTo>
                <a:lnTo>
                  <a:pt x="5332223" y="0"/>
                </a:lnTo>
                <a:lnTo>
                  <a:pt x="5332223" y="4666777"/>
                </a:lnTo>
                <a:lnTo>
                  <a:pt x="0" y="4666777"/>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sp>
        <p:nvSpPr>
          <p:cNvPr id="10" name="TextBox 10"/>
          <p:cNvSpPr txBox="1"/>
          <p:nvPr/>
        </p:nvSpPr>
        <p:spPr>
          <a:xfrm>
            <a:off x="2703583" y="633336"/>
            <a:ext cx="12758407" cy="738420"/>
          </a:xfrm>
          <a:prstGeom prst="rect">
            <a:avLst/>
          </a:prstGeom>
        </p:spPr>
        <p:txBody>
          <a:bodyPr lIns="0" tIns="0" rIns="0" bIns="0" rtlCol="0" anchor="t">
            <a:spAutoFit/>
          </a:bodyPr>
          <a:lstStyle/>
          <a:p>
            <a:pPr algn="just">
              <a:lnSpc>
                <a:spcPts val="5475"/>
              </a:lnSpc>
            </a:pPr>
            <a:r>
              <a:rPr lang="en-US" sz="4380" b="1">
                <a:solidFill>
                  <a:srgbClr val="253A7E"/>
                </a:solidFill>
                <a:latin typeface="Bitter Bold"/>
                <a:ea typeface="Bitter Bold"/>
                <a:cs typeface="Bitter Bold"/>
                <a:sym typeface="Bitter Bold"/>
              </a:rPr>
              <a:t>Examples of Famous Music Videos in Thailand</a:t>
            </a:r>
          </a:p>
        </p:txBody>
      </p:sp>
      <p:sp>
        <p:nvSpPr>
          <p:cNvPr id="11" name="TextBox 11"/>
          <p:cNvSpPr txBox="1"/>
          <p:nvPr/>
        </p:nvSpPr>
        <p:spPr>
          <a:xfrm>
            <a:off x="12412957" y="6608781"/>
            <a:ext cx="5207346" cy="909638"/>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Girls' Generation (SNSD)</a:t>
            </a:r>
          </a:p>
          <a:p>
            <a:pPr algn="ctr">
              <a:lnSpc>
                <a:spcPts val="3437"/>
              </a:lnSpc>
            </a:pPr>
            <a:r>
              <a:rPr lang="en-US" sz="2750" b="1">
                <a:solidFill>
                  <a:srgbClr val="000000"/>
                </a:solidFill>
                <a:latin typeface="Bitter Bold"/>
                <a:ea typeface="Bitter Bold"/>
                <a:cs typeface="Bitter Bold"/>
                <a:sym typeface="Bitter Bold"/>
              </a:rPr>
              <a:t> – "Party" (2015)</a:t>
            </a:r>
          </a:p>
        </p:txBody>
      </p:sp>
      <p:sp>
        <p:nvSpPr>
          <p:cNvPr id="12" name="TextBox 12"/>
          <p:cNvSpPr txBox="1"/>
          <p:nvPr/>
        </p:nvSpPr>
        <p:spPr>
          <a:xfrm>
            <a:off x="6219078" y="9709085"/>
            <a:ext cx="16323469" cy="328613"/>
          </a:xfrm>
          <a:prstGeom prst="rect">
            <a:avLst/>
          </a:prstGeom>
        </p:spPr>
        <p:txBody>
          <a:bodyPr lIns="0" tIns="0" rIns="0" bIns="0" rtlCol="0" anchor="t">
            <a:spAutoFit/>
          </a:bodyPr>
          <a:lstStyle/>
          <a:p>
            <a:pPr algn="just">
              <a:lnSpc>
                <a:spcPts val="2812"/>
              </a:lnSpc>
            </a:pPr>
            <a:r>
              <a:rPr lang="en-US" sz="1749">
                <a:solidFill>
                  <a:srgbClr val="000000"/>
                </a:solidFill>
                <a:latin typeface="Bitter"/>
                <a:ea typeface="Bitter"/>
                <a:cs typeface="Bitter"/>
                <a:sym typeface="Bitter"/>
              </a:rPr>
              <a:t>Photo credit: BK Magazine, UMoon Production, Sanook</a:t>
            </a:r>
          </a:p>
        </p:txBody>
      </p:sp>
      <p:sp>
        <p:nvSpPr>
          <p:cNvPr id="13" name="TextBox 13"/>
          <p:cNvSpPr txBox="1"/>
          <p:nvPr/>
        </p:nvSpPr>
        <p:spPr>
          <a:xfrm>
            <a:off x="330263" y="7632719"/>
            <a:ext cx="5749977" cy="2001308"/>
          </a:xfrm>
          <a:prstGeom prst="rect">
            <a:avLst/>
          </a:prstGeom>
        </p:spPr>
        <p:txBody>
          <a:bodyPr lIns="0" tIns="0" rIns="0" bIns="0" rtlCol="0" anchor="t">
            <a:spAutoFit/>
          </a:bodyPr>
          <a:lstStyle/>
          <a:p>
            <a:pPr algn="ctr">
              <a:lnSpc>
                <a:spcPts val="3200"/>
              </a:lnSpc>
            </a:pPr>
            <a:r>
              <a:rPr lang="en-US" sz="2000">
                <a:solidFill>
                  <a:srgbClr val="000000"/>
                </a:solidFill>
                <a:latin typeface="Bitter"/>
                <a:ea typeface="Bitter"/>
                <a:cs typeface="Bitter"/>
                <a:sym typeface="Bitter"/>
              </a:rPr>
              <a:t>Global pop icon Rihanna filmed the music video for her hit single "What Now"</a:t>
            </a:r>
          </a:p>
          <a:p>
            <a:pPr algn="ctr">
              <a:lnSpc>
                <a:spcPts val="3200"/>
              </a:lnSpc>
            </a:pPr>
            <a:r>
              <a:rPr lang="en-US" sz="2000" b="1">
                <a:solidFill>
                  <a:srgbClr val="000000"/>
                </a:solidFill>
                <a:latin typeface="Bitter Bold"/>
                <a:ea typeface="Bitter Bold"/>
                <a:cs typeface="Bitter Bold"/>
                <a:sym typeface="Bitter Bold"/>
              </a:rPr>
              <a:t> in Phuket </a:t>
            </a:r>
            <a:r>
              <a:rPr lang="en-US" sz="2000">
                <a:solidFill>
                  <a:srgbClr val="000000"/>
                </a:solidFill>
                <a:latin typeface="Bitter"/>
                <a:ea typeface="Bitter"/>
                <a:cs typeface="Bitter"/>
                <a:sym typeface="Bitter"/>
              </a:rPr>
              <a:t>in  2013, featuring locations such as a customized warehouse soundstage out in the countryside.</a:t>
            </a:r>
          </a:p>
        </p:txBody>
      </p:sp>
      <p:sp>
        <p:nvSpPr>
          <p:cNvPr id="14" name="TextBox 14"/>
          <p:cNvSpPr txBox="1"/>
          <p:nvPr/>
        </p:nvSpPr>
        <p:spPr>
          <a:xfrm>
            <a:off x="298105" y="6608781"/>
            <a:ext cx="5297781" cy="909638"/>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Rihanna – "What Now"</a:t>
            </a:r>
          </a:p>
          <a:p>
            <a:pPr algn="ctr">
              <a:lnSpc>
                <a:spcPts val="3437"/>
              </a:lnSpc>
            </a:pPr>
            <a:r>
              <a:rPr lang="en-US" sz="2750" b="1">
                <a:solidFill>
                  <a:srgbClr val="000000"/>
                </a:solidFill>
                <a:latin typeface="Bitter Bold"/>
                <a:ea typeface="Bitter Bold"/>
                <a:cs typeface="Bitter Bold"/>
                <a:sym typeface="Bitter Bold"/>
              </a:rPr>
              <a:t> (2013)</a:t>
            </a:r>
          </a:p>
        </p:txBody>
      </p:sp>
      <p:sp>
        <p:nvSpPr>
          <p:cNvPr id="15" name="TextBox 15"/>
          <p:cNvSpPr txBox="1"/>
          <p:nvPr/>
        </p:nvSpPr>
        <p:spPr>
          <a:xfrm>
            <a:off x="12141641" y="7546994"/>
            <a:ext cx="5749977" cy="1757892"/>
          </a:xfrm>
          <a:prstGeom prst="rect">
            <a:avLst/>
          </a:prstGeom>
        </p:spPr>
        <p:txBody>
          <a:bodyPr lIns="0" tIns="0" rIns="0" bIns="0" rtlCol="0" anchor="t">
            <a:spAutoFit/>
          </a:bodyPr>
          <a:lstStyle/>
          <a:p>
            <a:pPr algn="ctr">
              <a:lnSpc>
                <a:spcPts val="3500"/>
              </a:lnSpc>
            </a:pPr>
            <a:r>
              <a:rPr lang="en-US" sz="2187">
                <a:solidFill>
                  <a:srgbClr val="000000"/>
                </a:solidFill>
                <a:latin typeface="Bitter"/>
                <a:ea typeface="Bitter"/>
                <a:cs typeface="Bitter"/>
                <a:sym typeface="Bitter"/>
              </a:rPr>
              <a:t>Legendary K-pop group Girls' Generation filmed the music video for their hit summer single "Party" </a:t>
            </a:r>
          </a:p>
          <a:p>
            <a:pPr algn="ctr">
              <a:lnSpc>
                <a:spcPts val="3500"/>
              </a:lnSpc>
            </a:pPr>
            <a:r>
              <a:rPr lang="en-US" sz="2187">
                <a:solidFill>
                  <a:srgbClr val="000000"/>
                </a:solidFill>
                <a:latin typeface="Bitter"/>
                <a:ea typeface="Bitter"/>
                <a:cs typeface="Bitter"/>
                <a:sym typeface="Bitter"/>
              </a:rPr>
              <a:t>across </a:t>
            </a:r>
            <a:r>
              <a:rPr lang="en-US" sz="2187" b="1">
                <a:solidFill>
                  <a:srgbClr val="000000"/>
                </a:solidFill>
                <a:latin typeface="Bitter Bold"/>
                <a:ea typeface="Bitter Bold"/>
                <a:cs typeface="Bitter Bold"/>
                <a:sym typeface="Bitter Bold"/>
              </a:rPr>
              <a:t>Koh Samui</a:t>
            </a:r>
            <a:r>
              <a:rPr lang="en-US" sz="2187">
                <a:solidFill>
                  <a:srgbClr val="000000"/>
                </a:solidFill>
                <a:latin typeface="Bitter"/>
                <a:ea typeface="Bitter"/>
                <a:cs typeface="Bitter"/>
                <a:sym typeface="Bitter"/>
              </a:rPr>
              <a:t> in 2015</a:t>
            </a:r>
          </a:p>
        </p:txBody>
      </p:sp>
      <p:sp>
        <p:nvSpPr>
          <p:cNvPr id="16" name="TextBox 16"/>
          <p:cNvSpPr txBox="1"/>
          <p:nvPr/>
        </p:nvSpPr>
        <p:spPr>
          <a:xfrm>
            <a:off x="6295278" y="7500343"/>
            <a:ext cx="5697444" cy="2018242"/>
          </a:xfrm>
          <a:prstGeom prst="rect">
            <a:avLst/>
          </a:prstGeom>
        </p:spPr>
        <p:txBody>
          <a:bodyPr lIns="0" tIns="0" rIns="0" bIns="0" rtlCol="0" anchor="t">
            <a:spAutoFit/>
          </a:bodyPr>
          <a:lstStyle/>
          <a:p>
            <a:pPr algn="ctr">
              <a:lnSpc>
                <a:spcPts val="3200"/>
              </a:lnSpc>
            </a:pPr>
            <a:r>
              <a:rPr lang="en-US" sz="2000">
                <a:solidFill>
                  <a:srgbClr val="000000"/>
                </a:solidFill>
                <a:latin typeface="Bitter"/>
                <a:ea typeface="Bitter"/>
                <a:cs typeface="Bitter"/>
                <a:sym typeface="Bitter"/>
              </a:rPr>
              <a:t>British DJ Duke Dumont filmed </a:t>
            </a:r>
          </a:p>
          <a:p>
            <a:pPr algn="ctr">
              <a:lnSpc>
                <a:spcPts val="3200"/>
              </a:lnSpc>
            </a:pPr>
            <a:r>
              <a:rPr lang="en-US" sz="2000">
                <a:solidFill>
                  <a:srgbClr val="000000"/>
                </a:solidFill>
                <a:latin typeface="Bitter"/>
                <a:ea typeface="Bitter"/>
                <a:cs typeface="Bitter"/>
                <a:sym typeface="Bitter"/>
              </a:rPr>
              <a:t>the immersive music video for the single </a:t>
            </a:r>
          </a:p>
          <a:p>
            <a:pPr algn="ctr">
              <a:lnSpc>
                <a:spcPts val="3200"/>
              </a:lnSpc>
            </a:pPr>
            <a:r>
              <a:rPr lang="en-US" sz="2000">
                <a:solidFill>
                  <a:srgbClr val="000000"/>
                </a:solidFill>
                <a:latin typeface="Bitter"/>
                <a:ea typeface="Bitter"/>
                <a:cs typeface="Bitter"/>
                <a:sym typeface="Bitter"/>
              </a:rPr>
              <a:t>"I Got U" across Thailand in 2014, featuring locations like in </a:t>
            </a:r>
            <a:r>
              <a:rPr lang="en-US" sz="2000" b="1">
                <a:solidFill>
                  <a:srgbClr val="000000"/>
                </a:solidFill>
                <a:latin typeface="Bitter Bold"/>
                <a:ea typeface="Bitter Bold"/>
                <a:cs typeface="Bitter Bold"/>
                <a:sym typeface="Bitter Bold"/>
              </a:rPr>
              <a:t>Phuket, the Phi Phi Islands, and the vibrant streets of Bangkok. </a:t>
            </a:r>
          </a:p>
        </p:txBody>
      </p:sp>
      <p:sp>
        <p:nvSpPr>
          <p:cNvPr id="17" name="TextBox 17"/>
          <p:cNvSpPr txBox="1"/>
          <p:nvPr/>
        </p:nvSpPr>
        <p:spPr>
          <a:xfrm>
            <a:off x="6023323" y="6608781"/>
            <a:ext cx="6202133" cy="909638"/>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Duke Dumont – "I GOT U" </a:t>
            </a:r>
          </a:p>
          <a:p>
            <a:pPr algn="ctr">
              <a:lnSpc>
                <a:spcPts val="3437"/>
              </a:lnSpc>
            </a:pPr>
            <a:r>
              <a:rPr lang="en-US" sz="2750" b="1">
                <a:solidFill>
                  <a:srgbClr val="000000"/>
                </a:solidFill>
                <a:latin typeface="Bitter Bold"/>
                <a:ea typeface="Bitter Bold"/>
                <a:cs typeface="Bitter Bold"/>
                <a:sym typeface="Bitter Bold"/>
              </a:rPr>
              <a:t>(2014)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E7C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782866"/>
            <a:chOff x="0" y="0"/>
            <a:chExt cx="24384000" cy="2377155"/>
          </a:xfrm>
        </p:grpSpPr>
        <p:sp>
          <p:nvSpPr>
            <p:cNvPr id="3" name="Freeform 3"/>
            <p:cNvSpPr/>
            <p:nvPr/>
          </p:nvSpPr>
          <p:spPr>
            <a:xfrm>
              <a:off x="0" y="0"/>
              <a:ext cx="24384000" cy="2377155"/>
            </a:xfrm>
            <a:custGeom>
              <a:avLst/>
              <a:gdLst/>
              <a:ahLst/>
              <a:cxnLst/>
              <a:rect l="l" t="t" r="r" b="b"/>
              <a:pathLst>
                <a:path w="24384000" h="2377155">
                  <a:moveTo>
                    <a:pt x="0" y="0"/>
                  </a:moveTo>
                  <a:lnTo>
                    <a:pt x="24384000" y="0"/>
                  </a:lnTo>
                  <a:lnTo>
                    <a:pt x="24384000" y="2377155"/>
                  </a:lnTo>
                  <a:lnTo>
                    <a:pt x="0" y="2377155"/>
                  </a:lnTo>
                  <a:close/>
                </a:path>
              </a:pathLst>
            </a:custGeom>
            <a:solidFill>
              <a:srgbClr val="FFFFFF"/>
            </a:solidFill>
          </p:spPr>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6" name="Group 6"/>
          <p:cNvGrpSpPr/>
          <p:nvPr/>
        </p:nvGrpSpPr>
        <p:grpSpPr>
          <a:xfrm>
            <a:off x="9763171" y="2045228"/>
            <a:ext cx="7273777" cy="4923904"/>
            <a:chOff x="0" y="0"/>
            <a:chExt cx="3708743" cy="2510593"/>
          </a:xfrm>
        </p:grpSpPr>
        <p:sp>
          <p:nvSpPr>
            <p:cNvPr id="7" name="Freeform 7"/>
            <p:cNvSpPr/>
            <p:nvPr/>
          </p:nvSpPr>
          <p:spPr>
            <a:xfrm>
              <a:off x="0" y="0"/>
              <a:ext cx="3708781" cy="2510631"/>
            </a:xfrm>
            <a:custGeom>
              <a:avLst/>
              <a:gdLst/>
              <a:ahLst/>
              <a:cxnLst/>
              <a:rect l="l" t="t" r="r" b="b"/>
              <a:pathLst>
                <a:path w="3708781" h="2510631">
                  <a:moveTo>
                    <a:pt x="120013" y="0"/>
                  </a:moveTo>
                  <a:lnTo>
                    <a:pt x="3588768" y="0"/>
                  </a:lnTo>
                  <a:cubicBezTo>
                    <a:pt x="3655049" y="0"/>
                    <a:pt x="3708781" y="53732"/>
                    <a:pt x="3708781" y="120013"/>
                  </a:cubicBezTo>
                  <a:lnTo>
                    <a:pt x="3708781" y="2390618"/>
                  </a:lnTo>
                  <a:cubicBezTo>
                    <a:pt x="3708781" y="2456899"/>
                    <a:pt x="3655049" y="2510631"/>
                    <a:pt x="3588768" y="2510631"/>
                  </a:cubicBezTo>
                  <a:lnTo>
                    <a:pt x="120013" y="2510631"/>
                  </a:lnTo>
                  <a:cubicBezTo>
                    <a:pt x="53732" y="2510631"/>
                    <a:pt x="0" y="2456899"/>
                    <a:pt x="0" y="2390618"/>
                  </a:cubicBezTo>
                  <a:lnTo>
                    <a:pt x="0" y="120013"/>
                  </a:lnTo>
                  <a:cubicBezTo>
                    <a:pt x="0" y="53732"/>
                    <a:pt x="53732" y="0"/>
                    <a:pt x="120013" y="0"/>
                  </a:cubicBez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8" name="Freeform 8"/>
          <p:cNvSpPr/>
          <p:nvPr/>
        </p:nvSpPr>
        <p:spPr>
          <a:xfrm>
            <a:off x="1200130" y="2045228"/>
            <a:ext cx="7323519" cy="4867578"/>
          </a:xfrm>
          <a:custGeom>
            <a:avLst/>
            <a:gdLst/>
            <a:ahLst/>
            <a:cxnLst/>
            <a:rect l="l" t="t" r="r" b="b"/>
            <a:pathLst>
              <a:path w="7323519" h="4867578">
                <a:moveTo>
                  <a:pt x="0" y="0"/>
                </a:moveTo>
                <a:lnTo>
                  <a:pt x="7323519" y="0"/>
                </a:lnTo>
                <a:lnTo>
                  <a:pt x="7323519" y="4867579"/>
                </a:lnTo>
                <a:lnTo>
                  <a:pt x="0" y="4867579"/>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sp>
        <p:nvSpPr>
          <p:cNvPr id="9" name="TextBox 9"/>
          <p:cNvSpPr txBox="1"/>
          <p:nvPr/>
        </p:nvSpPr>
        <p:spPr>
          <a:xfrm>
            <a:off x="2830928" y="633336"/>
            <a:ext cx="12758407" cy="738420"/>
          </a:xfrm>
          <a:prstGeom prst="rect">
            <a:avLst/>
          </a:prstGeom>
        </p:spPr>
        <p:txBody>
          <a:bodyPr lIns="0" tIns="0" rIns="0" bIns="0" rtlCol="0" anchor="t">
            <a:spAutoFit/>
          </a:bodyPr>
          <a:lstStyle/>
          <a:p>
            <a:pPr algn="l">
              <a:lnSpc>
                <a:spcPts val="5475"/>
              </a:lnSpc>
            </a:pPr>
            <a:r>
              <a:rPr lang="en-US" sz="4380" b="1">
                <a:solidFill>
                  <a:srgbClr val="253A7E"/>
                </a:solidFill>
                <a:latin typeface="Bitter Bold"/>
                <a:ea typeface="Bitter Bold"/>
                <a:cs typeface="Bitter Bold"/>
                <a:sym typeface="Bitter Bold"/>
              </a:rPr>
              <a:t>Examples of Famous Music Videos in Thailand</a:t>
            </a:r>
          </a:p>
        </p:txBody>
      </p:sp>
      <p:sp>
        <p:nvSpPr>
          <p:cNvPr id="10" name="TextBox 10"/>
          <p:cNvSpPr txBox="1"/>
          <p:nvPr/>
        </p:nvSpPr>
        <p:spPr>
          <a:xfrm>
            <a:off x="9994697" y="7128862"/>
            <a:ext cx="7264603"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LISA (Blackpink) – "Rockstar" (2024)</a:t>
            </a:r>
          </a:p>
        </p:txBody>
      </p:sp>
      <p:sp>
        <p:nvSpPr>
          <p:cNvPr id="11" name="TextBox 11"/>
          <p:cNvSpPr txBox="1"/>
          <p:nvPr/>
        </p:nvSpPr>
        <p:spPr>
          <a:xfrm>
            <a:off x="9611903" y="7613091"/>
            <a:ext cx="8030191" cy="1362160"/>
          </a:xfrm>
          <a:prstGeom prst="rect">
            <a:avLst/>
          </a:prstGeom>
        </p:spPr>
        <p:txBody>
          <a:bodyPr lIns="0" tIns="0" rIns="0" bIns="0" rtlCol="0" anchor="t">
            <a:spAutoFit/>
          </a:bodyPr>
          <a:lstStyle/>
          <a:p>
            <a:pPr algn="ctr">
              <a:lnSpc>
                <a:spcPts val="3663"/>
              </a:lnSpc>
            </a:pPr>
            <a:r>
              <a:rPr lang="en-US" sz="2289">
                <a:solidFill>
                  <a:srgbClr val="000000"/>
                </a:solidFill>
                <a:latin typeface="Bitter"/>
                <a:ea typeface="Bitter"/>
                <a:cs typeface="Bitter"/>
                <a:sym typeface="Bitter"/>
              </a:rPr>
              <a:t>Global K-pop star and Thailand native LISA filmed the music video for her hit comeback single "Rockstar" in 2024,</a:t>
            </a:r>
            <a:r>
              <a:rPr lang="en-US" sz="2289" b="1">
                <a:solidFill>
                  <a:srgbClr val="000000"/>
                </a:solidFill>
                <a:latin typeface="Bitter Bold"/>
                <a:ea typeface="Bitter Bold"/>
                <a:cs typeface="Bitter Bold"/>
                <a:sym typeface="Bitter Bold"/>
              </a:rPr>
              <a:t> at Yaowarat Road (Bangkok’s Chinatown) </a:t>
            </a:r>
          </a:p>
        </p:txBody>
      </p:sp>
      <p:sp>
        <p:nvSpPr>
          <p:cNvPr id="12" name="TextBox 12"/>
          <p:cNvSpPr txBox="1"/>
          <p:nvPr/>
        </p:nvSpPr>
        <p:spPr>
          <a:xfrm>
            <a:off x="1284875" y="7081237"/>
            <a:ext cx="7238775" cy="430212"/>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Troy Sivan - “Got Me Started”  (2023)</a:t>
            </a:r>
          </a:p>
        </p:txBody>
      </p:sp>
      <p:sp>
        <p:nvSpPr>
          <p:cNvPr id="13" name="TextBox 13"/>
          <p:cNvSpPr txBox="1"/>
          <p:nvPr/>
        </p:nvSpPr>
        <p:spPr>
          <a:xfrm>
            <a:off x="851676" y="7592502"/>
            <a:ext cx="8105171" cy="1840653"/>
          </a:xfrm>
          <a:prstGeom prst="rect">
            <a:avLst/>
          </a:prstGeom>
        </p:spPr>
        <p:txBody>
          <a:bodyPr lIns="0" tIns="0" rIns="0" bIns="0" rtlCol="0" anchor="t">
            <a:spAutoFit/>
          </a:bodyPr>
          <a:lstStyle/>
          <a:p>
            <a:pPr algn="ctr">
              <a:lnSpc>
                <a:spcPts val="3660"/>
              </a:lnSpc>
            </a:pPr>
            <a:r>
              <a:rPr lang="en-US" sz="2287">
                <a:solidFill>
                  <a:srgbClr val="000000"/>
                </a:solidFill>
                <a:latin typeface="Bitter"/>
                <a:ea typeface="Bitter"/>
                <a:cs typeface="Bitter"/>
                <a:sym typeface="Bitter"/>
              </a:rPr>
              <a:t>Australian pop star Troye Sivan filmed the music video for his hit single "Got Me Started" across Bangkok in 2023 —including </a:t>
            </a:r>
            <a:r>
              <a:rPr lang="en-US" sz="2287" b="1">
                <a:solidFill>
                  <a:srgbClr val="000000"/>
                </a:solidFill>
                <a:latin typeface="Bitter Bold"/>
                <a:ea typeface="Bitter Bold"/>
                <a:cs typeface="Bitter Bold"/>
                <a:sym typeface="Bitter Bold"/>
              </a:rPr>
              <a:t>the Chong Nonsi Skywalk and Yaowarat Road (Bangkok’s Chinatown).</a:t>
            </a:r>
          </a:p>
        </p:txBody>
      </p:sp>
      <p:sp>
        <p:nvSpPr>
          <p:cNvPr id="14" name="TextBox 14"/>
          <p:cNvSpPr txBox="1"/>
          <p:nvPr/>
        </p:nvSpPr>
        <p:spPr>
          <a:xfrm>
            <a:off x="6420996" y="9733510"/>
            <a:ext cx="16323469" cy="328613"/>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LLOUD official YT, Sanook, Time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E7C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782866"/>
            <a:chOff x="0" y="0"/>
            <a:chExt cx="24384000" cy="2377155"/>
          </a:xfrm>
        </p:grpSpPr>
        <p:sp>
          <p:nvSpPr>
            <p:cNvPr id="3" name="Freeform 3"/>
            <p:cNvSpPr/>
            <p:nvPr/>
          </p:nvSpPr>
          <p:spPr>
            <a:xfrm>
              <a:off x="0" y="0"/>
              <a:ext cx="24384000" cy="2377155"/>
            </a:xfrm>
            <a:custGeom>
              <a:avLst/>
              <a:gdLst/>
              <a:ahLst/>
              <a:cxnLst/>
              <a:rect l="l" t="t" r="r" b="b"/>
              <a:pathLst>
                <a:path w="24384000" h="2377155">
                  <a:moveTo>
                    <a:pt x="0" y="0"/>
                  </a:moveTo>
                  <a:lnTo>
                    <a:pt x="24384000" y="0"/>
                  </a:lnTo>
                  <a:lnTo>
                    <a:pt x="24384000" y="2377155"/>
                  </a:lnTo>
                  <a:lnTo>
                    <a:pt x="0" y="2377155"/>
                  </a:lnTo>
                  <a:close/>
                </a:path>
              </a:pathLst>
            </a:custGeom>
            <a:solidFill>
              <a:srgbClr val="FFFFFF"/>
            </a:solidFill>
          </p:spPr>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6" name="Freeform 6"/>
          <p:cNvSpPr/>
          <p:nvPr/>
        </p:nvSpPr>
        <p:spPr>
          <a:xfrm>
            <a:off x="9422934" y="2056746"/>
            <a:ext cx="7912566" cy="5114376"/>
          </a:xfrm>
          <a:custGeom>
            <a:avLst/>
            <a:gdLst/>
            <a:ahLst/>
            <a:cxnLst/>
            <a:rect l="l" t="t" r="r" b="b"/>
            <a:pathLst>
              <a:path w="7912566" h="5114376">
                <a:moveTo>
                  <a:pt x="0" y="0"/>
                </a:moveTo>
                <a:lnTo>
                  <a:pt x="7912566" y="0"/>
                </a:lnTo>
                <a:lnTo>
                  <a:pt x="7912566" y="5114376"/>
                </a:lnTo>
                <a:lnTo>
                  <a:pt x="0" y="511437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7" name="TextBox 7"/>
          <p:cNvSpPr txBox="1"/>
          <p:nvPr/>
        </p:nvSpPr>
        <p:spPr>
          <a:xfrm>
            <a:off x="2830928" y="633336"/>
            <a:ext cx="12758407" cy="738420"/>
          </a:xfrm>
          <a:prstGeom prst="rect">
            <a:avLst/>
          </a:prstGeom>
        </p:spPr>
        <p:txBody>
          <a:bodyPr lIns="0" tIns="0" rIns="0" bIns="0" rtlCol="0" anchor="t">
            <a:spAutoFit/>
          </a:bodyPr>
          <a:lstStyle/>
          <a:p>
            <a:pPr algn="l">
              <a:lnSpc>
                <a:spcPts val="5475"/>
              </a:lnSpc>
            </a:pPr>
            <a:r>
              <a:rPr lang="en-US" sz="4380" b="1">
                <a:solidFill>
                  <a:srgbClr val="253A7E"/>
                </a:solidFill>
                <a:latin typeface="Bitter Bold"/>
                <a:ea typeface="Bitter Bold"/>
                <a:cs typeface="Bitter Bold"/>
                <a:sym typeface="Bitter Bold"/>
              </a:rPr>
              <a:t>Examples of Famous Music Videos in Thailand</a:t>
            </a:r>
          </a:p>
        </p:txBody>
      </p:sp>
      <p:sp>
        <p:nvSpPr>
          <p:cNvPr id="8" name="TextBox 8"/>
          <p:cNvSpPr txBox="1"/>
          <p:nvPr/>
        </p:nvSpPr>
        <p:spPr>
          <a:xfrm>
            <a:off x="6420996" y="9733510"/>
            <a:ext cx="16323469" cy="328613"/>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Time Out, Neon Music</a:t>
            </a:r>
          </a:p>
        </p:txBody>
      </p:sp>
      <p:sp>
        <p:nvSpPr>
          <p:cNvPr id="9" name="TextBox 9"/>
          <p:cNvSpPr txBox="1"/>
          <p:nvPr/>
        </p:nvSpPr>
        <p:spPr>
          <a:xfrm>
            <a:off x="9945911" y="7280296"/>
            <a:ext cx="7106342"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BamBam – "Dancing by Myself” (2025)</a:t>
            </a:r>
          </a:p>
        </p:txBody>
      </p:sp>
      <p:sp>
        <p:nvSpPr>
          <p:cNvPr id="10" name="TextBox 10"/>
          <p:cNvSpPr txBox="1"/>
          <p:nvPr/>
        </p:nvSpPr>
        <p:spPr>
          <a:xfrm>
            <a:off x="9093518" y="7896140"/>
            <a:ext cx="8514247" cy="1840526"/>
          </a:xfrm>
          <a:prstGeom prst="rect">
            <a:avLst/>
          </a:prstGeom>
        </p:spPr>
        <p:txBody>
          <a:bodyPr lIns="0" tIns="0" rIns="0" bIns="0" rtlCol="0" anchor="t">
            <a:spAutoFit/>
          </a:bodyPr>
          <a:lstStyle/>
          <a:p>
            <a:pPr algn="ctr">
              <a:lnSpc>
                <a:spcPts val="3663"/>
              </a:lnSpc>
            </a:pPr>
            <a:r>
              <a:rPr lang="en-US" sz="2289">
                <a:solidFill>
                  <a:srgbClr val="000000"/>
                </a:solidFill>
                <a:latin typeface="Bitter"/>
                <a:ea typeface="Bitter"/>
                <a:cs typeface="Bitter"/>
                <a:sym typeface="Bitter"/>
              </a:rPr>
              <a:t>Thai K-pop star and GOT7 member BamBam filmed the dynamic music video for his single "Dancing by Myself" across</a:t>
            </a:r>
            <a:r>
              <a:rPr lang="en-US" sz="2289" b="1">
                <a:solidFill>
                  <a:srgbClr val="000000"/>
                </a:solidFill>
                <a:latin typeface="Bitter Bold"/>
                <a:ea typeface="Bitter Bold"/>
                <a:cs typeface="Bitter Bold"/>
                <a:sym typeface="Bitter Bold"/>
              </a:rPr>
              <a:t> Bangkok's luxury sky lounge and bar</a:t>
            </a:r>
            <a:r>
              <a:rPr lang="en-US" sz="2289">
                <a:solidFill>
                  <a:srgbClr val="000000"/>
                </a:solidFill>
                <a:latin typeface="Bitter"/>
                <a:ea typeface="Bitter"/>
                <a:cs typeface="Bitter"/>
                <a:sym typeface="Bitter"/>
              </a:rPr>
              <a:t>, </a:t>
            </a:r>
          </a:p>
          <a:p>
            <a:pPr algn="ctr">
              <a:lnSpc>
                <a:spcPts val="3663"/>
              </a:lnSpc>
            </a:pPr>
            <a:r>
              <a:rPr lang="en-US" sz="2289">
                <a:solidFill>
                  <a:srgbClr val="000000"/>
                </a:solidFill>
                <a:latin typeface="Bitter"/>
                <a:ea typeface="Bitter"/>
                <a:cs typeface="Bitter"/>
                <a:sym typeface="Bitter"/>
              </a:rPr>
              <a:t>showcasing </a:t>
            </a:r>
            <a:r>
              <a:rPr lang="en-US" sz="2289" b="1">
                <a:solidFill>
                  <a:srgbClr val="000000"/>
                </a:solidFill>
                <a:latin typeface="Bitter Bold"/>
                <a:ea typeface="Bitter Bold"/>
                <a:cs typeface="Bitter Bold"/>
                <a:sym typeface="Bitter Bold"/>
              </a:rPr>
              <a:t>the city's vibrant nightlife </a:t>
            </a:r>
            <a:r>
              <a:rPr lang="en-US" sz="2289">
                <a:solidFill>
                  <a:srgbClr val="000000"/>
                </a:solidFill>
                <a:latin typeface="Bitter"/>
                <a:ea typeface="Bitter"/>
                <a:cs typeface="Bitter"/>
                <a:sym typeface="Bitter"/>
              </a:rPr>
              <a:t>in 2025.</a:t>
            </a:r>
          </a:p>
        </p:txBody>
      </p:sp>
      <p:sp>
        <p:nvSpPr>
          <p:cNvPr id="11" name="Freeform 11"/>
          <p:cNvSpPr/>
          <p:nvPr/>
        </p:nvSpPr>
        <p:spPr>
          <a:xfrm>
            <a:off x="756575" y="2086358"/>
            <a:ext cx="7659388" cy="4995607"/>
          </a:xfrm>
          <a:custGeom>
            <a:avLst/>
            <a:gdLst/>
            <a:ahLst/>
            <a:cxnLst/>
            <a:rect l="l" t="t" r="r" b="b"/>
            <a:pathLst>
              <a:path w="7659388" h="4995607">
                <a:moveTo>
                  <a:pt x="0" y="0"/>
                </a:moveTo>
                <a:lnTo>
                  <a:pt x="7659389" y="0"/>
                </a:lnTo>
                <a:lnTo>
                  <a:pt x="7659389" y="4995606"/>
                </a:lnTo>
                <a:lnTo>
                  <a:pt x="0" y="499560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sp>
        <p:nvSpPr>
          <p:cNvPr id="12" name="TextBox 12"/>
          <p:cNvSpPr txBox="1"/>
          <p:nvPr/>
        </p:nvSpPr>
        <p:spPr>
          <a:xfrm>
            <a:off x="1028700" y="7310564"/>
            <a:ext cx="6948080"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BamBam – "WONDERING” (2025)</a:t>
            </a:r>
          </a:p>
        </p:txBody>
      </p:sp>
      <p:sp>
        <p:nvSpPr>
          <p:cNvPr id="13" name="TextBox 13"/>
          <p:cNvSpPr txBox="1"/>
          <p:nvPr/>
        </p:nvSpPr>
        <p:spPr>
          <a:xfrm>
            <a:off x="165886" y="7924126"/>
            <a:ext cx="8840766" cy="1362160"/>
          </a:xfrm>
          <a:prstGeom prst="rect">
            <a:avLst/>
          </a:prstGeom>
        </p:spPr>
        <p:txBody>
          <a:bodyPr lIns="0" tIns="0" rIns="0" bIns="0" rtlCol="0" anchor="t">
            <a:spAutoFit/>
          </a:bodyPr>
          <a:lstStyle/>
          <a:p>
            <a:pPr algn="ctr">
              <a:lnSpc>
                <a:spcPts val="3663"/>
              </a:lnSpc>
            </a:pPr>
            <a:r>
              <a:rPr lang="en-US" sz="2289">
                <a:solidFill>
                  <a:srgbClr val="000000"/>
                </a:solidFill>
                <a:latin typeface="Bitter"/>
                <a:ea typeface="Bitter"/>
                <a:cs typeface="Bitter"/>
                <a:sym typeface="Bitter"/>
              </a:rPr>
              <a:t>Thai K-pop star and GOT7 member BamBam filmed the romantic music video for his hit single "WONDERING" across </a:t>
            </a:r>
            <a:r>
              <a:rPr lang="en-US" sz="2289" b="1">
                <a:solidFill>
                  <a:srgbClr val="000000"/>
                </a:solidFill>
                <a:latin typeface="Bitter Bold"/>
                <a:ea typeface="Bitter Bold"/>
                <a:cs typeface="Bitter Bold"/>
                <a:sym typeface="Bitter Bold"/>
              </a:rPr>
              <a:t>Thailand’s scenic beaches and urban streets</a:t>
            </a:r>
            <a:r>
              <a:rPr lang="en-US" sz="2289">
                <a:solidFill>
                  <a:srgbClr val="000000"/>
                </a:solidFill>
                <a:latin typeface="Bitter"/>
                <a:ea typeface="Bitter"/>
                <a:cs typeface="Bitter"/>
                <a:sym typeface="Bitter"/>
              </a:rPr>
              <a:t> in 2025.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B6E98"/>
        </a:solidFill>
        <a:effectLst/>
      </p:bgPr>
    </p:bg>
    <p:spTree>
      <p:nvGrpSpPr>
        <p:cNvPr id="1" name=""/>
        <p:cNvGrpSpPr/>
        <p:nvPr/>
      </p:nvGrpSpPr>
      <p:grpSpPr>
        <a:xfrm>
          <a:off x="0" y="0"/>
          <a:ext cx="0" cy="0"/>
          <a:chOff x="0" y="0"/>
          <a:chExt cx="0" cy="0"/>
        </a:xfrm>
      </p:grpSpPr>
      <p:grpSp>
        <p:nvGrpSpPr>
          <p:cNvPr id="2" name="Group 2"/>
          <p:cNvGrpSpPr/>
          <p:nvPr/>
        </p:nvGrpSpPr>
        <p:grpSpPr>
          <a:xfrm>
            <a:off x="-41830" y="1879798"/>
            <a:ext cx="18288000" cy="9165578"/>
            <a:chOff x="0" y="0"/>
            <a:chExt cx="24384000" cy="12220771"/>
          </a:xfrm>
        </p:grpSpPr>
        <p:sp>
          <p:nvSpPr>
            <p:cNvPr id="3" name="Freeform 3"/>
            <p:cNvSpPr/>
            <p:nvPr/>
          </p:nvSpPr>
          <p:spPr>
            <a:xfrm>
              <a:off x="0" y="0"/>
              <a:ext cx="24384000" cy="12220771"/>
            </a:xfrm>
            <a:custGeom>
              <a:avLst/>
              <a:gdLst/>
              <a:ahLst/>
              <a:cxnLst/>
              <a:rect l="l" t="t" r="r" b="b"/>
              <a:pathLst>
                <a:path w="24384000" h="12220771">
                  <a:moveTo>
                    <a:pt x="0" y="0"/>
                  </a:moveTo>
                  <a:lnTo>
                    <a:pt x="24384000" y="0"/>
                  </a:lnTo>
                  <a:lnTo>
                    <a:pt x="24384000" y="12220771"/>
                  </a:lnTo>
                  <a:lnTo>
                    <a:pt x="0" y="12220771"/>
                  </a:lnTo>
                  <a:close/>
                </a:path>
              </a:pathLst>
            </a:custGeom>
            <a:solidFill>
              <a:srgbClr val="FFFFFF"/>
            </a:solidFill>
          </p:spPr>
        </p:sp>
      </p:grpSp>
      <p:sp>
        <p:nvSpPr>
          <p:cNvPr id="4" name="TextBox 4"/>
          <p:cNvSpPr txBox="1"/>
          <p:nvPr/>
        </p:nvSpPr>
        <p:spPr>
          <a:xfrm>
            <a:off x="3491655" y="633336"/>
            <a:ext cx="11472862" cy="730458"/>
          </a:xfrm>
          <a:prstGeom prst="rect">
            <a:avLst/>
          </a:prstGeom>
        </p:spPr>
        <p:txBody>
          <a:bodyPr lIns="0" tIns="0" rIns="0" bIns="0" rtlCol="0" anchor="t">
            <a:spAutoFit/>
          </a:bodyPr>
          <a:lstStyle/>
          <a:p>
            <a:pPr algn="ctr">
              <a:lnSpc>
                <a:spcPts val="5462"/>
              </a:lnSpc>
            </a:pPr>
            <a:r>
              <a:rPr lang="en-US" sz="4380" b="1">
                <a:solidFill>
                  <a:srgbClr val="FFFFFF"/>
                </a:solidFill>
                <a:latin typeface="Bitter Bold"/>
                <a:ea typeface="Bitter Bold"/>
                <a:cs typeface="Bitter Bold"/>
                <a:sym typeface="Bitter Bold"/>
              </a:rPr>
              <a:t>8 Michelin's Three Key Hotels in Thailand</a:t>
            </a:r>
          </a:p>
        </p:txBody>
      </p:sp>
      <p:grpSp>
        <p:nvGrpSpPr>
          <p:cNvPr id="5" name="Group 5"/>
          <p:cNvGrpSpPr/>
          <p:nvPr/>
        </p:nvGrpSpPr>
        <p:grpSpPr>
          <a:xfrm>
            <a:off x="242285" y="2227409"/>
            <a:ext cx="5771366" cy="5771366"/>
            <a:chOff x="0" y="0"/>
            <a:chExt cx="4990313" cy="4990313"/>
          </a:xfrm>
        </p:grpSpPr>
        <p:sp>
          <p:nvSpPr>
            <p:cNvPr id="6" name="Freeform 6" descr="preencoded.png"/>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3"/>
              <a:stretch>
                <a:fillRect/>
              </a:stretch>
            </a:blipFill>
          </p:spPr>
        </p:sp>
      </p:grpSp>
      <p:sp>
        <p:nvSpPr>
          <p:cNvPr id="7" name="TextBox 7"/>
          <p:cNvSpPr txBox="1"/>
          <p:nvPr/>
        </p:nvSpPr>
        <p:spPr>
          <a:xfrm>
            <a:off x="503015" y="8232276"/>
            <a:ext cx="4753008" cy="1363662"/>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Phula Bay, </a:t>
            </a:r>
          </a:p>
          <a:p>
            <a:pPr algn="ctr">
              <a:lnSpc>
                <a:spcPts val="3437"/>
              </a:lnSpc>
            </a:pPr>
            <a:r>
              <a:rPr lang="en-US" sz="2750" b="1">
                <a:solidFill>
                  <a:srgbClr val="000000"/>
                </a:solidFill>
                <a:latin typeface="Bitter Bold"/>
                <a:ea typeface="Bitter Bold"/>
                <a:cs typeface="Bitter Bold"/>
                <a:sym typeface="Bitter Bold"/>
              </a:rPr>
              <a:t>A Ritz-Carlton Reserve, Krabi </a:t>
            </a:r>
          </a:p>
        </p:txBody>
      </p:sp>
      <p:grpSp>
        <p:nvGrpSpPr>
          <p:cNvPr id="8" name="Group 8"/>
          <p:cNvGrpSpPr/>
          <p:nvPr/>
        </p:nvGrpSpPr>
        <p:grpSpPr>
          <a:xfrm>
            <a:off x="6296644" y="2238799"/>
            <a:ext cx="5729536" cy="5729536"/>
            <a:chOff x="0" y="0"/>
            <a:chExt cx="4990313" cy="4990313"/>
          </a:xfrm>
        </p:grpSpPr>
        <p:sp>
          <p:nvSpPr>
            <p:cNvPr id="9" name="Freeform 9" descr="preencoded.png"/>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4"/>
              <a:stretch>
                <a:fillRect/>
              </a:stretch>
            </a:blipFill>
          </p:spPr>
        </p:sp>
      </p:grpSp>
      <p:sp>
        <p:nvSpPr>
          <p:cNvPr id="10" name="TextBox 10"/>
          <p:cNvSpPr txBox="1"/>
          <p:nvPr/>
        </p:nvSpPr>
        <p:spPr>
          <a:xfrm>
            <a:off x="7171535" y="8398170"/>
            <a:ext cx="3544043" cy="461962"/>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Amanpuri, Phuket</a:t>
            </a:r>
          </a:p>
        </p:txBody>
      </p:sp>
      <p:grpSp>
        <p:nvGrpSpPr>
          <p:cNvPr id="11" name="Group 11"/>
          <p:cNvGrpSpPr/>
          <p:nvPr/>
        </p:nvGrpSpPr>
        <p:grpSpPr>
          <a:xfrm>
            <a:off x="12272714" y="2227409"/>
            <a:ext cx="5729536" cy="5729536"/>
            <a:chOff x="0" y="0"/>
            <a:chExt cx="4990313" cy="4990313"/>
          </a:xfrm>
        </p:grpSpPr>
        <p:sp>
          <p:nvSpPr>
            <p:cNvPr id="12" name="Freeform 12" descr="preencoded.png"/>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5"/>
              <a:stretch>
                <a:fillRect/>
              </a:stretch>
            </a:blipFill>
          </p:spPr>
        </p:sp>
      </p:grpSp>
      <p:sp>
        <p:nvSpPr>
          <p:cNvPr id="13" name="TextBox 13"/>
          <p:cNvSpPr txBox="1"/>
          <p:nvPr/>
        </p:nvSpPr>
        <p:spPr>
          <a:xfrm>
            <a:off x="13426230" y="8398170"/>
            <a:ext cx="3544043" cy="461962"/>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Keemala, Phuket </a:t>
            </a:r>
          </a:p>
        </p:txBody>
      </p:sp>
      <p:sp>
        <p:nvSpPr>
          <p:cNvPr id="14" name="TextBox 14"/>
          <p:cNvSpPr txBox="1"/>
          <p:nvPr/>
        </p:nvSpPr>
        <p:spPr>
          <a:xfrm>
            <a:off x="6296644" y="9191625"/>
            <a:ext cx="4894034" cy="681053"/>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6" tooltip="https://guide.michelin.com/en/article/travel/all-the-key-hotels-thailand-michelin-guide"/>
              </a:rPr>
              <a:t>Michelin Guide</a:t>
            </a:r>
          </a:p>
          <a:p>
            <a:pPr algn="ctr">
              <a:lnSpc>
                <a:spcPts val="2812"/>
              </a:lnSpc>
            </a:pPr>
            <a:r>
              <a:rPr lang="en-US" sz="1749">
                <a:solidFill>
                  <a:srgbClr val="000000"/>
                </a:solidFill>
                <a:latin typeface="Bitter"/>
                <a:ea typeface="Bitter"/>
                <a:cs typeface="Bitter"/>
                <a:sym typeface="Bitter"/>
              </a:rPr>
              <a:t>Photo credit: Forbes Thailand, Michelin Guide</a:t>
            </a:r>
          </a:p>
        </p:txBody>
      </p:sp>
      <p:grpSp>
        <p:nvGrpSpPr>
          <p:cNvPr id="15" name="Group 15"/>
          <p:cNvGrpSpPr/>
          <p:nvPr/>
        </p:nvGrpSpPr>
        <p:grpSpPr>
          <a:xfrm>
            <a:off x="17036948" y="285750"/>
            <a:ext cx="965302" cy="752323"/>
            <a:chOff x="0" y="0"/>
            <a:chExt cx="1287069" cy="1003097"/>
          </a:xfrm>
        </p:grpSpPr>
        <p:sp>
          <p:nvSpPr>
            <p:cNvPr id="16" name="Freeform 16"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3B6E98"/>
        </a:solidFill>
        <a:effectLst/>
      </p:bgPr>
    </p:bg>
    <p:spTree>
      <p:nvGrpSpPr>
        <p:cNvPr id="1" name=""/>
        <p:cNvGrpSpPr/>
        <p:nvPr/>
      </p:nvGrpSpPr>
      <p:grpSpPr>
        <a:xfrm>
          <a:off x="0" y="0"/>
          <a:ext cx="0" cy="0"/>
          <a:chOff x="0" y="0"/>
          <a:chExt cx="0" cy="0"/>
        </a:xfrm>
      </p:grpSpPr>
      <p:grpSp>
        <p:nvGrpSpPr>
          <p:cNvPr id="2" name="Group 2"/>
          <p:cNvGrpSpPr/>
          <p:nvPr/>
        </p:nvGrpSpPr>
        <p:grpSpPr>
          <a:xfrm>
            <a:off x="-41830" y="1879798"/>
            <a:ext cx="18288000" cy="9165578"/>
            <a:chOff x="0" y="0"/>
            <a:chExt cx="24384000" cy="12220771"/>
          </a:xfrm>
        </p:grpSpPr>
        <p:sp>
          <p:nvSpPr>
            <p:cNvPr id="3" name="Freeform 3"/>
            <p:cNvSpPr/>
            <p:nvPr/>
          </p:nvSpPr>
          <p:spPr>
            <a:xfrm>
              <a:off x="0" y="0"/>
              <a:ext cx="24384000" cy="12220771"/>
            </a:xfrm>
            <a:custGeom>
              <a:avLst/>
              <a:gdLst/>
              <a:ahLst/>
              <a:cxnLst/>
              <a:rect l="l" t="t" r="r" b="b"/>
              <a:pathLst>
                <a:path w="24384000" h="12220771">
                  <a:moveTo>
                    <a:pt x="0" y="0"/>
                  </a:moveTo>
                  <a:lnTo>
                    <a:pt x="24384000" y="0"/>
                  </a:lnTo>
                  <a:lnTo>
                    <a:pt x="24384000" y="12220771"/>
                  </a:lnTo>
                  <a:lnTo>
                    <a:pt x="0" y="12220771"/>
                  </a:lnTo>
                  <a:close/>
                </a:path>
              </a:pathLst>
            </a:custGeom>
            <a:solidFill>
              <a:srgbClr val="FFFFFF"/>
            </a:solidFill>
          </p:spPr>
        </p:sp>
      </p:grpSp>
      <p:grpSp>
        <p:nvGrpSpPr>
          <p:cNvPr id="4" name="Group 4"/>
          <p:cNvGrpSpPr/>
          <p:nvPr/>
        </p:nvGrpSpPr>
        <p:grpSpPr>
          <a:xfrm>
            <a:off x="242285" y="2227409"/>
            <a:ext cx="5771366" cy="5771366"/>
            <a:chOff x="0" y="0"/>
            <a:chExt cx="4990313" cy="4990313"/>
          </a:xfrm>
        </p:grpSpPr>
        <p:sp>
          <p:nvSpPr>
            <p:cNvPr id="5" name="Freeform 5" descr="preencoded.png"/>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3"/>
              <a:stretch>
                <a:fillRect/>
              </a:stretch>
            </a:blipFill>
          </p:spPr>
        </p:sp>
      </p:grpSp>
      <p:grpSp>
        <p:nvGrpSpPr>
          <p:cNvPr id="6" name="Group 6"/>
          <p:cNvGrpSpPr/>
          <p:nvPr/>
        </p:nvGrpSpPr>
        <p:grpSpPr>
          <a:xfrm>
            <a:off x="6296644" y="2238799"/>
            <a:ext cx="5729536" cy="5729536"/>
            <a:chOff x="0" y="0"/>
            <a:chExt cx="4990313" cy="4990313"/>
          </a:xfrm>
        </p:grpSpPr>
        <p:sp>
          <p:nvSpPr>
            <p:cNvPr id="7" name="Freeform 7"/>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12272714" y="2227409"/>
            <a:ext cx="5729536" cy="5729536"/>
            <a:chOff x="0" y="0"/>
            <a:chExt cx="4990313" cy="4990313"/>
          </a:xfrm>
        </p:grpSpPr>
        <p:sp>
          <p:nvSpPr>
            <p:cNvPr id="9" name="Freeform 9"/>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grpSp>
        <p:nvGrpSpPr>
          <p:cNvPr id="10" name="Group 10"/>
          <p:cNvGrpSpPr/>
          <p:nvPr/>
        </p:nvGrpSpPr>
        <p:grpSpPr>
          <a:xfrm>
            <a:off x="17036948" y="285750"/>
            <a:ext cx="965302" cy="752323"/>
            <a:chOff x="0" y="0"/>
            <a:chExt cx="1287069" cy="1003097"/>
          </a:xfrm>
        </p:grpSpPr>
        <p:sp>
          <p:nvSpPr>
            <p:cNvPr id="11" name="Freeform 11"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grpSp>
        <p:nvGrpSpPr>
          <p:cNvPr id="12" name="Group 12"/>
          <p:cNvGrpSpPr/>
          <p:nvPr/>
        </p:nvGrpSpPr>
        <p:grpSpPr>
          <a:xfrm>
            <a:off x="242285" y="2238799"/>
            <a:ext cx="5771366" cy="5771366"/>
            <a:chOff x="0" y="0"/>
            <a:chExt cx="3095231" cy="3095231"/>
          </a:xfrm>
        </p:grpSpPr>
        <p:sp>
          <p:nvSpPr>
            <p:cNvPr id="13" name="Freeform 13"/>
            <p:cNvSpPr/>
            <p:nvPr/>
          </p:nvSpPr>
          <p:spPr>
            <a:xfrm>
              <a:off x="0" y="0"/>
              <a:ext cx="3095244" cy="3095244"/>
            </a:xfrm>
            <a:custGeom>
              <a:avLst/>
              <a:gdLst/>
              <a:ahLst/>
              <a:cxnLst/>
              <a:rect l="l" t="t" r="r" b="b"/>
              <a:pathLst>
                <a:path w="3095244" h="3095244">
                  <a:moveTo>
                    <a:pt x="0" y="0"/>
                  </a:moveTo>
                  <a:lnTo>
                    <a:pt x="3095244" y="0"/>
                  </a:lnTo>
                  <a:lnTo>
                    <a:pt x="3095244" y="3095244"/>
                  </a:lnTo>
                  <a:lnTo>
                    <a:pt x="0" y="3095244"/>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
        <p:nvSpPr>
          <p:cNvPr id="14" name="TextBox 14"/>
          <p:cNvSpPr txBox="1"/>
          <p:nvPr/>
        </p:nvSpPr>
        <p:spPr>
          <a:xfrm>
            <a:off x="3491655" y="633336"/>
            <a:ext cx="11472862" cy="730458"/>
          </a:xfrm>
          <a:prstGeom prst="rect">
            <a:avLst/>
          </a:prstGeom>
        </p:spPr>
        <p:txBody>
          <a:bodyPr lIns="0" tIns="0" rIns="0" bIns="0" rtlCol="0" anchor="t">
            <a:spAutoFit/>
          </a:bodyPr>
          <a:lstStyle/>
          <a:p>
            <a:pPr algn="ctr">
              <a:lnSpc>
                <a:spcPts val="5462"/>
              </a:lnSpc>
            </a:pPr>
            <a:r>
              <a:rPr lang="en-US" sz="4380" b="1">
                <a:solidFill>
                  <a:srgbClr val="FFFFFF"/>
                </a:solidFill>
                <a:latin typeface="Bitter Bold"/>
                <a:ea typeface="Bitter Bold"/>
                <a:cs typeface="Bitter Bold"/>
                <a:sym typeface="Bitter Bold"/>
              </a:rPr>
              <a:t>8 Michelin's Three Key Hotels in Thailand</a:t>
            </a:r>
          </a:p>
        </p:txBody>
      </p:sp>
      <p:sp>
        <p:nvSpPr>
          <p:cNvPr id="15" name="TextBox 15"/>
          <p:cNvSpPr txBox="1"/>
          <p:nvPr/>
        </p:nvSpPr>
        <p:spPr>
          <a:xfrm>
            <a:off x="503015" y="8232276"/>
            <a:ext cx="4753008" cy="909638"/>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Mandarin Oriental Bangkok</a:t>
            </a:r>
          </a:p>
        </p:txBody>
      </p:sp>
      <p:sp>
        <p:nvSpPr>
          <p:cNvPr id="16" name="TextBox 16"/>
          <p:cNvSpPr txBox="1"/>
          <p:nvPr/>
        </p:nvSpPr>
        <p:spPr>
          <a:xfrm>
            <a:off x="7247147" y="8398170"/>
            <a:ext cx="3411868"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The Siam, Bangkok </a:t>
            </a:r>
          </a:p>
        </p:txBody>
      </p:sp>
      <p:sp>
        <p:nvSpPr>
          <p:cNvPr id="17" name="TextBox 17"/>
          <p:cNvSpPr txBox="1"/>
          <p:nvPr/>
        </p:nvSpPr>
        <p:spPr>
          <a:xfrm>
            <a:off x="12598191" y="8398170"/>
            <a:ext cx="5333471"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Four Season Resort Chiangmai</a:t>
            </a:r>
          </a:p>
        </p:txBody>
      </p:sp>
      <p:sp>
        <p:nvSpPr>
          <p:cNvPr id="18" name="TextBox 18"/>
          <p:cNvSpPr txBox="1"/>
          <p:nvPr/>
        </p:nvSpPr>
        <p:spPr>
          <a:xfrm>
            <a:off x="6344269" y="9075239"/>
            <a:ext cx="4894034" cy="681053"/>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8" tooltip="https://guide.michelin.com/en/article/travel/all-the-key-hotels-thailand-michelin-guide"/>
              </a:rPr>
              <a:t>Michelin Guide</a:t>
            </a:r>
          </a:p>
          <a:p>
            <a:pPr algn="ctr">
              <a:lnSpc>
                <a:spcPts val="2812"/>
              </a:lnSpc>
            </a:pPr>
            <a:r>
              <a:rPr lang="en-US" sz="1749">
                <a:solidFill>
                  <a:srgbClr val="000000"/>
                </a:solidFill>
                <a:latin typeface="Bitter"/>
                <a:ea typeface="Bitter"/>
                <a:cs typeface="Bitter"/>
                <a:sym typeface="Bitter"/>
              </a:rPr>
              <a:t>Photo credit: Forbes Thailand, Michelin Guide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3B6E98"/>
        </a:solidFill>
        <a:effectLst/>
      </p:bgPr>
    </p:bg>
    <p:spTree>
      <p:nvGrpSpPr>
        <p:cNvPr id="1" name=""/>
        <p:cNvGrpSpPr/>
        <p:nvPr/>
      </p:nvGrpSpPr>
      <p:grpSpPr>
        <a:xfrm>
          <a:off x="0" y="0"/>
          <a:ext cx="0" cy="0"/>
          <a:chOff x="0" y="0"/>
          <a:chExt cx="0" cy="0"/>
        </a:xfrm>
      </p:grpSpPr>
      <p:grpSp>
        <p:nvGrpSpPr>
          <p:cNvPr id="2" name="Group 2"/>
          <p:cNvGrpSpPr/>
          <p:nvPr/>
        </p:nvGrpSpPr>
        <p:grpSpPr>
          <a:xfrm>
            <a:off x="-41830" y="1879798"/>
            <a:ext cx="18288000" cy="9165578"/>
            <a:chOff x="0" y="0"/>
            <a:chExt cx="24384000" cy="12220771"/>
          </a:xfrm>
        </p:grpSpPr>
        <p:sp>
          <p:nvSpPr>
            <p:cNvPr id="3" name="Freeform 3"/>
            <p:cNvSpPr/>
            <p:nvPr/>
          </p:nvSpPr>
          <p:spPr>
            <a:xfrm>
              <a:off x="0" y="0"/>
              <a:ext cx="24384000" cy="12220771"/>
            </a:xfrm>
            <a:custGeom>
              <a:avLst/>
              <a:gdLst/>
              <a:ahLst/>
              <a:cxnLst/>
              <a:rect l="l" t="t" r="r" b="b"/>
              <a:pathLst>
                <a:path w="24384000" h="12220771">
                  <a:moveTo>
                    <a:pt x="0" y="0"/>
                  </a:moveTo>
                  <a:lnTo>
                    <a:pt x="24384000" y="0"/>
                  </a:lnTo>
                  <a:lnTo>
                    <a:pt x="24384000" y="12220771"/>
                  </a:lnTo>
                  <a:lnTo>
                    <a:pt x="0" y="12220771"/>
                  </a:lnTo>
                  <a:close/>
                </a:path>
              </a:pathLst>
            </a:custGeom>
            <a:solidFill>
              <a:srgbClr val="FFFFFF"/>
            </a:solidFill>
          </p:spPr>
        </p:sp>
      </p:grpSp>
      <p:grpSp>
        <p:nvGrpSpPr>
          <p:cNvPr id="4" name="Group 4"/>
          <p:cNvGrpSpPr/>
          <p:nvPr/>
        </p:nvGrpSpPr>
        <p:grpSpPr>
          <a:xfrm>
            <a:off x="10117529" y="2259714"/>
            <a:ext cx="5729536" cy="5778994"/>
            <a:chOff x="0" y="0"/>
            <a:chExt cx="4990313" cy="5033390"/>
          </a:xfrm>
        </p:grpSpPr>
        <p:sp>
          <p:nvSpPr>
            <p:cNvPr id="5" name="Freeform 5"/>
            <p:cNvSpPr/>
            <p:nvPr/>
          </p:nvSpPr>
          <p:spPr>
            <a:xfrm>
              <a:off x="0" y="0"/>
              <a:ext cx="4990338" cy="5033415"/>
            </a:xfrm>
            <a:custGeom>
              <a:avLst/>
              <a:gdLst/>
              <a:ahLst/>
              <a:cxnLst/>
              <a:rect l="l" t="t" r="r" b="b"/>
              <a:pathLst>
                <a:path w="4990338" h="5033415">
                  <a:moveTo>
                    <a:pt x="0" y="0"/>
                  </a:moveTo>
                  <a:lnTo>
                    <a:pt x="4990338" y="0"/>
                  </a:lnTo>
                  <a:lnTo>
                    <a:pt x="4990338" y="5033415"/>
                  </a:lnTo>
                  <a:lnTo>
                    <a:pt x="0" y="5033415"/>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6" name="Group 6"/>
          <p:cNvGrpSpPr/>
          <p:nvPr/>
        </p:nvGrpSpPr>
        <p:grpSpPr>
          <a:xfrm>
            <a:off x="17036948" y="285750"/>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2562659" y="2267342"/>
            <a:ext cx="5771366" cy="5771366"/>
            <a:chOff x="0" y="0"/>
            <a:chExt cx="3095231" cy="3095231"/>
          </a:xfrm>
        </p:grpSpPr>
        <p:sp>
          <p:nvSpPr>
            <p:cNvPr id="9" name="Freeform 9"/>
            <p:cNvSpPr/>
            <p:nvPr/>
          </p:nvSpPr>
          <p:spPr>
            <a:xfrm>
              <a:off x="0" y="0"/>
              <a:ext cx="3095244" cy="3095244"/>
            </a:xfrm>
            <a:custGeom>
              <a:avLst/>
              <a:gdLst/>
              <a:ahLst/>
              <a:cxnLst/>
              <a:rect l="l" t="t" r="r" b="b"/>
              <a:pathLst>
                <a:path w="3095244" h="3095244">
                  <a:moveTo>
                    <a:pt x="0" y="0"/>
                  </a:moveTo>
                  <a:lnTo>
                    <a:pt x="3095244" y="0"/>
                  </a:lnTo>
                  <a:lnTo>
                    <a:pt x="3095244" y="3095244"/>
                  </a:lnTo>
                  <a:lnTo>
                    <a:pt x="0" y="3095244"/>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0" name="TextBox 10"/>
          <p:cNvSpPr txBox="1"/>
          <p:nvPr/>
        </p:nvSpPr>
        <p:spPr>
          <a:xfrm>
            <a:off x="3491655" y="633336"/>
            <a:ext cx="11472862" cy="730458"/>
          </a:xfrm>
          <a:prstGeom prst="rect">
            <a:avLst/>
          </a:prstGeom>
        </p:spPr>
        <p:txBody>
          <a:bodyPr lIns="0" tIns="0" rIns="0" bIns="0" rtlCol="0" anchor="t">
            <a:spAutoFit/>
          </a:bodyPr>
          <a:lstStyle/>
          <a:p>
            <a:pPr algn="ctr">
              <a:lnSpc>
                <a:spcPts val="5462"/>
              </a:lnSpc>
            </a:pPr>
            <a:r>
              <a:rPr lang="en-US" sz="4380" b="1">
                <a:solidFill>
                  <a:srgbClr val="FFFFFF"/>
                </a:solidFill>
                <a:latin typeface="Bitter Bold"/>
                <a:ea typeface="Bitter Bold"/>
                <a:cs typeface="Bitter Bold"/>
                <a:sym typeface="Bitter Bold"/>
              </a:rPr>
              <a:t>8 Michelin's Three Key Hotels in Thailand</a:t>
            </a:r>
          </a:p>
        </p:txBody>
      </p:sp>
      <p:sp>
        <p:nvSpPr>
          <p:cNvPr id="11" name="TextBox 11"/>
          <p:cNvSpPr txBox="1"/>
          <p:nvPr/>
        </p:nvSpPr>
        <p:spPr>
          <a:xfrm>
            <a:off x="2881338" y="8383882"/>
            <a:ext cx="4753008"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Soneva Kiri, Trat</a:t>
            </a:r>
          </a:p>
        </p:txBody>
      </p:sp>
      <p:sp>
        <p:nvSpPr>
          <p:cNvPr id="12" name="TextBox 12"/>
          <p:cNvSpPr txBox="1"/>
          <p:nvPr/>
        </p:nvSpPr>
        <p:spPr>
          <a:xfrm>
            <a:off x="9406222" y="8393407"/>
            <a:ext cx="7171201"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Samujana Villas, Koh Samui, Surat Thani</a:t>
            </a:r>
          </a:p>
        </p:txBody>
      </p:sp>
      <p:sp>
        <p:nvSpPr>
          <p:cNvPr id="13" name="TextBox 13"/>
          <p:cNvSpPr txBox="1"/>
          <p:nvPr/>
        </p:nvSpPr>
        <p:spPr>
          <a:xfrm>
            <a:off x="6406104" y="9191625"/>
            <a:ext cx="4894034" cy="681053"/>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6" tooltip="https://guide.michelin.com/en/article/travel/all-the-key-hotels-thailand-michelin-guide"/>
              </a:rPr>
              <a:t>Michelin Guide</a:t>
            </a:r>
          </a:p>
          <a:p>
            <a:pPr algn="ctr">
              <a:lnSpc>
                <a:spcPts val="2812"/>
              </a:lnSpc>
            </a:pPr>
            <a:r>
              <a:rPr lang="en-US" sz="1749">
                <a:solidFill>
                  <a:srgbClr val="000000"/>
                </a:solidFill>
                <a:latin typeface="Bitter"/>
                <a:ea typeface="Bitter"/>
                <a:cs typeface="Bitter"/>
                <a:sym typeface="Bitter"/>
              </a:rPr>
              <a:t>Photo credit: Forbes Thailand, Michelin Guide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966703"/>
        </a:solidFill>
        <a:effectLst/>
      </p:bgPr>
    </p:bg>
    <p:spTree>
      <p:nvGrpSpPr>
        <p:cNvPr id="1" name=""/>
        <p:cNvGrpSpPr/>
        <p:nvPr/>
      </p:nvGrpSpPr>
      <p:grpSpPr>
        <a:xfrm>
          <a:off x="0" y="0"/>
          <a:ext cx="0" cy="0"/>
          <a:chOff x="0" y="0"/>
          <a:chExt cx="0" cy="0"/>
        </a:xfrm>
      </p:grpSpPr>
      <p:grpSp>
        <p:nvGrpSpPr>
          <p:cNvPr id="2" name="Group 2"/>
          <p:cNvGrpSpPr/>
          <p:nvPr/>
        </p:nvGrpSpPr>
        <p:grpSpPr>
          <a:xfrm>
            <a:off x="-41830" y="1879798"/>
            <a:ext cx="18288000" cy="9165578"/>
            <a:chOff x="0" y="0"/>
            <a:chExt cx="24384000" cy="12220771"/>
          </a:xfrm>
        </p:grpSpPr>
        <p:sp>
          <p:nvSpPr>
            <p:cNvPr id="3" name="Freeform 3"/>
            <p:cNvSpPr/>
            <p:nvPr/>
          </p:nvSpPr>
          <p:spPr>
            <a:xfrm>
              <a:off x="0" y="0"/>
              <a:ext cx="24384000" cy="12220771"/>
            </a:xfrm>
            <a:custGeom>
              <a:avLst/>
              <a:gdLst/>
              <a:ahLst/>
              <a:cxnLst/>
              <a:rect l="l" t="t" r="r" b="b"/>
              <a:pathLst>
                <a:path w="24384000" h="12220771">
                  <a:moveTo>
                    <a:pt x="0" y="0"/>
                  </a:moveTo>
                  <a:lnTo>
                    <a:pt x="24384000" y="0"/>
                  </a:lnTo>
                  <a:lnTo>
                    <a:pt x="24384000" y="12220771"/>
                  </a:lnTo>
                  <a:lnTo>
                    <a:pt x="0" y="12220771"/>
                  </a:lnTo>
                  <a:close/>
                </a:path>
              </a:pathLst>
            </a:custGeom>
            <a:solidFill>
              <a:srgbClr val="FFFFFF"/>
            </a:solidFill>
          </p:spPr>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6" name="TextBox 6"/>
          <p:cNvSpPr txBox="1"/>
          <p:nvPr/>
        </p:nvSpPr>
        <p:spPr>
          <a:xfrm>
            <a:off x="6705773" y="9529264"/>
            <a:ext cx="16303523" cy="328613"/>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Forbes Thailand, Michelin Guide</a:t>
            </a:r>
          </a:p>
        </p:txBody>
      </p:sp>
      <p:grpSp>
        <p:nvGrpSpPr>
          <p:cNvPr id="7" name="Group 7"/>
          <p:cNvGrpSpPr/>
          <p:nvPr/>
        </p:nvGrpSpPr>
        <p:grpSpPr>
          <a:xfrm>
            <a:off x="-2844081" y="2331655"/>
            <a:ext cx="18288000" cy="9165578"/>
            <a:chOff x="0" y="0"/>
            <a:chExt cx="24384000" cy="12220771"/>
          </a:xfrm>
        </p:grpSpPr>
        <p:sp>
          <p:nvSpPr>
            <p:cNvPr id="8" name="Freeform 8"/>
            <p:cNvSpPr/>
            <p:nvPr/>
          </p:nvSpPr>
          <p:spPr>
            <a:xfrm>
              <a:off x="0" y="0"/>
              <a:ext cx="24384000" cy="12220771"/>
            </a:xfrm>
            <a:custGeom>
              <a:avLst/>
              <a:gdLst/>
              <a:ahLst/>
              <a:cxnLst/>
              <a:rect l="l" t="t" r="r" b="b"/>
              <a:pathLst>
                <a:path w="24384000" h="12220771">
                  <a:moveTo>
                    <a:pt x="0" y="0"/>
                  </a:moveTo>
                  <a:lnTo>
                    <a:pt x="24384000" y="0"/>
                  </a:lnTo>
                  <a:lnTo>
                    <a:pt x="24384000" y="12220771"/>
                  </a:lnTo>
                  <a:lnTo>
                    <a:pt x="0" y="12220771"/>
                  </a:lnTo>
                  <a:close/>
                </a:path>
              </a:pathLst>
            </a:custGeom>
            <a:solidFill>
              <a:srgbClr val="FFFFFF"/>
            </a:solidFill>
          </p:spPr>
        </p:sp>
      </p:grpSp>
      <p:grpSp>
        <p:nvGrpSpPr>
          <p:cNvPr id="9" name="Group 9"/>
          <p:cNvGrpSpPr/>
          <p:nvPr/>
        </p:nvGrpSpPr>
        <p:grpSpPr>
          <a:xfrm>
            <a:off x="2530817" y="2379809"/>
            <a:ext cx="6320372" cy="6320372"/>
            <a:chOff x="0" y="0"/>
            <a:chExt cx="4990313" cy="4990313"/>
          </a:xfrm>
        </p:grpSpPr>
        <p:sp>
          <p:nvSpPr>
            <p:cNvPr id="10" name="Freeform 10"/>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11" name="Group 11"/>
          <p:cNvGrpSpPr/>
          <p:nvPr/>
        </p:nvGrpSpPr>
        <p:grpSpPr>
          <a:xfrm>
            <a:off x="9609144" y="2421639"/>
            <a:ext cx="6168741" cy="6168741"/>
            <a:chOff x="0" y="0"/>
            <a:chExt cx="4990313" cy="4990313"/>
          </a:xfrm>
        </p:grpSpPr>
        <p:sp>
          <p:nvSpPr>
            <p:cNvPr id="12" name="Freeform 12"/>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3" name="TextBox 13"/>
          <p:cNvSpPr txBox="1"/>
          <p:nvPr/>
        </p:nvSpPr>
        <p:spPr>
          <a:xfrm>
            <a:off x="3343573" y="196754"/>
            <a:ext cx="11600855" cy="2059778"/>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3 Thailand’s Hotels rank in </a:t>
            </a:r>
          </a:p>
          <a:p>
            <a:pPr algn="ctr">
              <a:lnSpc>
                <a:spcPts val="5461"/>
              </a:lnSpc>
            </a:pPr>
            <a:r>
              <a:rPr lang="en-US" sz="4380" b="1">
                <a:solidFill>
                  <a:srgbClr val="FFFFFF"/>
                </a:solidFill>
                <a:latin typeface="Bitter Bold"/>
                <a:ea typeface="Bitter Bold"/>
                <a:cs typeface="Bitter Bold"/>
                <a:sym typeface="Bitter Bold"/>
              </a:rPr>
              <a:t>“The World’s Best Hotels 2026” by 50Best </a:t>
            </a:r>
          </a:p>
          <a:p>
            <a:pPr algn="ctr">
              <a:lnSpc>
                <a:spcPts val="5462"/>
              </a:lnSpc>
            </a:pPr>
            <a:endParaRPr lang="en-US" sz="4380" b="1">
              <a:solidFill>
                <a:srgbClr val="FFFFFF"/>
              </a:solidFill>
              <a:latin typeface="Bitter Bold"/>
              <a:ea typeface="Bitter Bold"/>
              <a:cs typeface="Bitter Bold"/>
              <a:sym typeface="Bitter Bold"/>
            </a:endParaRPr>
          </a:p>
        </p:txBody>
      </p:sp>
      <p:sp>
        <p:nvSpPr>
          <p:cNvPr id="14" name="TextBox 14"/>
          <p:cNvSpPr txBox="1"/>
          <p:nvPr/>
        </p:nvSpPr>
        <p:spPr>
          <a:xfrm>
            <a:off x="2461145" y="8910728"/>
            <a:ext cx="6390044" cy="909638"/>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2nd - Four Seasons Hotel Bangkok </a:t>
            </a:r>
          </a:p>
          <a:p>
            <a:pPr algn="ctr">
              <a:lnSpc>
                <a:spcPts val="3437"/>
              </a:lnSpc>
            </a:pPr>
            <a:r>
              <a:rPr lang="en-US" sz="2750" b="1">
                <a:solidFill>
                  <a:srgbClr val="000000"/>
                </a:solidFill>
                <a:latin typeface="Bitter Bold"/>
                <a:ea typeface="Bitter Bold"/>
                <a:cs typeface="Bitter Bold"/>
                <a:sym typeface="Bitter Bold"/>
              </a:rPr>
              <a:t>at Chao Phraya River</a:t>
            </a:r>
          </a:p>
        </p:txBody>
      </p:sp>
      <p:sp>
        <p:nvSpPr>
          <p:cNvPr id="15" name="TextBox 15"/>
          <p:cNvSpPr txBox="1"/>
          <p:nvPr/>
        </p:nvSpPr>
        <p:spPr>
          <a:xfrm>
            <a:off x="10104527" y="8910728"/>
            <a:ext cx="4753008"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3rd - Capella Bangkok</a:t>
            </a:r>
          </a:p>
        </p:txBody>
      </p:sp>
      <p:grpSp>
        <p:nvGrpSpPr>
          <p:cNvPr id="16" name="Group 16"/>
          <p:cNvGrpSpPr/>
          <p:nvPr/>
        </p:nvGrpSpPr>
        <p:grpSpPr>
          <a:xfrm>
            <a:off x="110570" y="2032198"/>
            <a:ext cx="18288000" cy="9165578"/>
            <a:chOff x="0" y="0"/>
            <a:chExt cx="24384000" cy="12220771"/>
          </a:xfrm>
        </p:grpSpPr>
        <p:sp>
          <p:nvSpPr>
            <p:cNvPr id="17" name="Freeform 17"/>
            <p:cNvSpPr/>
            <p:nvPr/>
          </p:nvSpPr>
          <p:spPr>
            <a:xfrm>
              <a:off x="0" y="0"/>
              <a:ext cx="24384000" cy="12220771"/>
            </a:xfrm>
            <a:custGeom>
              <a:avLst/>
              <a:gdLst/>
              <a:ahLst/>
              <a:cxnLst/>
              <a:rect l="l" t="t" r="r" b="b"/>
              <a:pathLst>
                <a:path w="24384000" h="12220771">
                  <a:moveTo>
                    <a:pt x="0" y="0"/>
                  </a:moveTo>
                  <a:lnTo>
                    <a:pt x="24384000" y="0"/>
                  </a:lnTo>
                  <a:lnTo>
                    <a:pt x="24384000" y="12220771"/>
                  </a:lnTo>
                  <a:lnTo>
                    <a:pt x="0" y="12220771"/>
                  </a:lnTo>
                  <a:close/>
                </a:path>
              </a:pathLst>
            </a:custGeom>
            <a:solidFill>
              <a:srgbClr val="FFFFFF"/>
            </a:solidFill>
          </p:spPr>
        </p:sp>
      </p:grpSp>
      <p:sp>
        <p:nvSpPr>
          <p:cNvPr id="18" name="TextBox 18"/>
          <p:cNvSpPr txBox="1"/>
          <p:nvPr/>
        </p:nvSpPr>
        <p:spPr>
          <a:xfrm>
            <a:off x="326145" y="8384676"/>
            <a:ext cx="5623223" cy="845291"/>
          </a:xfrm>
          <a:prstGeom prst="rect">
            <a:avLst/>
          </a:prstGeom>
        </p:spPr>
        <p:txBody>
          <a:bodyPr lIns="0" tIns="0" rIns="0" bIns="0" rtlCol="0" anchor="t">
            <a:spAutoFit/>
          </a:bodyPr>
          <a:lstStyle/>
          <a:p>
            <a:pPr algn="ctr">
              <a:lnSpc>
                <a:spcPts val="3187"/>
              </a:lnSpc>
            </a:pPr>
            <a:r>
              <a:rPr lang="en-US" sz="2550" b="1">
                <a:solidFill>
                  <a:srgbClr val="000000"/>
                </a:solidFill>
                <a:latin typeface="Bitter Bold"/>
                <a:ea typeface="Bitter Bold"/>
                <a:cs typeface="Bitter Bold"/>
                <a:sym typeface="Bitter Bold"/>
              </a:rPr>
              <a:t>2nd - Four Seasons Hotel Bangkok </a:t>
            </a:r>
          </a:p>
          <a:p>
            <a:pPr algn="ctr">
              <a:lnSpc>
                <a:spcPts val="3187"/>
              </a:lnSpc>
            </a:pPr>
            <a:r>
              <a:rPr lang="en-US" sz="2550" b="1">
                <a:solidFill>
                  <a:srgbClr val="000000"/>
                </a:solidFill>
                <a:latin typeface="Bitter Bold"/>
                <a:ea typeface="Bitter Bold"/>
                <a:cs typeface="Bitter Bold"/>
                <a:sym typeface="Bitter Bold"/>
              </a:rPr>
              <a:t>at Chao Phraya River</a:t>
            </a:r>
          </a:p>
        </p:txBody>
      </p:sp>
      <p:sp>
        <p:nvSpPr>
          <p:cNvPr id="19" name="TextBox 19"/>
          <p:cNvSpPr txBox="1"/>
          <p:nvPr/>
        </p:nvSpPr>
        <p:spPr>
          <a:xfrm>
            <a:off x="6963860" y="8427608"/>
            <a:ext cx="3823295" cy="884237"/>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3rd - Capella Bangkok</a:t>
            </a:r>
          </a:p>
          <a:p>
            <a:pPr algn="ctr">
              <a:lnSpc>
                <a:spcPts val="3437"/>
              </a:lnSpc>
            </a:pPr>
            <a:endParaRPr lang="en-US" sz="2750" b="1">
              <a:solidFill>
                <a:srgbClr val="000000"/>
              </a:solidFill>
              <a:latin typeface="Bitter Bold"/>
              <a:ea typeface="Bitter Bold"/>
              <a:cs typeface="Bitter Bold"/>
              <a:sym typeface="Bitter Bold"/>
            </a:endParaRPr>
          </a:p>
        </p:txBody>
      </p:sp>
      <p:sp>
        <p:nvSpPr>
          <p:cNvPr id="20" name="TextBox 20"/>
          <p:cNvSpPr txBox="1"/>
          <p:nvPr/>
        </p:nvSpPr>
        <p:spPr>
          <a:xfrm>
            <a:off x="11858798" y="8496179"/>
            <a:ext cx="6577871" cy="424074"/>
          </a:xfrm>
          <a:prstGeom prst="rect">
            <a:avLst/>
          </a:prstGeom>
        </p:spPr>
        <p:txBody>
          <a:bodyPr lIns="0" tIns="0" rIns="0" bIns="0" rtlCol="0" anchor="t">
            <a:spAutoFit/>
          </a:bodyPr>
          <a:lstStyle/>
          <a:p>
            <a:pPr algn="ctr">
              <a:lnSpc>
                <a:spcPts val="3187"/>
              </a:lnSpc>
            </a:pPr>
            <a:r>
              <a:rPr lang="en-US" sz="2550" b="1">
                <a:solidFill>
                  <a:srgbClr val="000000"/>
                </a:solidFill>
                <a:latin typeface="Bitter Bold"/>
                <a:ea typeface="Bitter Bold"/>
                <a:cs typeface="Bitter Bold"/>
                <a:sym typeface="Bitter Bold"/>
              </a:rPr>
              <a:t>7th - Mandarin Oriental Bangkok</a:t>
            </a:r>
          </a:p>
        </p:txBody>
      </p:sp>
      <p:sp>
        <p:nvSpPr>
          <p:cNvPr id="21" name="TextBox 21"/>
          <p:cNvSpPr txBox="1"/>
          <p:nvPr/>
        </p:nvSpPr>
        <p:spPr>
          <a:xfrm>
            <a:off x="4316418" y="9299666"/>
            <a:ext cx="8556658" cy="681053"/>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6" tooltip="https://www.theworlds50best.com/hotels/best-in-the-world/list/1-50"/>
              </a:rPr>
              <a:t>50Best</a:t>
            </a:r>
          </a:p>
          <a:p>
            <a:pPr algn="ctr">
              <a:lnSpc>
                <a:spcPts val="2812"/>
              </a:lnSpc>
            </a:pPr>
            <a:r>
              <a:rPr lang="en-US" sz="1749">
                <a:solidFill>
                  <a:srgbClr val="000000"/>
                </a:solidFill>
                <a:latin typeface="Bitter"/>
                <a:ea typeface="Bitter"/>
                <a:cs typeface="Bitter"/>
                <a:sym typeface="Bitter"/>
              </a:rPr>
              <a:t>Photo credit: Four Season Hotel, Capella Bangkok, Mandarin Oriental Bangkok</a:t>
            </a:r>
          </a:p>
        </p:txBody>
      </p:sp>
      <p:grpSp>
        <p:nvGrpSpPr>
          <p:cNvPr id="22" name="Group 22"/>
          <p:cNvGrpSpPr/>
          <p:nvPr/>
        </p:nvGrpSpPr>
        <p:grpSpPr>
          <a:xfrm>
            <a:off x="236853" y="2379809"/>
            <a:ext cx="5782756" cy="5782756"/>
            <a:chOff x="0" y="0"/>
            <a:chExt cx="4990313" cy="4990313"/>
          </a:xfrm>
        </p:grpSpPr>
        <p:sp>
          <p:nvSpPr>
            <p:cNvPr id="23" name="Freeform 23"/>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grpSp>
        <p:nvGrpSpPr>
          <p:cNvPr id="24" name="Group 24"/>
          <p:cNvGrpSpPr/>
          <p:nvPr/>
        </p:nvGrpSpPr>
        <p:grpSpPr>
          <a:xfrm>
            <a:off x="6312866" y="2391199"/>
            <a:ext cx="5681911" cy="5771366"/>
            <a:chOff x="0" y="0"/>
            <a:chExt cx="4990313" cy="5068880"/>
          </a:xfrm>
        </p:grpSpPr>
        <p:sp>
          <p:nvSpPr>
            <p:cNvPr id="25" name="Freeform 25"/>
            <p:cNvSpPr/>
            <p:nvPr/>
          </p:nvSpPr>
          <p:spPr>
            <a:xfrm>
              <a:off x="0" y="0"/>
              <a:ext cx="4990338" cy="5068905"/>
            </a:xfrm>
            <a:custGeom>
              <a:avLst/>
              <a:gdLst/>
              <a:ahLst/>
              <a:cxnLst/>
              <a:rect l="l" t="t" r="r" b="b"/>
              <a:pathLst>
                <a:path w="4990338" h="5068905">
                  <a:moveTo>
                    <a:pt x="0" y="0"/>
                  </a:moveTo>
                  <a:lnTo>
                    <a:pt x="4990338" y="0"/>
                  </a:lnTo>
                  <a:lnTo>
                    <a:pt x="4990338" y="5068905"/>
                  </a:lnTo>
                  <a:lnTo>
                    <a:pt x="0" y="5068905"/>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sp>
      </p:grpSp>
      <p:grpSp>
        <p:nvGrpSpPr>
          <p:cNvPr id="26" name="Group 26"/>
          <p:cNvGrpSpPr/>
          <p:nvPr/>
        </p:nvGrpSpPr>
        <p:grpSpPr>
          <a:xfrm>
            <a:off x="12288034" y="2379809"/>
            <a:ext cx="5771366" cy="5761841"/>
            <a:chOff x="0" y="0"/>
            <a:chExt cx="3095231" cy="3090123"/>
          </a:xfrm>
        </p:grpSpPr>
        <p:sp>
          <p:nvSpPr>
            <p:cNvPr id="27" name="Freeform 27"/>
            <p:cNvSpPr/>
            <p:nvPr/>
          </p:nvSpPr>
          <p:spPr>
            <a:xfrm>
              <a:off x="0" y="0"/>
              <a:ext cx="3095244" cy="3090136"/>
            </a:xfrm>
            <a:custGeom>
              <a:avLst/>
              <a:gdLst/>
              <a:ahLst/>
              <a:cxnLst/>
              <a:rect l="l" t="t" r="r" b="b"/>
              <a:pathLst>
                <a:path w="3095244" h="3090136">
                  <a:moveTo>
                    <a:pt x="0" y="0"/>
                  </a:moveTo>
                  <a:lnTo>
                    <a:pt x="3095244" y="0"/>
                  </a:lnTo>
                  <a:lnTo>
                    <a:pt x="3095244" y="3090136"/>
                  </a:lnTo>
                  <a:lnTo>
                    <a:pt x="0" y="3090136"/>
                  </a:lnTo>
                  <a:lnTo>
                    <a:pt x="0" y="0"/>
                  </a:lnTo>
                  <a:close/>
                </a:path>
              </a:pathLst>
            </a:custGeom>
            <a:blipFill>
              <a:blip r:embed="rId9"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336F52"/>
        </a:solidFill>
        <a:effectLst/>
      </p:bgPr>
    </p:bg>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0" y="2036413"/>
            <a:ext cx="18278475" cy="9210796"/>
            <a:chOff x="0" y="0"/>
            <a:chExt cx="24371300" cy="12281061"/>
          </a:xfrm>
        </p:grpSpPr>
        <p:sp>
          <p:nvSpPr>
            <p:cNvPr id="5" name="Freeform 5"/>
            <p:cNvSpPr/>
            <p:nvPr/>
          </p:nvSpPr>
          <p:spPr>
            <a:xfrm>
              <a:off x="0" y="0"/>
              <a:ext cx="24371300" cy="12281061"/>
            </a:xfrm>
            <a:custGeom>
              <a:avLst/>
              <a:gdLst/>
              <a:ahLst/>
              <a:cxnLst/>
              <a:rect l="l" t="t" r="r" b="b"/>
              <a:pathLst>
                <a:path w="24371300" h="12281061">
                  <a:moveTo>
                    <a:pt x="0" y="0"/>
                  </a:moveTo>
                  <a:lnTo>
                    <a:pt x="24371300" y="0"/>
                  </a:lnTo>
                  <a:lnTo>
                    <a:pt x="24371300" y="12281061"/>
                  </a:lnTo>
                  <a:lnTo>
                    <a:pt x="0" y="12281061"/>
                  </a:lnTo>
                  <a:close/>
                </a:path>
              </a:pathLst>
            </a:custGeom>
            <a:solidFill>
              <a:srgbClr val="FFFFFF"/>
            </a:solidFill>
          </p:spPr>
        </p:sp>
      </p:grpSp>
      <p:sp>
        <p:nvSpPr>
          <p:cNvPr id="6" name="Freeform 6"/>
          <p:cNvSpPr/>
          <p:nvPr/>
        </p:nvSpPr>
        <p:spPr>
          <a:xfrm>
            <a:off x="1380217" y="2281656"/>
            <a:ext cx="7329910" cy="5068881"/>
          </a:xfrm>
          <a:custGeom>
            <a:avLst/>
            <a:gdLst/>
            <a:ahLst/>
            <a:cxnLst/>
            <a:rect l="l" t="t" r="r" b="b"/>
            <a:pathLst>
              <a:path w="7329910" h="5068881">
                <a:moveTo>
                  <a:pt x="0" y="0"/>
                </a:moveTo>
                <a:lnTo>
                  <a:pt x="7329910" y="0"/>
                </a:lnTo>
                <a:lnTo>
                  <a:pt x="7329910" y="5068881"/>
                </a:lnTo>
                <a:lnTo>
                  <a:pt x="0" y="5068881"/>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7" name="Freeform 7"/>
          <p:cNvSpPr/>
          <p:nvPr/>
        </p:nvSpPr>
        <p:spPr>
          <a:xfrm>
            <a:off x="9089361" y="2386431"/>
            <a:ext cx="8726637" cy="4514845"/>
          </a:xfrm>
          <a:custGeom>
            <a:avLst/>
            <a:gdLst/>
            <a:ahLst/>
            <a:cxnLst/>
            <a:rect l="l" t="t" r="r" b="b"/>
            <a:pathLst>
              <a:path w="8726637" h="4514845">
                <a:moveTo>
                  <a:pt x="0" y="0"/>
                </a:moveTo>
                <a:lnTo>
                  <a:pt x="8726637" y="0"/>
                </a:lnTo>
                <a:lnTo>
                  <a:pt x="8726637" y="4514845"/>
                </a:lnTo>
                <a:lnTo>
                  <a:pt x="0" y="4514845"/>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sp>
        <p:nvSpPr>
          <p:cNvPr id="8" name="TextBox 8"/>
          <p:cNvSpPr txBox="1"/>
          <p:nvPr/>
        </p:nvSpPr>
        <p:spPr>
          <a:xfrm>
            <a:off x="2520586" y="213517"/>
            <a:ext cx="13246827" cy="1458644"/>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Thai Universities rank</a:t>
            </a:r>
          </a:p>
          <a:p>
            <a:pPr algn="ctr">
              <a:lnSpc>
                <a:spcPts val="5462"/>
              </a:lnSpc>
            </a:pPr>
            <a:r>
              <a:rPr lang="en-US" sz="4380" b="1">
                <a:solidFill>
                  <a:srgbClr val="FFFFFF"/>
                </a:solidFill>
                <a:latin typeface="Bitter Bold"/>
                <a:ea typeface="Bitter Bold"/>
                <a:cs typeface="Bitter Bold"/>
                <a:sym typeface="Bitter Bold"/>
              </a:rPr>
              <a:t> in the Times Higher Education’s Global Top 100</a:t>
            </a:r>
          </a:p>
        </p:txBody>
      </p:sp>
      <p:sp>
        <p:nvSpPr>
          <p:cNvPr id="9" name="TextBox 9"/>
          <p:cNvSpPr txBox="1"/>
          <p:nvPr/>
        </p:nvSpPr>
        <p:spPr>
          <a:xfrm>
            <a:off x="1853421" y="9480057"/>
            <a:ext cx="14600209" cy="664588"/>
          </a:xfrm>
          <a:prstGeom prst="rect">
            <a:avLst/>
          </a:prstGeom>
        </p:spPr>
        <p:txBody>
          <a:bodyPr lIns="0" tIns="0" rIns="0" bIns="0" rtlCol="0" anchor="t">
            <a:spAutoFit/>
          </a:bodyPr>
          <a:lstStyle/>
          <a:p>
            <a:pPr algn="ctr">
              <a:lnSpc>
                <a:spcPts val="2731"/>
              </a:lnSpc>
            </a:pPr>
            <a:r>
              <a:rPr lang="en-US" sz="1700">
                <a:solidFill>
                  <a:srgbClr val="000000"/>
                </a:solidFill>
                <a:latin typeface="Bitter"/>
                <a:ea typeface="Bitter"/>
                <a:cs typeface="Bitter"/>
                <a:sym typeface="Bitter"/>
              </a:rPr>
              <a:t>Source</a:t>
            </a:r>
            <a:r>
              <a:rPr lang="en-US" sz="1700" u="sng">
                <a:solidFill>
                  <a:srgbClr val="000000"/>
                </a:solidFill>
                <a:latin typeface="Bitter"/>
                <a:ea typeface="Bitter"/>
                <a:cs typeface="Bitter"/>
                <a:sym typeface="Bitter"/>
                <a:hlinkClick r:id="rId6" tooltip="https://www.amarintv.com/news/politic/550014"/>
              </a:rPr>
              <a:t>:</a:t>
            </a:r>
            <a:r>
              <a:rPr lang="en-US" sz="1700" u="sng">
                <a:solidFill>
                  <a:srgbClr val="000000"/>
                </a:solidFill>
                <a:latin typeface="Bitter"/>
                <a:ea typeface="Bitter"/>
                <a:cs typeface="Bitter"/>
                <a:sym typeface="Bitter"/>
                <a:hlinkClick r:id="rId7" tooltip="https://www.timeshighereducation.com/world-university-rankings/methodology"/>
              </a:rPr>
              <a:t> Times Higher Education</a:t>
            </a:r>
            <a:r>
              <a:rPr lang="en-US" sz="1700">
                <a:solidFill>
                  <a:srgbClr val="000000"/>
                </a:solidFill>
                <a:latin typeface="Bitter"/>
                <a:ea typeface="Bitter"/>
                <a:cs typeface="Bitter"/>
                <a:sym typeface="Bitter"/>
              </a:rPr>
              <a:t>, </a:t>
            </a:r>
            <a:r>
              <a:rPr lang="en-US" sz="1700" u="sng">
                <a:solidFill>
                  <a:srgbClr val="000000"/>
                </a:solidFill>
                <a:latin typeface="Bitter"/>
                <a:ea typeface="Bitter"/>
                <a:cs typeface="Bitter"/>
                <a:sym typeface="Bitter"/>
                <a:hlinkClick r:id="rId8" tooltip="https://www.chula.ac.th/news/264376/"/>
              </a:rPr>
              <a:t>Chulalongkorn Univerrsity Website</a:t>
            </a:r>
            <a:r>
              <a:rPr lang="en-US" sz="1700">
                <a:solidFill>
                  <a:srgbClr val="000000"/>
                </a:solidFill>
                <a:latin typeface="Bitter"/>
                <a:ea typeface="Bitter"/>
                <a:cs typeface="Bitter"/>
                <a:sym typeface="Bitter"/>
              </a:rPr>
              <a:t>, </a:t>
            </a:r>
            <a:r>
              <a:rPr lang="en-US" sz="1700" u="sng">
                <a:solidFill>
                  <a:srgbClr val="000000"/>
                </a:solidFill>
                <a:latin typeface="Bitter"/>
                <a:ea typeface="Bitter"/>
                <a:cs typeface="Bitter"/>
                <a:sym typeface="Bitter"/>
                <a:hlinkClick r:id="rId6" tooltip="https://www.amarintv.com/news/politic/550014"/>
              </a:rPr>
              <a:t>Amarin TV</a:t>
            </a:r>
          </a:p>
          <a:p>
            <a:pPr algn="ctr">
              <a:lnSpc>
                <a:spcPts val="2732"/>
              </a:lnSpc>
            </a:pPr>
            <a:r>
              <a:rPr lang="en-US" sz="1700">
                <a:solidFill>
                  <a:srgbClr val="000000"/>
                </a:solidFill>
                <a:latin typeface="Bitter"/>
                <a:ea typeface="Bitter"/>
                <a:cs typeface="Bitter"/>
                <a:sym typeface="Bitter"/>
              </a:rPr>
              <a:t>Photo credit: Chulalongkorn University Website</a:t>
            </a:r>
          </a:p>
        </p:txBody>
      </p:sp>
      <p:sp>
        <p:nvSpPr>
          <p:cNvPr id="10" name="TextBox 10"/>
          <p:cNvSpPr txBox="1"/>
          <p:nvPr/>
        </p:nvSpPr>
        <p:spPr>
          <a:xfrm>
            <a:off x="-254664" y="7592188"/>
            <a:ext cx="18533139" cy="1628255"/>
          </a:xfrm>
          <a:prstGeom prst="rect">
            <a:avLst/>
          </a:prstGeom>
        </p:spPr>
        <p:txBody>
          <a:bodyPr lIns="0" tIns="0" rIns="0" bIns="0" rtlCol="0" anchor="t">
            <a:spAutoFit/>
          </a:bodyPr>
          <a:lstStyle/>
          <a:p>
            <a:pPr algn="ctr">
              <a:lnSpc>
                <a:spcPts val="3267"/>
              </a:lnSpc>
              <a:spcBef>
                <a:spcPct val="0"/>
              </a:spcBef>
            </a:pPr>
            <a:r>
              <a:rPr lang="en-US" sz="2613" b="1">
                <a:solidFill>
                  <a:srgbClr val="000000"/>
                </a:solidFill>
                <a:latin typeface="Bitter Bold"/>
                <a:ea typeface="Bitter Bold"/>
                <a:cs typeface="Bitter Bold"/>
                <a:sym typeface="Bitter Bold"/>
              </a:rPr>
              <a:t>Chulalongkorn University </a:t>
            </a:r>
          </a:p>
          <a:p>
            <a:pPr algn="ctr">
              <a:lnSpc>
                <a:spcPts val="3187"/>
              </a:lnSpc>
              <a:spcBef>
                <a:spcPct val="0"/>
              </a:spcBef>
            </a:pPr>
            <a:r>
              <a:rPr lang="en-US" sz="2550">
                <a:solidFill>
                  <a:srgbClr val="000000"/>
                </a:solidFill>
                <a:latin typeface="Bitter"/>
                <a:ea typeface="Bitter"/>
                <a:cs typeface="Bitter"/>
                <a:sym typeface="Bitter"/>
              </a:rPr>
              <a:t>secured the number one university in Thailand  </a:t>
            </a:r>
          </a:p>
          <a:p>
            <a:pPr algn="ctr">
              <a:lnSpc>
                <a:spcPts val="3187"/>
              </a:lnSpc>
              <a:spcBef>
                <a:spcPct val="0"/>
              </a:spcBef>
            </a:pPr>
            <a:r>
              <a:rPr lang="en-US" sz="2550">
                <a:solidFill>
                  <a:srgbClr val="000000"/>
                </a:solidFill>
                <a:latin typeface="Bitter"/>
                <a:ea typeface="Bitter"/>
                <a:cs typeface="Bitter"/>
                <a:sym typeface="Bitter"/>
              </a:rPr>
              <a:t>in the Times Higher Education World University Rankings 2026,</a:t>
            </a:r>
          </a:p>
          <a:p>
            <a:pPr algn="ctr">
              <a:lnSpc>
                <a:spcPts val="3187"/>
              </a:lnSpc>
              <a:spcBef>
                <a:spcPct val="0"/>
              </a:spcBef>
            </a:pPr>
            <a:r>
              <a:rPr lang="en-US" sz="2550">
                <a:solidFill>
                  <a:srgbClr val="000000"/>
                </a:solidFill>
                <a:latin typeface="Bitter"/>
                <a:ea typeface="Bitter"/>
                <a:cs typeface="Bitter"/>
                <a:sym typeface="Bitter"/>
              </a:rPr>
              <a:t>for the third consecutive year (2024–2026). The university also ranks 19th for overall score globally.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sp>
        <p:nvSpPr>
          <p:cNvPr id="6" name="TextBox 6"/>
          <p:cNvSpPr txBox="1"/>
          <p:nvPr/>
        </p:nvSpPr>
        <p:spPr>
          <a:xfrm>
            <a:off x="959491" y="954291"/>
            <a:ext cx="6853533" cy="875709"/>
          </a:xfrm>
          <a:prstGeom prst="rect">
            <a:avLst/>
          </a:prstGeom>
        </p:spPr>
        <p:txBody>
          <a:bodyPr lIns="0" tIns="0" rIns="0" bIns="0" rtlCol="0" anchor="t">
            <a:spAutoFit/>
          </a:bodyPr>
          <a:lstStyle/>
          <a:p>
            <a:pPr algn="l">
              <a:lnSpc>
                <a:spcPts val="6687"/>
              </a:lnSpc>
            </a:pPr>
            <a:r>
              <a:rPr lang="en-US" sz="5375" b="1">
                <a:solidFill>
                  <a:srgbClr val="253A7E"/>
                </a:solidFill>
                <a:latin typeface="Bitter Bold"/>
                <a:ea typeface="Bitter Bold"/>
                <a:cs typeface="Bitter Bold"/>
                <a:sym typeface="Bitter Bold"/>
              </a:rPr>
              <a:t>Thailand in Brief</a:t>
            </a:r>
          </a:p>
        </p:txBody>
      </p:sp>
      <p:sp>
        <p:nvSpPr>
          <p:cNvPr id="7" name="TextBox 7"/>
          <p:cNvSpPr txBox="1"/>
          <p:nvPr/>
        </p:nvSpPr>
        <p:spPr>
          <a:xfrm>
            <a:off x="959491" y="2292553"/>
            <a:ext cx="16369008" cy="1401518"/>
          </a:xfrm>
          <a:prstGeom prst="rect">
            <a:avLst/>
          </a:prstGeom>
        </p:spPr>
        <p:txBody>
          <a:bodyPr lIns="0" tIns="0" rIns="0" bIns="0" rtlCol="0" anchor="t">
            <a:spAutoFit/>
          </a:bodyPr>
          <a:lstStyle/>
          <a:p>
            <a:pPr algn="l">
              <a:lnSpc>
                <a:spcPts val="3437"/>
              </a:lnSpc>
            </a:pPr>
            <a:r>
              <a:rPr lang="en-US" sz="2124" b="1">
                <a:solidFill>
                  <a:srgbClr val="000000"/>
                </a:solidFill>
                <a:latin typeface="Bitter Bold"/>
                <a:ea typeface="Bitter Bold"/>
                <a:cs typeface="Bitter Bold"/>
                <a:sym typeface="Bitter Bold"/>
              </a:rPr>
              <a:t>"Thailand in Brief "</a:t>
            </a:r>
            <a:r>
              <a:rPr lang="en-US" sz="2124">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id="8" name="TextBox 8"/>
          <p:cNvSpPr txBox="1"/>
          <p:nvPr/>
        </p:nvSpPr>
        <p:spPr>
          <a:xfrm>
            <a:off x="959491" y="3916709"/>
            <a:ext cx="16369008" cy="1840116"/>
          </a:xfrm>
          <a:prstGeom prst="rect">
            <a:avLst/>
          </a:prstGeom>
        </p:spPr>
        <p:txBody>
          <a:bodyPr lIns="0" tIns="0" rIns="0" bIns="0" rtlCol="0" anchor="t">
            <a:spAutoFit/>
          </a:bodyPr>
          <a:lstStyle/>
          <a:p>
            <a:pPr algn="l">
              <a:lnSpc>
                <a:spcPts val="3437"/>
              </a:lnSpc>
            </a:pPr>
            <a:r>
              <a:rPr lang="en-US" sz="2124">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4" b="1">
                <a:solidFill>
                  <a:srgbClr val="000000"/>
                </a:solidFill>
                <a:latin typeface="Bitter Bold"/>
                <a:ea typeface="Bitter Bold"/>
                <a:cs typeface="Bitter Bold"/>
                <a:sym typeface="Bitter Bold"/>
              </a:rPr>
              <a:t>1) ภูมิศาสตร์ </a:t>
            </a:r>
            <a:r>
              <a:rPr lang="en-US" sz="2124">
                <a:solidFill>
                  <a:srgbClr val="000000"/>
                </a:solidFill>
                <a:latin typeface="Bitter"/>
                <a:ea typeface="Bitter"/>
                <a:cs typeface="Bitter"/>
                <a:sym typeface="Bitter"/>
              </a:rPr>
              <a:t>(Geography)  </a:t>
            </a:r>
            <a:r>
              <a:rPr lang="en-US" sz="2124" b="1">
                <a:solidFill>
                  <a:srgbClr val="000000"/>
                </a:solidFill>
                <a:latin typeface="Bitter Bold"/>
                <a:ea typeface="Bitter Bold"/>
                <a:cs typeface="Bitter Bold"/>
                <a:sym typeface="Bitter Bold"/>
              </a:rPr>
              <a:t>2) ประวัติศาสตร์</a:t>
            </a:r>
            <a:r>
              <a:rPr lang="en-US" sz="2124">
                <a:solidFill>
                  <a:srgbClr val="000000"/>
                </a:solidFill>
                <a:latin typeface="Bitter"/>
                <a:ea typeface="Bitter"/>
                <a:cs typeface="Bitter"/>
                <a:sym typeface="Bitter"/>
              </a:rPr>
              <a:t> (History)  </a:t>
            </a:r>
            <a:r>
              <a:rPr lang="en-US" sz="2124" b="1">
                <a:solidFill>
                  <a:srgbClr val="000000"/>
                </a:solidFill>
                <a:latin typeface="Bitter Bold"/>
                <a:ea typeface="Bitter Bold"/>
                <a:cs typeface="Bitter Bold"/>
                <a:sym typeface="Bitter Bold"/>
              </a:rPr>
              <a:t>3) การเมืองการปกครอง</a:t>
            </a:r>
            <a:r>
              <a:rPr lang="en-US" sz="2124">
                <a:solidFill>
                  <a:srgbClr val="000000"/>
                </a:solidFill>
                <a:latin typeface="Bitter"/>
                <a:ea typeface="Bitter"/>
                <a:cs typeface="Bitter"/>
                <a:sym typeface="Bitter"/>
              </a:rPr>
              <a:t> (Politics and Government)  </a:t>
            </a:r>
            <a:r>
              <a:rPr lang="en-US" sz="2124" b="1">
                <a:solidFill>
                  <a:srgbClr val="000000"/>
                </a:solidFill>
                <a:latin typeface="Bitter Bold"/>
                <a:ea typeface="Bitter Bold"/>
                <a:cs typeface="Bitter Bold"/>
                <a:sym typeface="Bitter Bold"/>
              </a:rPr>
              <a:t>4) เศรษฐกิจ</a:t>
            </a:r>
            <a:r>
              <a:rPr lang="en-US" sz="2124">
                <a:solidFill>
                  <a:srgbClr val="000000"/>
                </a:solidFill>
                <a:latin typeface="Bitter"/>
                <a:ea typeface="Bitter"/>
                <a:cs typeface="Bitter"/>
                <a:sym typeface="Bitter"/>
              </a:rPr>
              <a:t> (Economics)  </a:t>
            </a:r>
            <a:r>
              <a:rPr lang="en-US" sz="2124" b="1">
                <a:solidFill>
                  <a:srgbClr val="000000"/>
                </a:solidFill>
                <a:latin typeface="Bitter Bold"/>
                <a:ea typeface="Bitter Bold"/>
                <a:cs typeface="Bitter Bold"/>
                <a:sym typeface="Bitter Bold"/>
              </a:rPr>
              <a:t>5) ประชากร </a:t>
            </a:r>
            <a:r>
              <a:rPr lang="en-US" sz="2124">
                <a:solidFill>
                  <a:srgbClr val="000000"/>
                </a:solidFill>
                <a:latin typeface="Bitter"/>
                <a:ea typeface="Bitter"/>
                <a:cs typeface="Bitter"/>
                <a:sym typeface="Bitter"/>
              </a:rPr>
              <a:t>(Demographics)  </a:t>
            </a:r>
            <a:r>
              <a:rPr lang="en-US" sz="2124" b="1">
                <a:solidFill>
                  <a:srgbClr val="000000"/>
                </a:solidFill>
                <a:latin typeface="Bitter Bold"/>
                <a:ea typeface="Bitter Bold"/>
                <a:cs typeface="Bitter Bold"/>
                <a:sym typeface="Bitter Bold"/>
              </a:rPr>
              <a:t>6) วัฒนธรรม</a:t>
            </a:r>
            <a:r>
              <a:rPr lang="en-US" sz="2124">
                <a:solidFill>
                  <a:srgbClr val="000000"/>
                </a:solidFill>
                <a:latin typeface="Bitter"/>
                <a:ea typeface="Bitter"/>
                <a:cs typeface="Bitter"/>
                <a:sym typeface="Bitter"/>
              </a:rPr>
              <a:t> (Culture)  </a:t>
            </a:r>
            <a:r>
              <a:rPr lang="en-US" sz="2124" b="1">
                <a:solidFill>
                  <a:srgbClr val="000000"/>
                </a:solidFill>
                <a:latin typeface="Bitter Bold"/>
                <a:ea typeface="Bitter Bold"/>
                <a:cs typeface="Bitter Bold"/>
                <a:sym typeface="Bitter Bold"/>
              </a:rPr>
              <a:t>7) ค่านิยม</a:t>
            </a:r>
            <a:r>
              <a:rPr lang="en-US" sz="2124">
                <a:solidFill>
                  <a:srgbClr val="000000"/>
                </a:solidFill>
                <a:latin typeface="Bitter"/>
                <a:ea typeface="Bitter"/>
                <a:cs typeface="Bitter"/>
                <a:sym typeface="Bitter"/>
              </a:rPr>
              <a:t> (Values)  </a:t>
            </a:r>
            <a:r>
              <a:rPr lang="en-US" sz="2124" b="1">
                <a:solidFill>
                  <a:srgbClr val="000000"/>
                </a:solidFill>
                <a:latin typeface="Bitter Bold"/>
                <a:ea typeface="Bitter Bold"/>
                <a:cs typeface="Bitter Bold"/>
                <a:sym typeface="Bitter Bold"/>
              </a:rPr>
              <a:t>8) คนไทยและสื่อที่คุณอาจรู้จัก </a:t>
            </a:r>
            <a:r>
              <a:rPr lang="en-US" sz="2124">
                <a:solidFill>
                  <a:srgbClr val="000000"/>
                </a:solidFill>
                <a:latin typeface="Bitter"/>
                <a:ea typeface="Bitter"/>
                <a:cs typeface="Bitter"/>
                <a:sym typeface="Bitter"/>
              </a:rPr>
              <a:t>(Thai people and other popularity that you may know)  </a:t>
            </a:r>
            <a:r>
              <a:rPr lang="en-US" sz="2124" b="1">
                <a:solidFill>
                  <a:srgbClr val="000000"/>
                </a:solidFill>
                <a:latin typeface="Bitter Bold"/>
                <a:ea typeface="Bitter Bold"/>
                <a:cs typeface="Bitter Bold"/>
                <a:sym typeface="Bitter Bold"/>
              </a:rPr>
              <a:t>9) ความเข้าใจผิดเกี่ยวกับประเทศไทย</a:t>
            </a:r>
            <a:r>
              <a:rPr lang="en-US" sz="2124">
                <a:solidFill>
                  <a:srgbClr val="000000"/>
                </a:solidFill>
                <a:latin typeface="Bitter"/>
                <a:ea typeface="Bitter"/>
                <a:cs typeface="Bitter"/>
                <a:sym typeface="Bitter"/>
              </a:rPr>
              <a:t> (Misconceptions) </a:t>
            </a:r>
          </a:p>
          <a:p>
            <a:pPr algn="l">
              <a:lnSpc>
                <a:spcPts val="3437"/>
              </a:lnSpc>
            </a:pPr>
            <a:r>
              <a:rPr lang="en-US" sz="2124" b="1">
                <a:solidFill>
                  <a:srgbClr val="000000"/>
                </a:solidFill>
                <a:latin typeface="Bitter Bold"/>
                <a:ea typeface="Bitter Bold"/>
                <a:cs typeface="Bitter Bold"/>
                <a:sym typeface="Bitter Bold"/>
              </a:rPr>
              <a:t>10) บทบาทของไทยในเวทีโลก </a:t>
            </a:r>
            <a:r>
              <a:rPr lang="en-US" sz="2124">
                <a:solidFill>
                  <a:srgbClr val="000000"/>
                </a:solidFill>
                <a:latin typeface="Bitter"/>
                <a:ea typeface="Bitter"/>
                <a:cs typeface="Bitter"/>
                <a:sym typeface="Bitter"/>
              </a:rPr>
              <a:t>(Thailand’s role on the Global Stage) และ  </a:t>
            </a:r>
            <a:r>
              <a:rPr lang="en-US" sz="2124" b="1">
                <a:solidFill>
                  <a:srgbClr val="000000"/>
                </a:solidFill>
                <a:latin typeface="Bitter Bold"/>
                <a:ea typeface="Bitter Bold"/>
                <a:cs typeface="Bitter Bold"/>
                <a:sym typeface="Bitter Bold"/>
              </a:rPr>
              <a:t>11) การจัดอันดับที่เกี่ยวกับประเทศไทย</a:t>
            </a:r>
            <a:r>
              <a:rPr lang="en-US" sz="2124">
                <a:solidFill>
                  <a:srgbClr val="000000"/>
                </a:solidFill>
                <a:latin typeface="Bitter"/>
                <a:ea typeface="Bitter"/>
                <a:cs typeface="Bitter"/>
                <a:sym typeface="Bitter"/>
              </a:rPr>
              <a:t> (Rankings related to Thailand)</a:t>
            </a:r>
          </a:p>
        </p:txBody>
      </p:sp>
      <p:sp>
        <p:nvSpPr>
          <p:cNvPr id="9" name="TextBox 9"/>
          <p:cNvSpPr txBox="1"/>
          <p:nvPr/>
        </p:nvSpPr>
        <p:spPr>
          <a:xfrm>
            <a:off x="959491" y="6106614"/>
            <a:ext cx="16369008" cy="1287463"/>
          </a:xfrm>
          <a:prstGeom prst="rect">
            <a:avLst/>
          </a:prstGeom>
        </p:spPr>
        <p:txBody>
          <a:bodyPr lIns="0" tIns="0" rIns="0" bIns="0" rtlCol="0" anchor="t">
            <a:spAutoFit/>
          </a:bodyPr>
          <a:lstStyle/>
          <a:p>
            <a:pPr algn="l">
              <a:lnSpc>
                <a:spcPts val="3437"/>
              </a:lnSpc>
            </a:pPr>
            <a:r>
              <a:rPr lang="en-US" sz="2124" b="1">
                <a:solidFill>
                  <a:srgbClr val="000000"/>
                </a:solidFill>
                <a:latin typeface="Bitter Bold"/>
                <a:ea typeface="Bitter Bold"/>
                <a:cs typeface="Bitter Bold"/>
                <a:sym typeface="Bitter Bold"/>
              </a:rPr>
              <a:t>"Thailand in Brief "</a:t>
            </a:r>
            <a:r>
              <a:rPr lang="en-US" sz="2124">
                <a:solidFill>
                  <a:srgbClr val="000000"/>
                </a:solidFill>
                <a:latin typeface="Bitter"/>
                <a:ea typeface="Bitter"/>
                <a:cs typeface="Bitter"/>
                <a:sym typeface="Bitter"/>
              </a:rPr>
              <a:t> นี้จัดทำเป็นสไลด์ จำนวน 400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id="10" name="TextBox 10"/>
          <p:cNvSpPr txBox="1"/>
          <p:nvPr/>
        </p:nvSpPr>
        <p:spPr>
          <a:xfrm>
            <a:off x="959491" y="7603627"/>
            <a:ext cx="16369008" cy="962920"/>
          </a:xfrm>
          <a:prstGeom prst="rect">
            <a:avLst/>
          </a:prstGeom>
        </p:spPr>
        <p:txBody>
          <a:bodyPr lIns="0" tIns="0" rIns="0" bIns="0" rtlCol="0" anchor="t">
            <a:spAutoFit/>
          </a:bodyPr>
          <a:lstStyle/>
          <a:p>
            <a:pPr algn="l">
              <a:lnSpc>
                <a:spcPts val="3437"/>
              </a:lnSpc>
            </a:pPr>
            <a:r>
              <a:rPr lang="en-US" sz="2124" b="1">
                <a:solidFill>
                  <a:srgbClr val="000000"/>
                </a:solidFill>
                <a:latin typeface="Bitter Bold"/>
                <a:ea typeface="Bitter Bold"/>
                <a:cs typeface="Bitter Bold"/>
                <a:sym typeface="Bitter Bold"/>
              </a:rPr>
              <a:t>"Thailand in Brief " </a:t>
            </a:r>
            <a:r>
              <a:rPr lang="en-US" sz="2124">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437"/>
              </a:lnSpc>
            </a:pPr>
            <a:r>
              <a:rPr lang="en-US" sz="2124">
                <a:solidFill>
                  <a:srgbClr val="000000"/>
                </a:solidFill>
                <a:latin typeface="Bitter"/>
                <a:ea typeface="Bitter"/>
                <a:cs typeface="Bitter"/>
                <a:sym typeface="Bitter"/>
              </a:rPr>
              <a:t>อีเมล </a:t>
            </a:r>
            <a:r>
              <a:rPr lang="en-US" sz="2124" u="sng">
                <a:solidFill>
                  <a:srgbClr val="966703"/>
                </a:solidFill>
                <a:latin typeface="Bitter"/>
                <a:ea typeface="Bitter"/>
                <a:cs typeface="Bitter"/>
                <a:sym typeface="Bitter"/>
                <a:hlinkClick r:id="rId3" tooltip="mailto:info@thailandfoundation.or.th"/>
              </a:rPr>
              <a:t>info@thailandfoundation.or.th</a:t>
            </a:r>
          </a:p>
        </p:txBody>
      </p:sp>
      <p:sp>
        <p:nvSpPr>
          <p:cNvPr id="11" name="TextBox 11"/>
          <p:cNvSpPr txBox="1"/>
          <p:nvPr/>
        </p:nvSpPr>
        <p:spPr>
          <a:xfrm>
            <a:off x="959491" y="8789194"/>
            <a:ext cx="16369008" cy="401638"/>
          </a:xfrm>
          <a:prstGeom prst="rect">
            <a:avLst/>
          </a:prstGeom>
        </p:spPr>
        <p:txBody>
          <a:bodyPr lIns="0" tIns="0" rIns="0" bIns="0" rtlCol="0" anchor="t">
            <a:spAutoFit/>
          </a:bodyPr>
          <a:lstStyle/>
          <a:p>
            <a:pPr algn="l">
              <a:lnSpc>
                <a:spcPts val="3437"/>
              </a:lnSpc>
            </a:pPr>
            <a:r>
              <a:rPr lang="en-US" sz="2124">
                <a:solidFill>
                  <a:srgbClr val="000000"/>
                </a:solidFill>
                <a:latin typeface="Bitter"/>
                <a:ea typeface="Bitter"/>
                <a:cs typeface="Bitter"/>
                <a:sym typeface="Bitter"/>
              </a:rPr>
              <a:t>กรกฎาคม 2569</a:t>
            </a:r>
          </a:p>
        </p:txBody>
      </p:sp>
      <p:grpSp>
        <p:nvGrpSpPr>
          <p:cNvPr id="12" name="Group 12"/>
          <p:cNvGrpSpPr/>
          <p:nvPr/>
        </p:nvGrpSpPr>
        <p:grpSpPr>
          <a:xfrm>
            <a:off x="17036948" y="285750"/>
            <a:ext cx="965302" cy="752323"/>
            <a:chOff x="0" y="0"/>
            <a:chExt cx="1287069" cy="1003097"/>
          </a:xfrm>
        </p:grpSpPr>
        <p:sp>
          <p:nvSpPr>
            <p:cNvPr id="13" name="Freeform 1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336F52"/>
        </a:solidFill>
        <a:effectLst/>
      </p:bgPr>
    </p:bg>
    <p:spTree>
      <p:nvGrpSpPr>
        <p:cNvPr id="1" name=""/>
        <p:cNvGrpSpPr/>
        <p:nvPr/>
      </p:nvGrpSpPr>
      <p:grpSpPr>
        <a:xfrm>
          <a:off x="0" y="0"/>
          <a:ext cx="0" cy="0"/>
          <a:chOff x="0" y="0"/>
          <a:chExt cx="0" cy="0"/>
        </a:xfrm>
      </p:grpSpPr>
      <p:grpSp>
        <p:nvGrpSpPr>
          <p:cNvPr id="2" name="Group 2"/>
          <p:cNvGrpSpPr/>
          <p:nvPr/>
        </p:nvGrpSpPr>
        <p:grpSpPr>
          <a:xfrm>
            <a:off x="-41830" y="1879798"/>
            <a:ext cx="18288000" cy="9165578"/>
            <a:chOff x="0" y="0"/>
            <a:chExt cx="24384000" cy="12220771"/>
          </a:xfrm>
        </p:grpSpPr>
        <p:sp>
          <p:nvSpPr>
            <p:cNvPr id="3" name="Freeform 3"/>
            <p:cNvSpPr/>
            <p:nvPr/>
          </p:nvSpPr>
          <p:spPr>
            <a:xfrm>
              <a:off x="0" y="0"/>
              <a:ext cx="24384000" cy="12220771"/>
            </a:xfrm>
            <a:custGeom>
              <a:avLst/>
              <a:gdLst/>
              <a:ahLst/>
              <a:cxnLst/>
              <a:rect l="l" t="t" r="r" b="b"/>
              <a:pathLst>
                <a:path w="24384000" h="12220771">
                  <a:moveTo>
                    <a:pt x="0" y="0"/>
                  </a:moveTo>
                  <a:lnTo>
                    <a:pt x="24384000" y="0"/>
                  </a:lnTo>
                  <a:lnTo>
                    <a:pt x="24384000" y="12220771"/>
                  </a:lnTo>
                  <a:lnTo>
                    <a:pt x="0" y="12220771"/>
                  </a:lnTo>
                  <a:close/>
                </a:path>
              </a:pathLst>
            </a:custGeom>
            <a:solidFill>
              <a:srgbClr val="FFFFFF"/>
            </a:solidFill>
          </p:spPr>
        </p:sp>
      </p:grpSp>
      <p:grpSp>
        <p:nvGrpSpPr>
          <p:cNvPr id="4" name="Group 4"/>
          <p:cNvGrpSpPr/>
          <p:nvPr/>
        </p:nvGrpSpPr>
        <p:grpSpPr>
          <a:xfrm>
            <a:off x="2231858" y="2039675"/>
            <a:ext cx="6036201" cy="6036201"/>
            <a:chOff x="0" y="0"/>
            <a:chExt cx="4990313" cy="4990313"/>
          </a:xfrm>
        </p:grpSpPr>
        <p:sp>
          <p:nvSpPr>
            <p:cNvPr id="5" name="Freeform 5"/>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6" name="Group 6"/>
          <p:cNvGrpSpPr/>
          <p:nvPr/>
        </p:nvGrpSpPr>
        <p:grpSpPr>
          <a:xfrm>
            <a:off x="10312875" y="2068250"/>
            <a:ext cx="6024225" cy="6036201"/>
            <a:chOff x="0" y="0"/>
            <a:chExt cx="4990313" cy="5000233"/>
          </a:xfrm>
        </p:grpSpPr>
        <p:sp>
          <p:nvSpPr>
            <p:cNvPr id="7" name="Freeform 7"/>
            <p:cNvSpPr/>
            <p:nvPr/>
          </p:nvSpPr>
          <p:spPr>
            <a:xfrm>
              <a:off x="0" y="0"/>
              <a:ext cx="4990338" cy="5000259"/>
            </a:xfrm>
            <a:custGeom>
              <a:avLst/>
              <a:gdLst/>
              <a:ahLst/>
              <a:cxnLst/>
              <a:rect l="l" t="t" r="r" b="b"/>
              <a:pathLst>
                <a:path w="4990338" h="5000259">
                  <a:moveTo>
                    <a:pt x="0" y="0"/>
                  </a:moveTo>
                  <a:lnTo>
                    <a:pt x="4990338" y="0"/>
                  </a:lnTo>
                  <a:lnTo>
                    <a:pt x="4990338" y="5000259"/>
                  </a:lnTo>
                  <a:lnTo>
                    <a:pt x="0" y="5000259"/>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17036948" y="285750"/>
            <a:ext cx="965302" cy="752323"/>
            <a:chOff x="0" y="0"/>
            <a:chExt cx="1287069" cy="1003097"/>
          </a:xfrm>
        </p:grpSpPr>
        <p:sp>
          <p:nvSpPr>
            <p:cNvPr id="9" name="Freeform 9"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0" name="TextBox 10"/>
          <p:cNvSpPr txBox="1"/>
          <p:nvPr/>
        </p:nvSpPr>
        <p:spPr>
          <a:xfrm>
            <a:off x="2520586" y="213517"/>
            <a:ext cx="13246827" cy="1458644"/>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Thai Universities rank</a:t>
            </a:r>
          </a:p>
          <a:p>
            <a:pPr algn="ctr">
              <a:lnSpc>
                <a:spcPts val="5462"/>
              </a:lnSpc>
            </a:pPr>
            <a:r>
              <a:rPr lang="en-US" sz="4380" b="1">
                <a:solidFill>
                  <a:srgbClr val="FFFFFF"/>
                </a:solidFill>
                <a:latin typeface="Bitter Bold"/>
                <a:ea typeface="Bitter Bold"/>
                <a:cs typeface="Bitter Bold"/>
                <a:sym typeface="Bitter Bold"/>
              </a:rPr>
              <a:t> in the Times Higher Education’s Global Top 100</a:t>
            </a:r>
          </a:p>
        </p:txBody>
      </p:sp>
      <p:sp>
        <p:nvSpPr>
          <p:cNvPr id="11" name="TextBox 11"/>
          <p:cNvSpPr txBox="1"/>
          <p:nvPr/>
        </p:nvSpPr>
        <p:spPr>
          <a:xfrm>
            <a:off x="2184233" y="8230190"/>
            <a:ext cx="5771366" cy="1624224"/>
          </a:xfrm>
          <a:prstGeom prst="rect">
            <a:avLst/>
          </a:prstGeom>
        </p:spPr>
        <p:txBody>
          <a:bodyPr lIns="0" tIns="0" rIns="0" bIns="0" rtlCol="0" anchor="t">
            <a:spAutoFit/>
          </a:bodyPr>
          <a:lstStyle/>
          <a:p>
            <a:pPr algn="ctr">
              <a:lnSpc>
                <a:spcPts val="3187"/>
              </a:lnSpc>
            </a:pPr>
            <a:r>
              <a:rPr lang="en-US" sz="2550" b="1">
                <a:solidFill>
                  <a:srgbClr val="000000"/>
                </a:solidFill>
                <a:latin typeface="Bitter Bold"/>
                <a:ea typeface="Bitter Bold"/>
                <a:cs typeface="Bitter Bold"/>
                <a:sym typeface="Bitter Bold"/>
              </a:rPr>
              <a:t>Mahidol University</a:t>
            </a:r>
          </a:p>
          <a:p>
            <a:pPr algn="ctr">
              <a:lnSpc>
                <a:spcPts val="3187"/>
              </a:lnSpc>
            </a:pPr>
            <a:r>
              <a:rPr lang="en-US" sz="2550">
                <a:solidFill>
                  <a:srgbClr val="000000"/>
                </a:solidFill>
                <a:latin typeface="Bitter"/>
                <a:ea typeface="Bitter"/>
                <a:cs typeface="Bitter"/>
                <a:sym typeface="Bitter"/>
              </a:rPr>
              <a:t>No.1 for SDG 3</a:t>
            </a:r>
          </a:p>
          <a:p>
            <a:pPr algn="ctr">
              <a:lnSpc>
                <a:spcPts val="3187"/>
              </a:lnSpc>
            </a:pPr>
            <a:r>
              <a:rPr lang="en-US" sz="2550">
                <a:solidFill>
                  <a:srgbClr val="000000"/>
                </a:solidFill>
                <a:latin typeface="Bitter"/>
                <a:ea typeface="Bitter"/>
                <a:cs typeface="Bitter"/>
                <a:sym typeface="Bitter"/>
              </a:rPr>
              <a:t> (Good Health and Well-being),</a:t>
            </a:r>
          </a:p>
          <a:p>
            <a:pPr algn="ctr">
              <a:lnSpc>
                <a:spcPts val="3187"/>
              </a:lnSpc>
            </a:pPr>
            <a:endParaRPr lang="en-US" sz="2550">
              <a:solidFill>
                <a:srgbClr val="000000"/>
              </a:solidFill>
              <a:latin typeface="Bitter"/>
              <a:ea typeface="Bitter"/>
              <a:cs typeface="Bitter"/>
              <a:sym typeface="Bitter"/>
            </a:endParaRPr>
          </a:p>
        </p:txBody>
      </p:sp>
      <p:sp>
        <p:nvSpPr>
          <p:cNvPr id="12" name="TextBox 12"/>
          <p:cNvSpPr txBox="1"/>
          <p:nvPr/>
        </p:nvSpPr>
        <p:spPr>
          <a:xfrm>
            <a:off x="9314963" y="8277815"/>
            <a:ext cx="8115300" cy="1224174"/>
          </a:xfrm>
          <a:prstGeom prst="rect">
            <a:avLst/>
          </a:prstGeom>
        </p:spPr>
        <p:txBody>
          <a:bodyPr lIns="0" tIns="0" rIns="0" bIns="0" rtlCol="0" anchor="t">
            <a:spAutoFit/>
          </a:bodyPr>
          <a:lstStyle/>
          <a:p>
            <a:pPr algn="ctr">
              <a:lnSpc>
                <a:spcPts val="3187"/>
              </a:lnSpc>
            </a:pPr>
            <a:r>
              <a:rPr lang="en-US" sz="2550" b="1">
                <a:solidFill>
                  <a:srgbClr val="000000"/>
                </a:solidFill>
                <a:latin typeface="Bitter Bold"/>
                <a:ea typeface="Bitter Bold"/>
                <a:cs typeface="Bitter Bold"/>
                <a:sym typeface="Bitter Bold"/>
              </a:rPr>
              <a:t>Thammasat University </a:t>
            </a:r>
          </a:p>
          <a:p>
            <a:pPr algn="ctr">
              <a:lnSpc>
                <a:spcPts val="3187"/>
              </a:lnSpc>
            </a:pPr>
            <a:r>
              <a:rPr lang="en-US" sz="2550">
                <a:solidFill>
                  <a:srgbClr val="000000"/>
                </a:solidFill>
                <a:latin typeface="Bitter"/>
                <a:ea typeface="Bitter"/>
                <a:cs typeface="Bitter"/>
                <a:sym typeface="Bitter"/>
              </a:rPr>
              <a:t>No. 1 for SDG 16 </a:t>
            </a:r>
          </a:p>
          <a:p>
            <a:pPr algn="ctr">
              <a:lnSpc>
                <a:spcPts val="3187"/>
              </a:lnSpc>
            </a:pPr>
            <a:r>
              <a:rPr lang="en-US" sz="2550">
                <a:solidFill>
                  <a:srgbClr val="000000"/>
                </a:solidFill>
                <a:latin typeface="Bitter"/>
                <a:ea typeface="Bitter"/>
                <a:cs typeface="Bitter"/>
                <a:sym typeface="Bitter"/>
              </a:rPr>
              <a:t>(Peace, Justice and Strong Institutions) </a:t>
            </a:r>
          </a:p>
        </p:txBody>
      </p:sp>
      <p:sp>
        <p:nvSpPr>
          <p:cNvPr id="13" name="TextBox 13"/>
          <p:cNvSpPr txBox="1"/>
          <p:nvPr/>
        </p:nvSpPr>
        <p:spPr>
          <a:xfrm>
            <a:off x="2692819" y="9575800"/>
            <a:ext cx="12354935" cy="681054"/>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a:t>
            </a:r>
            <a:r>
              <a:rPr lang="en-US" sz="1749" u="sng">
                <a:solidFill>
                  <a:srgbClr val="000000"/>
                </a:solidFill>
                <a:latin typeface="Bitter"/>
                <a:ea typeface="Bitter"/>
                <a:cs typeface="Bitter"/>
                <a:sym typeface="Bitter"/>
                <a:hlinkClick r:id="rId6" tooltip="https://www.amarintv.com/news/politic/550014"/>
              </a:rPr>
              <a:t>: Amarin TV</a:t>
            </a:r>
            <a:r>
              <a:rPr lang="en-US" sz="1749" u="sng">
                <a:solidFill>
                  <a:srgbClr val="000000"/>
                </a:solidFill>
                <a:latin typeface="Bitter"/>
                <a:ea typeface="Bitter"/>
                <a:cs typeface="Bitter"/>
                <a:sym typeface="Bitter"/>
              </a:rPr>
              <a:t>  </a:t>
            </a:r>
          </a:p>
          <a:p>
            <a:pPr algn="ctr">
              <a:lnSpc>
                <a:spcPts val="2812"/>
              </a:lnSpc>
            </a:pPr>
            <a:r>
              <a:rPr lang="en-US" sz="1749">
                <a:solidFill>
                  <a:srgbClr val="000000"/>
                </a:solidFill>
                <a:latin typeface="Bitter"/>
                <a:ea typeface="Bitter"/>
                <a:cs typeface="Bitter"/>
                <a:sym typeface="Bitter"/>
              </a:rPr>
              <a:t>Photo credit: Mahidol University, Thammasat University, Chulalongkorn University Website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0863"/>
            <a:ext cx="6175804" cy="11301531"/>
            <a:chOff x="0" y="0"/>
            <a:chExt cx="20370725" cy="37277802"/>
          </a:xfrm>
        </p:grpSpPr>
        <p:sp>
          <p:nvSpPr>
            <p:cNvPr id="3" name="Freeform 3"/>
            <p:cNvSpPr/>
            <p:nvPr/>
          </p:nvSpPr>
          <p:spPr>
            <a:xfrm>
              <a:off x="0" y="0"/>
              <a:ext cx="20370726" cy="37277802"/>
            </a:xfrm>
            <a:custGeom>
              <a:avLst/>
              <a:gdLst/>
              <a:ahLst/>
              <a:cxnLst/>
              <a:rect l="l" t="t" r="r" b="b"/>
              <a:pathLst>
                <a:path w="20370726" h="37277802">
                  <a:moveTo>
                    <a:pt x="0" y="0"/>
                  </a:moveTo>
                  <a:lnTo>
                    <a:pt x="20370726" y="0"/>
                  </a:lnTo>
                  <a:lnTo>
                    <a:pt x="20370726" y="37277802"/>
                  </a:lnTo>
                  <a:lnTo>
                    <a:pt x="0" y="37277802"/>
                  </a:lnTo>
                  <a:close/>
                </a:path>
              </a:pathLst>
            </a:custGeom>
            <a:blipFill>
              <a:blip r:embed="rId2" cstate="email">
                <a:alphaModFix amt="91000"/>
                <a:extLst>
                  <a:ext uri="{28A0092B-C50C-407E-A947-70E740481C1C}">
                    <a14:useLocalDpi xmlns:a14="http://schemas.microsoft.com/office/drawing/2010/main"/>
                  </a:ext>
                </a:extLst>
              </a:blip>
              <a:stretch>
                <a:fillRect/>
              </a:stretch>
            </a:blipFill>
          </p:spPr>
        </p:sp>
      </p:grpSp>
      <p:grpSp>
        <p:nvGrpSpPr>
          <p:cNvPr id="4" name="Group 4"/>
          <p:cNvGrpSpPr/>
          <p:nvPr/>
        </p:nvGrpSpPr>
        <p:grpSpPr>
          <a:xfrm>
            <a:off x="0" y="-10863"/>
            <a:ext cx="18288000" cy="3521820"/>
            <a:chOff x="0" y="0"/>
            <a:chExt cx="60322483" cy="11616629"/>
          </a:xfrm>
        </p:grpSpPr>
        <p:sp>
          <p:nvSpPr>
            <p:cNvPr id="5" name="Freeform 5"/>
            <p:cNvSpPr/>
            <p:nvPr/>
          </p:nvSpPr>
          <p:spPr>
            <a:xfrm>
              <a:off x="0" y="0"/>
              <a:ext cx="60322482" cy="11616630"/>
            </a:xfrm>
            <a:custGeom>
              <a:avLst/>
              <a:gdLst/>
              <a:ahLst/>
              <a:cxnLst/>
              <a:rect l="l" t="t" r="r" b="b"/>
              <a:pathLst>
                <a:path w="60322482" h="11616630">
                  <a:moveTo>
                    <a:pt x="0" y="0"/>
                  </a:moveTo>
                  <a:lnTo>
                    <a:pt x="60322482" y="0"/>
                  </a:lnTo>
                  <a:lnTo>
                    <a:pt x="60322482" y="11616630"/>
                  </a:lnTo>
                  <a:lnTo>
                    <a:pt x="0" y="11616630"/>
                  </a:lnTo>
                  <a:close/>
                </a:path>
              </a:pathLst>
            </a:custGeom>
            <a:solidFill>
              <a:srgbClr val="CB8A00">
                <a:alpha val="90980"/>
              </a:srgbClr>
            </a:solidFill>
          </p:spPr>
        </p:sp>
      </p:grpSp>
      <p:sp>
        <p:nvSpPr>
          <p:cNvPr id="6" name="TextBox 6"/>
          <p:cNvSpPr txBox="1"/>
          <p:nvPr/>
        </p:nvSpPr>
        <p:spPr>
          <a:xfrm>
            <a:off x="0" y="490237"/>
            <a:ext cx="18288000" cy="2500569"/>
          </a:xfrm>
          <a:prstGeom prst="rect">
            <a:avLst/>
          </a:prstGeom>
        </p:spPr>
        <p:txBody>
          <a:bodyPr lIns="0" tIns="0" rIns="0" bIns="0" rtlCol="0" anchor="t">
            <a:spAutoFit/>
          </a:bodyPr>
          <a:lstStyle/>
          <a:p>
            <a:pPr algn="ctr">
              <a:lnSpc>
                <a:spcPts val="6235"/>
              </a:lnSpc>
            </a:pPr>
            <a:r>
              <a:rPr lang="en-US" sz="5000" b="1">
                <a:solidFill>
                  <a:srgbClr val="FFFFFF"/>
                </a:solidFill>
                <a:latin typeface="Bitter Bold"/>
                <a:ea typeface="Bitter Bold"/>
                <a:cs typeface="Bitter Bold"/>
                <a:sym typeface="Bitter Bold"/>
              </a:rPr>
              <a:t>Thailand ranks the 1st country in Asia</a:t>
            </a:r>
          </a:p>
          <a:p>
            <a:pPr algn="ctr">
              <a:lnSpc>
                <a:spcPts val="6235"/>
              </a:lnSpc>
            </a:pPr>
            <a:r>
              <a:rPr lang="en-US" sz="5000" b="1">
                <a:solidFill>
                  <a:srgbClr val="FFFFFF"/>
                </a:solidFill>
                <a:latin typeface="Bitter Bold"/>
                <a:ea typeface="Bitter Bold"/>
                <a:cs typeface="Bitter Bold"/>
                <a:sym typeface="Bitter Bold"/>
              </a:rPr>
              <a:t> and 9th as a retirement destination</a:t>
            </a:r>
          </a:p>
          <a:p>
            <a:pPr algn="ctr">
              <a:lnSpc>
                <a:spcPts val="6235"/>
              </a:lnSpc>
            </a:pPr>
            <a:r>
              <a:rPr lang="en-US" sz="5000" b="1">
                <a:solidFill>
                  <a:srgbClr val="FFFFFF"/>
                </a:solidFill>
                <a:latin typeface="Bitter Bold"/>
                <a:ea typeface="Bitter Bold"/>
                <a:cs typeface="Bitter Bold"/>
                <a:sym typeface="Bitter Bold"/>
              </a:rPr>
              <a:t> in the Global Retirement Index 2026 </a:t>
            </a:r>
          </a:p>
        </p:txBody>
      </p:sp>
      <p:sp>
        <p:nvSpPr>
          <p:cNvPr id="7" name="TextBox 7"/>
          <p:cNvSpPr txBox="1"/>
          <p:nvPr/>
        </p:nvSpPr>
        <p:spPr>
          <a:xfrm>
            <a:off x="13763337" y="8255321"/>
            <a:ext cx="3619992" cy="1033463"/>
          </a:xfrm>
          <a:prstGeom prst="rect">
            <a:avLst/>
          </a:prstGeom>
        </p:spPr>
        <p:txBody>
          <a:bodyPr lIns="0" tIns="0" rIns="0" bIns="0" rtlCol="0" anchor="t">
            <a:spAutoFit/>
          </a:bodyPr>
          <a:lstStyle/>
          <a:p>
            <a:pPr algn="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3" tooltip="https://www.khaosodenglish.com/featured/2026/07/01/thailand-named-asias-top-retirement-destination-in-2026-global-index/"/>
              </a:rPr>
              <a:t>Khaosod English</a:t>
            </a:r>
          </a:p>
          <a:p>
            <a:pPr algn="r">
              <a:lnSpc>
                <a:spcPts val="2812"/>
              </a:lnSpc>
            </a:pPr>
            <a:r>
              <a:rPr lang="en-US" sz="1749">
                <a:solidFill>
                  <a:srgbClr val="000000"/>
                </a:solidFill>
                <a:latin typeface="Bitter"/>
                <a:ea typeface="Bitter"/>
                <a:cs typeface="Bitter"/>
                <a:sym typeface="Bitter"/>
              </a:rPr>
              <a:t>Photo credit: Canvas</a:t>
            </a:r>
          </a:p>
          <a:p>
            <a:pPr algn="r">
              <a:lnSpc>
                <a:spcPts val="2812"/>
              </a:lnSpc>
            </a:pPr>
            <a:r>
              <a:rPr lang="en-US" sz="1749">
                <a:solidFill>
                  <a:srgbClr val="000000"/>
                </a:solidFill>
                <a:latin typeface="Bitter"/>
                <a:ea typeface="Bitter"/>
                <a:cs typeface="Bitter"/>
                <a:sym typeface="Bitter"/>
              </a:rPr>
              <a:t> </a:t>
            </a:r>
            <a:r>
              <a:rPr lang="en-US" sz="1749" u="sng">
                <a:solidFill>
                  <a:srgbClr val="000000"/>
                </a:solidFill>
                <a:latin typeface="Bitter"/>
                <a:ea typeface="Bitter"/>
                <a:cs typeface="Bitter"/>
                <a:sym typeface="Bitter"/>
                <a:hlinkClick r:id="rId4" tooltip="http://nationthailand.com/thailand/tourism/40026400"/>
              </a:rPr>
              <a:t>​</a:t>
            </a:r>
          </a:p>
        </p:txBody>
      </p:sp>
      <p:sp>
        <p:nvSpPr>
          <p:cNvPr id="8" name="TextBox 8"/>
          <p:cNvSpPr txBox="1"/>
          <p:nvPr/>
        </p:nvSpPr>
        <p:spPr>
          <a:xfrm>
            <a:off x="6833424" y="4217412"/>
            <a:ext cx="10549905" cy="2235673"/>
          </a:xfrm>
          <a:prstGeom prst="rect">
            <a:avLst/>
          </a:prstGeom>
        </p:spPr>
        <p:txBody>
          <a:bodyPr lIns="0" tIns="0" rIns="0" bIns="0" rtlCol="0" anchor="t">
            <a:spAutoFit/>
          </a:bodyPr>
          <a:lstStyle/>
          <a:p>
            <a:pPr algn="ctr">
              <a:lnSpc>
                <a:spcPts val="3565"/>
              </a:lnSpc>
            </a:pPr>
            <a:r>
              <a:rPr lang="en-US" sz="2190">
                <a:solidFill>
                  <a:srgbClr val="000000"/>
                </a:solidFill>
                <a:latin typeface="Bitter"/>
                <a:ea typeface="Bitter"/>
                <a:cs typeface="Bitter"/>
                <a:sym typeface="Bitter"/>
              </a:rPr>
              <a:t> Thailand was ranked</a:t>
            </a:r>
            <a:r>
              <a:rPr lang="en-US" sz="2190" b="1">
                <a:solidFill>
                  <a:srgbClr val="000000"/>
                </a:solidFill>
                <a:latin typeface="Bitter Bold"/>
                <a:ea typeface="Bitter Bold"/>
                <a:cs typeface="Bitter Bold"/>
                <a:sym typeface="Bitter Bold"/>
              </a:rPr>
              <a:t> 1st in Asia and 9th worldwide by International Living</a:t>
            </a:r>
            <a:r>
              <a:rPr lang="en-US" sz="2190">
                <a:solidFill>
                  <a:srgbClr val="000000"/>
                </a:solidFill>
                <a:latin typeface="Bitter"/>
                <a:ea typeface="Bitter"/>
                <a:cs typeface="Bitter"/>
                <a:sym typeface="Bitter"/>
              </a:rPr>
              <a:t>, a leading US media outlet specializing in overseas living and retirement, receiving an overall score of 80.0 points. </a:t>
            </a:r>
          </a:p>
          <a:p>
            <a:pPr algn="ctr">
              <a:lnSpc>
                <a:spcPts val="3566"/>
              </a:lnSpc>
            </a:pPr>
            <a:r>
              <a:rPr lang="en-US" sz="2190">
                <a:solidFill>
                  <a:srgbClr val="000000"/>
                </a:solidFill>
                <a:latin typeface="Bitter"/>
                <a:ea typeface="Bitter"/>
                <a:cs typeface="Bitter"/>
                <a:sym typeface="Bitter"/>
              </a:rPr>
              <a:t>The results reflect Thailand’s potential as a global retirement destination, citing its quality of life, healthcare system and welcoming living environment.</a:t>
            </a:r>
          </a:p>
        </p:txBody>
      </p:sp>
      <p:grpSp>
        <p:nvGrpSpPr>
          <p:cNvPr id="9" name="Group 9"/>
          <p:cNvGrpSpPr/>
          <p:nvPr/>
        </p:nvGrpSpPr>
        <p:grpSpPr>
          <a:xfrm>
            <a:off x="16776649" y="509287"/>
            <a:ext cx="965302" cy="752323"/>
            <a:chOff x="0" y="0"/>
            <a:chExt cx="1287069" cy="1003097"/>
          </a:xfrm>
        </p:grpSpPr>
        <p:sp>
          <p:nvSpPr>
            <p:cNvPr id="10" name="Freeform 10"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EFB"/>
        </a:solidFill>
        <a:effectLst/>
      </p:bgPr>
    </p:bg>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grpSp>
      <p:sp>
        <p:nvSpPr>
          <p:cNvPr id="4" name="Freeform 4"/>
          <p:cNvSpPr/>
          <p:nvPr/>
        </p:nvSpPr>
        <p:spPr>
          <a:xfrm>
            <a:off x="1028700" y="298030"/>
            <a:ext cx="5166341" cy="9690941"/>
          </a:xfrm>
          <a:custGeom>
            <a:avLst/>
            <a:gdLst/>
            <a:ahLst/>
            <a:cxnLst/>
            <a:rect l="l" t="t" r="r" b="b"/>
            <a:pathLst>
              <a:path w="5166341" h="9690941">
                <a:moveTo>
                  <a:pt x="0" y="0"/>
                </a:moveTo>
                <a:lnTo>
                  <a:pt x="5166341" y="0"/>
                </a:lnTo>
                <a:lnTo>
                  <a:pt x="5166341" y="9690940"/>
                </a:lnTo>
                <a:lnTo>
                  <a:pt x="0" y="9690940"/>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sp>
      <p:sp>
        <p:nvSpPr>
          <p:cNvPr id="5" name="TextBox 5"/>
          <p:cNvSpPr txBox="1"/>
          <p:nvPr/>
        </p:nvSpPr>
        <p:spPr>
          <a:xfrm>
            <a:off x="5776546" y="2144403"/>
            <a:ext cx="12686117" cy="3491047"/>
          </a:xfrm>
          <a:prstGeom prst="rect">
            <a:avLst/>
          </a:prstGeom>
        </p:spPr>
        <p:txBody>
          <a:bodyPr lIns="0" tIns="0" rIns="0" bIns="0" rtlCol="0" anchor="t">
            <a:spAutoFit/>
          </a:bodyPr>
          <a:lstStyle/>
          <a:p>
            <a:pPr marL="0" lvl="0" indent="0" algn="ctr">
              <a:lnSpc>
                <a:spcPts val="6936"/>
              </a:lnSpc>
              <a:spcBef>
                <a:spcPct val="0"/>
              </a:spcBef>
            </a:pPr>
            <a:r>
              <a:rPr lang="en-US" sz="5562" b="1" u="none" strike="noStrike">
                <a:solidFill>
                  <a:srgbClr val="ECA206"/>
                </a:solidFill>
                <a:latin typeface="Bitter Bold"/>
                <a:ea typeface="Bitter Bold"/>
                <a:cs typeface="Bitter Bold"/>
                <a:sym typeface="Bitter Bold"/>
              </a:rPr>
              <a:t>4 Provinces of Thailand </a:t>
            </a:r>
          </a:p>
          <a:p>
            <a:pPr marL="0" lvl="0" indent="0" algn="ctr">
              <a:lnSpc>
                <a:spcPts val="6936"/>
              </a:lnSpc>
              <a:spcBef>
                <a:spcPct val="0"/>
              </a:spcBef>
            </a:pPr>
            <a:r>
              <a:rPr lang="en-US" sz="5562" b="1" u="none" strike="noStrike">
                <a:solidFill>
                  <a:srgbClr val="ECA206"/>
                </a:solidFill>
                <a:latin typeface="Bitter Bold"/>
                <a:ea typeface="Bitter Bold"/>
                <a:cs typeface="Bitter Bold"/>
                <a:sym typeface="Bitter Bold"/>
              </a:rPr>
              <a:t>Top Forbes’ 2025 Retirement Destinations</a:t>
            </a:r>
          </a:p>
          <a:p>
            <a:pPr marL="0" lvl="0" indent="0" algn="ctr">
              <a:lnSpc>
                <a:spcPts val="6936"/>
              </a:lnSpc>
              <a:spcBef>
                <a:spcPct val="0"/>
              </a:spcBef>
            </a:pPr>
            <a:endParaRPr lang="en-US" sz="5562" b="1" u="none" strike="noStrike">
              <a:solidFill>
                <a:srgbClr val="ECA206"/>
              </a:solidFill>
              <a:latin typeface="Bitter Bold"/>
              <a:ea typeface="Bitter Bold"/>
              <a:cs typeface="Bitter Bold"/>
              <a:sym typeface="Bitter Bold"/>
            </a:endParaRPr>
          </a:p>
        </p:txBody>
      </p:sp>
      <p:sp>
        <p:nvSpPr>
          <p:cNvPr id="6" name="TextBox 6"/>
          <p:cNvSpPr txBox="1"/>
          <p:nvPr/>
        </p:nvSpPr>
        <p:spPr>
          <a:xfrm>
            <a:off x="4527965" y="5549726"/>
            <a:ext cx="12731335" cy="3365965"/>
          </a:xfrm>
          <a:prstGeom prst="rect">
            <a:avLst/>
          </a:prstGeom>
        </p:spPr>
        <p:txBody>
          <a:bodyPr lIns="0" tIns="0" rIns="0" bIns="0" rtlCol="0" anchor="t">
            <a:spAutoFit/>
          </a:bodyPr>
          <a:lstStyle/>
          <a:p>
            <a:pPr algn="r">
              <a:lnSpc>
                <a:spcPts val="3886"/>
              </a:lnSpc>
            </a:pPr>
            <a:r>
              <a:rPr lang="en-US" sz="2387">
                <a:solidFill>
                  <a:srgbClr val="222222"/>
                </a:solidFill>
                <a:latin typeface="Bitter"/>
                <a:ea typeface="Bitter"/>
                <a:cs typeface="Bitter"/>
                <a:sym typeface="Bitter"/>
              </a:rPr>
              <a:t>The cities making the list are </a:t>
            </a:r>
            <a:r>
              <a:rPr lang="en-US" sz="2387" b="1">
                <a:solidFill>
                  <a:srgbClr val="222222"/>
                </a:solidFill>
                <a:latin typeface="Bitter Bold"/>
                <a:ea typeface="Bitter Bold"/>
                <a:cs typeface="Bitter Bold"/>
                <a:sym typeface="Bitter Bold"/>
              </a:rPr>
              <a:t>Chiang Mai, Hua Hin (Prachuap Khiri Khan), </a:t>
            </a:r>
          </a:p>
          <a:p>
            <a:pPr algn="r">
              <a:lnSpc>
                <a:spcPts val="3886"/>
              </a:lnSpc>
            </a:pPr>
            <a:r>
              <a:rPr lang="en-US" sz="2387" b="1">
                <a:solidFill>
                  <a:srgbClr val="222222"/>
                </a:solidFill>
                <a:latin typeface="Bitter Bold"/>
                <a:ea typeface="Bitter Bold"/>
                <a:cs typeface="Bitter Bold"/>
                <a:sym typeface="Bitter Bold"/>
              </a:rPr>
              <a:t>Koh Samui, (Surat Thani), and Phuket, </a:t>
            </a:r>
            <a:r>
              <a:rPr lang="en-US" sz="2387">
                <a:solidFill>
                  <a:srgbClr val="222222"/>
                </a:solidFill>
                <a:latin typeface="Bitter"/>
                <a:ea typeface="Bitter"/>
                <a:cs typeface="Bitter"/>
                <a:sym typeface="Bitter"/>
              </a:rPr>
              <a:t>reinforcing Thailand’s image as a </a:t>
            </a:r>
          </a:p>
          <a:p>
            <a:pPr algn="r">
              <a:lnSpc>
                <a:spcPts val="3886"/>
              </a:lnSpc>
            </a:pPr>
            <a:r>
              <a:rPr lang="en-US" sz="2387">
                <a:solidFill>
                  <a:srgbClr val="222222"/>
                </a:solidFill>
                <a:latin typeface="Bitter"/>
                <a:ea typeface="Bitter"/>
                <a:cs typeface="Bitter"/>
                <a:sym typeface="Bitter"/>
              </a:rPr>
              <a:t>“dream destination” for those seeking a comfortable retirement.</a:t>
            </a:r>
          </a:p>
          <a:p>
            <a:pPr algn="r">
              <a:lnSpc>
                <a:spcPts val="3886"/>
              </a:lnSpc>
            </a:pPr>
            <a:endParaRPr lang="en-US" sz="2387">
              <a:solidFill>
                <a:srgbClr val="222222"/>
              </a:solidFill>
              <a:latin typeface="Bitter"/>
              <a:ea typeface="Bitter"/>
              <a:cs typeface="Bitter"/>
              <a:sym typeface="Bitter"/>
            </a:endParaRPr>
          </a:p>
          <a:p>
            <a:pPr algn="r">
              <a:lnSpc>
                <a:spcPts val="3886"/>
              </a:lnSpc>
            </a:pPr>
            <a:r>
              <a:rPr lang="en-US" sz="2387">
                <a:solidFill>
                  <a:srgbClr val="222222"/>
                </a:solidFill>
                <a:latin typeface="Bitter"/>
                <a:ea typeface="Bitter"/>
                <a:cs typeface="Bitter"/>
                <a:sym typeface="Bitter"/>
              </a:rPr>
              <a:t>Forbes evaluated each location based on a variety of factors, including cost of living, healthcare standards, safety, amenities, climate, and the friendliness of locals. </a:t>
            </a:r>
          </a:p>
          <a:p>
            <a:pPr algn="r">
              <a:lnSpc>
                <a:spcPts val="3562"/>
              </a:lnSpc>
            </a:pPr>
            <a:endParaRPr lang="en-US" sz="2387">
              <a:solidFill>
                <a:srgbClr val="222222"/>
              </a:solidFill>
              <a:latin typeface="Bitter"/>
              <a:ea typeface="Bitter"/>
              <a:cs typeface="Bitter"/>
              <a:sym typeface="Bitter"/>
            </a:endParaRPr>
          </a:p>
        </p:txBody>
      </p:sp>
      <p:sp>
        <p:nvSpPr>
          <p:cNvPr id="7" name="TextBox 7"/>
          <p:cNvSpPr txBox="1"/>
          <p:nvPr/>
        </p:nvSpPr>
        <p:spPr>
          <a:xfrm>
            <a:off x="13187132" y="9191625"/>
            <a:ext cx="4072168" cy="681053"/>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4" tooltip="https://www.forbes.com/sites/williampbarrett/2025/07/19/the-best-places-to-retire-abroad-in-2025/"/>
              </a:rPr>
              <a:t>Forbes</a:t>
            </a:r>
            <a:r>
              <a:rPr lang="en-US" sz="1749">
                <a:solidFill>
                  <a:srgbClr val="000000"/>
                </a:solidFill>
                <a:latin typeface="Bitter"/>
                <a:ea typeface="Bitter"/>
                <a:cs typeface="Bitter"/>
                <a:sym typeface="Bitter"/>
              </a:rPr>
              <a:t>, </a:t>
            </a:r>
            <a:r>
              <a:rPr lang="en-US" sz="1749" u="sng">
                <a:solidFill>
                  <a:srgbClr val="000000"/>
                </a:solidFill>
                <a:latin typeface="Bitter"/>
                <a:ea typeface="Bitter"/>
                <a:cs typeface="Bitter"/>
                <a:sym typeface="Bitter"/>
                <a:hlinkClick r:id="rId4" tooltip="https://www.forbes.com/sites/williampbarrett/2025/07/19/the-best-places-to-retire-abroad-in-2025/"/>
              </a:rPr>
              <a:t>PR Thai Government</a:t>
            </a:r>
            <a:r>
              <a:rPr lang="en-US" sz="1749" u="sng">
                <a:solidFill>
                  <a:srgbClr val="000000"/>
                </a:solidFill>
                <a:latin typeface="Bitter"/>
                <a:ea typeface="Bitter"/>
                <a:cs typeface="Bitter"/>
                <a:sym typeface="Bitter"/>
                <a:hlinkClick r:id="rId5" tooltip="http://nationthailand.com/thailand/tourism/40026400"/>
              </a:rPr>
              <a:t>​</a:t>
            </a:r>
          </a:p>
          <a:p>
            <a:pPr algn="ctr">
              <a:lnSpc>
                <a:spcPts val="2812"/>
              </a:lnSpc>
            </a:pPr>
            <a:endParaRPr lang="en-US" sz="1749" u="sng">
              <a:solidFill>
                <a:srgbClr val="000000"/>
              </a:solidFill>
              <a:latin typeface="Bitter"/>
              <a:ea typeface="Bitter"/>
              <a:cs typeface="Bitter"/>
              <a:sym typeface="Bitter"/>
              <a:hlinkClick r:id="rId5" tooltip="http://nationthailand.com/thailand/tourism/4002640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ECA206"/>
        </a:solidFill>
        <a:effectLst/>
      </p:bgPr>
    </p:bg>
    <p:spTree>
      <p:nvGrpSpPr>
        <p:cNvPr id="1" name=""/>
        <p:cNvGrpSpPr/>
        <p:nvPr/>
      </p:nvGrpSpPr>
      <p:grpSpPr>
        <a:xfrm>
          <a:off x="0" y="0"/>
          <a:ext cx="0" cy="0"/>
          <a:chOff x="0" y="0"/>
          <a:chExt cx="0" cy="0"/>
        </a:xfrm>
      </p:grpSpPr>
      <p:grpSp>
        <p:nvGrpSpPr>
          <p:cNvPr id="2" name="Group 2"/>
          <p:cNvGrpSpPr/>
          <p:nvPr/>
        </p:nvGrpSpPr>
        <p:grpSpPr>
          <a:xfrm>
            <a:off x="-493115" y="1879798"/>
            <a:ext cx="18781115" cy="9165578"/>
            <a:chOff x="0" y="0"/>
            <a:chExt cx="25041486" cy="12220771"/>
          </a:xfrm>
        </p:grpSpPr>
        <p:sp>
          <p:nvSpPr>
            <p:cNvPr id="3" name="Freeform 3"/>
            <p:cNvSpPr/>
            <p:nvPr/>
          </p:nvSpPr>
          <p:spPr>
            <a:xfrm>
              <a:off x="0" y="0"/>
              <a:ext cx="25041487" cy="12220771"/>
            </a:xfrm>
            <a:custGeom>
              <a:avLst/>
              <a:gdLst/>
              <a:ahLst/>
              <a:cxnLst/>
              <a:rect l="l" t="t" r="r" b="b"/>
              <a:pathLst>
                <a:path w="25041487" h="12220771">
                  <a:moveTo>
                    <a:pt x="0" y="0"/>
                  </a:moveTo>
                  <a:lnTo>
                    <a:pt x="25041487" y="0"/>
                  </a:lnTo>
                  <a:lnTo>
                    <a:pt x="25041487" y="12220771"/>
                  </a:lnTo>
                  <a:lnTo>
                    <a:pt x="0" y="12220771"/>
                  </a:lnTo>
                  <a:close/>
                </a:path>
              </a:pathLst>
            </a:custGeom>
            <a:solidFill>
              <a:srgbClr val="FFFFFF"/>
            </a:solidFill>
          </p:spPr>
        </p:sp>
      </p:grpSp>
      <p:grpSp>
        <p:nvGrpSpPr>
          <p:cNvPr id="4" name="Group 4"/>
          <p:cNvGrpSpPr/>
          <p:nvPr/>
        </p:nvGrpSpPr>
        <p:grpSpPr>
          <a:xfrm>
            <a:off x="2382536" y="2046538"/>
            <a:ext cx="6258824" cy="6258824"/>
            <a:chOff x="0" y="0"/>
            <a:chExt cx="4990313" cy="4990313"/>
          </a:xfrm>
        </p:grpSpPr>
        <p:sp>
          <p:nvSpPr>
            <p:cNvPr id="5" name="Freeform 5"/>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6" name="Group 6"/>
          <p:cNvGrpSpPr/>
          <p:nvPr/>
        </p:nvGrpSpPr>
        <p:grpSpPr>
          <a:xfrm>
            <a:off x="9944009" y="2046538"/>
            <a:ext cx="6258824" cy="6258824"/>
            <a:chOff x="0" y="0"/>
            <a:chExt cx="4990313" cy="4990313"/>
          </a:xfrm>
        </p:grpSpPr>
        <p:sp>
          <p:nvSpPr>
            <p:cNvPr id="7" name="Freeform 7"/>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17036948" y="285750"/>
            <a:ext cx="965302" cy="752323"/>
            <a:chOff x="0" y="0"/>
            <a:chExt cx="1287069" cy="1003097"/>
          </a:xfrm>
        </p:grpSpPr>
        <p:sp>
          <p:nvSpPr>
            <p:cNvPr id="9" name="Freeform 9"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0" name="TextBox 10"/>
          <p:cNvSpPr txBox="1"/>
          <p:nvPr/>
        </p:nvSpPr>
        <p:spPr>
          <a:xfrm>
            <a:off x="3382665" y="257175"/>
            <a:ext cx="11636970" cy="2059778"/>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4 Provinces of Thailand </a:t>
            </a:r>
          </a:p>
          <a:p>
            <a:pPr algn="ctr">
              <a:lnSpc>
                <a:spcPts val="5461"/>
              </a:lnSpc>
            </a:pPr>
            <a:r>
              <a:rPr lang="en-US" sz="4380" b="1">
                <a:solidFill>
                  <a:srgbClr val="FFFFFF"/>
                </a:solidFill>
                <a:latin typeface="Bitter Bold"/>
                <a:ea typeface="Bitter Bold"/>
                <a:cs typeface="Bitter Bold"/>
                <a:sym typeface="Bitter Bold"/>
              </a:rPr>
              <a:t>Top Forbes’ 2025 Retirement Destinations</a:t>
            </a:r>
          </a:p>
          <a:p>
            <a:pPr algn="ctr">
              <a:lnSpc>
                <a:spcPts val="5462"/>
              </a:lnSpc>
            </a:pPr>
            <a:endParaRPr lang="en-US" sz="4380" b="1">
              <a:solidFill>
                <a:srgbClr val="FFFFFF"/>
              </a:solidFill>
              <a:latin typeface="Bitter Bold"/>
              <a:ea typeface="Bitter Bold"/>
              <a:cs typeface="Bitter Bold"/>
              <a:sym typeface="Bitter Bold"/>
            </a:endParaRPr>
          </a:p>
        </p:txBody>
      </p:sp>
      <p:sp>
        <p:nvSpPr>
          <p:cNvPr id="11" name="TextBox 11"/>
          <p:cNvSpPr txBox="1"/>
          <p:nvPr/>
        </p:nvSpPr>
        <p:spPr>
          <a:xfrm>
            <a:off x="2918418" y="8543488"/>
            <a:ext cx="4753008"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Chiangmai</a:t>
            </a:r>
          </a:p>
        </p:txBody>
      </p:sp>
      <p:sp>
        <p:nvSpPr>
          <p:cNvPr id="12" name="TextBox 12"/>
          <p:cNvSpPr txBox="1"/>
          <p:nvPr/>
        </p:nvSpPr>
        <p:spPr>
          <a:xfrm>
            <a:off x="10240843" y="8514913"/>
            <a:ext cx="5596797"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Hua Hin (Prachuap Khiri Khan ) </a:t>
            </a:r>
          </a:p>
        </p:txBody>
      </p:sp>
      <p:sp>
        <p:nvSpPr>
          <p:cNvPr id="13" name="TextBox 13"/>
          <p:cNvSpPr txBox="1"/>
          <p:nvPr/>
        </p:nvSpPr>
        <p:spPr>
          <a:xfrm>
            <a:off x="-158671" y="9189600"/>
            <a:ext cx="18112227" cy="681053"/>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6" tooltip="https://www.forbes.com/sites/williampbarrett/2025/07/19/the-best-places-to-retire-abroad-in-2025/"/>
              </a:rPr>
              <a:t>Forbes</a:t>
            </a:r>
            <a:r>
              <a:rPr lang="en-US" sz="1749">
                <a:solidFill>
                  <a:srgbClr val="000000"/>
                </a:solidFill>
                <a:latin typeface="Bitter"/>
                <a:ea typeface="Bitter"/>
                <a:cs typeface="Bitter"/>
                <a:sym typeface="Bitter"/>
              </a:rPr>
              <a:t>, </a:t>
            </a:r>
            <a:r>
              <a:rPr lang="en-US" sz="1749" u="sng">
                <a:solidFill>
                  <a:srgbClr val="000000"/>
                </a:solidFill>
                <a:latin typeface="Bitter"/>
                <a:ea typeface="Bitter"/>
                <a:cs typeface="Bitter"/>
                <a:sym typeface="Bitter"/>
                <a:hlinkClick r:id="rId6" tooltip="https://www.forbes.com/sites/williampbarrett/2025/07/19/the-best-places-to-retire-abroad-in-2025/"/>
              </a:rPr>
              <a:t>PR Thai Government</a:t>
            </a:r>
            <a:r>
              <a:rPr lang="en-US" sz="1749" u="sng">
                <a:solidFill>
                  <a:srgbClr val="000000"/>
                </a:solidFill>
                <a:latin typeface="Bitter"/>
                <a:ea typeface="Bitter"/>
                <a:cs typeface="Bitter"/>
                <a:sym typeface="Bitter"/>
                <a:hlinkClick r:id="rId7" tooltip="http://nationthailand.com/thailand/tourism/40026400"/>
              </a:rPr>
              <a:t>​</a:t>
            </a:r>
          </a:p>
          <a:p>
            <a:pPr algn="ctr">
              <a:lnSpc>
                <a:spcPts val="2812"/>
              </a:lnSpc>
            </a:pPr>
            <a:r>
              <a:rPr lang="en-US" sz="1749">
                <a:solidFill>
                  <a:srgbClr val="000000"/>
                </a:solidFill>
                <a:latin typeface="Bitter"/>
                <a:ea typeface="Bitter"/>
                <a:cs typeface="Bitter"/>
                <a:sym typeface="Bitter"/>
              </a:rPr>
              <a:t>Photo credit: True ID, Movenpick Huahin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CA206"/>
        </a:solidFill>
        <a:effectLst/>
      </p:bgPr>
    </p:bg>
    <p:spTree>
      <p:nvGrpSpPr>
        <p:cNvPr id="1" name=""/>
        <p:cNvGrpSpPr/>
        <p:nvPr/>
      </p:nvGrpSpPr>
      <p:grpSpPr>
        <a:xfrm>
          <a:off x="0" y="0"/>
          <a:ext cx="0" cy="0"/>
          <a:chOff x="0" y="0"/>
          <a:chExt cx="0" cy="0"/>
        </a:xfrm>
      </p:grpSpPr>
      <p:grpSp>
        <p:nvGrpSpPr>
          <p:cNvPr id="2" name="Group 2"/>
          <p:cNvGrpSpPr/>
          <p:nvPr/>
        </p:nvGrpSpPr>
        <p:grpSpPr>
          <a:xfrm>
            <a:off x="-493115" y="1879798"/>
            <a:ext cx="18781115" cy="9165578"/>
            <a:chOff x="0" y="0"/>
            <a:chExt cx="25041486" cy="12220771"/>
          </a:xfrm>
        </p:grpSpPr>
        <p:sp>
          <p:nvSpPr>
            <p:cNvPr id="3" name="Freeform 3"/>
            <p:cNvSpPr/>
            <p:nvPr/>
          </p:nvSpPr>
          <p:spPr>
            <a:xfrm>
              <a:off x="0" y="0"/>
              <a:ext cx="25041487" cy="12220771"/>
            </a:xfrm>
            <a:custGeom>
              <a:avLst/>
              <a:gdLst/>
              <a:ahLst/>
              <a:cxnLst/>
              <a:rect l="l" t="t" r="r" b="b"/>
              <a:pathLst>
                <a:path w="25041487" h="12220771">
                  <a:moveTo>
                    <a:pt x="0" y="0"/>
                  </a:moveTo>
                  <a:lnTo>
                    <a:pt x="25041487" y="0"/>
                  </a:lnTo>
                  <a:lnTo>
                    <a:pt x="25041487" y="12220771"/>
                  </a:lnTo>
                  <a:lnTo>
                    <a:pt x="0" y="12220771"/>
                  </a:lnTo>
                  <a:close/>
                </a:path>
              </a:pathLst>
            </a:custGeom>
            <a:solidFill>
              <a:srgbClr val="FFFFFF"/>
            </a:solidFill>
          </p:spPr>
        </p:sp>
      </p:grpSp>
      <p:grpSp>
        <p:nvGrpSpPr>
          <p:cNvPr id="4" name="Group 4"/>
          <p:cNvGrpSpPr/>
          <p:nvPr/>
        </p:nvGrpSpPr>
        <p:grpSpPr>
          <a:xfrm>
            <a:off x="2382536" y="2046538"/>
            <a:ext cx="6258824" cy="6258824"/>
            <a:chOff x="0" y="0"/>
            <a:chExt cx="4990313" cy="4990313"/>
          </a:xfrm>
        </p:grpSpPr>
        <p:sp>
          <p:nvSpPr>
            <p:cNvPr id="5" name="Freeform 5"/>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6" name="Group 6"/>
          <p:cNvGrpSpPr/>
          <p:nvPr/>
        </p:nvGrpSpPr>
        <p:grpSpPr>
          <a:xfrm>
            <a:off x="9944009" y="2046538"/>
            <a:ext cx="6258824" cy="6258824"/>
            <a:chOff x="0" y="0"/>
            <a:chExt cx="4990313" cy="4990313"/>
          </a:xfrm>
        </p:grpSpPr>
        <p:sp>
          <p:nvSpPr>
            <p:cNvPr id="7" name="Freeform 7"/>
            <p:cNvSpPr/>
            <p:nvPr/>
          </p:nvSpPr>
          <p:spPr>
            <a:xfrm>
              <a:off x="0" y="0"/>
              <a:ext cx="4990338" cy="4990338"/>
            </a:xfrm>
            <a:custGeom>
              <a:avLst/>
              <a:gdLst/>
              <a:ahLst/>
              <a:cxnLst/>
              <a:rect l="l" t="t" r="r" b="b"/>
              <a:pathLst>
                <a:path w="4990338" h="4990338">
                  <a:moveTo>
                    <a:pt x="0" y="0"/>
                  </a:moveTo>
                  <a:lnTo>
                    <a:pt x="4990338" y="0"/>
                  </a:lnTo>
                  <a:lnTo>
                    <a:pt x="4990338" y="4990338"/>
                  </a:lnTo>
                  <a:lnTo>
                    <a:pt x="0" y="499033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8" name="Group 8"/>
          <p:cNvGrpSpPr/>
          <p:nvPr/>
        </p:nvGrpSpPr>
        <p:grpSpPr>
          <a:xfrm>
            <a:off x="17036948" y="285750"/>
            <a:ext cx="965302" cy="752323"/>
            <a:chOff x="0" y="0"/>
            <a:chExt cx="1287069" cy="1003097"/>
          </a:xfrm>
        </p:grpSpPr>
        <p:sp>
          <p:nvSpPr>
            <p:cNvPr id="9" name="Freeform 9"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
        <p:nvSpPr>
          <p:cNvPr id="10" name="TextBox 10"/>
          <p:cNvSpPr txBox="1"/>
          <p:nvPr/>
        </p:nvSpPr>
        <p:spPr>
          <a:xfrm>
            <a:off x="3287380" y="257175"/>
            <a:ext cx="11636970" cy="2059778"/>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4 Provinces of Thailand </a:t>
            </a:r>
          </a:p>
          <a:p>
            <a:pPr algn="ctr">
              <a:lnSpc>
                <a:spcPts val="5461"/>
              </a:lnSpc>
            </a:pPr>
            <a:r>
              <a:rPr lang="en-US" sz="4380" b="1">
                <a:solidFill>
                  <a:srgbClr val="FFFFFF"/>
                </a:solidFill>
                <a:latin typeface="Bitter Bold"/>
                <a:ea typeface="Bitter Bold"/>
                <a:cs typeface="Bitter Bold"/>
                <a:sym typeface="Bitter Bold"/>
              </a:rPr>
              <a:t>Top Forbes’ 2025 Retirement Destinations</a:t>
            </a:r>
          </a:p>
          <a:p>
            <a:pPr algn="ctr">
              <a:lnSpc>
                <a:spcPts val="5462"/>
              </a:lnSpc>
            </a:pPr>
            <a:endParaRPr lang="en-US" sz="4380" b="1">
              <a:solidFill>
                <a:srgbClr val="FFFFFF"/>
              </a:solidFill>
              <a:latin typeface="Bitter Bold"/>
              <a:ea typeface="Bitter Bold"/>
              <a:cs typeface="Bitter Bold"/>
              <a:sym typeface="Bitter Bold"/>
            </a:endParaRPr>
          </a:p>
        </p:txBody>
      </p:sp>
      <p:sp>
        <p:nvSpPr>
          <p:cNvPr id="11" name="TextBox 11"/>
          <p:cNvSpPr txBox="1"/>
          <p:nvPr/>
        </p:nvSpPr>
        <p:spPr>
          <a:xfrm>
            <a:off x="3080343" y="8543488"/>
            <a:ext cx="4753008"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Koh Samui (Surat Thani)</a:t>
            </a:r>
          </a:p>
        </p:txBody>
      </p:sp>
      <p:sp>
        <p:nvSpPr>
          <p:cNvPr id="12" name="TextBox 12"/>
          <p:cNvSpPr txBox="1"/>
          <p:nvPr/>
        </p:nvSpPr>
        <p:spPr>
          <a:xfrm>
            <a:off x="12204349" y="8543488"/>
            <a:ext cx="1250685" cy="455613"/>
          </a:xfrm>
          <a:prstGeom prst="rect">
            <a:avLst/>
          </a:prstGeom>
        </p:spPr>
        <p:txBody>
          <a:bodyPr lIns="0" tIns="0" rIns="0" bIns="0" rtlCol="0" anchor="t">
            <a:spAutoFit/>
          </a:bodyPr>
          <a:lstStyle/>
          <a:p>
            <a:pPr algn="ctr">
              <a:lnSpc>
                <a:spcPts val="3437"/>
              </a:lnSpc>
            </a:pPr>
            <a:r>
              <a:rPr lang="en-US" sz="2750" b="1">
                <a:solidFill>
                  <a:srgbClr val="000000"/>
                </a:solidFill>
                <a:latin typeface="Bitter Bold"/>
                <a:ea typeface="Bitter Bold"/>
                <a:cs typeface="Bitter Bold"/>
                <a:sym typeface="Bitter Bold"/>
              </a:rPr>
              <a:t>Phuket</a:t>
            </a:r>
          </a:p>
        </p:txBody>
      </p:sp>
      <p:sp>
        <p:nvSpPr>
          <p:cNvPr id="13" name="TextBox 13"/>
          <p:cNvSpPr txBox="1"/>
          <p:nvPr/>
        </p:nvSpPr>
        <p:spPr>
          <a:xfrm>
            <a:off x="-158671" y="9189600"/>
            <a:ext cx="18112227" cy="681053"/>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6" tooltip="https://www.forbes.com/sites/williampbarrett/2025/07/19/the-best-places-to-retire-abroad-in-2025/"/>
              </a:rPr>
              <a:t>Forbes</a:t>
            </a:r>
            <a:r>
              <a:rPr lang="en-US" sz="1749">
                <a:solidFill>
                  <a:srgbClr val="000000"/>
                </a:solidFill>
                <a:latin typeface="Bitter"/>
                <a:ea typeface="Bitter"/>
                <a:cs typeface="Bitter"/>
                <a:sym typeface="Bitter"/>
              </a:rPr>
              <a:t>, </a:t>
            </a:r>
            <a:r>
              <a:rPr lang="en-US" sz="1749" u="sng">
                <a:solidFill>
                  <a:srgbClr val="000000"/>
                </a:solidFill>
                <a:latin typeface="Bitter"/>
                <a:ea typeface="Bitter"/>
                <a:cs typeface="Bitter"/>
                <a:sym typeface="Bitter"/>
                <a:hlinkClick r:id="rId6" tooltip="https://www.forbes.com/sites/williampbarrett/2025/07/19/the-best-places-to-retire-abroad-in-2025/"/>
              </a:rPr>
              <a:t>PR Thai Government</a:t>
            </a:r>
            <a:r>
              <a:rPr lang="en-US" sz="1749" u="sng">
                <a:solidFill>
                  <a:srgbClr val="000000"/>
                </a:solidFill>
                <a:latin typeface="Bitter"/>
                <a:ea typeface="Bitter"/>
                <a:cs typeface="Bitter"/>
                <a:sym typeface="Bitter"/>
                <a:hlinkClick r:id="rId7" tooltip="http://nationthailand.com/thailand/tourism/40026400"/>
              </a:rPr>
              <a:t>​</a:t>
            </a:r>
          </a:p>
          <a:p>
            <a:pPr algn="ctr">
              <a:lnSpc>
                <a:spcPts val="2812"/>
              </a:lnSpc>
            </a:pPr>
            <a:r>
              <a:rPr lang="en-US" sz="1749">
                <a:solidFill>
                  <a:srgbClr val="000000"/>
                </a:solidFill>
                <a:latin typeface="Bitter"/>
                <a:ea typeface="Bitter"/>
                <a:cs typeface="Bitter"/>
                <a:sym typeface="Bitter"/>
              </a:rPr>
              <a:t>Photo credit: Sawasdee Thailand, Thailand Tourism Directory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9621253" y="-74530"/>
            <a:ext cx="8666747" cy="10361530"/>
            <a:chOff x="0" y="0"/>
            <a:chExt cx="11555663" cy="13815373"/>
          </a:xfrm>
        </p:grpSpPr>
        <p:sp>
          <p:nvSpPr>
            <p:cNvPr id="7" name="Freeform 7"/>
            <p:cNvSpPr/>
            <p:nvPr/>
          </p:nvSpPr>
          <p:spPr>
            <a:xfrm>
              <a:off x="0" y="0"/>
              <a:ext cx="11555663" cy="13815374"/>
            </a:xfrm>
            <a:custGeom>
              <a:avLst/>
              <a:gdLst/>
              <a:ahLst/>
              <a:cxnLst/>
              <a:rect l="l" t="t" r="r" b="b"/>
              <a:pathLst>
                <a:path w="11555663" h="13815374">
                  <a:moveTo>
                    <a:pt x="0" y="0"/>
                  </a:moveTo>
                  <a:lnTo>
                    <a:pt x="11555663" y="0"/>
                  </a:lnTo>
                  <a:lnTo>
                    <a:pt x="11555663" y="13815374"/>
                  </a:lnTo>
                  <a:lnTo>
                    <a:pt x="0" y="13815374"/>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8" name="TextBox 8"/>
          <p:cNvSpPr txBox="1"/>
          <p:nvPr/>
        </p:nvSpPr>
        <p:spPr>
          <a:xfrm>
            <a:off x="749913" y="1197295"/>
            <a:ext cx="8394087" cy="2462693"/>
          </a:xfrm>
          <a:prstGeom prst="rect">
            <a:avLst/>
          </a:prstGeom>
        </p:spPr>
        <p:txBody>
          <a:bodyPr lIns="0" tIns="0" rIns="0" bIns="0" rtlCol="0" anchor="t">
            <a:spAutoFit/>
          </a:bodyPr>
          <a:lstStyle/>
          <a:p>
            <a:pPr algn="l">
              <a:lnSpc>
                <a:spcPts val="6188"/>
              </a:lnSpc>
            </a:pPr>
            <a:r>
              <a:rPr lang="en-US" sz="4962" b="1">
                <a:solidFill>
                  <a:srgbClr val="253A7E"/>
                </a:solidFill>
                <a:latin typeface="Bitter Bold"/>
                <a:ea typeface="Bitter Bold"/>
                <a:cs typeface="Bitter Bold"/>
                <a:sym typeface="Bitter Bold"/>
              </a:rPr>
              <a:t>Nakhon Ratchasima:</a:t>
            </a:r>
          </a:p>
          <a:p>
            <a:pPr algn="l">
              <a:lnSpc>
                <a:spcPts val="6189"/>
              </a:lnSpc>
            </a:pPr>
            <a:r>
              <a:rPr lang="en-US" sz="4962" b="1">
                <a:solidFill>
                  <a:srgbClr val="253A7E"/>
                </a:solidFill>
                <a:latin typeface="Bitter Bold"/>
                <a:ea typeface="Bitter Bold"/>
                <a:cs typeface="Bitter Bold"/>
                <a:sym typeface="Bitter Bold"/>
              </a:rPr>
              <a:t>the World's 4th city  "Triple Crown" by UNESCO</a:t>
            </a:r>
          </a:p>
        </p:txBody>
      </p:sp>
      <p:sp>
        <p:nvSpPr>
          <p:cNvPr id="9" name="TextBox 9"/>
          <p:cNvSpPr txBox="1"/>
          <p:nvPr/>
        </p:nvSpPr>
        <p:spPr>
          <a:xfrm>
            <a:off x="992238" y="9462019"/>
            <a:ext cx="6840525" cy="354466"/>
          </a:xfrm>
          <a:prstGeom prst="rect">
            <a:avLst/>
          </a:prstGeom>
        </p:spPr>
        <p:txBody>
          <a:bodyPr lIns="0" tIns="0" rIns="0" bIns="0" rtlCol="0" anchor="t">
            <a:spAutoFit/>
          </a:bodyPr>
          <a:lstStyle/>
          <a:p>
            <a:pPr algn="l">
              <a:lnSpc>
                <a:spcPts val="3073"/>
              </a:lnSpc>
            </a:pPr>
            <a:r>
              <a:rPr lang="en-US" sz="1887">
                <a:solidFill>
                  <a:srgbClr val="000000"/>
                </a:solidFill>
                <a:latin typeface="Bitter"/>
                <a:ea typeface="Bitter"/>
                <a:cs typeface="Bitter"/>
                <a:sym typeface="Bitter"/>
              </a:rPr>
              <a:t>Photo credit: The Goverment Public Relations Department</a:t>
            </a:r>
          </a:p>
        </p:txBody>
      </p:sp>
      <p:sp>
        <p:nvSpPr>
          <p:cNvPr id="10" name="TextBox 10"/>
          <p:cNvSpPr txBox="1"/>
          <p:nvPr/>
        </p:nvSpPr>
        <p:spPr>
          <a:xfrm>
            <a:off x="786375" y="4075324"/>
            <a:ext cx="8115300" cy="4968425"/>
          </a:xfrm>
          <a:prstGeom prst="rect">
            <a:avLst/>
          </a:prstGeom>
        </p:spPr>
        <p:txBody>
          <a:bodyPr lIns="0" tIns="0" rIns="0" bIns="0" rtlCol="0" anchor="t">
            <a:spAutoFit/>
          </a:bodyPr>
          <a:lstStyle/>
          <a:p>
            <a:pPr algn="l">
              <a:lnSpc>
                <a:spcPts val="3561"/>
              </a:lnSpc>
            </a:pPr>
            <a:r>
              <a:rPr lang="en-US" sz="2187">
                <a:solidFill>
                  <a:srgbClr val="000000"/>
                </a:solidFill>
                <a:latin typeface="Bitter"/>
                <a:ea typeface="Bitter"/>
                <a:cs typeface="Bitter"/>
                <a:sym typeface="Bitter"/>
              </a:rPr>
              <a:t>The UNESCO Triple Crown in Nakhon Ratchasima includes:</a:t>
            </a:r>
          </a:p>
          <a:p>
            <a:pPr algn="l">
              <a:lnSpc>
                <a:spcPts val="3561"/>
              </a:lnSpc>
            </a:pPr>
            <a:endParaRPr lang="en-US" sz="2187">
              <a:solidFill>
                <a:srgbClr val="000000"/>
              </a:solidFill>
              <a:latin typeface="Bitter"/>
              <a:ea typeface="Bitter"/>
              <a:cs typeface="Bitter"/>
              <a:sym typeface="Bitter"/>
            </a:endParaRPr>
          </a:p>
          <a:p>
            <a:pPr marL="472282" lvl="1" indent="-236141" algn="l">
              <a:lnSpc>
                <a:spcPts val="3561"/>
              </a:lnSpc>
              <a:buFont typeface="Arial"/>
              <a:buChar char="•"/>
            </a:pPr>
            <a:r>
              <a:rPr lang="en-US" sz="2187" b="1">
                <a:solidFill>
                  <a:srgbClr val="000000"/>
                </a:solidFill>
                <a:latin typeface="Bitter Bold"/>
                <a:ea typeface="Bitter Bold"/>
                <a:cs typeface="Bitter Bold"/>
                <a:sym typeface="Bitter Bold"/>
              </a:rPr>
              <a:t>World Heritage Site:</a:t>
            </a:r>
            <a:r>
              <a:rPr lang="en-US" sz="2187" i="1">
                <a:solidFill>
                  <a:srgbClr val="000000"/>
                </a:solidFill>
                <a:latin typeface="Bitter Italics"/>
                <a:ea typeface="Bitter Italics"/>
                <a:cs typeface="Bitter Italics"/>
                <a:sym typeface="Bitter Italics"/>
              </a:rPr>
              <a:t> Khao Yai National Park</a:t>
            </a:r>
            <a:r>
              <a:rPr lang="en-US" sz="2187">
                <a:solidFill>
                  <a:srgbClr val="000000"/>
                </a:solidFill>
                <a:latin typeface="Bitter"/>
                <a:ea typeface="Bitter"/>
                <a:cs typeface="Bitter"/>
                <a:sym typeface="Bitter"/>
              </a:rPr>
              <a:t> (part of the Dong Phayayen-Khao Yai Forest Complex), famous for its biodiversity and lush tropical forests.</a:t>
            </a:r>
          </a:p>
          <a:p>
            <a:pPr marL="472282" lvl="1" indent="-236141" algn="l">
              <a:lnSpc>
                <a:spcPts val="3561"/>
              </a:lnSpc>
              <a:buFont typeface="Arial"/>
              <a:buChar char="•"/>
            </a:pPr>
            <a:r>
              <a:rPr lang="en-US" sz="2187" b="1">
                <a:solidFill>
                  <a:srgbClr val="000000"/>
                </a:solidFill>
                <a:latin typeface="Bitter Bold"/>
                <a:ea typeface="Bitter Bold"/>
                <a:cs typeface="Bitter Bold"/>
                <a:sym typeface="Bitter Bold"/>
              </a:rPr>
              <a:t>Biosphere Reserve:</a:t>
            </a:r>
            <a:r>
              <a:rPr lang="en-US" sz="2187">
                <a:solidFill>
                  <a:srgbClr val="000000"/>
                </a:solidFill>
                <a:latin typeface="Bitter"/>
                <a:ea typeface="Bitter"/>
                <a:cs typeface="Bitter"/>
                <a:sym typeface="Bitter"/>
              </a:rPr>
              <a:t> </a:t>
            </a:r>
            <a:r>
              <a:rPr lang="en-US" sz="2187" i="1">
                <a:solidFill>
                  <a:srgbClr val="000000"/>
                </a:solidFill>
                <a:latin typeface="Bitter Italics"/>
                <a:ea typeface="Bitter Italics"/>
                <a:cs typeface="Bitter Italics"/>
                <a:sym typeface="Bitter Italics"/>
              </a:rPr>
              <a:t>Sakaerat Biosphere Reserve</a:t>
            </a:r>
            <a:r>
              <a:rPr lang="en-US" sz="2187">
                <a:solidFill>
                  <a:srgbClr val="000000"/>
                </a:solidFill>
                <a:latin typeface="Bitter"/>
                <a:ea typeface="Bitter"/>
                <a:cs typeface="Bitter"/>
                <a:sym typeface="Bitter"/>
              </a:rPr>
              <a:t> located in the Pak Thong Chai District, a hub for ecological research and forest conservation.</a:t>
            </a:r>
          </a:p>
          <a:p>
            <a:pPr marL="472282" lvl="1" indent="-236141" algn="l">
              <a:lnSpc>
                <a:spcPts val="3562"/>
              </a:lnSpc>
              <a:buFont typeface="Arial"/>
              <a:buChar char="•"/>
            </a:pPr>
            <a:r>
              <a:rPr lang="en-US" sz="2187" b="1">
                <a:solidFill>
                  <a:srgbClr val="000000"/>
                </a:solidFill>
                <a:latin typeface="Bitter Bold"/>
                <a:ea typeface="Bitter Bold"/>
                <a:cs typeface="Bitter Bold"/>
                <a:sym typeface="Bitter Bold"/>
              </a:rPr>
              <a:t>Global Geopark:</a:t>
            </a:r>
            <a:r>
              <a:rPr lang="en-US" sz="2187">
                <a:solidFill>
                  <a:srgbClr val="000000"/>
                </a:solidFill>
                <a:latin typeface="Bitter"/>
                <a:ea typeface="Bitter"/>
                <a:cs typeface="Bitter"/>
                <a:sym typeface="Bitter"/>
              </a:rPr>
              <a:t> </a:t>
            </a:r>
            <a:r>
              <a:rPr lang="en-US" sz="2187" i="1">
                <a:solidFill>
                  <a:srgbClr val="000000"/>
                </a:solidFill>
                <a:latin typeface="Bitter Italics"/>
                <a:ea typeface="Bitter Italics"/>
                <a:cs typeface="Bitter Italics"/>
                <a:sym typeface="Bitter Italics"/>
              </a:rPr>
              <a:t>Khorat Geopark</a:t>
            </a:r>
            <a:r>
              <a:rPr lang="en-US" sz="2187">
                <a:solidFill>
                  <a:srgbClr val="000000"/>
                </a:solidFill>
                <a:latin typeface="Bitter"/>
                <a:ea typeface="Bitter"/>
                <a:cs typeface="Bitter"/>
                <a:sym typeface="Bitter"/>
              </a:rPr>
              <a:t>, recognized for its ancient fossils (such as ancient elephants) and unique geological landscapes spanning across five districts.</a:t>
            </a:r>
          </a:p>
        </p:txBody>
      </p:sp>
      <p:grpSp>
        <p:nvGrpSpPr>
          <p:cNvPr id="11" name="Group 11"/>
          <p:cNvGrpSpPr/>
          <p:nvPr/>
        </p:nvGrpSpPr>
        <p:grpSpPr>
          <a:xfrm>
            <a:off x="882130" y="346626"/>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18644" y="-452176"/>
            <a:ext cx="18506644" cy="3114862"/>
            <a:chOff x="0" y="0"/>
            <a:chExt cx="61043675" cy="10274289"/>
          </a:xfrm>
        </p:grpSpPr>
        <p:sp>
          <p:nvSpPr>
            <p:cNvPr id="3" name="Freeform 3"/>
            <p:cNvSpPr/>
            <p:nvPr/>
          </p:nvSpPr>
          <p:spPr>
            <a:xfrm>
              <a:off x="0" y="0"/>
              <a:ext cx="61043672" cy="10274288"/>
            </a:xfrm>
            <a:custGeom>
              <a:avLst/>
              <a:gdLst/>
              <a:ahLst/>
              <a:cxnLst/>
              <a:rect l="l" t="t" r="r" b="b"/>
              <a:pathLst>
                <a:path w="61043672" h="10274288">
                  <a:moveTo>
                    <a:pt x="0" y="0"/>
                  </a:moveTo>
                  <a:lnTo>
                    <a:pt x="61043672" y="0"/>
                  </a:lnTo>
                  <a:lnTo>
                    <a:pt x="61043672" y="10274288"/>
                  </a:lnTo>
                  <a:lnTo>
                    <a:pt x="0" y="10274288"/>
                  </a:lnTo>
                  <a:close/>
                </a:path>
              </a:pathLst>
            </a:custGeom>
            <a:solidFill>
              <a:srgbClr val="3B6E98">
                <a:alpha val="90980"/>
              </a:srgbClr>
            </a:solidFill>
          </p:spPr>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6" name="Group 6"/>
          <p:cNvGrpSpPr/>
          <p:nvPr/>
        </p:nvGrpSpPr>
        <p:grpSpPr>
          <a:xfrm>
            <a:off x="466725" y="3830613"/>
            <a:ext cx="8518393" cy="4909242"/>
            <a:chOff x="0" y="0"/>
            <a:chExt cx="4029563" cy="2322281"/>
          </a:xfrm>
        </p:grpSpPr>
        <p:sp>
          <p:nvSpPr>
            <p:cNvPr id="7" name="Freeform 7"/>
            <p:cNvSpPr/>
            <p:nvPr/>
          </p:nvSpPr>
          <p:spPr>
            <a:xfrm>
              <a:off x="0" y="0"/>
              <a:ext cx="4029563" cy="2322233"/>
            </a:xfrm>
            <a:custGeom>
              <a:avLst/>
              <a:gdLst/>
              <a:ahLst/>
              <a:cxnLst/>
              <a:rect l="l" t="t" r="r" b="b"/>
              <a:pathLst>
                <a:path w="4029563" h="2322233">
                  <a:moveTo>
                    <a:pt x="0" y="0"/>
                  </a:moveTo>
                  <a:lnTo>
                    <a:pt x="4029563" y="0"/>
                  </a:lnTo>
                  <a:lnTo>
                    <a:pt x="4029563" y="2322233"/>
                  </a:lnTo>
                  <a:lnTo>
                    <a:pt x="0" y="2322233"/>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8" name="Freeform 8"/>
          <p:cNvSpPr/>
          <p:nvPr/>
        </p:nvSpPr>
        <p:spPr>
          <a:xfrm>
            <a:off x="9314682" y="3849663"/>
            <a:ext cx="8542984" cy="4890192"/>
          </a:xfrm>
          <a:custGeom>
            <a:avLst/>
            <a:gdLst/>
            <a:ahLst/>
            <a:cxnLst/>
            <a:rect l="l" t="t" r="r" b="b"/>
            <a:pathLst>
              <a:path w="8542984" h="4890192">
                <a:moveTo>
                  <a:pt x="0" y="0"/>
                </a:moveTo>
                <a:lnTo>
                  <a:pt x="8542984" y="0"/>
                </a:lnTo>
                <a:lnTo>
                  <a:pt x="8542984" y="4890192"/>
                </a:lnTo>
                <a:lnTo>
                  <a:pt x="0" y="4890192"/>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sp>
        <p:nvSpPr>
          <p:cNvPr id="9" name="TextBox 9"/>
          <p:cNvSpPr txBox="1"/>
          <p:nvPr/>
        </p:nvSpPr>
        <p:spPr>
          <a:xfrm>
            <a:off x="4020807" y="604116"/>
            <a:ext cx="10093986" cy="1458644"/>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Five Thai destinations in</a:t>
            </a:r>
          </a:p>
          <a:p>
            <a:pPr algn="ctr">
              <a:lnSpc>
                <a:spcPts val="5462"/>
              </a:lnSpc>
            </a:pPr>
            <a:r>
              <a:rPr lang="en-US" sz="4380" b="1">
                <a:solidFill>
                  <a:srgbClr val="FFFFFF"/>
                </a:solidFill>
                <a:latin typeface="Bitter Bold"/>
                <a:ea typeface="Bitter Bold"/>
                <a:cs typeface="Bitter Bold"/>
                <a:sym typeface="Bitter Bold"/>
              </a:rPr>
              <a:t> TIME's World's Greatest Places 2026</a:t>
            </a:r>
          </a:p>
        </p:txBody>
      </p:sp>
      <p:sp>
        <p:nvSpPr>
          <p:cNvPr id="10" name="TextBox 10"/>
          <p:cNvSpPr txBox="1"/>
          <p:nvPr/>
        </p:nvSpPr>
        <p:spPr>
          <a:xfrm>
            <a:off x="1189714" y="2746296"/>
            <a:ext cx="15794271" cy="931917"/>
          </a:xfrm>
          <a:prstGeom prst="rect">
            <a:avLst/>
          </a:prstGeom>
        </p:spPr>
        <p:txBody>
          <a:bodyPr lIns="0" tIns="0" rIns="0" bIns="0" rtlCol="0" anchor="t">
            <a:spAutoFit/>
          </a:bodyPr>
          <a:lstStyle/>
          <a:p>
            <a:pPr algn="ctr">
              <a:lnSpc>
                <a:spcPts val="3855"/>
              </a:lnSpc>
            </a:pPr>
            <a:r>
              <a:rPr lang="en-US" sz="2390">
                <a:solidFill>
                  <a:srgbClr val="000000"/>
                </a:solidFill>
                <a:latin typeface="Bitter"/>
                <a:ea typeface="Bitter"/>
                <a:cs typeface="Bitter"/>
                <a:sym typeface="Bitter"/>
              </a:rPr>
              <a:t>Five Thai destinations were featured in TIME's World's Greatest Places 2026, highlighting Thailand's strengths in community-based tourism, heritage hospitality, cultural travel, and contemporary art.</a:t>
            </a:r>
          </a:p>
        </p:txBody>
      </p:sp>
      <p:sp>
        <p:nvSpPr>
          <p:cNvPr id="11" name="TextBox 11"/>
          <p:cNvSpPr txBox="1"/>
          <p:nvPr/>
        </p:nvSpPr>
        <p:spPr>
          <a:xfrm>
            <a:off x="1156592" y="9482599"/>
            <a:ext cx="15794271" cy="320796"/>
          </a:xfrm>
          <a:prstGeom prst="rect">
            <a:avLst/>
          </a:prstGeom>
        </p:spPr>
        <p:txBody>
          <a:bodyPr lIns="0" tIns="0" rIns="0" bIns="0" rtlCol="0" anchor="t">
            <a:spAutoFit/>
          </a:bodyPr>
          <a:lstStyle/>
          <a:p>
            <a:pPr algn="ctr">
              <a:lnSpc>
                <a:spcPts val="2727"/>
              </a:lnSpc>
            </a:pPr>
            <a:r>
              <a:rPr lang="en-US" sz="1689">
                <a:solidFill>
                  <a:srgbClr val="000000"/>
                </a:solidFill>
                <a:latin typeface="Bitter"/>
                <a:ea typeface="Bitter"/>
                <a:cs typeface="Bitter"/>
                <a:sym typeface="Bitter"/>
              </a:rPr>
              <a:t>Source: </a:t>
            </a:r>
            <a:r>
              <a:rPr lang="en-US" sz="1689" u="sng">
                <a:solidFill>
                  <a:srgbClr val="000000"/>
                </a:solidFill>
                <a:latin typeface="Bitter"/>
                <a:ea typeface="Bitter"/>
                <a:cs typeface="Bitter"/>
                <a:sym typeface="Bitter"/>
                <a:hlinkClick r:id="rId6" tooltip="https://time.com/collection/worlds-greatest-places/2026/?filters=Asia"/>
              </a:rPr>
              <a:t>TIME Magazine, 2026</a:t>
            </a:r>
          </a:p>
        </p:txBody>
      </p:sp>
      <p:sp>
        <p:nvSpPr>
          <p:cNvPr id="12" name="TextBox 12"/>
          <p:cNvSpPr txBox="1"/>
          <p:nvPr/>
        </p:nvSpPr>
        <p:spPr>
          <a:xfrm>
            <a:off x="992238" y="9815612"/>
            <a:ext cx="16303523" cy="660688"/>
          </a:xfrm>
          <a:prstGeom prst="rect">
            <a:avLst/>
          </a:prstGeom>
        </p:spPr>
        <p:txBody>
          <a:bodyPr lIns="0" tIns="0" rIns="0" bIns="0" rtlCol="0" anchor="t">
            <a:spAutoFit/>
          </a:bodyPr>
          <a:lstStyle/>
          <a:p>
            <a:pPr algn="ctr">
              <a:lnSpc>
                <a:spcPts val="2747"/>
              </a:lnSpc>
            </a:pPr>
            <a:r>
              <a:rPr lang="en-US" sz="1687">
                <a:solidFill>
                  <a:srgbClr val="000000"/>
                </a:solidFill>
                <a:latin typeface="Bitter"/>
                <a:ea typeface="Bitter"/>
                <a:cs typeface="Bitter"/>
                <a:sym typeface="Bitter"/>
              </a:rPr>
              <a:t>Photo credit: DaiDib DaiDee, Mandarin Oriental Bangkok</a:t>
            </a:r>
          </a:p>
          <a:p>
            <a:pPr algn="ctr">
              <a:lnSpc>
                <a:spcPts val="2748"/>
              </a:lnSpc>
            </a:pPr>
            <a:endParaRPr lang="en-US" sz="1687">
              <a:solidFill>
                <a:srgbClr val="000000"/>
              </a:solidFill>
              <a:latin typeface="Bitter"/>
              <a:ea typeface="Bitter"/>
              <a:cs typeface="Bitter"/>
              <a:sym typeface="Bitter"/>
            </a:endParaRPr>
          </a:p>
        </p:txBody>
      </p:sp>
      <p:sp>
        <p:nvSpPr>
          <p:cNvPr id="13" name="TextBox 13"/>
          <p:cNvSpPr txBox="1"/>
          <p:nvPr/>
        </p:nvSpPr>
        <p:spPr>
          <a:xfrm>
            <a:off x="1643531" y="8863747"/>
            <a:ext cx="5612330" cy="840740"/>
          </a:xfrm>
          <a:prstGeom prst="rect">
            <a:avLst/>
          </a:prstGeom>
        </p:spPr>
        <p:txBody>
          <a:bodyPr lIns="0" tIns="0" rIns="0" bIns="0" rtlCol="0" anchor="t">
            <a:spAutoFit/>
          </a:bodyPr>
          <a:lstStyle/>
          <a:p>
            <a:pPr algn="ctr">
              <a:lnSpc>
                <a:spcPts val="3359"/>
              </a:lnSpc>
            </a:pPr>
            <a:r>
              <a:rPr lang="en-US" sz="2399" b="1">
                <a:solidFill>
                  <a:srgbClr val="000000"/>
                </a:solidFill>
                <a:latin typeface="Bitter Bold"/>
                <a:ea typeface="Bitter Bold"/>
                <a:cs typeface="Bitter Bold"/>
                <a:sym typeface="Bitter Bold"/>
              </a:rPr>
              <a:t>DaiDib DaiDee in Nan, Thailand</a:t>
            </a:r>
          </a:p>
          <a:p>
            <a:pPr algn="ctr">
              <a:lnSpc>
                <a:spcPts val="3359"/>
              </a:lnSpc>
            </a:pPr>
            <a:r>
              <a:rPr lang="en-US" sz="2399">
                <a:solidFill>
                  <a:srgbClr val="000000"/>
                </a:solidFill>
                <a:latin typeface="Bitter"/>
                <a:ea typeface="Bitter"/>
                <a:cs typeface="Bitter"/>
                <a:sym typeface="Bitter"/>
              </a:rPr>
              <a:t>Community-Based Tourism</a:t>
            </a:r>
          </a:p>
        </p:txBody>
      </p:sp>
      <p:sp>
        <p:nvSpPr>
          <p:cNvPr id="14" name="TextBox 14"/>
          <p:cNvSpPr txBox="1"/>
          <p:nvPr/>
        </p:nvSpPr>
        <p:spPr>
          <a:xfrm>
            <a:off x="10808584" y="8807020"/>
            <a:ext cx="5612330" cy="1259840"/>
          </a:xfrm>
          <a:prstGeom prst="rect">
            <a:avLst/>
          </a:prstGeom>
        </p:spPr>
        <p:txBody>
          <a:bodyPr lIns="0" tIns="0" rIns="0" bIns="0" rtlCol="0" anchor="t">
            <a:spAutoFit/>
          </a:bodyPr>
          <a:lstStyle/>
          <a:p>
            <a:pPr algn="ctr">
              <a:lnSpc>
                <a:spcPts val="3359"/>
              </a:lnSpc>
            </a:pPr>
            <a:r>
              <a:rPr lang="en-US" sz="2399" b="1">
                <a:solidFill>
                  <a:srgbClr val="000000"/>
                </a:solidFill>
                <a:latin typeface="Bitter Bold"/>
                <a:ea typeface="Bitter Bold"/>
                <a:cs typeface="Bitter Bold"/>
                <a:sym typeface="Bitter Bold"/>
              </a:rPr>
              <a:t>Mandarin Oriental Bangkok</a:t>
            </a:r>
          </a:p>
          <a:p>
            <a:pPr algn="ctr">
              <a:lnSpc>
                <a:spcPts val="3359"/>
              </a:lnSpc>
            </a:pPr>
            <a:r>
              <a:rPr lang="en-US" sz="2399">
                <a:solidFill>
                  <a:srgbClr val="000000"/>
                </a:solidFill>
                <a:latin typeface="Bitter"/>
                <a:ea typeface="Bitter"/>
                <a:cs typeface="Bitter"/>
                <a:sym typeface="Bitter"/>
              </a:rPr>
              <a:t>Heritage Hospitality</a:t>
            </a:r>
          </a:p>
          <a:p>
            <a:pPr algn="ctr">
              <a:lnSpc>
                <a:spcPts val="3359"/>
              </a:lnSpc>
            </a:pPr>
            <a:endParaRPr lang="en-US" sz="2399">
              <a:solidFill>
                <a:srgbClr val="000000"/>
              </a:solidFill>
              <a:latin typeface="Bitter"/>
              <a:ea typeface="Bitter"/>
              <a:cs typeface="Bitter"/>
              <a:sym typeface="Bitte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18644" y="-452176"/>
            <a:ext cx="18506644" cy="2685295"/>
            <a:chOff x="0" y="0"/>
            <a:chExt cx="61043675" cy="8857373"/>
          </a:xfrm>
        </p:grpSpPr>
        <p:sp>
          <p:nvSpPr>
            <p:cNvPr id="3" name="Freeform 3"/>
            <p:cNvSpPr/>
            <p:nvPr/>
          </p:nvSpPr>
          <p:spPr>
            <a:xfrm>
              <a:off x="0" y="0"/>
              <a:ext cx="61043672" cy="8857373"/>
            </a:xfrm>
            <a:custGeom>
              <a:avLst/>
              <a:gdLst/>
              <a:ahLst/>
              <a:cxnLst/>
              <a:rect l="l" t="t" r="r" b="b"/>
              <a:pathLst>
                <a:path w="61043672" h="8857373">
                  <a:moveTo>
                    <a:pt x="0" y="0"/>
                  </a:moveTo>
                  <a:lnTo>
                    <a:pt x="61043672" y="0"/>
                  </a:lnTo>
                  <a:lnTo>
                    <a:pt x="61043672" y="8857373"/>
                  </a:lnTo>
                  <a:lnTo>
                    <a:pt x="0" y="8857373"/>
                  </a:lnTo>
                  <a:close/>
                </a:path>
              </a:pathLst>
            </a:custGeom>
            <a:solidFill>
              <a:srgbClr val="3B6E98">
                <a:alpha val="90980"/>
              </a:srgbClr>
            </a:solidFill>
          </p:spPr>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6" name="Freeform 6"/>
          <p:cNvSpPr/>
          <p:nvPr/>
        </p:nvSpPr>
        <p:spPr>
          <a:xfrm>
            <a:off x="267618" y="2568857"/>
            <a:ext cx="4515332" cy="5663798"/>
          </a:xfrm>
          <a:custGeom>
            <a:avLst/>
            <a:gdLst/>
            <a:ahLst/>
            <a:cxnLst/>
            <a:rect l="l" t="t" r="r" b="b"/>
            <a:pathLst>
              <a:path w="4515332" h="5663798">
                <a:moveTo>
                  <a:pt x="0" y="0"/>
                </a:moveTo>
                <a:lnTo>
                  <a:pt x="4515332" y="0"/>
                </a:lnTo>
                <a:lnTo>
                  <a:pt x="4515332" y="5663798"/>
                </a:lnTo>
                <a:lnTo>
                  <a:pt x="0" y="566379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7" name="Freeform 7"/>
          <p:cNvSpPr/>
          <p:nvPr/>
        </p:nvSpPr>
        <p:spPr>
          <a:xfrm>
            <a:off x="4782950" y="2568857"/>
            <a:ext cx="4223153" cy="5663798"/>
          </a:xfrm>
          <a:custGeom>
            <a:avLst/>
            <a:gdLst/>
            <a:ahLst/>
            <a:cxnLst/>
            <a:rect l="l" t="t" r="r" b="b"/>
            <a:pathLst>
              <a:path w="4223153" h="5663798">
                <a:moveTo>
                  <a:pt x="0" y="0"/>
                </a:moveTo>
                <a:lnTo>
                  <a:pt x="4223153" y="0"/>
                </a:lnTo>
                <a:lnTo>
                  <a:pt x="4223153" y="5663798"/>
                </a:lnTo>
                <a:lnTo>
                  <a:pt x="0" y="5663798"/>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sp>
        <p:nvSpPr>
          <p:cNvPr id="8" name="Freeform 8"/>
          <p:cNvSpPr/>
          <p:nvPr/>
        </p:nvSpPr>
        <p:spPr>
          <a:xfrm>
            <a:off x="9284638" y="2568857"/>
            <a:ext cx="4358806" cy="5663798"/>
          </a:xfrm>
          <a:custGeom>
            <a:avLst/>
            <a:gdLst/>
            <a:ahLst/>
            <a:cxnLst/>
            <a:rect l="l" t="t" r="r" b="b"/>
            <a:pathLst>
              <a:path w="4358806" h="5663798">
                <a:moveTo>
                  <a:pt x="0" y="0"/>
                </a:moveTo>
                <a:lnTo>
                  <a:pt x="4358806" y="0"/>
                </a:lnTo>
                <a:lnTo>
                  <a:pt x="4358806" y="5663798"/>
                </a:lnTo>
                <a:lnTo>
                  <a:pt x="0" y="5663798"/>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sp>
        <p:nvSpPr>
          <p:cNvPr id="9" name="Freeform 9"/>
          <p:cNvSpPr/>
          <p:nvPr/>
        </p:nvSpPr>
        <p:spPr>
          <a:xfrm>
            <a:off x="13643444" y="2568857"/>
            <a:ext cx="4358806" cy="5663798"/>
          </a:xfrm>
          <a:custGeom>
            <a:avLst/>
            <a:gdLst/>
            <a:ahLst/>
            <a:cxnLst/>
            <a:rect l="l" t="t" r="r" b="b"/>
            <a:pathLst>
              <a:path w="4358806" h="5663798">
                <a:moveTo>
                  <a:pt x="0" y="0"/>
                </a:moveTo>
                <a:lnTo>
                  <a:pt x="4358806" y="0"/>
                </a:lnTo>
                <a:lnTo>
                  <a:pt x="4358806" y="5663798"/>
                </a:lnTo>
                <a:lnTo>
                  <a:pt x="0" y="5663798"/>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sp>
        <p:nvSpPr>
          <p:cNvPr id="10" name="TextBox 10"/>
          <p:cNvSpPr txBox="1"/>
          <p:nvPr/>
        </p:nvSpPr>
        <p:spPr>
          <a:xfrm>
            <a:off x="10732504" y="8473863"/>
            <a:ext cx="5612330" cy="1259840"/>
          </a:xfrm>
          <a:prstGeom prst="rect">
            <a:avLst/>
          </a:prstGeom>
        </p:spPr>
        <p:txBody>
          <a:bodyPr lIns="0" tIns="0" rIns="0" bIns="0" rtlCol="0" anchor="t">
            <a:spAutoFit/>
          </a:bodyPr>
          <a:lstStyle/>
          <a:p>
            <a:pPr algn="ctr">
              <a:lnSpc>
                <a:spcPts val="3359"/>
              </a:lnSpc>
            </a:pPr>
            <a:r>
              <a:rPr lang="en-US" sz="2399" b="1">
                <a:solidFill>
                  <a:srgbClr val="000000"/>
                </a:solidFill>
                <a:latin typeface="Bitter Bold"/>
                <a:ea typeface="Bitter Bold"/>
                <a:cs typeface="Bitter Bold"/>
                <a:sym typeface="Bitter Bold"/>
              </a:rPr>
              <a:t>Dib Bangkok</a:t>
            </a:r>
          </a:p>
          <a:p>
            <a:pPr algn="ctr">
              <a:lnSpc>
                <a:spcPts val="3359"/>
              </a:lnSpc>
            </a:pPr>
            <a:r>
              <a:rPr lang="en-US" sz="2399">
                <a:solidFill>
                  <a:srgbClr val="000000"/>
                </a:solidFill>
                <a:latin typeface="Bitter"/>
                <a:ea typeface="Bitter"/>
                <a:cs typeface="Bitter"/>
                <a:sym typeface="Bitter"/>
              </a:rPr>
              <a:t>Contemporary Creative Space</a:t>
            </a:r>
          </a:p>
          <a:p>
            <a:pPr algn="ctr">
              <a:lnSpc>
                <a:spcPts val="3359"/>
              </a:lnSpc>
            </a:pPr>
            <a:endParaRPr lang="en-US" sz="2399">
              <a:solidFill>
                <a:srgbClr val="000000"/>
              </a:solidFill>
              <a:latin typeface="Bitter"/>
              <a:ea typeface="Bitter"/>
              <a:cs typeface="Bitter"/>
              <a:sym typeface="Bitter"/>
            </a:endParaRPr>
          </a:p>
        </p:txBody>
      </p:sp>
      <p:sp>
        <p:nvSpPr>
          <p:cNvPr id="11" name="TextBox 11"/>
          <p:cNvSpPr txBox="1"/>
          <p:nvPr/>
        </p:nvSpPr>
        <p:spPr>
          <a:xfrm>
            <a:off x="3854335" y="360129"/>
            <a:ext cx="10093986" cy="1458644"/>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Five Thai destinations in</a:t>
            </a:r>
          </a:p>
          <a:p>
            <a:pPr algn="ctr">
              <a:lnSpc>
                <a:spcPts val="5462"/>
              </a:lnSpc>
            </a:pPr>
            <a:r>
              <a:rPr lang="en-US" sz="4380" b="1">
                <a:solidFill>
                  <a:srgbClr val="FFFFFF"/>
                </a:solidFill>
                <a:latin typeface="Bitter Bold"/>
                <a:ea typeface="Bitter Bold"/>
                <a:cs typeface="Bitter Bold"/>
                <a:sym typeface="Bitter Bold"/>
              </a:rPr>
              <a:t> TIME's World's Greatest Places 2026</a:t>
            </a:r>
          </a:p>
        </p:txBody>
      </p:sp>
      <p:sp>
        <p:nvSpPr>
          <p:cNvPr id="12" name="TextBox 12"/>
          <p:cNvSpPr txBox="1"/>
          <p:nvPr/>
        </p:nvSpPr>
        <p:spPr>
          <a:xfrm>
            <a:off x="1314691" y="9407464"/>
            <a:ext cx="15794271" cy="320796"/>
          </a:xfrm>
          <a:prstGeom prst="rect">
            <a:avLst/>
          </a:prstGeom>
        </p:spPr>
        <p:txBody>
          <a:bodyPr lIns="0" tIns="0" rIns="0" bIns="0" rtlCol="0" anchor="t">
            <a:spAutoFit/>
          </a:bodyPr>
          <a:lstStyle/>
          <a:p>
            <a:pPr algn="ctr">
              <a:lnSpc>
                <a:spcPts val="2727"/>
              </a:lnSpc>
            </a:pPr>
            <a:r>
              <a:rPr lang="en-US" sz="1689">
                <a:solidFill>
                  <a:srgbClr val="000000"/>
                </a:solidFill>
                <a:latin typeface="Bitter"/>
                <a:ea typeface="Bitter"/>
                <a:cs typeface="Bitter"/>
                <a:sym typeface="Bitter"/>
              </a:rPr>
              <a:t>Source: </a:t>
            </a:r>
            <a:r>
              <a:rPr lang="en-US" sz="1689" u="sng">
                <a:solidFill>
                  <a:srgbClr val="000000"/>
                </a:solidFill>
                <a:latin typeface="Bitter"/>
                <a:ea typeface="Bitter"/>
                <a:cs typeface="Bitter"/>
                <a:sym typeface="Bitter"/>
                <a:hlinkClick r:id="rId8" tooltip="https://time.com/collection/worlds-greatest-places/2026/?filters=Asia"/>
              </a:rPr>
              <a:t>TIME Magazine, 2026</a:t>
            </a:r>
          </a:p>
        </p:txBody>
      </p:sp>
      <p:sp>
        <p:nvSpPr>
          <p:cNvPr id="13" name="TextBox 13"/>
          <p:cNvSpPr txBox="1"/>
          <p:nvPr/>
        </p:nvSpPr>
        <p:spPr>
          <a:xfrm>
            <a:off x="1060065" y="9767677"/>
            <a:ext cx="16303523" cy="660688"/>
          </a:xfrm>
          <a:prstGeom prst="rect">
            <a:avLst/>
          </a:prstGeom>
        </p:spPr>
        <p:txBody>
          <a:bodyPr lIns="0" tIns="0" rIns="0" bIns="0" rtlCol="0" anchor="t">
            <a:spAutoFit/>
          </a:bodyPr>
          <a:lstStyle/>
          <a:p>
            <a:pPr algn="ctr">
              <a:lnSpc>
                <a:spcPts val="2747"/>
              </a:lnSpc>
            </a:pPr>
            <a:r>
              <a:rPr lang="en-US" sz="1687">
                <a:solidFill>
                  <a:srgbClr val="000000"/>
                </a:solidFill>
                <a:latin typeface="Bitter"/>
                <a:ea typeface="Bitter"/>
                <a:cs typeface="Bitter"/>
                <a:sym typeface="Bitter"/>
              </a:rPr>
              <a:t>Photo credit: The Standard, Bangkok, Dib Bangkok</a:t>
            </a:r>
          </a:p>
          <a:p>
            <a:pPr algn="ctr">
              <a:lnSpc>
                <a:spcPts val="2748"/>
              </a:lnSpc>
            </a:pPr>
            <a:endParaRPr lang="en-US" sz="1687">
              <a:solidFill>
                <a:srgbClr val="000000"/>
              </a:solidFill>
              <a:latin typeface="Bitter"/>
              <a:ea typeface="Bitter"/>
              <a:cs typeface="Bitter"/>
              <a:sym typeface="Bitter"/>
            </a:endParaRPr>
          </a:p>
        </p:txBody>
      </p:sp>
      <p:sp>
        <p:nvSpPr>
          <p:cNvPr id="14" name="TextBox 14"/>
          <p:cNvSpPr txBox="1"/>
          <p:nvPr/>
        </p:nvSpPr>
        <p:spPr>
          <a:xfrm>
            <a:off x="1871706" y="8473863"/>
            <a:ext cx="5365287" cy="840740"/>
          </a:xfrm>
          <a:prstGeom prst="rect">
            <a:avLst/>
          </a:prstGeom>
        </p:spPr>
        <p:txBody>
          <a:bodyPr lIns="0" tIns="0" rIns="0" bIns="0" rtlCol="0" anchor="t">
            <a:spAutoFit/>
          </a:bodyPr>
          <a:lstStyle/>
          <a:p>
            <a:pPr algn="ctr">
              <a:lnSpc>
                <a:spcPts val="3359"/>
              </a:lnSpc>
              <a:spcBef>
                <a:spcPct val="0"/>
              </a:spcBef>
            </a:pPr>
            <a:r>
              <a:rPr lang="en-US" sz="2399" b="1">
                <a:solidFill>
                  <a:srgbClr val="000000"/>
                </a:solidFill>
                <a:latin typeface="Bitter Bold"/>
                <a:ea typeface="Bitter Bold"/>
                <a:cs typeface="Bitter Bold"/>
                <a:sym typeface="Bitter Bold"/>
              </a:rPr>
              <a:t>Khao Yai Art Forest</a:t>
            </a:r>
          </a:p>
          <a:p>
            <a:pPr algn="ctr">
              <a:lnSpc>
                <a:spcPts val="3359"/>
              </a:lnSpc>
              <a:spcBef>
                <a:spcPct val="0"/>
              </a:spcBef>
            </a:pPr>
            <a:r>
              <a:rPr lang="en-US" sz="2399">
                <a:solidFill>
                  <a:srgbClr val="000000"/>
                </a:solidFill>
                <a:latin typeface="Bitter"/>
                <a:ea typeface="Bitter"/>
                <a:cs typeface="Bitter"/>
                <a:sym typeface="Bitter"/>
              </a:rPr>
              <a:t>Nature and Contemporary Art Space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18644" y="-452176"/>
            <a:ext cx="18506644" cy="2685295"/>
            <a:chOff x="0" y="0"/>
            <a:chExt cx="61043675" cy="8857373"/>
          </a:xfrm>
        </p:grpSpPr>
        <p:sp>
          <p:nvSpPr>
            <p:cNvPr id="3" name="Freeform 3"/>
            <p:cNvSpPr/>
            <p:nvPr/>
          </p:nvSpPr>
          <p:spPr>
            <a:xfrm>
              <a:off x="0" y="0"/>
              <a:ext cx="61043672" cy="8857373"/>
            </a:xfrm>
            <a:custGeom>
              <a:avLst/>
              <a:gdLst/>
              <a:ahLst/>
              <a:cxnLst/>
              <a:rect l="l" t="t" r="r" b="b"/>
              <a:pathLst>
                <a:path w="61043672" h="8857373">
                  <a:moveTo>
                    <a:pt x="0" y="0"/>
                  </a:moveTo>
                  <a:lnTo>
                    <a:pt x="61043672" y="0"/>
                  </a:lnTo>
                  <a:lnTo>
                    <a:pt x="61043672" y="8857373"/>
                  </a:lnTo>
                  <a:lnTo>
                    <a:pt x="0" y="8857373"/>
                  </a:lnTo>
                  <a:close/>
                </a:path>
              </a:pathLst>
            </a:custGeom>
            <a:solidFill>
              <a:srgbClr val="3B6E98">
                <a:alpha val="90980"/>
              </a:srgbClr>
            </a:solidFill>
          </p:spPr>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6" name="TextBox 6"/>
          <p:cNvSpPr txBox="1"/>
          <p:nvPr/>
        </p:nvSpPr>
        <p:spPr>
          <a:xfrm>
            <a:off x="6299181" y="5458142"/>
            <a:ext cx="2685996" cy="912681"/>
          </a:xfrm>
          <a:prstGeom prst="rect">
            <a:avLst/>
          </a:prstGeom>
        </p:spPr>
        <p:txBody>
          <a:bodyPr lIns="0" tIns="0" rIns="0" bIns="0" rtlCol="0" anchor="t">
            <a:spAutoFit/>
          </a:bodyPr>
          <a:lstStyle/>
          <a:p>
            <a:pPr algn="ctr">
              <a:lnSpc>
                <a:spcPts val="2470"/>
              </a:lnSpc>
              <a:spcBef>
                <a:spcPct val="0"/>
              </a:spcBef>
            </a:pPr>
            <a:r>
              <a:rPr lang="en-US" sz="1764">
                <a:solidFill>
                  <a:srgbClr val="FFFFFF"/>
                </a:solidFill>
                <a:latin typeface="Bitter"/>
                <a:ea typeface="Bitter"/>
                <a:cs typeface="Bitter"/>
                <a:sym typeface="Bitter"/>
              </a:rPr>
              <a:t>Dib Bangkok</a:t>
            </a:r>
          </a:p>
          <a:p>
            <a:pPr algn="ctr">
              <a:lnSpc>
                <a:spcPts val="2470"/>
              </a:lnSpc>
              <a:spcBef>
                <a:spcPct val="0"/>
              </a:spcBef>
            </a:pPr>
            <a:r>
              <a:rPr lang="en-US" sz="1764">
                <a:solidFill>
                  <a:srgbClr val="FFFFFF"/>
                </a:solidFill>
                <a:latin typeface="Bitter"/>
                <a:ea typeface="Bitter"/>
                <a:cs typeface="Bitter"/>
                <a:sym typeface="Bitter"/>
              </a:rPr>
              <a:t>Contemporary creative space</a:t>
            </a:r>
          </a:p>
        </p:txBody>
      </p:sp>
      <p:grpSp>
        <p:nvGrpSpPr>
          <p:cNvPr id="7" name="Group 7"/>
          <p:cNvGrpSpPr/>
          <p:nvPr/>
        </p:nvGrpSpPr>
        <p:grpSpPr>
          <a:xfrm>
            <a:off x="6548665" y="2462670"/>
            <a:ext cx="5184071" cy="6310514"/>
            <a:chOff x="0" y="0"/>
            <a:chExt cx="2808447" cy="3418693"/>
          </a:xfrm>
        </p:grpSpPr>
        <p:sp>
          <p:nvSpPr>
            <p:cNvPr id="8" name="Freeform 8"/>
            <p:cNvSpPr/>
            <p:nvPr/>
          </p:nvSpPr>
          <p:spPr>
            <a:xfrm>
              <a:off x="0" y="0"/>
              <a:ext cx="2808447" cy="3418622"/>
            </a:xfrm>
            <a:custGeom>
              <a:avLst/>
              <a:gdLst/>
              <a:ahLst/>
              <a:cxnLst/>
              <a:rect l="l" t="t" r="r" b="b"/>
              <a:pathLst>
                <a:path w="2808447" h="3418622">
                  <a:moveTo>
                    <a:pt x="0" y="0"/>
                  </a:moveTo>
                  <a:lnTo>
                    <a:pt x="2808447" y="0"/>
                  </a:lnTo>
                  <a:lnTo>
                    <a:pt x="2808447" y="3418622"/>
                  </a:lnTo>
                  <a:lnTo>
                    <a:pt x="0" y="3418622"/>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grpSp>
      <p:sp>
        <p:nvSpPr>
          <p:cNvPr id="9" name="Freeform 9"/>
          <p:cNvSpPr/>
          <p:nvPr/>
        </p:nvSpPr>
        <p:spPr>
          <a:xfrm>
            <a:off x="11732736" y="2455831"/>
            <a:ext cx="5586102" cy="6310514"/>
          </a:xfrm>
          <a:custGeom>
            <a:avLst/>
            <a:gdLst/>
            <a:ahLst/>
            <a:cxnLst/>
            <a:rect l="l" t="t" r="r" b="b"/>
            <a:pathLst>
              <a:path w="5586102" h="6310514">
                <a:moveTo>
                  <a:pt x="0" y="0"/>
                </a:moveTo>
                <a:lnTo>
                  <a:pt x="5586102" y="0"/>
                </a:lnTo>
                <a:lnTo>
                  <a:pt x="5586102" y="6310513"/>
                </a:lnTo>
                <a:lnTo>
                  <a:pt x="0" y="6310513"/>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sp>
        <p:nvSpPr>
          <p:cNvPr id="10" name="Freeform 10"/>
          <p:cNvSpPr/>
          <p:nvPr/>
        </p:nvSpPr>
        <p:spPr>
          <a:xfrm>
            <a:off x="1028700" y="2455831"/>
            <a:ext cx="5519965" cy="6303674"/>
          </a:xfrm>
          <a:custGeom>
            <a:avLst/>
            <a:gdLst/>
            <a:ahLst/>
            <a:cxnLst/>
            <a:rect l="l" t="t" r="r" b="b"/>
            <a:pathLst>
              <a:path w="5519965" h="6303674">
                <a:moveTo>
                  <a:pt x="0" y="0"/>
                </a:moveTo>
                <a:lnTo>
                  <a:pt x="5519965" y="0"/>
                </a:lnTo>
                <a:lnTo>
                  <a:pt x="5519965" y="6303674"/>
                </a:lnTo>
                <a:lnTo>
                  <a:pt x="0" y="6303674"/>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sp>
        <p:nvSpPr>
          <p:cNvPr id="11" name="TextBox 11"/>
          <p:cNvSpPr txBox="1"/>
          <p:nvPr/>
        </p:nvSpPr>
        <p:spPr>
          <a:xfrm>
            <a:off x="3854335" y="360129"/>
            <a:ext cx="10093986" cy="1458644"/>
          </a:xfrm>
          <a:prstGeom prst="rect">
            <a:avLst/>
          </a:prstGeom>
        </p:spPr>
        <p:txBody>
          <a:bodyPr lIns="0" tIns="0" rIns="0" bIns="0" rtlCol="0" anchor="t">
            <a:spAutoFit/>
          </a:bodyPr>
          <a:lstStyle/>
          <a:p>
            <a:pPr algn="ctr">
              <a:lnSpc>
                <a:spcPts val="5461"/>
              </a:lnSpc>
            </a:pPr>
            <a:r>
              <a:rPr lang="en-US" sz="4380" b="1">
                <a:solidFill>
                  <a:srgbClr val="FFFFFF"/>
                </a:solidFill>
                <a:latin typeface="Bitter Bold"/>
                <a:ea typeface="Bitter Bold"/>
                <a:cs typeface="Bitter Bold"/>
                <a:sym typeface="Bitter Bold"/>
              </a:rPr>
              <a:t>Five Thai destinations in</a:t>
            </a:r>
          </a:p>
          <a:p>
            <a:pPr algn="ctr">
              <a:lnSpc>
                <a:spcPts val="5462"/>
              </a:lnSpc>
            </a:pPr>
            <a:r>
              <a:rPr lang="en-US" sz="4380" b="1">
                <a:solidFill>
                  <a:srgbClr val="FFFFFF"/>
                </a:solidFill>
                <a:latin typeface="Bitter Bold"/>
                <a:ea typeface="Bitter Bold"/>
                <a:cs typeface="Bitter Bold"/>
                <a:sym typeface="Bitter Bold"/>
              </a:rPr>
              <a:t> TIME's World's Greatest Places 2026</a:t>
            </a:r>
          </a:p>
        </p:txBody>
      </p:sp>
      <p:sp>
        <p:nvSpPr>
          <p:cNvPr id="12" name="TextBox 12"/>
          <p:cNvSpPr txBox="1"/>
          <p:nvPr/>
        </p:nvSpPr>
        <p:spPr>
          <a:xfrm>
            <a:off x="1009650" y="9557621"/>
            <a:ext cx="15794271" cy="320796"/>
          </a:xfrm>
          <a:prstGeom prst="rect">
            <a:avLst/>
          </a:prstGeom>
        </p:spPr>
        <p:txBody>
          <a:bodyPr lIns="0" tIns="0" rIns="0" bIns="0" rtlCol="0" anchor="t">
            <a:spAutoFit/>
          </a:bodyPr>
          <a:lstStyle/>
          <a:p>
            <a:pPr algn="l">
              <a:lnSpc>
                <a:spcPts val="2727"/>
              </a:lnSpc>
            </a:pPr>
            <a:r>
              <a:rPr lang="en-US" sz="1689">
                <a:solidFill>
                  <a:srgbClr val="000000"/>
                </a:solidFill>
                <a:latin typeface="Bitter"/>
                <a:ea typeface="Bitter"/>
                <a:cs typeface="Bitter"/>
                <a:sym typeface="Bitter"/>
              </a:rPr>
              <a:t>Source: </a:t>
            </a:r>
            <a:r>
              <a:rPr lang="en-US" sz="1689" u="sng">
                <a:solidFill>
                  <a:srgbClr val="000000"/>
                </a:solidFill>
                <a:latin typeface="Bitter"/>
                <a:ea typeface="Bitter"/>
                <a:cs typeface="Bitter"/>
                <a:sym typeface="Bitter"/>
                <a:hlinkClick r:id="rId7" tooltip="https://time.com/collection/worlds-greatest-places/2026/?filters=Asia"/>
              </a:rPr>
              <a:t>TIME Magazine, 2026</a:t>
            </a:r>
          </a:p>
        </p:txBody>
      </p:sp>
      <p:sp>
        <p:nvSpPr>
          <p:cNvPr id="13" name="TextBox 13"/>
          <p:cNvSpPr txBox="1"/>
          <p:nvPr/>
        </p:nvSpPr>
        <p:spPr>
          <a:xfrm>
            <a:off x="1015315" y="9920077"/>
            <a:ext cx="16303523" cy="660688"/>
          </a:xfrm>
          <a:prstGeom prst="rect">
            <a:avLst/>
          </a:prstGeom>
        </p:spPr>
        <p:txBody>
          <a:bodyPr lIns="0" tIns="0" rIns="0" bIns="0" rtlCol="0" anchor="t">
            <a:spAutoFit/>
          </a:bodyPr>
          <a:lstStyle/>
          <a:p>
            <a:pPr algn="just">
              <a:lnSpc>
                <a:spcPts val="2747"/>
              </a:lnSpc>
            </a:pPr>
            <a:r>
              <a:rPr lang="en-US" sz="1687">
                <a:solidFill>
                  <a:srgbClr val="000000"/>
                </a:solidFill>
                <a:latin typeface="Bitter"/>
                <a:ea typeface="Bitter"/>
                <a:cs typeface="Bitter"/>
                <a:sym typeface="Bitter"/>
              </a:rPr>
              <a:t>Photo credit: The Blue Jasmin Train, How E Magazine</a:t>
            </a:r>
          </a:p>
          <a:p>
            <a:pPr algn="just">
              <a:lnSpc>
                <a:spcPts val="2748"/>
              </a:lnSpc>
            </a:pPr>
            <a:endParaRPr lang="en-US" sz="1687">
              <a:solidFill>
                <a:srgbClr val="000000"/>
              </a:solidFill>
              <a:latin typeface="Bitter"/>
              <a:ea typeface="Bitter"/>
              <a:cs typeface="Bitter"/>
              <a:sym typeface="Bitter"/>
            </a:endParaRPr>
          </a:p>
        </p:txBody>
      </p:sp>
      <p:sp>
        <p:nvSpPr>
          <p:cNvPr id="14" name="TextBox 14"/>
          <p:cNvSpPr txBox="1"/>
          <p:nvPr/>
        </p:nvSpPr>
        <p:spPr>
          <a:xfrm>
            <a:off x="6347360" y="8968699"/>
            <a:ext cx="5612330" cy="840740"/>
          </a:xfrm>
          <a:prstGeom prst="rect">
            <a:avLst/>
          </a:prstGeom>
        </p:spPr>
        <p:txBody>
          <a:bodyPr lIns="0" tIns="0" rIns="0" bIns="0" rtlCol="0" anchor="t">
            <a:spAutoFit/>
          </a:bodyPr>
          <a:lstStyle/>
          <a:p>
            <a:pPr algn="ctr">
              <a:lnSpc>
                <a:spcPts val="3359"/>
              </a:lnSpc>
            </a:pPr>
            <a:r>
              <a:rPr lang="en-US" sz="2399" b="1">
                <a:solidFill>
                  <a:srgbClr val="000000"/>
                </a:solidFill>
                <a:latin typeface="Bitter Bold"/>
                <a:ea typeface="Bitter Bold"/>
                <a:cs typeface="Bitter Bold"/>
                <a:sym typeface="Bitter Bold"/>
              </a:rPr>
              <a:t>Blue Jasmine Train</a:t>
            </a:r>
          </a:p>
          <a:p>
            <a:pPr algn="ctr">
              <a:lnSpc>
                <a:spcPts val="3359"/>
              </a:lnSpc>
            </a:pPr>
            <a:r>
              <a:rPr lang="en-US" sz="2399">
                <a:solidFill>
                  <a:srgbClr val="000000"/>
                </a:solidFill>
                <a:latin typeface="Bitter"/>
                <a:ea typeface="Bitter"/>
                <a:cs typeface="Bitter"/>
                <a:sym typeface="Bitter"/>
              </a:rPr>
              <a:t>Luxury Cultural Rail Travel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211734"/>
            <a:ext cx="18288000" cy="5988724"/>
          </a:xfrm>
          <a:custGeom>
            <a:avLst/>
            <a:gdLst/>
            <a:ahLst/>
            <a:cxnLst/>
            <a:rect l="l" t="t" r="r" b="b"/>
            <a:pathLst>
              <a:path w="18288000" h="5988724">
                <a:moveTo>
                  <a:pt x="0" y="0"/>
                </a:moveTo>
                <a:lnTo>
                  <a:pt x="18288000" y="0"/>
                </a:lnTo>
                <a:lnTo>
                  <a:pt x="18288000" y="5988723"/>
                </a:lnTo>
                <a:lnTo>
                  <a:pt x="0" y="5988723"/>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TextBox 3"/>
          <p:cNvSpPr txBox="1"/>
          <p:nvPr/>
        </p:nvSpPr>
        <p:spPr>
          <a:xfrm>
            <a:off x="-257175" y="5000625"/>
            <a:ext cx="18383250" cy="2247766"/>
          </a:xfrm>
          <a:prstGeom prst="rect">
            <a:avLst/>
          </a:prstGeom>
        </p:spPr>
        <p:txBody>
          <a:bodyPr lIns="0" tIns="0" rIns="0" bIns="0" rtlCol="0" anchor="t">
            <a:spAutoFit/>
          </a:bodyPr>
          <a:lstStyle/>
          <a:p>
            <a:pPr algn="ctr">
              <a:lnSpc>
                <a:spcPts val="5985"/>
              </a:lnSpc>
            </a:pPr>
            <a:r>
              <a:rPr lang="en-US" sz="4800" b="1">
                <a:solidFill>
                  <a:srgbClr val="3B6E98"/>
                </a:solidFill>
                <a:latin typeface="Bitter Bold"/>
                <a:ea typeface="Bitter Bold"/>
                <a:cs typeface="Bitter Bold"/>
                <a:sym typeface="Bitter Bold"/>
              </a:rPr>
              <a:t>Thailand ranks 1st in ASEAN </a:t>
            </a:r>
          </a:p>
          <a:p>
            <a:pPr algn="ctr">
              <a:lnSpc>
                <a:spcPts val="5985"/>
              </a:lnSpc>
            </a:pPr>
            <a:r>
              <a:rPr lang="en-US" sz="4800" b="1">
                <a:solidFill>
                  <a:srgbClr val="3B6E98"/>
                </a:solidFill>
                <a:latin typeface="Bitter Bold"/>
                <a:ea typeface="Bitter Bold"/>
                <a:cs typeface="Bitter Bold"/>
                <a:sym typeface="Bitter Bold"/>
              </a:rPr>
              <a:t>and 8th in the World’s Best Health Care System</a:t>
            </a:r>
          </a:p>
          <a:p>
            <a:pPr algn="ctr">
              <a:lnSpc>
                <a:spcPts val="5986"/>
              </a:lnSpc>
            </a:pPr>
            <a:r>
              <a:rPr lang="en-US" sz="4800" b="1">
                <a:solidFill>
                  <a:srgbClr val="3B6E98"/>
                </a:solidFill>
                <a:latin typeface="Bitter Bold"/>
                <a:ea typeface="Bitter Bold"/>
                <a:cs typeface="Bitter Bold"/>
                <a:sym typeface="Bitter Bold"/>
              </a:rPr>
              <a:t> in 2026</a:t>
            </a:r>
          </a:p>
        </p:txBody>
      </p:sp>
      <p:sp>
        <p:nvSpPr>
          <p:cNvPr id="4" name="TextBox 4"/>
          <p:cNvSpPr txBox="1"/>
          <p:nvPr/>
        </p:nvSpPr>
        <p:spPr>
          <a:xfrm>
            <a:off x="792204" y="7334317"/>
            <a:ext cx="16618988" cy="1361625"/>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 Thailand is ranked 8th worldwide and 1st in the ASEAN region. Thailand achieved </a:t>
            </a:r>
            <a:r>
              <a:rPr lang="en-US" sz="2187" b="1">
                <a:solidFill>
                  <a:srgbClr val="000000"/>
                </a:solidFill>
                <a:latin typeface="Bitter Bold"/>
                <a:ea typeface="Bitter Bold"/>
                <a:cs typeface="Bitter Bold"/>
                <a:sym typeface="Bitter Bold"/>
              </a:rPr>
              <a:t>a Health Care Index score of  77.5 </a:t>
            </a:r>
          </a:p>
          <a:p>
            <a:pPr algn="ctr">
              <a:lnSpc>
                <a:spcPts val="3562"/>
              </a:lnSpc>
            </a:pPr>
            <a:r>
              <a:rPr lang="en-US" sz="2187">
                <a:solidFill>
                  <a:srgbClr val="000000"/>
                </a:solidFill>
                <a:latin typeface="Bitter"/>
                <a:ea typeface="Bitter"/>
                <a:cs typeface="Bitter"/>
                <a:sym typeface="Bitter"/>
              </a:rPr>
              <a:t>out of 100, climbing up one spot from its 2025 ranking, according to the 2026 Health Care Index by Country reported by the </a:t>
            </a:r>
            <a:r>
              <a:rPr lang="en-US" sz="2187" b="1">
                <a:solidFill>
                  <a:srgbClr val="000000"/>
                </a:solidFill>
                <a:latin typeface="Bitter Bold"/>
                <a:ea typeface="Bitter Bold"/>
                <a:cs typeface="Bitter Bold"/>
                <a:sym typeface="Bitter Bold"/>
              </a:rPr>
              <a:t>Numbeo website</a:t>
            </a:r>
            <a:r>
              <a:rPr lang="en-US" sz="2187">
                <a:solidFill>
                  <a:srgbClr val="000000"/>
                </a:solidFill>
                <a:latin typeface="Bitter"/>
                <a:ea typeface="Bitter"/>
                <a:cs typeface="Bitter"/>
                <a:sym typeface="Bitter"/>
              </a:rPr>
              <a:t>, which ranks healthcare systems across 100 countries globally.</a:t>
            </a:r>
          </a:p>
        </p:txBody>
      </p:sp>
      <p:sp>
        <p:nvSpPr>
          <p:cNvPr id="5" name="TextBox 5"/>
          <p:cNvSpPr txBox="1"/>
          <p:nvPr/>
        </p:nvSpPr>
        <p:spPr>
          <a:xfrm>
            <a:off x="845162" y="9055894"/>
            <a:ext cx="16303523" cy="681037"/>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3" tooltip="https://www.facebook.com/ASEANAssociationofThailand/photos/%E0%B8%9B%E0%B8%A3%E0%B8%B0%E0%B9%80%E0%B8%97%E0%B8%A8%E0%B9%84%E0%B8%97%E0%B8%A2%E0%B8%95%E0%B8%B4%E0%B8%94%E0%B8%AD%E0%B8%B1%E0%B8%99%E0%B8%94%E0%B8%B1%E0%B8%9A%E0%B8%9B%E0%B8%A3%E0%B8%B0%E0%B9%80%E0%B8%97%E0%B8%A8%E0%B8%97%E0%B8%B5%E0%B9%88%E0%B8%A1%E0%B8%B5%E0%B8%A3%E0%B8%B0%E0%B8%9A%E0%B8%9A%E0%B8%AA%E0%B8%B2%E0%B8%98%E0%B8%B2%E0%B8%A3%E0%B8%93%E0%B8%AA%E0%B8%B8%E0%B8%82%E0%B8%94%E0%B8%B5%E0%B8%97%E0%B8%B5%E0%B9%88%E0%B8%AA%E0%B8%B8%E0%B8%94-%E0%B9%83%E0%B8%99%E0%B8%9B%E0%B8%B5-2026-%E0%B9%80%E0%B8%9B%E0%B9%87%E0%B8%99%E0%B8%AD%E0%B8%B1%E0%B8%99%E0%B8%94%E0%B8%B1%E0%B8%9A%E0%B8%97%E0%B8%B5%E0%B9%88-8-%E0%B8%82%E0%B8%AD%E0%B8%87/1320477083456279/"/>
              </a:rPr>
              <a:t>ASEAN Association - Thailand</a:t>
            </a:r>
          </a:p>
          <a:p>
            <a:pPr algn="ctr">
              <a:lnSpc>
                <a:spcPts val="2812"/>
              </a:lnSpc>
            </a:pPr>
            <a:r>
              <a:rPr lang="en-US" sz="1749">
                <a:solidFill>
                  <a:srgbClr val="000000"/>
                </a:solidFill>
                <a:latin typeface="Bitter"/>
                <a:ea typeface="Bitter"/>
                <a:cs typeface="Bitter"/>
                <a:sym typeface="Bitter"/>
              </a:rPr>
              <a:t>Photo credit: Alorica</a:t>
            </a:r>
            <a:r>
              <a:rPr lang="en-US" sz="1749" u="sng">
                <a:solidFill>
                  <a:srgbClr val="000000"/>
                </a:solidFill>
                <a:latin typeface="Bitter"/>
                <a:ea typeface="Bitter"/>
                <a:cs typeface="Bitter"/>
                <a:sym typeface="Bitter"/>
                <a:hlinkClick r:id="rId4" tooltip="http://nationthailand.com/thailand/tourism/40026400"/>
              </a:rPr>
              <a:t>​</a:t>
            </a:r>
          </a:p>
        </p:txBody>
      </p:sp>
      <p:grpSp>
        <p:nvGrpSpPr>
          <p:cNvPr id="6" name="Group 6"/>
          <p:cNvGrpSpPr/>
          <p:nvPr/>
        </p:nvGrpSpPr>
        <p:grpSpPr>
          <a:xfrm>
            <a:off x="16866545" y="188364"/>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3898402"/>
            <a:chOff x="0" y="0"/>
            <a:chExt cx="24384000" cy="5197869"/>
          </a:xfrm>
        </p:grpSpPr>
        <p:sp>
          <p:nvSpPr>
            <p:cNvPr id="7" name="Freeform 7" descr="preencoded.png"/>
            <p:cNvSpPr/>
            <p:nvPr/>
          </p:nvSpPr>
          <p:spPr>
            <a:xfrm>
              <a:off x="0" y="0"/>
              <a:ext cx="24384000" cy="5197856"/>
            </a:xfrm>
            <a:custGeom>
              <a:avLst/>
              <a:gdLst/>
              <a:ahLst/>
              <a:cxnLst/>
              <a:rect l="l" t="t" r="r" b="b"/>
              <a:pathLst>
                <a:path w="24384000" h="5197856">
                  <a:moveTo>
                    <a:pt x="0" y="0"/>
                  </a:moveTo>
                  <a:lnTo>
                    <a:pt x="24384000" y="0"/>
                  </a:lnTo>
                  <a:lnTo>
                    <a:pt x="24384000" y="5197856"/>
                  </a:lnTo>
                  <a:lnTo>
                    <a:pt x="0" y="5197856"/>
                  </a:lnTo>
                  <a:lnTo>
                    <a:pt x="0" y="0"/>
                  </a:lnTo>
                  <a:close/>
                </a:path>
              </a:pathLst>
            </a:custGeom>
            <a:blipFill>
              <a:blip r:embed="rId3" cstate="email">
                <a:extLst>
                  <a:ext uri="{28A0092B-C50C-407E-A947-70E740481C1C}">
                    <a14:useLocalDpi xmlns:a14="http://schemas.microsoft.com/office/drawing/2010/main"/>
                  </a:ext>
                </a:extLst>
              </a:blip>
              <a:stretch>
                <a:fillRect l="-34" r="-34"/>
              </a:stretch>
            </a:blipFill>
          </p:spPr>
        </p:sp>
      </p:grpSp>
      <p:sp>
        <p:nvSpPr>
          <p:cNvPr id="8" name="TextBox 8"/>
          <p:cNvSpPr txBox="1"/>
          <p:nvPr/>
        </p:nvSpPr>
        <p:spPr>
          <a:xfrm>
            <a:off x="541713" y="4429372"/>
            <a:ext cx="17059502" cy="1848379"/>
          </a:xfrm>
          <a:prstGeom prst="rect">
            <a:avLst/>
          </a:prstGeom>
        </p:spPr>
        <p:txBody>
          <a:bodyPr lIns="0" tIns="0" rIns="0" bIns="0" rtlCol="0" anchor="t">
            <a:spAutoFit/>
          </a:bodyPr>
          <a:lstStyle/>
          <a:p>
            <a:pPr algn="ctr">
              <a:lnSpc>
                <a:spcPts val="6937"/>
              </a:lnSpc>
            </a:pPr>
            <a:r>
              <a:rPr lang="en-US" sz="5562" b="1">
                <a:solidFill>
                  <a:srgbClr val="253A7E"/>
                </a:solidFill>
                <a:latin typeface="Bitter Bold"/>
                <a:ea typeface="Bitter Bold"/>
                <a:cs typeface="Bitter Bold"/>
                <a:sym typeface="Bitter Bold"/>
              </a:rPr>
              <a:t>Suvarnabhumi Airport’s SAT-1 Terminal: </a:t>
            </a:r>
          </a:p>
          <a:p>
            <a:pPr algn="ctr">
              <a:lnSpc>
                <a:spcPts val="6937"/>
              </a:lnSpc>
            </a:pPr>
            <a:r>
              <a:rPr lang="en-US" sz="5562" b="1">
                <a:solidFill>
                  <a:srgbClr val="253A7E"/>
                </a:solidFill>
                <a:latin typeface="Bitter Bold"/>
                <a:ea typeface="Bitter Bold"/>
                <a:cs typeface="Bitter Bold"/>
                <a:sym typeface="Bitter Bold"/>
              </a:rPr>
              <a:t>the World's Most Beautiful Airport in 2024 </a:t>
            </a:r>
          </a:p>
        </p:txBody>
      </p:sp>
      <p:sp>
        <p:nvSpPr>
          <p:cNvPr id="9" name="TextBox 9"/>
          <p:cNvSpPr txBox="1"/>
          <p:nvPr/>
        </p:nvSpPr>
        <p:spPr>
          <a:xfrm>
            <a:off x="992238" y="6491412"/>
            <a:ext cx="16303523" cy="1788133"/>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Suvarnabhumi International Airport’s Midfield Satellite Terminal 1 (SAT-1) won </a:t>
            </a:r>
            <a:r>
              <a:rPr lang="en-US" sz="2187" b="1">
                <a:solidFill>
                  <a:srgbClr val="000000"/>
                </a:solidFill>
                <a:latin typeface="Bitter Bold"/>
                <a:ea typeface="Bitter Bold"/>
                <a:cs typeface="Bitter Bold"/>
                <a:sym typeface="Bitter Bold"/>
              </a:rPr>
              <a:t>the Prix Versailles</a:t>
            </a:r>
          </a:p>
          <a:p>
            <a:pPr algn="ctr">
              <a:lnSpc>
                <a:spcPts val="3561"/>
              </a:lnSpc>
            </a:pPr>
            <a:r>
              <a:rPr lang="en-US" sz="2187">
                <a:solidFill>
                  <a:srgbClr val="000000"/>
                </a:solidFill>
                <a:latin typeface="Bitter"/>
                <a:ea typeface="Bitter"/>
                <a:cs typeface="Bitter"/>
                <a:sym typeface="Bitter"/>
              </a:rPr>
              <a:t> “Special award for an Exterior” in the “World’s Most Beautiful Airport 2024” competition, sponsored by </a:t>
            </a:r>
          </a:p>
          <a:p>
            <a:pPr algn="ctr">
              <a:lnSpc>
                <a:spcPts val="3561"/>
              </a:lnSpc>
            </a:pPr>
            <a:r>
              <a:rPr lang="en-US" sz="2187">
                <a:solidFill>
                  <a:srgbClr val="000000"/>
                </a:solidFill>
                <a:latin typeface="Bitter"/>
                <a:ea typeface="Bitter"/>
                <a:cs typeface="Bitter"/>
                <a:sym typeface="Bitter"/>
              </a:rPr>
              <a:t>the United Nations Educational, Scientific, and Cultural Organization (UNESCO), </a:t>
            </a:r>
          </a:p>
          <a:p>
            <a:pPr algn="ctr">
              <a:lnSpc>
                <a:spcPts val="3562"/>
              </a:lnSpc>
            </a:pPr>
            <a:r>
              <a:rPr lang="en-US" sz="2187">
                <a:solidFill>
                  <a:srgbClr val="000000"/>
                </a:solidFill>
                <a:latin typeface="Bitter"/>
                <a:ea typeface="Bitter"/>
                <a:cs typeface="Bitter"/>
                <a:sym typeface="Bitter"/>
              </a:rPr>
              <a:t>for its exceptional exterior architecture and design.</a:t>
            </a:r>
          </a:p>
        </p:txBody>
      </p:sp>
      <p:sp>
        <p:nvSpPr>
          <p:cNvPr id="10" name="TextBox 10"/>
          <p:cNvSpPr txBox="1"/>
          <p:nvPr/>
        </p:nvSpPr>
        <p:spPr>
          <a:xfrm>
            <a:off x="992238" y="8838305"/>
            <a:ext cx="16303523" cy="792366"/>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Source: </a:t>
            </a:r>
            <a:r>
              <a:rPr lang="en-US" sz="1749" u="sng">
                <a:solidFill>
                  <a:srgbClr val="966703"/>
                </a:solidFill>
                <a:latin typeface="Bitter"/>
                <a:ea typeface="Bitter"/>
                <a:cs typeface="Bitter"/>
                <a:sym typeface="Bitter"/>
                <a:hlinkClick r:id="rId4" tooltip="https://thailand.prd.go.th/en/content/category/detail/id/2078/iid/346202#:~:text=Suvarnabhumi%20International%20Airport's%20Midfield%20Satellite,UNESCO)%2C%20for%20its%20exceptional%20exterior"/>
              </a:rPr>
              <a:t>The Government Public Relations Department of Thailand</a:t>
            </a:r>
          </a:p>
          <a:p>
            <a:pPr algn="l">
              <a:lnSpc>
                <a:spcPts val="2812"/>
              </a:lnSpc>
            </a:pPr>
            <a:r>
              <a:rPr lang="en-US" sz="1749">
                <a:solidFill>
                  <a:srgbClr val="000000"/>
                </a:solidFill>
                <a:latin typeface="Bitter"/>
                <a:ea typeface="Bitter"/>
                <a:cs typeface="Bitter"/>
                <a:sym typeface="Bitter"/>
              </a:rPr>
              <a:t>Photo credit: Travel News</a:t>
            </a:r>
          </a:p>
        </p:txBody>
      </p:sp>
      <p:grpSp>
        <p:nvGrpSpPr>
          <p:cNvPr id="11" name="Group 11"/>
          <p:cNvGrpSpPr/>
          <p:nvPr/>
        </p:nvGrpSpPr>
        <p:grpSpPr>
          <a:xfrm>
            <a:off x="16813111" y="8904980"/>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854994" y="-521967"/>
            <a:ext cx="9433006" cy="5196821"/>
          </a:xfrm>
          <a:custGeom>
            <a:avLst/>
            <a:gdLst/>
            <a:ahLst/>
            <a:cxnLst/>
            <a:rect l="l" t="t" r="r" b="b"/>
            <a:pathLst>
              <a:path w="9433006" h="5196821">
                <a:moveTo>
                  <a:pt x="0" y="0"/>
                </a:moveTo>
                <a:lnTo>
                  <a:pt x="9433006" y="0"/>
                </a:lnTo>
                <a:lnTo>
                  <a:pt x="9433006" y="5196821"/>
                </a:lnTo>
                <a:lnTo>
                  <a:pt x="0" y="5196821"/>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Freeform 3"/>
          <p:cNvSpPr/>
          <p:nvPr/>
        </p:nvSpPr>
        <p:spPr>
          <a:xfrm>
            <a:off x="0" y="-569592"/>
            <a:ext cx="9144000" cy="5244446"/>
          </a:xfrm>
          <a:custGeom>
            <a:avLst/>
            <a:gdLst/>
            <a:ahLst/>
            <a:cxnLst/>
            <a:rect l="l" t="t" r="r" b="b"/>
            <a:pathLst>
              <a:path w="9144000" h="5244446">
                <a:moveTo>
                  <a:pt x="0" y="0"/>
                </a:moveTo>
                <a:lnTo>
                  <a:pt x="9144000" y="0"/>
                </a:lnTo>
                <a:lnTo>
                  <a:pt x="9144000" y="5244446"/>
                </a:lnTo>
                <a:lnTo>
                  <a:pt x="0" y="524444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4" name="TextBox 4"/>
          <p:cNvSpPr txBox="1"/>
          <p:nvPr/>
        </p:nvSpPr>
        <p:spPr>
          <a:xfrm>
            <a:off x="-1221302" y="4798679"/>
            <a:ext cx="20730605" cy="3000299"/>
          </a:xfrm>
          <a:prstGeom prst="rect">
            <a:avLst/>
          </a:prstGeom>
        </p:spPr>
        <p:txBody>
          <a:bodyPr lIns="0" tIns="0" rIns="0" bIns="0" rtlCol="0" anchor="t">
            <a:spAutoFit/>
          </a:bodyPr>
          <a:lstStyle/>
          <a:p>
            <a:pPr algn="ctr">
              <a:lnSpc>
                <a:spcPts val="5985"/>
              </a:lnSpc>
            </a:pPr>
            <a:r>
              <a:rPr lang="en-US" sz="4800" b="1">
                <a:solidFill>
                  <a:srgbClr val="3B6E98"/>
                </a:solidFill>
                <a:latin typeface="Bitter Bold"/>
                <a:ea typeface="Bitter Bold"/>
                <a:cs typeface="Bitter Bold"/>
                <a:sym typeface="Bitter Bold"/>
              </a:rPr>
              <a:t>Thailand ranks 2nd </a:t>
            </a:r>
          </a:p>
          <a:p>
            <a:pPr algn="ctr">
              <a:lnSpc>
                <a:spcPts val="5985"/>
              </a:lnSpc>
            </a:pPr>
            <a:r>
              <a:rPr lang="en-US" sz="4800" b="1">
                <a:solidFill>
                  <a:srgbClr val="3B6E98"/>
                </a:solidFill>
                <a:latin typeface="Bitter Bold"/>
                <a:ea typeface="Bitter Bold"/>
                <a:cs typeface="Bitter Bold"/>
                <a:sym typeface="Bitter Bold"/>
              </a:rPr>
              <a:t>in the World's Top Medical Tourism Destinations </a:t>
            </a:r>
          </a:p>
          <a:p>
            <a:pPr algn="ctr">
              <a:lnSpc>
                <a:spcPts val="5986"/>
              </a:lnSpc>
            </a:pPr>
            <a:r>
              <a:rPr lang="en-US" sz="4800" b="1">
                <a:solidFill>
                  <a:srgbClr val="3B6E98"/>
                </a:solidFill>
                <a:latin typeface="Bitter Bold"/>
                <a:ea typeface="Bitter Bold"/>
                <a:cs typeface="Bitter Bold"/>
                <a:sym typeface="Bitter Bold"/>
              </a:rPr>
              <a:t>in 2026</a:t>
            </a:r>
          </a:p>
          <a:p>
            <a:pPr algn="ctr">
              <a:lnSpc>
                <a:spcPts val="5985"/>
              </a:lnSpc>
            </a:pPr>
            <a:endParaRPr lang="en-US" sz="4800" b="1">
              <a:solidFill>
                <a:srgbClr val="3B6E98"/>
              </a:solidFill>
              <a:latin typeface="Bitter Bold"/>
              <a:ea typeface="Bitter Bold"/>
              <a:cs typeface="Bitter Bold"/>
              <a:sym typeface="Bitter Bold"/>
            </a:endParaRPr>
          </a:p>
        </p:txBody>
      </p:sp>
      <p:sp>
        <p:nvSpPr>
          <p:cNvPr id="5" name="TextBox 5"/>
          <p:cNvSpPr txBox="1"/>
          <p:nvPr/>
        </p:nvSpPr>
        <p:spPr>
          <a:xfrm>
            <a:off x="1145769" y="7196205"/>
            <a:ext cx="16161156" cy="3578833"/>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Thailand has secured second place in </a:t>
            </a:r>
            <a:r>
              <a:rPr lang="en-US" sz="2187" b="1">
                <a:solidFill>
                  <a:srgbClr val="000000"/>
                </a:solidFill>
                <a:latin typeface="Bitter Bold"/>
                <a:ea typeface="Bitter Bold"/>
                <a:cs typeface="Bitter Bold"/>
                <a:sym typeface="Bitter Bold"/>
              </a:rPr>
              <a:t>Travel And Tour World’s Top 50 Medical Tourism Destinations for 2026</a:t>
            </a:r>
            <a:r>
              <a:rPr lang="en-US" sz="2187">
                <a:solidFill>
                  <a:srgbClr val="000000"/>
                </a:solidFill>
                <a:latin typeface="Bitter"/>
                <a:ea typeface="Bitter"/>
                <a:cs typeface="Bitter"/>
                <a:sym typeface="Bitter"/>
              </a:rPr>
              <a:t>. </a:t>
            </a:r>
          </a:p>
          <a:p>
            <a:pPr algn="ctr">
              <a:lnSpc>
                <a:spcPts val="3561"/>
              </a:lnSpc>
            </a:pPr>
            <a:r>
              <a:rPr lang="en-US" sz="2187">
                <a:solidFill>
                  <a:srgbClr val="000000"/>
                </a:solidFill>
                <a:latin typeface="Bitter"/>
                <a:ea typeface="Bitter"/>
                <a:cs typeface="Bitter"/>
                <a:sym typeface="Bitter"/>
              </a:rPr>
              <a:t>The ranking weighs the things that matter most to patients travelling abroad for treatment: trusted care,</a:t>
            </a:r>
          </a:p>
          <a:p>
            <a:pPr algn="ctr">
              <a:lnSpc>
                <a:spcPts val="3561"/>
              </a:lnSpc>
            </a:pPr>
            <a:r>
              <a:rPr lang="en-US" sz="2187">
                <a:solidFill>
                  <a:srgbClr val="000000"/>
                </a:solidFill>
                <a:latin typeface="Bitter"/>
                <a:ea typeface="Bitter"/>
                <a:cs typeface="Bitter"/>
                <a:sym typeface="Bitter"/>
              </a:rPr>
              <a:t>specialist expertise, modern medical technology, competitive pricing, shorter waiting times and somewhere appealing to recover afterwards. On those counts, Thailand clearly makes a strong case. </a:t>
            </a:r>
          </a:p>
          <a:p>
            <a:pPr algn="ctr">
              <a:lnSpc>
                <a:spcPts val="3561"/>
              </a:lnSpc>
            </a:pPr>
            <a:endParaRPr lang="en-US" sz="2187">
              <a:solidFill>
                <a:srgbClr val="000000"/>
              </a:solidFill>
              <a:latin typeface="Bitter"/>
              <a:ea typeface="Bitter"/>
              <a:cs typeface="Bitter"/>
              <a:sym typeface="Bitter"/>
            </a:endParaRPr>
          </a:p>
          <a:p>
            <a:pPr algn="ctr">
              <a:lnSpc>
                <a:spcPts val="3561"/>
              </a:lnSpc>
            </a:pPr>
            <a:endParaRPr lang="en-US" sz="2187">
              <a:solidFill>
                <a:srgbClr val="000000"/>
              </a:solidFill>
              <a:latin typeface="Bitter"/>
              <a:ea typeface="Bitter"/>
              <a:cs typeface="Bitter"/>
              <a:sym typeface="Bitter"/>
            </a:endParaRPr>
          </a:p>
          <a:p>
            <a:pPr algn="ctr">
              <a:lnSpc>
                <a:spcPts val="3561"/>
              </a:lnSpc>
            </a:pPr>
            <a:endParaRPr lang="en-US" sz="2187">
              <a:solidFill>
                <a:srgbClr val="000000"/>
              </a:solidFill>
              <a:latin typeface="Bitter"/>
              <a:ea typeface="Bitter"/>
              <a:cs typeface="Bitter"/>
              <a:sym typeface="Bitter"/>
            </a:endParaRPr>
          </a:p>
          <a:p>
            <a:pPr algn="ctr">
              <a:lnSpc>
                <a:spcPts val="3562"/>
              </a:lnSpc>
            </a:pPr>
            <a:endParaRPr lang="en-US" sz="2187">
              <a:solidFill>
                <a:srgbClr val="000000"/>
              </a:solidFill>
              <a:latin typeface="Bitter"/>
              <a:ea typeface="Bitter"/>
              <a:cs typeface="Bitter"/>
              <a:sym typeface="Bitter"/>
            </a:endParaRPr>
          </a:p>
        </p:txBody>
      </p:sp>
      <p:sp>
        <p:nvSpPr>
          <p:cNvPr id="6" name="TextBox 6"/>
          <p:cNvSpPr txBox="1"/>
          <p:nvPr/>
        </p:nvSpPr>
        <p:spPr>
          <a:xfrm>
            <a:off x="657169" y="9258300"/>
            <a:ext cx="16395649" cy="681037"/>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4" tooltip="https://www.timeout.com/bangkok/news/thailand-named-worlds-second-best-for-medical-tourism-070126"/>
              </a:rPr>
              <a:t>Time Out, </a:t>
            </a:r>
            <a:r>
              <a:rPr lang="en-US" sz="1749" u="sng">
                <a:solidFill>
                  <a:srgbClr val="000000"/>
                </a:solidFill>
                <a:latin typeface="Bitter"/>
                <a:ea typeface="Bitter"/>
                <a:cs typeface="Bitter"/>
                <a:sym typeface="Bitter"/>
                <a:hlinkClick r:id="rId5" tooltip="https://www.travelandtourworld.com/news/article/e2yyxylm6xcr/#google_vignette"/>
              </a:rPr>
              <a:t>Travel and Tour World</a:t>
            </a:r>
          </a:p>
          <a:p>
            <a:pPr algn="ctr">
              <a:lnSpc>
                <a:spcPts val="2812"/>
              </a:lnSpc>
            </a:pPr>
            <a:r>
              <a:rPr lang="en-US" sz="1749">
                <a:solidFill>
                  <a:srgbClr val="000000"/>
                </a:solidFill>
                <a:latin typeface="Bitter"/>
                <a:ea typeface="Bitter"/>
                <a:cs typeface="Bitter"/>
                <a:sym typeface="Bitter"/>
              </a:rPr>
              <a:t>Photo credit: Sawassdee Thailand, TTG Asia</a:t>
            </a:r>
            <a:r>
              <a:rPr lang="en-US" sz="1749" u="sng">
                <a:solidFill>
                  <a:srgbClr val="000000"/>
                </a:solidFill>
                <a:latin typeface="Bitter"/>
                <a:ea typeface="Bitter"/>
                <a:cs typeface="Bitter"/>
                <a:sym typeface="Bitter"/>
                <a:hlinkClick r:id="rId6" tooltip="http://nationthailand.com/thailand/tourism/40026400"/>
              </a:rPr>
              <a:t>​</a:t>
            </a:r>
          </a:p>
        </p:txBody>
      </p:sp>
      <p:grpSp>
        <p:nvGrpSpPr>
          <p:cNvPr id="7" name="Group 7"/>
          <p:cNvGrpSpPr/>
          <p:nvPr/>
        </p:nvGrpSpPr>
        <p:grpSpPr>
          <a:xfrm>
            <a:off x="17052819" y="276377"/>
            <a:ext cx="965302" cy="752323"/>
            <a:chOff x="0" y="0"/>
            <a:chExt cx="1287069" cy="1003097"/>
          </a:xfrm>
        </p:grpSpPr>
        <p:sp>
          <p:nvSpPr>
            <p:cNvPr id="8" name="Freeform 8"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34358" y="742775"/>
            <a:ext cx="16964514" cy="3630483"/>
          </a:xfrm>
          <a:prstGeom prst="rect">
            <a:avLst/>
          </a:prstGeom>
        </p:spPr>
        <p:txBody>
          <a:bodyPr lIns="0" tIns="0" rIns="0" bIns="0" rtlCol="0" anchor="t">
            <a:spAutoFit/>
          </a:bodyPr>
          <a:lstStyle/>
          <a:p>
            <a:pPr algn="ctr">
              <a:lnSpc>
                <a:spcPts val="6977"/>
              </a:lnSpc>
            </a:pPr>
            <a:r>
              <a:rPr lang="en-US" sz="5595" b="1">
                <a:solidFill>
                  <a:srgbClr val="253A7E"/>
                </a:solidFill>
                <a:latin typeface="Bitter Bold"/>
                <a:ea typeface="Bitter Bold"/>
                <a:cs typeface="Bitter Bold"/>
                <a:sym typeface="Bitter Bold"/>
              </a:rPr>
              <a:t>Thailand ranked Top 25</a:t>
            </a:r>
          </a:p>
          <a:p>
            <a:pPr algn="ctr">
              <a:lnSpc>
                <a:spcPts val="6977"/>
              </a:lnSpc>
            </a:pPr>
            <a:r>
              <a:rPr lang="en-US" sz="5595" b="1">
                <a:solidFill>
                  <a:srgbClr val="253A7E"/>
                </a:solidFill>
                <a:latin typeface="Bitter Bold"/>
                <a:ea typeface="Bitter Bold"/>
                <a:cs typeface="Bitter Bold"/>
                <a:sym typeface="Bitter Bold"/>
              </a:rPr>
              <a:t>of the World in the 2026 FDI Index</a:t>
            </a:r>
          </a:p>
          <a:p>
            <a:pPr algn="ctr">
              <a:lnSpc>
                <a:spcPts val="6977"/>
              </a:lnSpc>
            </a:pPr>
            <a:endParaRPr lang="en-US" sz="5595" b="1">
              <a:solidFill>
                <a:srgbClr val="253A7E"/>
              </a:solidFill>
              <a:latin typeface="Bitter Bold"/>
              <a:ea typeface="Bitter Bold"/>
              <a:cs typeface="Bitter Bold"/>
              <a:sym typeface="Bitter Bold"/>
            </a:endParaRPr>
          </a:p>
          <a:p>
            <a:pPr algn="ctr">
              <a:lnSpc>
                <a:spcPts val="6978"/>
              </a:lnSpc>
            </a:pPr>
            <a:endParaRPr lang="en-US" sz="5595" b="1">
              <a:solidFill>
                <a:srgbClr val="253A7E"/>
              </a:solidFill>
              <a:latin typeface="Bitter Bold"/>
              <a:ea typeface="Bitter Bold"/>
              <a:cs typeface="Bitter Bold"/>
              <a:sym typeface="Bitter Bold"/>
            </a:endParaRPr>
          </a:p>
        </p:txBody>
      </p:sp>
      <p:sp>
        <p:nvSpPr>
          <p:cNvPr id="3" name="TextBox 3"/>
          <p:cNvSpPr txBox="1"/>
          <p:nvPr/>
        </p:nvSpPr>
        <p:spPr>
          <a:xfrm>
            <a:off x="1042245" y="3024504"/>
            <a:ext cx="16303523" cy="1340459"/>
          </a:xfrm>
          <a:prstGeom prst="rect">
            <a:avLst/>
          </a:prstGeom>
        </p:spPr>
        <p:txBody>
          <a:bodyPr lIns="0" tIns="0" rIns="0" bIns="0" rtlCol="0" anchor="t">
            <a:spAutoFit/>
          </a:bodyPr>
          <a:lstStyle/>
          <a:p>
            <a:pPr algn="ctr">
              <a:lnSpc>
                <a:spcPts val="3561"/>
              </a:lnSpc>
            </a:pPr>
            <a:r>
              <a:rPr lang="en-US" sz="2187" b="1">
                <a:solidFill>
                  <a:srgbClr val="000000"/>
                </a:solidFill>
                <a:latin typeface="Bitter Bold"/>
                <a:ea typeface="Bitter Bold"/>
                <a:cs typeface="Bitter Bold"/>
                <a:sym typeface="Bitter Bold"/>
              </a:rPr>
              <a:t>The 2026 Foreign Direct Investment (FDICI) index survey by Kearney </a:t>
            </a:r>
          </a:p>
          <a:p>
            <a:pPr algn="ctr">
              <a:lnSpc>
                <a:spcPts val="3561"/>
              </a:lnSpc>
            </a:pPr>
            <a:r>
              <a:rPr lang="en-US" sz="2187">
                <a:solidFill>
                  <a:srgbClr val="000000"/>
                </a:solidFill>
                <a:latin typeface="Bitter"/>
                <a:ea typeface="Bitter"/>
                <a:cs typeface="Bitter"/>
                <a:sym typeface="Bitter"/>
              </a:rPr>
              <a:t>indicates that Thailand has returned to the top 25 in the world. </a:t>
            </a:r>
          </a:p>
          <a:p>
            <a:pPr algn="ctr">
              <a:lnSpc>
                <a:spcPts val="3562"/>
              </a:lnSpc>
            </a:pPr>
            <a:r>
              <a:rPr lang="en-US" sz="2187">
                <a:solidFill>
                  <a:srgbClr val="000000"/>
                </a:solidFill>
                <a:latin typeface="Bitter"/>
                <a:ea typeface="Bitter"/>
                <a:cs typeface="Bitter"/>
                <a:sym typeface="Bitter"/>
              </a:rPr>
              <a:t>It reflects a recovery in confidence among senior executives worldwide amidst structural changes in global supply chains.</a:t>
            </a:r>
          </a:p>
        </p:txBody>
      </p:sp>
      <p:sp>
        <p:nvSpPr>
          <p:cNvPr id="4" name="Freeform 4"/>
          <p:cNvSpPr/>
          <p:nvPr/>
        </p:nvSpPr>
        <p:spPr>
          <a:xfrm>
            <a:off x="0" y="4815020"/>
            <a:ext cx="18288000" cy="5471980"/>
          </a:xfrm>
          <a:custGeom>
            <a:avLst/>
            <a:gdLst/>
            <a:ahLst/>
            <a:cxnLst/>
            <a:rect l="l" t="t" r="r" b="b"/>
            <a:pathLst>
              <a:path w="18288000" h="5471980">
                <a:moveTo>
                  <a:pt x="0" y="0"/>
                </a:moveTo>
                <a:lnTo>
                  <a:pt x="18288000" y="0"/>
                </a:lnTo>
                <a:lnTo>
                  <a:pt x="18288000" y="5471980"/>
                </a:lnTo>
                <a:lnTo>
                  <a:pt x="0" y="547198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5" name="TextBox 5"/>
          <p:cNvSpPr txBox="1"/>
          <p:nvPr/>
        </p:nvSpPr>
        <p:spPr>
          <a:xfrm>
            <a:off x="1042245" y="5497835"/>
            <a:ext cx="5383478" cy="681037"/>
          </a:xfrm>
          <a:prstGeom prst="rect">
            <a:avLst/>
          </a:prstGeom>
        </p:spPr>
        <p:txBody>
          <a:bodyPr lIns="0" tIns="0" rIns="0" bIns="0" rtlCol="0" anchor="t">
            <a:spAutoFit/>
          </a:bodyPr>
          <a:lstStyle/>
          <a:p>
            <a:pPr algn="just">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3" tooltip="https://www.kearney.com/about/kearney-in-the-media/press/asia-pacific-dominates-top-rankings-in-kearney-s-2026-fdi-confidence-index-amid-global-geopolitical-tension-and-industrial-policy-expansion"/>
              </a:rPr>
              <a:t>Kearney</a:t>
            </a:r>
            <a:r>
              <a:rPr lang="en-US" sz="1749">
                <a:solidFill>
                  <a:srgbClr val="000000"/>
                </a:solidFill>
                <a:latin typeface="Bitter"/>
                <a:ea typeface="Bitter"/>
                <a:cs typeface="Bitter"/>
                <a:sym typeface="Bitter"/>
              </a:rPr>
              <a:t>, </a:t>
            </a:r>
            <a:r>
              <a:rPr lang="en-US" sz="1749" u="sng">
                <a:solidFill>
                  <a:srgbClr val="000000"/>
                </a:solidFill>
                <a:latin typeface="Bitter"/>
                <a:ea typeface="Bitter"/>
                <a:cs typeface="Bitter"/>
                <a:sym typeface="Bitter"/>
                <a:hlinkClick r:id="rId4" tooltip="https://moneyandbanking.co.th/en/2026/238828/"/>
              </a:rPr>
              <a:t>Money &amp; Banking Online</a:t>
            </a:r>
          </a:p>
          <a:p>
            <a:pPr algn="just">
              <a:lnSpc>
                <a:spcPts val="2812"/>
              </a:lnSpc>
            </a:pPr>
            <a:r>
              <a:rPr lang="en-US" sz="1749">
                <a:solidFill>
                  <a:srgbClr val="000000"/>
                </a:solidFill>
                <a:latin typeface="Bitter"/>
                <a:ea typeface="Bitter"/>
                <a:cs typeface="Bitter"/>
                <a:sym typeface="Bitter"/>
              </a:rPr>
              <a:t>Photo credit: We are CP</a:t>
            </a:r>
            <a:r>
              <a:rPr lang="en-US" sz="1749" u="sng">
                <a:solidFill>
                  <a:srgbClr val="000000"/>
                </a:solidFill>
                <a:latin typeface="Bitter"/>
                <a:ea typeface="Bitter"/>
                <a:cs typeface="Bitter"/>
                <a:sym typeface="Bitter"/>
                <a:hlinkClick r:id="rId5" tooltip="http://nationthailand.com/thailand/tourism/40026400"/>
              </a:rPr>
              <a:t>​</a:t>
            </a:r>
          </a:p>
        </p:txBody>
      </p:sp>
      <p:grpSp>
        <p:nvGrpSpPr>
          <p:cNvPr id="6" name="Group 6"/>
          <p:cNvGrpSpPr/>
          <p:nvPr/>
        </p:nvGrpSpPr>
        <p:grpSpPr>
          <a:xfrm>
            <a:off x="16733571" y="385663"/>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091369"/>
            <a:ext cx="18491479" cy="7177589"/>
          </a:xfrm>
          <a:custGeom>
            <a:avLst/>
            <a:gdLst/>
            <a:ahLst/>
            <a:cxnLst/>
            <a:rect l="l" t="t" r="r" b="b"/>
            <a:pathLst>
              <a:path w="18491479" h="7177589">
                <a:moveTo>
                  <a:pt x="0" y="0"/>
                </a:moveTo>
                <a:lnTo>
                  <a:pt x="18491479" y="0"/>
                </a:lnTo>
                <a:lnTo>
                  <a:pt x="18491479" y="7177589"/>
                </a:lnTo>
                <a:lnTo>
                  <a:pt x="0" y="7177589"/>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TextBox 3"/>
          <p:cNvSpPr txBox="1"/>
          <p:nvPr/>
        </p:nvSpPr>
        <p:spPr>
          <a:xfrm>
            <a:off x="661743" y="706554"/>
            <a:ext cx="16738426" cy="4081719"/>
          </a:xfrm>
          <a:prstGeom prst="rect">
            <a:avLst/>
          </a:prstGeom>
        </p:spPr>
        <p:txBody>
          <a:bodyPr lIns="0" tIns="0" rIns="0" bIns="0" rtlCol="0" anchor="t">
            <a:spAutoFit/>
          </a:bodyPr>
          <a:lstStyle/>
          <a:p>
            <a:pPr algn="ctr">
              <a:lnSpc>
                <a:spcPts val="6235"/>
              </a:lnSpc>
            </a:pPr>
            <a:r>
              <a:rPr lang="en-US" sz="5000" b="1">
                <a:solidFill>
                  <a:srgbClr val="253A7E"/>
                </a:solidFill>
                <a:latin typeface="Bitter Bold"/>
                <a:ea typeface="Bitter Bold"/>
                <a:cs typeface="Bitter Bold"/>
                <a:sym typeface="Bitter Bold"/>
              </a:rPr>
              <a:t>Thailand ranks</a:t>
            </a:r>
          </a:p>
          <a:p>
            <a:pPr algn="ctr">
              <a:lnSpc>
                <a:spcPts val="6235"/>
              </a:lnSpc>
            </a:pPr>
            <a:r>
              <a:rPr lang="en-US" sz="5000" b="1">
                <a:solidFill>
                  <a:srgbClr val="253A7E"/>
                </a:solidFill>
                <a:latin typeface="Bitter Bold"/>
                <a:ea typeface="Bitter Bold"/>
                <a:cs typeface="Bitter Bold"/>
                <a:sym typeface="Bitter Bold"/>
              </a:rPr>
              <a:t>among the World’s Four Largest Exporters </a:t>
            </a:r>
          </a:p>
          <a:p>
            <a:pPr algn="ctr">
              <a:lnSpc>
                <a:spcPts val="6235"/>
              </a:lnSpc>
            </a:pPr>
            <a:r>
              <a:rPr lang="en-US" sz="5000" b="1">
                <a:solidFill>
                  <a:srgbClr val="253A7E"/>
                </a:solidFill>
                <a:latin typeface="Bitter Bold"/>
                <a:ea typeface="Bitter Bold"/>
                <a:cs typeface="Bitter Bold"/>
                <a:sym typeface="Bitter Bold"/>
              </a:rPr>
              <a:t>of AI-related hardware</a:t>
            </a:r>
          </a:p>
          <a:p>
            <a:pPr algn="ctr">
              <a:lnSpc>
                <a:spcPts val="6235"/>
              </a:lnSpc>
            </a:pPr>
            <a:endParaRPr lang="en-US" sz="5000" b="1">
              <a:solidFill>
                <a:srgbClr val="253A7E"/>
              </a:solidFill>
              <a:latin typeface="Bitter Bold"/>
              <a:ea typeface="Bitter Bold"/>
              <a:cs typeface="Bitter Bold"/>
              <a:sym typeface="Bitter Bold"/>
            </a:endParaRPr>
          </a:p>
          <a:p>
            <a:pPr algn="ctr">
              <a:lnSpc>
                <a:spcPts val="6235"/>
              </a:lnSpc>
            </a:pPr>
            <a:endParaRPr lang="en-US" sz="5000" b="1">
              <a:solidFill>
                <a:srgbClr val="253A7E"/>
              </a:solidFill>
              <a:latin typeface="Bitter Bold"/>
              <a:ea typeface="Bitter Bold"/>
              <a:cs typeface="Bitter Bold"/>
              <a:sym typeface="Bitter Bold"/>
            </a:endParaRPr>
          </a:p>
        </p:txBody>
      </p:sp>
      <p:sp>
        <p:nvSpPr>
          <p:cNvPr id="4" name="TextBox 4"/>
          <p:cNvSpPr txBox="1"/>
          <p:nvPr/>
        </p:nvSpPr>
        <p:spPr>
          <a:xfrm>
            <a:off x="992238" y="3407598"/>
            <a:ext cx="16303523" cy="1361625"/>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Thailand has been ranked among </a:t>
            </a:r>
            <a:r>
              <a:rPr lang="en-US" sz="2187" b="1">
                <a:solidFill>
                  <a:srgbClr val="000000"/>
                </a:solidFill>
                <a:latin typeface="Bitter Bold"/>
                <a:ea typeface="Bitter Bold"/>
                <a:cs typeface="Bitter Bold"/>
                <a:sym typeface="Bitter Bold"/>
              </a:rPr>
              <a:t>the world’s four largest exporters of AI-related hardware</a:t>
            </a:r>
            <a:r>
              <a:rPr lang="en-US" sz="2187">
                <a:solidFill>
                  <a:srgbClr val="000000"/>
                </a:solidFill>
                <a:latin typeface="Bitter"/>
                <a:ea typeface="Bitter"/>
                <a:cs typeface="Bitter"/>
                <a:sym typeface="Bitter"/>
              </a:rPr>
              <a:t> by</a:t>
            </a:r>
            <a:r>
              <a:rPr lang="en-US" sz="2187" b="1">
                <a:solidFill>
                  <a:srgbClr val="000000"/>
                </a:solidFill>
                <a:latin typeface="Bitter Bold"/>
                <a:ea typeface="Bitter Bold"/>
                <a:cs typeface="Bitter Bold"/>
                <a:sym typeface="Bitter Bold"/>
              </a:rPr>
              <a:t> </a:t>
            </a:r>
          </a:p>
          <a:p>
            <a:pPr algn="ctr">
              <a:lnSpc>
                <a:spcPts val="3561"/>
              </a:lnSpc>
            </a:pPr>
            <a:r>
              <a:rPr lang="en-US" sz="2187" b="1">
                <a:solidFill>
                  <a:srgbClr val="000000"/>
                </a:solidFill>
                <a:latin typeface="Bitter Bold"/>
                <a:ea typeface="Bitter Bold"/>
                <a:cs typeface="Bitter Bold"/>
                <a:sym typeface="Bitter Bold"/>
              </a:rPr>
              <a:t>the International Monetary Fund (IMF),</a:t>
            </a:r>
            <a:r>
              <a:rPr lang="en-US" sz="2187">
                <a:solidFill>
                  <a:srgbClr val="000000"/>
                </a:solidFill>
                <a:latin typeface="Bitter"/>
                <a:ea typeface="Bitter"/>
                <a:cs typeface="Bitter"/>
                <a:sym typeface="Bitter"/>
              </a:rPr>
              <a:t> underscoring the Kingdom’s growing role in global technology supply chains, </a:t>
            </a:r>
          </a:p>
          <a:p>
            <a:pPr algn="ctr">
              <a:lnSpc>
                <a:spcPts val="3562"/>
              </a:lnSpc>
            </a:pPr>
            <a:r>
              <a:rPr lang="en-US" sz="2187">
                <a:solidFill>
                  <a:srgbClr val="000000"/>
                </a:solidFill>
                <a:latin typeface="Bitter"/>
                <a:ea typeface="Bitter"/>
                <a:cs typeface="Bitter"/>
                <a:sym typeface="Bitter"/>
              </a:rPr>
              <a:t>as it pushes to transform itself into a regional hub for AI and semiconductor manufacturing.</a:t>
            </a:r>
          </a:p>
        </p:txBody>
      </p:sp>
      <p:sp>
        <p:nvSpPr>
          <p:cNvPr id="5" name="TextBox 5"/>
          <p:cNvSpPr txBox="1"/>
          <p:nvPr/>
        </p:nvSpPr>
        <p:spPr>
          <a:xfrm>
            <a:off x="1444414" y="8884444"/>
            <a:ext cx="5383478" cy="681037"/>
          </a:xfrm>
          <a:prstGeom prst="rect">
            <a:avLst/>
          </a:prstGeom>
        </p:spPr>
        <p:txBody>
          <a:bodyPr lIns="0" tIns="0" rIns="0" bIns="0" rtlCol="0" anchor="t">
            <a:spAutoFit/>
          </a:bodyPr>
          <a:lstStyle/>
          <a:p>
            <a:pPr algn="just">
              <a:lnSpc>
                <a:spcPts val="2812"/>
              </a:lnSpc>
            </a:pPr>
            <a:r>
              <a:rPr lang="en-US" sz="1749">
                <a:solidFill>
                  <a:srgbClr val="FFFEFB"/>
                </a:solidFill>
                <a:latin typeface="Bitter"/>
                <a:ea typeface="Bitter"/>
                <a:cs typeface="Bitter"/>
                <a:sym typeface="Bitter"/>
              </a:rPr>
              <a:t>Source: </a:t>
            </a:r>
            <a:r>
              <a:rPr lang="en-US" sz="1749" u="sng">
                <a:solidFill>
                  <a:srgbClr val="FFFEFB"/>
                </a:solidFill>
                <a:latin typeface="Bitter"/>
                <a:ea typeface="Bitter"/>
                <a:cs typeface="Bitter"/>
                <a:sym typeface="Bitter"/>
                <a:hlinkClick r:id="rId3" tooltip="https://www.thailandnow.in.th/business-investment/imf-ranks-thailand-among-elite-exporters-for-ai-hardware/"/>
              </a:rPr>
              <a:t>Thailand Now</a:t>
            </a:r>
            <a:r>
              <a:rPr lang="en-US" sz="1749">
                <a:solidFill>
                  <a:srgbClr val="FFFEFB"/>
                </a:solidFill>
                <a:latin typeface="Bitter"/>
                <a:ea typeface="Bitter"/>
                <a:cs typeface="Bitter"/>
                <a:sym typeface="Bitter"/>
              </a:rPr>
              <a:t>, </a:t>
            </a:r>
            <a:r>
              <a:rPr lang="en-US" sz="1749" u="sng">
                <a:solidFill>
                  <a:srgbClr val="FFFEFB"/>
                </a:solidFill>
                <a:latin typeface="Bitter"/>
                <a:ea typeface="Bitter"/>
                <a:cs typeface="Bitter"/>
                <a:sym typeface="Bitter"/>
                <a:hlinkClick r:id="rId4" tooltip="https://www.facebook.com/share/p/1Daw9N7dy8/"/>
              </a:rPr>
              <a:t>PR Thai Government</a:t>
            </a:r>
          </a:p>
          <a:p>
            <a:pPr algn="just">
              <a:lnSpc>
                <a:spcPts val="2812"/>
              </a:lnSpc>
            </a:pPr>
            <a:r>
              <a:rPr lang="en-US" sz="1749">
                <a:solidFill>
                  <a:srgbClr val="FFFEFB"/>
                </a:solidFill>
                <a:latin typeface="Bitter"/>
                <a:ea typeface="Bitter"/>
                <a:cs typeface="Bitter"/>
                <a:sym typeface="Bitter"/>
              </a:rPr>
              <a:t>Photo credit:  Citi Group</a:t>
            </a:r>
            <a:r>
              <a:rPr lang="en-US" sz="1749" u="sng">
                <a:solidFill>
                  <a:srgbClr val="FFFEFB"/>
                </a:solidFill>
                <a:latin typeface="Bitter"/>
                <a:ea typeface="Bitter"/>
                <a:cs typeface="Bitter"/>
                <a:sym typeface="Bitter"/>
                <a:hlinkClick r:id="rId5" tooltip="http://nationthailand.com/thailand/tourism/40026400"/>
              </a:rPr>
              <a:t>​</a:t>
            </a:r>
          </a:p>
        </p:txBody>
      </p:sp>
      <p:grpSp>
        <p:nvGrpSpPr>
          <p:cNvPr id="6" name="Group 6"/>
          <p:cNvGrpSpPr/>
          <p:nvPr/>
        </p:nvGrpSpPr>
        <p:grpSpPr>
          <a:xfrm>
            <a:off x="16776649" y="349442"/>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5523" y="-313345"/>
            <a:ext cx="18343523" cy="5706895"/>
          </a:xfrm>
          <a:custGeom>
            <a:avLst/>
            <a:gdLst/>
            <a:ahLst/>
            <a:cxnLst/>
            <a:rect l="l" t="t" r="r" b="b"/>
            <a:pathLst>
              <a:path w="18343523" h="5706895">
                <a:moveTo>
                  <a:pt x="0" y="0"/>
                </a:moveTo>
                <a:lnTo>
                  <a:pt x="18343523" y="0"/>
                </a:lnTo>
                <a:lnTo>
                  <a:pt x="18343523" y="5706895"/>
                </a:lnTo>
                <a:lnTo>
                  <a:pt x="0" y="5706895"/>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TextBox 3"/>
          <p:cNvSpPr txBox="1"/>
          <p:nvPr/>
        </p:nvSpPr>
        <p:spPr>
          <a:xfrm>
            <a:off x="360737" y="5588529"/>
            <a:ext cx="16898563" cy="2614680"/>
          </a:xfrm>
          <a:prstGeom prst="rect">
            <a:avLst/>
          </a:prstGeom>
        </p:spPr>
        <p:txBody>
          <a:bodyPr lIns="0" tIns="0" rIns="0" bIns="0" rtlCol="0" anchor="t">
            <a:spAutoFit/>
          </a:bodyPr>
          <a:lstStyle/>
          <a:p>
            <a:pPr algn="ctr">
              <a:lnSpc>
                <a:spcPts val="6936"/>
              </a:lnSpc>
            </a:pPr>
            <a:r>
              <a:rPr lang="en-US" sz="5562" b="1">
                <a:solidFill>
                  <a:srgbClr val="253A7E"/>
                </a:solidFill>
                <a:latin typeface="Bitter Bold"/>
                <a:ea typeface="Bitter Bold"/>
                <a:cs typeface="Bitter Bold"/>
                <a:sym typeface="Bitter Bold"/>
              </a:rPr>
              <a:t>Bangkok: </a:t>
            </a:r>
          </a:p>
          <a:p>
            <a:pPr algn="ctr">
              <a:lnSpc>
                <a:spcPts val="6936"/>
              </a:lnSpc>
            </a:pPr>
            <a:r>
              <a:rPr lang="en-US" sz="5562" b="1">
                <a:solidFill>
                  <a:srgbClr val="253A7E"/>
                </a:solidFill>
                <a:latin typeface="Bitter Bold"/>
                <a:ea typeface="Bitter Bold"/>
                <a:cs typeface="Bitter Bold"/>
                <a:sym typeface="Bitter Bold"/>
              </a:rPr>
              <a:t>the World's Best City for Gen Z in 2025</a:t>
            </a:r>
          </a:p>
          <a:p>
            <a:pPr algn="ctr">
              <a:lnSpc>
                <a:spcPts val="6937"/>
              </a:lnSpc>
            </a:pPr>
            <a:endParaRPr lang="en-US" sz="5562" b="1">
              <a:solidFill>
                <a:srgbClr val="253A7E"/>
              </a:solidFill>
              <a:latin typeface="Bitter Bold"/>
              <a:ea typeface="Bitter Bold"/>
              <a:cs typeface="Bitter Bold"/>
              <a:sym typeface="Bitter Bold"/>
            </a:endParaRPr>
          </a:p>
        </p:txBody>
      </p:sp>
      <p:sp>
        <p:nvSpPr>
          <p:cNvPr id="4" name="TextBox 4"/>
          <p:cNvSpPr txBox="1"/>
          <p:nvPr/>
        </p:nvSpPr>
        <p:spPr>
          <a:xfrm>
            <a:off x="1851336" y="7698609"/>
            <a:ext cx="14420279" cy="913950"/>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The Thai capital has topped </a:t>
            </a:r>
            <a:r>
              <a:rPr lang="en-US" sz="2187" b="1">
                <a:solidFill>
                  <a:srgbClr val="000000"/>
                </a:solidFill>
                <a:latin typeface="Bitter Bold"/>
                <a:ea typeface="Bitter Bold"/>
                <a:cs typeface="Bitter Bold"/>
                <a:sym typeface="Bitter Bold"/>
              </a:rPr>
              <a:t>Time Out’s first-ever global ranking of the best cities </a:t>
            </a:r>
          </a:p>
          <a:p>
            <a:pPr algn="ctr">
              <a:lnSpc>
                <a:spcPts val="3562"/>
              </a:lnSpc>
            </a:pPr>
            <a:r>
              <a:rPr lang="en-US" sz="2187" b="1">
                <a:solidFill>
                  <a:srgbClr val="000000"/>
                </a:solidFill>
                <a:latin typeface="Bitter Bold"/>
                <a:ea typeface="Bitter Bold"/>
                <a:cs typeface="Bitter Bold"/>
                <a:sym typeface="Bitter Bold"/>
              </a:rPr>
              <a:t>for the next generation,</a:t>
            </a:r>
            <a:r>
              <a:rPr lang="en-US" sz="2187">
                <a:solidFill>
                  <a:srgbClr val="000000"/>
                </a:solidFill>
                <a:latin typeface="Bitter"/>
                <a:ea typeface="Bitter"/>
                <a:cs typeface="Bitter"/>
                <a:sym typeface="Bitter"/>
              </a:rPr>
              <a:t>  thanks to its unbeatable combination of happiness, affordability and community.</a:t>
            </a:r>
          </a:p>
        </p:txBody>
      </p:sp>
      <p:sp>
        <p:nvSpPr>
          <p:cNvPr id="5" name="TextBox 5"/>
          <p:cNvSpPr txBox="1"/>
          <p:nvPr/>
        </p:nvSpPr>
        <p:spPr>
          <a:xfrm>
            <a:off x="863651" y="8884444"/>
            <a:ext cx="16395649" cy="681053"/>
          </a:xfrm>
          <a:prstGeom prst="rect">
            <a:avLst/>
          </a:prstGeom>
        </p:spPr>
        <p:txBody>
          <a:bodyPr lIns="0" tIns="0" rIns="0" bIns="0" rtlCol="0" anchor="t">
            <a:spAutoFit/>
          </a:bodyPr>
          <a:lstStyle/>
          <a:p>
            <a:pPr algn="r">
              <a:lnSpc>
                <a:spcPts val="2812"/>
              </a:lnSpc>
            </a:pPr>
            <a:r>
              <a:rPr lang="en-US" sz="1749">
                <a:solidFill>
                  <a:srgbClr val="000000"/>
                </a:solidFill>
                <a:latin typeface="Bitter"/>
                <a:ea typeface="Bitter"/>
                <a:cs typeface="Bitter"/>
                <a:sym typeface="Bitter"/>
              </a:rPr>
              <a:t>Source:</a:t>
            </a:r>
            <a:r>
              <a:rPr lang="en-US" sz="1749" u="sng">
                <a:solidFill>
                  <a:srgbClr val="000000"/>
                </a:solidFill>
                <a:latin typeface="Bitter"/>
                <a:ea typeface="Bitter"/>
                <a:cs typeface="Bitter"/>
                <a:sym typeface="Bitter"/>
                <a:hlinkClick r:id="rId3" tooltip="https://www.timeout.com/bangkok/news/bangkok-named-the-worlds-best-city-for-gen-z-in-2025-081325"/>
              </a:rPr>
              <a:t> Time Ou</a:t>
            </a:r>
            <a:r>
              <a:rPr lang="en-US" sz="1749" u="sng">
                <a:solidFill>
                  <a:srgbClr val="000000"/>
                </a:solidFill>
                <a:latin typeface="Bitter"/>
                <a:ea typeface="Bitter"/>
                <a:cs typeface="Bitter"/>
                <a:sym typeface="Bitter"/>
                <a:hlinkClick r:id="rId4" tooltip="https://www.timeout.com/bangkok/news/the-nomads-have-spoken-thailand-still-the-best-place-in-world-for-laptop-warriors-012026"/>
              </a:rPr>
              <a:t>t</a:t>
            </a:r>
          </a:p>
          <a:p>
            <a:pPr algn="r">
              <a:lnSpc>
                <a:spcPts val="2812"/>
              </a:lnSpc>
            </a:pPr>
            <a:r>
              <a:rPr lang="en-US" sz="1749">
                <a:solidFill>
                  <a:srgbClr val="000000"/>
                </a:solidFill>
                <a:latin typeface="Bitter"/>
                <a:ea typeface="Bitter"/>
                <a:cs typeface="Bitter"/>
                <a:sym typeface="Bitter"/>
              </a:rPr>
              <a:t> Photo credit: YAS Blog </a:t>
            </a:r>
            <a:r>
              <a:rPr lang="en-US" sz="1749" u="sng">
                <a:solidFill>
                  <a:srgbClr val="000000"/>
                </a:solidFill>
                <a:latin typeface="Bitter"/>
                <a:ea typeface="Bitter"/>
                <a:cs typeface="Bitter"/>
                <a:sym typeface="Bitter"/>
                <a:hlinkClick r:id="rId5" tooltip="http://nationthailand.com/thailand/tourism/40026400"/>
              </a:rPr>
              <a:t>​</a:t>
            </a:r>
          </a:p>
        </p:txBody>
      </p:sp>
      <p:grpSp>
        <p:nvGrpSpPr>
          <p:cNvPr id="6" name="Group 6"/>
          <p:cNvGrpSpPr/>
          <p:nvPr/>
        </p:nvGrpSpPr>
        <p:grpSpPr>
          <a:xfrm>
            <a:off x="546049" y="314477"/>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0" y="0"/>
            <a:ext cx="18288000" cy="5499454"/>
            <a:chOff x="0" y="0"/>
            <a:chExt cx="33224054" cy="9990932"/>
          </a:xfrm>
        </p:grpSpPr>
        <p:sp>
          <p:nvSpPr>
            <p:cNvPr id="7" name="Freeform 7"/>
            <p:cNvSpPr/>
            <p:nvPr/>
          </p:nvSpPr>
          <p:spPr>
            <a:xfrm>
              <a:off x="0" y="0"/>
              <a:ext cx="33224056" cy="9990908"/>
            </a:xfrm>
            <a:custGeom>
              <a:avLst/>
              <a:gdLst/>
              <a:ahLst/>
              <a:cxnLst/>
              <a:rect l="l" t="t" r="r" b="b"/>
              <a:pathLst>
                <a:path w="33224056" h="9990908">
                  <a:moveTo>
                    <a:pt x="0" y="0"/>
                  </a:moveTo>
                  <a:lnTo>
                    <a:pt x="33224056" y="0"/>
                  </a:lnTo>
                  <a:lnTo>
                    <a:pt x="33224056" y="9990908"/>
                  </a:lnTo>
                  <a:lnTo>
                    <a:pt x="0" y="999090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8" name="TextBox 8"/>
          <p:cNvSpPr txBox="1"/>
          <p:nvPr/>
        </p:nvSpPr>
        <p:spPr>
          <a:xfrm>
            <a:off x="780003" y="5786611"/>
            <a:ext cx="16303523" cy="1848447"/>
          </a:xfrm>
          <a:prstGeom prst="rect">
            <a:avLst/>
          </a:prstGeom>
        </p:spPr>
        <p:txBody>
          <a:bodyPr lIns="0" tIns="0" rIns="0" bIns="0" rtlCol="0" anchor="t">
            <a:spAutoFit/>
          </a:bodyPr>
          <a:lstStyle/>
          <a:p>
            <a:pPr algn="ctr">
              <a:lnSpc>
                <a:spcPts val="6936"/>
              </a:lnSpc>
            </a:pPr>
            <a:r>
              <a:rPr lang="en-US" sz="5562" b="1">
                <a:solidFill>
                  <a:srgbClr val="253A7E"/>
                </a:solidFill>
                <a:latin typeface="Bitter Bold"/>
                <a:ea typeface="Bitter Bold"/>
                <a:cs typeface="Bitter Bold"/>
                <a:sym typeface="Bitter Bold"/>
              </a:rPr>
              <a:t>Thailand ranks 7th </a:t>
            </a:r>
          </a:p>
          <a:p>
            <a:pPr algn="ctr">
              <a:lnSpc>
                <a:spcPts val="6937"/>
              </a:lnSpc>
            </a:pPr>
            <a:r>
              <a:rPr lang="en-US" sz="5562" b="1">
                <a:solidFill>
                  <a:srgbClr val="253A7E"/>
                </a:solidFill>
                <a:latin typeface="Bitter Bold"/>
                <a:ea typeface="Bitter Bold"/>
                <a:cs typeface="Bitter Bold"/>
                <a:sym typeface="Bitter Bold"/>
              </a:rPr>
              <a:t>in World Happiness Index in 2025  </a:t>
            </a:r>
          </a:p>
        </p:txBody>
      </p:sp>
      <p:sp>
        <p:nvSpPr>
          <p:cNvPr id="9" name="TextBox 9"/>
          <p:cNvSpPr txBox="1"/>
          <p:nvPr/>
        </p:nvSpPr>
        <p:spPr>
          <a:xfrm>
            <a:off x="955777" y="7844608"/>
            <a:ext cx="16303523" cy="1340459"/>
          </a:xfrm>
          <a:prstGeom prst="rect">
            <a:avLst/>
          </a:prstGeom>
        </p:spPr>
        <p:txBody>
          <a:bodyPr lIns="0" tIns="0" rIns="0" bIns="0" rtlCol="0" anchor="t">
            <a:spAutoFit/>
          </a:bodyPr>
          <a:lstStyle/>
          <a:p>
            <a:pPr algn="ctr">
              <a:lnSpc>
                <a:spcPts val="3561"/>
              </a:lnSpc>
            </a:pPr>
            <a:r>
              <a:rPr lang="en-US" sz="2187">
                <a:solidFill>
                  <a:srgbClr val="000000"/>
                </a:solidFill>
                <a:latin typeface="Bitter"/>
                <a:ea typeface="Bitter"/>
                <a:cs typeface="Bitter"/>
                <a:sym typeface="Bitter"/>
              </a:rPr>
              <a:t>Thailand continues to rank high in global happiness, according to the </a:t>
            </a:r>
            <a:r>
              <a:rPr lang="en-US" sz="2187" b="1">
                <a:solidFill>
                  <a:srgbClr val="000000"/>
                </a:solidFill>
                <a:latin typeface="Bitter Bold"/>
                <a:ea typeface="Bitter Bold"/>
                <a:cs typeface="Bitter Bold"/>
                <a:sym typeface="Bitter Bold"/>
              </a:rPr>
              <a:t>Ipsos Happiness Index 2025,</a:t>
            </a:r>
            <a:r>
              <a:rPr lang="en-US" sz="2187">
                <a:solidFill>
                  <a:srgbClr val="000000"/>
                </a:solidFill>
                <a:latin typeface="Bitter"/>
                <a:ea typeface="Bitter"/>
                <a:cs typeface="Bitter"/>
                <a:sym typeface="Bitter"/>
              </a:rPr>
              <a:t> </a:t>
            </a:r>
          </a:p>
          <a:p>
            <a:pPr algn="ctr">
              <a:lnSpc>
                <a:spcPts val="3562"/>
              </a:lnSpc>
            </a:pPr>
            <a:r>
              <a:rPr lang="en-US" sz="2187">
                <a:solidFill>
                  <a:srgbClr val="000000"/>
                </a:solidFill>
                <a:latin typeface="Bitter"/>
                <a:ea typeface="Bitter"/>
                <a:cs typeface="Bitter"/>
                <a:sym typeface="Bitter"/>
              </a:rPr>
              <a:t>a 30-country Global Advisor survey. With 78% of Thais reporting being happy, the nation secures 6th place globally, significantly surpassing the global average of 71%. </a:t>
            </a:r>
          </a:p>
        </p:txBody>
      </p:sp>
      <p:sp>
        <p:nvSpPr>
          <p:cNvPr id="10" name="TextBox 10"/>
          <p:cNvSpPr txBox="1"/>
          <p:nvPr/>
        </p:nvSpPr>
        <p:spPr>
          <a:xfrm>
            <a:off x="992238" y="9424519"/>
            <a:ext cx="16303523" cy="681037"/>
          </a:xfrm>
          <a:prstGeom prst="rect">
            <a:avLst/>
          </a:prstGeom>
        </p:spPr>
        <p:txBody>
          <a:bodyPr lIns="0" tIns="0" rIns="0" bIns="0" rtlCol="0" anchor="t">
            <a:spAutoFit/>
          </a:bodyPr>
          <a:lstStyle/>
          <a:p>
            <a:pPr algn="ctr">
              <a:lnSpc>
                <a:spcPts val="2812"/>
              </a:lnSpc>
            </a:pPr>
            <a:r>
              <a:rPr lang="en-US" sz="1749">
                <a:solidFill>
                  <a:srgbClr val="000000"/>
                </a:solidFill>
                <a:latin typeface="Bitter"/>
                <a:ea typeface="Bitter"/>
                <a:cs typeface="Bitter"/>
                <a:sym typeface="Bitter"/>
              </a:rPr>
              <a:t>Source:</a:t>
            </a:r>
            <a:r>
              <a:rPr lang="en-US" sz="1749" u="sng">
                <a:solidFill>
                  <a:srgbClr val="000000"/>
                </a:solidFill>
                <a:latin typeface="Bitter"/>
                <a:ea typeface="Bitter"/>
                <a:cs typeface="Bitter"/>
                <a:sym typeface="Bitter"/>
                <a:hlinkClick r:id="rId4" tooltip="https://www.ipsos.com/sites/default/files/ct/news/documents/2025-03/Ipsos-Global-Happiness-Index-2025_1.pdf"/>
              </a:rPr>
              <a:t> Ipsos </a:t>
            </a:r>
            <a:r>
              <a:rPr lang="en-US" sz="1749">
                <a:solidFill>
                  <a:srgbClr val="966703"/>
                </a:solidFill>
                <a:latin typeface="Bitter"/>
                <a:ea typeface="Bitter"/>
                <a:cs typeface="Bitter"/>
                <a:sym typeface="Bitter"/>
              </a:rPr>
              <a:t>​</a:t>
            </a:r>
          </a:p>
          <a:p>
            <a:pPr algn="ctr">
              <a:lnSpc>
                <a:spcPts val="2812"/>
              </a:lnSpc>
            </a:pPr>
            <a:r>
              <a:rPr lang="en-US" sz="1749">
                <a:solidFill>
                  <a:srgbClr val="000000"/>
                </a:solidFill>
                <a:latin typeface="Bitter"/>
                <a:ea typeface="Bitter"/>
                <a:cs typeface="Bitter"/>
                <a:sym typeface="Bitter"/>
              </a:rPr>
              <a:t>Photo credit: Thaiger</a:t>
            </a:r>
            <a:r>
              <a:rPr lang="en-US" sz="1749" u="sng">
                <a:solidFill>
                  <a:srgbClr val="966703"/>
                </a:solidFill>
                <a:latin typeface="Bitter"/>
                <a:ea typeface="Bitter"/>
                <a:cs typeface="Bitter"/>
                <a:sym typeface="Bitter"/>
                <a:hlinkClick r:id="rId5" tooltip="http://nationthailand.com/thailand/tourism/40026400"/>
              </a:rPr>
              <a:t>​</a:t>
            </a:r>
          </a:p>
        </p:txBody>
      </p:sp>
      <p:grpSp>
        <p:nvGrpSpPr>
          <p:cNvPr id="11" name="Group 11"/>
          <p:cNvGrpSpPr/>
          <p:nvPr/>
        </p:nvGrpSpPr>
        <p:grpSpPr>
          <a:xfrm>
            <a:off x="297353" y="9194591"/>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sp>
      </p:grpSp>
      <p:grpSp>
        <p:nvGrpSpPr>
          <p:cNvPr id="6" name="Group 6"/>
          <p:cNvGrpSpPr/>
          <p:nvPr/>
        </p:nvGrpSpPr>
        <p:grpSpPr>
          <a:xfrm>
            <a:off x="10744200" y="0"/>
            <a:ext cx="7543800" cy="10287000"/>
            <a:chOff x="0" y="0"/>
            <a:chExt cx="10058400" cy="13716000"/>
          </a:xfrm>
        </p:grpSpPr>
        <p:sp>
          <p:nvSpPr>
            <p:cNvPr id="7" name="Freeform 7"/>
            <p:cNvSpPr/>
            <p:nvPr/>
          </p:nvSpPr>
          <p:spPr>
            <a:xfrm>
              <a:off x="0" y="0"/>
              <a:ext cx="10058400" cy="13716000"/>
            </a:xfrm>
            <a:custGeom>
              <a:avLst/>
              <a:gdLst/>
              <a:ahLst/>
              <a:cxnLst/>
              <a:rect l="l" t="t" r="r" b="b"/>
              <a:pathLst>
                <a:path w="10058400" h="13716000">
                  <a:moveTo>
                    <a:pt x="0" y="0"/>
                  </a:moveTo>
                  <a:lnTo>
                    <a:pt x="10058400" y="0"/>
                  </a:lnTo>
                  <a:lnTo>
                    <a:pt x="10058400" y="13716000"/>
                  </a:lnTo>
                  <a:lnTo>
                    <a:pt x="0" y="1371600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grpSp>
      <p:sp>
        <p:nvSpPr>
          <p:cNvPr id="8" name="TextBox 8"/>
          <p:cNvSpPr txBox="1"/>
          <p:nvPr/>
        </p:nvSpPr>
        <p:spPr>
          <a:xfrm>
            <a:off x="766150" y="1375041"/>
            <a:ext cx="9445523" cy="1687682"/>
          </a:xfrm>
          <a:prstGeom prst="rect">
            <a:avLst/>
          </a:prstGeom>
        </p:spPr>
        <p:txBody>
          <a:bodyPr lIns="0" tIns="0" rIns="0" bIns="0" rtlCol="0" anchor="t">
            <a:spAutoFit/>
          </a:bodyPr>
          <a:lstStyle/>
          <a:p>
            <a:pPr algn="ctr">
              <a:lnSpc>
                <a:spcPts val="6340"/>
              </a:lnSpc>
            </a:pPr>
            <a:r>
              <a:rPr lang="en-US" sz="5060" b="1">
                <a:solidFill>
                  <a:srgbClr val="253A7E"/>
                </a:solidFill>
                <a:latin typeface="Bitter Bold"/>
                <a:ea typeface="Bitter Bold"/>
                <a:cs typeface="Bitter Bold"/>
                <a:sym typeface="Bitter Bold"/>
              </a:rPr>
              <a:t>Bangkok: </a:t>
            </a:r>
          </a:p>
          <a:p>
            <a:pPr algn="ctr">
              <a:lnSpc>
                <a:spcPts val="6342"/>
              </a:lnSpc>
            </a:pPr>
            <a:r>
              <a:rPr lang="en-US" sz="5060" b="1">
                <a:solidFill>
                  <a:srgbClr val="253A7E"/>
                </a:solidFill>
                <a:latin typeface="Bitter Bold"/>
                <a:ea typeface="Bitter Bold"/>
                <a:cs typeface="Bitter Bold"/>
                <a:sym typeface="Bitter Bold"/>
              </a:rPr>
              <a:t>the Best City in Asia in 2026</a:t>
            </a:r>
          </a:p>
        </p:txBody>
      </p:sp>
      <p:sp>
        <p:nvSpPr>
          <p:cNvPr id="9" name="TextBox 9"/>
          <p:cNvSpPr txBox="1"/>
          <p:nvPr/>
        </p:nvSpPr>
        <p:spPr>
          <a:xfrm>
            <a:off x="992238" y="3330805"/>
            <a:ext cx="9445523" cy="4495350"/>
          </a:xfrm>
          <a:prstGeom prst="rect">
            <a:avLst/>
          </a:prstGeom>
        </p:spPr>
        <p:txBody>
          <a:bodyPr lIns="0" tIns="0" rIns="0" bIns="0" rtlCol="0" anchor="t">
            <a:spAutoFit/>
          </a:bodyPr>
          <a:lstStyle/>
          <a:p>
            <a:pPr algn="l">
              <a:lnSpc>
                <a:spcPts val="3561"/>
              </a:lnSpc>
            </a:pPr>
            <a:r>
              <a:rPr lang="en-US" sz="2187">
                <a:solidFill>
                  <a:srgbClr val="000000"/>
                </a:solidFill>
                <a:latin typeface="Bitter"/>
                <a:ea typeface="Bitter"/>
                <a:cs typeface="Bitter"/>
                <a:sym typeface="Bitter"/>
              </a:rPr>
              <a:t>Bangkok has been crowned</a:t>
            </a:r>
            <a:r>
              <a:rPr lang="en-US" sz="2187" b="1">
                <a:solidFill>
                  <a:srgbClr val="000000"/>
                </a:solidFill>
                <a:latin typeface="Bitter Bold"/>
                <a:ea typeface="Bitter Bold"/>
                <a:cs typeface="Bitter Bold"/>
                <a:sym typeface="Bitter Bold"/>
              </a:rPr>
              <a:t> the Best City in the Asia-Pacific</a:t>
            </a:r>
            <a:r>
              <a:rPr lang="en-US" sz="2187">
                <a:solidFill>
                  <a:srgbClr val="000000"/>
                </a:solidFill>
                <a:latin typeface="Bitter"/>
                <a:ea typeface="Bitter"/>
                <a:cs typeface="Bitter"/>
                <a:sym typeface="Bitter"/>
              </a:rPr>
              <a:t> </a:t>
            </a:r>
          </a:p>
          <a:p>
            <a:pPr algn="l">
              <a:lnSpc>
                <a:spcPts val="3561"/>
              </a:lnSpc>
            </a:pPr>
            <a:r>
              <a:rPr lang="en-US" sz="2187">
                <a:solidFill>
                  <a:srgbClr val="000000"/>
                </a:solidFill>
                <a:latin typeface="Bitter"/>
                <a:ea typeface="Bitter"/>
                <a:cs typeface="Bitter"/>
                <a:sym typeface="Bitter"/>
              </a:rPr>
              <a:t>at the </a:t>
            </a:r>
            <a:r>
              <a:rPr lang="en-US" sz="2187" b="1">
                <a:solidFill>
                  <a:srgbClr val="000000"/>
                </a:solidFill>
                <a:latin typeface="Bitter Bold"/>
                <a:ea typeface="Bitter Bold"/>
                <a:cs typeface="Bitter Bold"/>
                <a:sym typeface="Bitter Bold"/>
              </a:rPr>
              <a:t>DestinAsian Readers' Choice Awards 2026</a:t>
            </a:r>
            <a:r>
              <a:rPr lang="en-US" sz="2187">
                <a:solidFill>
                  <a:srgbClr val="000000"/>
                </a:solidFill>
                <a:latin typeface="Bitter"/>
                <a:ea typeface="Bitter"/>
                <a:cs typeface="Bitter"/>
                <a:sym typeface="Bitter"/>
              </a:rPr>
              <a:t> for </a:t>
            </a:r>
          </a:p>
          <a:p>
            <a:pPr algn="l">
              <a:lnSpc>
                <a:spcPts val="3561"/>
              </a:lnSpc>
            </a:pPr>
            <a:r>
              <a:rPr lang="en-US" sz="2187">
                <a:solidFill>
                  <a:srgbClr val="000000"/>
                </a:solidFill>
                <a:latin typeface="Bitter"/>
                <a:ea typeface="Bitter"/>
                <a:cs typeface="Bitter"/>
                <a:sym typeface="Bitter"/>
              </a:rPr>
              <a:t>the third consecutive year by DestinAsian magazine.</a:t>
            </a:r>
          </a:p>
          <a:p>
            <a:pPr algn="l">
              <a:lnSpc>
                <a:spcPts val="3561"/>
              </a:lnSpc>
            </a:pPr>
            <a:endParaRPr lang="en-US" sz="2187">
              <a:solidFill>
                <a:srgbClr val="000000"/>
              </a:solidFill>
              <a:latin typeface="Bitter"/>
              <a:ea typeface="Bitter"/>
              <a:cs typeface="Bitter"/>
              <a:sym typeface="Bitter"/>
            </a:endParaRPr>
          </a:p>
          <a:p>
            <a:pPr algn="l">
              <a:lnSpc>
                <a:spcPts val="3561"/>
              </a:lnSpc>
            </a:pPr>
            <a:r>
              <a:rPr lang="en-US" sz="2187">
                <a:solidFill>
                  <a:srgbClr val="000000"/>
                </a:solidFill>
                <a:latin typeface="Bitter"/>
                <a:ea typeface="Bitter"/>
                <a:cs typeface="Bitter"/>
                <a:sym typeface="Bitter"/>
              </a:rPr>
              <a:t>DestinAsian cited the Thai capital as a vibrant metropolis where centuries-old temples stand beside gleaming skyscrapers, riverboats cruise along the Chao Phraya, and the BTS Skytrain glides above</a:t>
            </a:r>
          </a:p>
          <a:p>
            <a:pPr algn="l">
              <a:lnSpc>
                <a:spcPts val="3561"/>
              </a:lnSpc>
            </a:pPr>
            <a:r>
              <a:rPr lang="en-US" sz="2187">
                <a:solidFill>
                  <a:srgbClr val="000000"/>
                </a:solidFill>
                <a:latin typeface="Bitter"/>
                <a:ea typeface="Bitter"/>
                <a:cs typeface="Bitter"/>
                <a:sym typeface="Bitter"/>
              </a:rPr>
              <a:t>lively streets. From heritage landmarks and world-class shopping to legendary street food and fine dining, Bangkok truly has it all.</a:t>
            </a:r>
          </a:p>
          <a:p>
            <a:pPr algn="l">
              <a:lnSpc>
                <a:spcPts val="3562"/>
              </a:lnSpc>
            </a:pPr>
            <a:endParaRPr lang="en-US" sz="2187">
              <a:solidFill>
                <a:srgbClr val="000000"/>
              </a:solidFill>
              <a:latin typeface="Bitter"/>
              <a:ea typeface="Bitter"/>
              <a:cs typeface="Bitter"/>
              <a:sym typeface="Bitter"/>
            </a:endParaRPr>
          </a:p>
        </p:txBody>
      </p:sp>
      <p:sp>
        <p:nvSpPr>
          <p:cNvPr id="10" name="TextBox 10"/>
          <p:cNvSpPr txBox="1"/>
          <p:nvPr/>
        </p:nvSpPr>
        <p:spPr>
          <a:xfrm>
            <a:off x="992238" y="8602318"/>
            <a:ext cx="9445523" cy="1033478"/>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Sources:</a:t>
            </a:r>
            <a:r>
              <a:rPr lang="en-US" sz="1749" u="sng">
                <a:solidFill>
                  <a:srgbClr val="000000"/>
                </a:solidFill>
                <a:latin typeface="Bitter"/>
                <a:ea typeface="Bitter"/>
                <a:cs typeface="Bitter"/>
                <a:sym typeface="Bitter"/>
                <a:hlinkClick r:id="rId4" tooltip="https://thailand.prd.go.th/en/content/category/detail/id/48/iid/484132"/>
              </a:rPr>
              <a:t> PR Thai Government</a:t>
            </a:r>
            <a:r>
              <a:rPr lang="en-US" sz="1749">
                <a:solidFill>
                  <a:srgbClr val="966703"/>
                </a:solidFill>
                <a:latin typeface="Bitter"/>
                <a:ea typeface="Bitter"/>
                <a:cs typeface="Bitter"/>
                <a:sym typeface="Bitter"/>
              </a:rPr>
              <a:t>, </a:t>
            </a:r>
            <a:r>
              <a:rPr lang="en-US" sz="1749" u="sng">
                <a:solidFill>
                  <a:srgbClr val="222222"/>
                </a:solidFill>
                <a:latin typeface="Bitter"/>
                <a:ea typeface="Bitter"/>
                <a:cs typeface="Bitter"/>
                <a:sym typeface="Bitter"/>
                <a:hlinkClick r:id="rId5" tooltip="https://destinasian.com/readers-choice-awards/winners/best-cities-asia/bangkok-wins-best-city"/>
              </a:rPr>
              <a:t>DestinAsian</a:t>
            </a:r>
          </a:p>
          <a:p>
            <a:pPr algn="l">
              <a:lnSpc>
                <a:spcPts val="2812"/>
              </a:lnSpc>
            </a:pPr>
            <a:r>
              <a:rPr lang="en-US" sz="1749">
                <a:solidFill>
                  <a:srgbClr val="222222"/>
                </a:solidFill>
                <a:latin typeface="Bitter"/>
                <a:ea typeface="Bitter"/>
                <a:cs typeface="Bitter"/>
                <a:sym typeface="Bitter"/>
              </a:rPr>
              <a:t>Photo credit: Thairath</a:t>
            </a:r>
          </a:p>
          <a:p>
            <a:pPr algn="l">
              <a:lnSpc>
                <a:spcPts val="2812"/>
              </a:lnSpc>
            </a:pPr>
            <a:endParaRPr lang="en-US" sz="1749">
              <a:solidFill>
                <a:srgbClr val="222222"/>
              </a:solidFill>
              <a:latin typeface="Bitter"/>
              <a:ea typeface="Bitter"/>
              <a:cs typeface="Bitter"/>
              <a:sym typeface="Bitter"/>
            </a:endParaRPr>
          </a:p>
        </p:txBody>
      </p:sp>
      <p:grpSp>
        <p:nvGrpSpPr>
          <p:cNvPr id="11" name="Group 11"/>
          <p:cNvGrpSpPr/>
          <p:nvPr/>
        </p:nvGrpSpPr>
        <p:grpSpPr>
          <a:xfrm>
            <a:off x="992238" y="289344"/>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8001"/>
            <a:ext cx="9317605" cy="5181501"/>
          </a:xfrm>
          <a:custGeom>
            <a:avLst/>
            <a:gdLst/>
            <a:ahLst/>
            <a:cxnLst/>
            <a:rect l="l" t="t" r="r" b="b"/>
            <a:pathLst>
              <a:path w="9317605" h="5181501">
                <a:moveTo>
                  <a:pt x="0" y="0"/>
                </a:moveTo>
                <a:lnTo>
                  <a:pt x="9317605" y="0"/>
                </a:lnTo>
                <a:lnTo>
                  <a:pt x="9317605" y="5181501"/>
                </a:lnTo>
                <a:lnTo>
                  <a:pt x="0" y="5181501"/>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Freeform 3"/>
          <p:cNvSpPr/>
          <p:nvPr/>
        </p:nvSpPr>
        <p:spPr>
          <a:xfrm>
            <a:off x="9317605" y="-38001"/>
            <a:ext cx="8970395" cy="5181501"/>
          </a:xfrm>
          <a:custGeom>
            <a:avLst/>
            <a:gdLst/>
            <a:ahLst/>
            <a:cxnLst/>
            <a:rect l="l" t="t" r="r" b="b"/>
            <a:pathLst>
              <a:path w="8970395" h="5181501">
                <a:moveTo>
                  <a:pt x="0" y="0"/>
                </a:moveTo>
                <a:lnTo>
                  <a:pt x="8970395" y="0"/>
                </a:lnTo>
                <a:lnTo>
                  <a:pt x="8970395" y="5181501"/>
                </a:lnTo>
                <a:lnTo>
                  <a:pt x="0" y="5181501"/>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4" name="TextBox 4"/>
          <p:cNvSpPr txBox="1"/>
          <p:nvPr/>
        </p:nvSpPr>
        <p:spPr>
          <a:xfrm>
            <a:off x="-1509107" y="5406761"/>
            <a:ext cx="21401464" cy="1532792"/>
          </a:xfrm>
          <a:prstGeom prst="rect">
            <a:avLst/>
          </a:prstGeom>
        </p:spPr>
        <p:txBody>
          <a:bodyPr lIns="0" tIns="0" rIns="0" bIns="0" rtlCol="0" anchor="t">
            <a:spAutoFit/>
          </a:bodyPr>
          <a:lstStyle/>
          <a:p>
            <a:pPr algn="ctr">
              <a:lnSpc>
                <a:spcPts val="6110"/>
              </a:lnSpc>
            </a:pPr>
            <a:r>
              <a:rPr lang="en-US" sz="4900" b="1">
                <a:solidFill>
                  <a:srgbClr val="253A7E"/>
                </a:solidFill>
                <a:latin typeface="Bitter Bold"/>
                <a:ea typeface="Bitter Bold"/>
                <a:cs typeface="Bitter Bold"/>
                <a:sym typeface="Bitter Bold"/>
              </a:rPr>
              <a:t>Bangkok and Chiangmai</a:t>
            </a:r>
          </a:p>
          <a:p>
            <a:pPr algn="ctr">
              <a:lnSpc>
                <a:spcPts val="6111"/>
              </a:lnSpc>
            </a:pPr>
            <a:r>
              <a:rPr lang="en-US" sz="4900" b="1">
                <a:solidFill>
                  <a:srgbClr val="253A7E"/>
                </a:solidFill>
                <a:latin typeface="Bitter Bold"/>
                <a:ea typeface="Bitter Bold"/>
                <a:cs typeface="Bitter Bold"/>
                <a:sym typeface="Bitter Bold"/>
              </a:rPr>
              <a:t>top the World’s Most Popular for Digital Nomads in 2026 </a:t>
            </a:r>
          </a:p>
        </p:txBody>
      </p:sp>
      <p:sp>
        <p:nvSpPr>
          <p:cNvPr id="5" name="TextBox 5"/>
          <p:cNvSpPr txBox="1"/>
          <p:nvPr/>
        </p:nvSpPr>
        <p:spPr>
          <a:xfrm>
            <a:off x="924539" y="7355723"/>
            <a:ext cx="16161156" cy="892783"/>
          </a:xfrm>
          <a:prstGeom prst="rect">
            <a:avLst/>
          </a:prstGeom>
        </p:spPr>
        <p:txBody>
          <a:bodyPr lIns="0" tIns="0" rIns="0" bIns="0" rtlCol="0" anchor="t">
            <a:spAutoFit/>
          </a:bodyPr>
          <a:lstStyle/>
          <a:p>
            <a:pPr algn="ctr">
              <a:lnSpc>
                <a:spcPts val="3561"/>
              </a:lnSpc>
            </a:pPr>
            <a:r>
              <a:rPr lang="en-US" sz="2187" b="1">
                <a:solidFill>
                  <a:srgbClr val="000000"/>
                </a:solidFill>
                <a:latin typeface="Bitter Bold"/>
                <a:ea typeface="Bitter Bold"/>
                <a:cs typeface="Bitter Bold"/>
                <a:sym typeface="Bitter Bold"/>
              </a:rPr>
              <a:t>Bangkok and Chiang Mai r</a:t>
            </a:r>
            <a:r>
              <a:rPr lang="en-US" sz="2187">
                <a:solidFill>
                  <a:srgbClr val="000000"/>
                </a:solidFill>
                <a:latin typeface="Bitter"/>
                <a:ea typeface="Bitter"/>
                <a:cs typeface="Bitter"/>
                <a:sym typeface="Bitter"/>
              </a:rPr>
              <a:t>ank as the top two most popular cities for digital nomads in 2026 by </a:t>
            </a:r>
            <a:r>
              <a:rPr lang="en-US" sz="2187" b="1">
                <a:solidFill>
                  <a:srgbClr val="000000"/>
                </a:solidFill>
                <a:latin typeface="Bitter Bold"/>
                <a:ea typeface="Bitter Bold"/>
                <a:cs typeface="Bitter Bold"/>
                <a:sym typeface="Bitter Bold"/>
              </a:rPr>
              <a:t>Time Out,</a:t>
            </a:r>
          </a:p>
          <a:p>
            <a:pPr algn="ctr">
              <a:lnSpc>
                <a:spcPts val="3562"/>
              </a:lnSpc>
            </a:pPr>
            <a:r>
              <a:rPr lang="en-US" sz="2187">
                <a:solidFill>
                  <a:srgbClr val="000000"/>
                </a:solidFill>
                <a:latin typeface="Bitter"/>
                <a:ea typeface="Bitter"/>
                <a:cs typeface="Bitter"/>
                <a:sym typeface="Bitter"/>
              </a:rPr>
              <a:t> underscoring their growing reputations as a global hub for remote workers and location-independent professionals.</a:t>
            </a:r>
          </a:p>
        </p:txBody>
      </p:sp>
      <p:sp>
        <p:nvSpPr>
          <p:cNvPr id="6" name="TextBox 6"/>
          <p:cNvSpPr txBox="1"/>
          <p:nvPr/>
        </p:nvSpPr>
        <p:spPr>
          <a:xfrm>
            <a:off x="1407189" y="9122645"/>
            <a:ext cx="16395649" cy="681037"/>
          </a:xfrm>
          <a:prstGeom prst="rect">
            <a:avLst/>
          </a:prstGeom>
        </p:spPr>
        <p:txBody>
          <a:bodyPr lIns="0" tIns="0" rIns="0" bIns="0" rtlCol="0" anchor="t">
            <a:spAutoFit/>
          </a:bodyPr>
          <a:lstStyle/>
          <a:p>
            <a:pPr algn="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4" tooltip="https://www.timeout.com/bangkok/news/the-nomads-have-spoken-thailand-still-the-best-place-in-world-for-laptop-warriors-012026"/>
              </a:rPr>
              <a:t>Time Out</a:t>
            </a:r>
            <a:r>
              <a:rPr lang="en-US" sz="1749">
                <a:solidFill>
                  <a:srgbClr val="000000"/>
                </a:solidFill>
                <a:latin typeface="Bitter"/>
                <a:ea typeface="Bitter"/>
                <a:cs typeface="Bitter"/>
                <a:sym typeface="Bitter"/>
              </a:rPr>
              <a:t>, </a:t>
            </a:r>
            <a:r>
              <a:rPr lang="en-US" sz="1749" u="sng">
                <a:solidFill>
                  <a:srgbClr val="000000"/>
                </a:solidFill>
                <a:latin typeface="Bitter"/>
                <a:ea typeface="Bitter"/>
                <a:cs typeface="Bitter"/>
                <a:sym typeface="Bitter"/>
                <a:hlinkClick r:id="rId4" tooltip="https://www.timeout.com/bangkok/news/the-nomads-have-spoken-thailand-still-the-best-place-in-world-for-laptop-warriors-012026"/>
              </a:rPr>
              <a:t>Khaosod English</a:t>
            </a:r>
          </a:p>
          <a:p>
            <a:pPr algn="r">
              <a:lnSpc>
                <a:spcPts val="2812"/>
              </a:lnSpc>
            </a:pPr>
            <a:r>
              <a:rPr lang="en-US" sz="1749">
                <a:solidFill>
                  <a:srgbClr val="000000"/>
                </a:solidFill>
                <a:latin typeface="Bitter"/>
                <a:ea typeface="Bitter"/>
                <a:cs typeface="Bitter"/>
                <a:sym typeface="Bitter"/>
              </a:rPr>
              <a:t>Photo credit: SC Asset, True ID Travel</a:t>
            </a:r>
            <a:r>
              <a:rPr lang="en-US" sz="1749" u="sng">
                <a:solidFill>
                  <a:srgbClr val="000000"/>
                </a:solidFill>
                <a:latin typeface="Bitter"/>
                <a:ea typeface="Bitter"/>
                <a:cs typeface="Bitter"/>
                <a:sym typeface="Bitter"/>
                <a:hlinkClick r:id="rId5" tooltip="http://nationthailand.com/thailand/tourism/40026400"/>
              </a:rPr>
              <a:t>​</a:t>
            </a:r>
          </a:p>
        </p:txBody>
      </p:sp>
      <p:sp>
        <p:nvSpPr>
          <p:cNvPr id="7" name="TextBox 7"/>
          <p:cNvSpPr txBox="1"/>
          <p:nvPr/>
        </p:nvSpPr>
        <p:spPr>
          <a:xfrm>
            <a:off x="339132" y="281713"/>
            <a:ext cx="3034082" cy="297163"/>
          </a:xfrm>
          <a:prstGeom prst="rect">
            <a:avLst/>
          </a:prstGeom>
        </p:spPr>
        <p:txBody>
          <a:bodyPr lIns="0" tIns="0" rIns="0" bIns="0" rtlCol="0" anchor="t">
            <a:spAutoFit/>
          </a:bodyPr>
          <a:lstStyle/>
          <a:p>
            <a:pPr algn="l">
              <a:lnSpc>
                <a:spcPts val="2258"/>
              </a:lnSpc>
              <a:spcBef>
                <a:spcPct val="0"/>
              </a:spcBef>
            </a:pPr>
            <a:r>
              <a:rPr lang="en-US" sz="1811" b="1">
                <a:solidFill>
                  <a:srgbClr val="FFFFFF"/>
                </a:solidFill>
                <a:latin typeface="Bitter Bold"/>
                <a:ea typeface="Bitter Bold"/>
                <a:cs typeface="Bitter Bold"/>
                <a:sym typeface="Bitter Bold"/>
              </a:rPr>
              <a:t>Bangkok </a:t>
            </a:r>
          </a:p>
        </p:txBody>
      </p:sp>
      <p:sp>
        <p:nvSpPr>
          <p:cNvPr id="8" name="TextBox 8"/>
          <p:cNvSpPr txBox="1"/>
          <p:nvPr/>
        </p:nvSpPr>
        <p:spPr>
          <a:xfrm>
            <a:off x="14983767" y="377907"/>
            <a:ext cx="3034082" cy="297163"/>
          </a:xfrm>
          <a:prstGeom prst="rect">
            <a:avLst/>
          </a:prstGeom>
        </p:spPr>
        <p:txBody>
          <a:bodyPr lIns="0" tIns="0" rIns="0" bIns="0" rtlCol="0" anchor="t">
            <a:spAutoFit/>
          </a:bodyPr>
          <a:lstStyle/>
          <a:p>
            <a:pPr algn="ctr">
              <a:lnSpc>
                <a:spcPts val="2258"/>
              </a:lnSpc>
              <a:spcBef>
                <a:spcPct val="0"/>
              </a:spcBef>
            </a:pPr>
            <a:r>
              <a:rPr lang="en-US" sz="1811" b="1">
                <a:solidFill>
                  <a:srgbClr val="FFFFFF"/>
                </a:solidFill>
                <a:latin typeface="Bitter Bold"/>
                <a:ea typeface="Bitter Bold"/>
                <a:cs typeface="Bitter Bold"/>
                <a:sym typeface="Bitter Bold"/>
              </a:rPr>
              <a:t>Chiangmai</a:t>
            </a:r>
          </a:p>
        </p:txBody>
      </p:sp>
      <p:grpSp>
        <p:nvGrpSpPr>
          <p:cNvPr id="9" name="Group 9"/>
          <p:cNvGrpSpPr/>
          <p:nvPr/>
        </p:nvGrpSpPr>
        <p:grpSpPr>
          <a:xfrm>
            <a:off x="441888" y="9189320"/>
            <a:ext cx="965302" cy="752323"/>
            <a:chOff x="0" y="0"/>
            <a:chExt cx="1287069" cy="1003097"/>
          </a:xfrm>
        </p:grpSpPr>
        <p:sp>
          <p:nvSpPr>
            <p:cNvPr id="10" name="Freeform 10"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25778"/>
            <a:ext cx="9425138" cy="5969278"/>
          </a:xfrm>
          <a:custGeom>
            <a:avLst/>
            <a:gdLst/>
            <a:ahLst/>
            <a:cxnLst/>
            <a:rect l="l" t="t" r="r" b="b"/>
            <a:pathLst>
              <a:path w="9425138" h="5969278">
                <a:moveTo>
                  <a:pt x="0" y="0"/>
                </a:moveTo>
                <a:lnTo>
                  <a:pt x="9425138" y="0"/>
                </a:lnTo>
                <a:lnTo>
                  <a:pt x="9425138" y="5969278"/>
                </a:lnTo>
                <a:lnTo>
                  <a:pt x="0" y="596927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Freeform 3"/>
          <p:cNvSpPr/>
          <p:nvPr/>
        </p:nvSpPr>
        <p:spPr>
          <a:xfrm>
            <a:off x="9425138" y="-572370"/>
            <a:ext cx="8862862" cy="5715870"/>
          </a:xfrm>
          <a:custGeom>
            <a:avLst/>
            <a:gdLst/>
            <a:ahLst/>
            <a:cxnLst/>
            <a:rect l="l" t="t" r="r" b="b"/>
            <a:pathLst>
              <a:path w="8862862" h="5715870">
                <a:moveTo>
                  <a:pt x="0" y="0"/>
                </a:moveTo>
                <a:lnTo>
                  <a:pt x="8862862" y="0"/>
                </a:lnTo>
                <a:lnTo>
                  <a:pt x="8862862" y="5715870"/>
                </a:lnTo>
                <a:lnTo>
                  <a:pt x="0" y="571587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4" name="TextBox 4"/>
          <p:cNvSpPr txBox="1"/>
          <p:nvPr/>
        </p:nvSpPr>
        <p:spPr>
          <a:xfrm>
            <a:off x="-1172651" y="5418693"/>
            <a:ext cx="20525403" cy="1598510"/>
          </a:xfrm>
          <a:prstGeom prst="rect">
            <a:avLst/>
          </a:prstGeom>
        </p:spPr>
        <p:txBody>
          <a:bodyPr lIns="0" tIns="0" rIns="0" bIns="0" rtlCol="0" anchor="t">
            <a:spAutoFit/>
          </a:bodyPr>
          <a:lstStyle/>
          <a:p>
            <a:pPr algn="ctr">
              <a:lnSpc>
                <a:spcPts val="6309"/>
              </a:lnSpc>
            </a:pPr>
            <a:r>
              <a:rPr lang="en-US" sz="5060" b="1">
                <a:solidFill>
                  <a:srgbClr val="253A7E"/>
                </a:solidFill>
                <a:latin typeface="Bitter Bold"/>
                <a:ea typeface="Bitter Bold"/>
                <a:cs typeface="Bitter Bold"/>
                <a:sym typeface="Bitter Bold"/>
              </a:rPr>
              <a:t>Chiangmai ranks</a:t>
            </a:r>
          </a:p>
          <a:p>
            <a:pPr algn="ctr">
              <a:lnSpc>
                <a:spcPts val="6310"/>
              </a:lnSpc>
            </a:pPr>
            <a:r>
              <a:rPr lang="en-US" sz="5060" b="1">
                <a:solidFill>
                  <a:srgbClr val="253A7E"/>
                </a:solidFill>
                <a:latin typeface="Bitter Bold"/>
                <a:ea typeface="Bitter Bold"/>
                <a:cs typeface="Bitter Bold"/>
                <a:sym typeface="Bitter Bold"/>
              </a:rPr>
              <a:t>the 3rd World’s Best City in Asia in 2026</a:t>
            </a:r>
          </a:p>
        </p:txBody>
      </p:sp>
      <p:sp>
        <p:nvSpPr>
          <p:cNvPr id="5" name="TextBox 5"/>
          <p:cNvSpPr txBox="1"/>
          <p:nvPr/>
        </p:nvSpPr>
        <p:spPr>
          <a:xfrm>
            <a:off x="842014" y="7355723"/>
            <a:ext cx="16161156" cy="1340458"/>
          </a:xfrm>
          <a:prstGeom prst="rect">
            <a:avLst/>
          </a:prstGeom>
        </p:spPr>
        <p:txBody>
          <a:bodyPr lIns="0" tIns="0" rIns="0" bIns="0" rtlCol="0" anchor="t">
            <a:spAutoFit/>
          </a:bodyPr>
          <a:lstStyle/>
          <a:p>
            <a:pPr algn="ctr">
              <a:lnSpc>
                <a:spcPts val="3561"/>
              </a:lnSpc>
            </a:pPr>
            <a:r>
              <a:rPr lang="en-US" sz="2187" b="1">
                <a:solidFill>
                  <a:srgbClr val="000000"/>
                </a:solidFill>
                <a:latin typeface="Bitter Bold"/>
                <a:ea typeface="Bitter Bold"/>
                <a:cs typeface="Bitter Bold"/>
                <a:sym typeface="Bitter Bold"/>
              </a:rPr>
              <a:t>Chiang Mai </a:t>
            </a:r>
            <a:r>
              <a:rPr lang="en-US" sz="2187">
                <a:solidFill>
                  <a:srgbClr val="000000"/>
                </a:solidFill>
                <a:latin typeface="Bitter"/>
                <a:ea typeface="Bitter"/>
                <a:cs typeface="Bitter"/>
                <a:sym typeface="Bitter"/>
              </a:rPr>
              <a:t>has been named the third-best city in the world in the</a:t>
            </a:r>
            <a:r>
              <a:rPr lang="en-US" sz="2187" b="1">
                <a:solidFill>
                  <a:srgbClr val="000000"/>
                </a:solidFill>
                <a:latin typeface="Bitter Bold"/>
                <a:ea typeface="Bitter Bold"/>
                <a:cs typeface="Bitter Bold"/>
                <a:sym typeface="Bitter Bold"/>
              </a:rPr>
              <a:t> Travel + Leisure World's Best Awards 2026</a:t>
            </a:r>
            <a:r>
              <a:rPr lang="en-US" sz="2187">
                <a:solidFill>
                  <a:srgbClr val="000000"/>
                </a:solidFill>
                <a:latin typeface="Bitter"/>
                <a:ea typeface="Bitter"/>
                <a:cs typeface="Bitter"/>
                <a:sym typeface="Bitter"/>
              </a:rPr>
              <a:t>.</a:t>
            </a:r>
          </a:p>
          <a:p>
            <a:pPr algn="ctr">
              <a:lnSpc>
                <a:spcPts val="3562"/>
              </a:lnSpc>
            </a:pPr>
            <a:r>
              <a:rPr lang="en-US" sz="2187">
                <a:solidFill>
                  <a:srgbClr val="000000"/>
                </a:solidFill>
                <a:latin typeface="Bitter"/>
                <a:ea typeface="Bitter"/>
                <a:cs typeface="Bitter"/>
                <a:sym typeface="Bitter"/>
              </a:rPr>
              <a:t>The northern Thai city earned global recognition for its rich Lanna heritage, historic temples, outstanding cuisine, natural beauty and warm hospitality.</a:t>
            </a:r>
          </a:p>
        </p:txBody>
      </p:sp>
      <p:sp>
        <p:nvSpPr>
          <p:cNvPr id="6" name="TextBox 6"/>
          <p:cNvSpPr txBox="1"/>
          <p:nvPr/>
        </p:nvSpPr>
        <p:spPr>
          <a:xfrm>
            <a:off x="863651" y="8884444"/>
            <a:ext cx="16395649" cy="681037"/>
          </a:xfrm>
          <a:prstGeom prst="rect">
            <a:avLst/>
          </a:prstGeom>
        </p:spPr>
        <p:txBody>
          <a:bodyPr lIns="0" tIns="0" rIns="0" bIns="0" rtlCol="0" anchor="t">
            <a:spAutoFit/>
          </a:bodyPr>
          <a:lstStyle/>
          <a:p>
            <a:pPr algn="r">
              <a:lnSpc>
                <a:spcPts val="2812"/>
              </a:lnSpc>
            </a:pPr>
            <a:r>
              <a:rPr lang="en-US" sz="1749">
                <a:solidFill>
                  <a:srgbClr val="000000"/>
                </a:solidFill>
                <a:latin typeface="Bitter"/>
                <a:ea typeface="Bitter"/>
                <a:cs typeface="Bitter"/>
                <a:sym typeface="Bitter"/>
              </a:rPr>
              <a:t>Source: </a:t>
            </a:r>
            <a:r>
              <a:rPr lang="en-US" sz="1749" u="sng">
                <a:solidFill>
                  <a:srgbClr val="000000"/>
                </a:solidFill>
                <a:latin typeface="Bitter"/>
                <a:ea typeface="Bitter"/>
                <a:cs typeface="Bitter"/>
                <a:sym typeface="Bitter"/>
                <a:hlinkClick r:id="rId4" tooltip="https://www.travelandleisure.com/worlds-best-awards-best-cities-in-asia-11952442"/>
              </a:rPr>
              <a:t>Travel + Leisure</a:t>
            </a:r>
            <a:r>
              <a:rPr lang="en-US" sz="1749">
                <a:solidFill>
                  <a:srgbClr val="000000"/>
                </a:solidFill>
                <a:latin typeface="Bitter"/>
                <a:ea typeface="Bitter"/>
                <a:cs typeface="Bitter"/>
                <a:sym typeface="Bitter"/>
              </a:rPr>
              <a:t>, </a:t>
            </a:r>
            <a:r>
              <a:rPr lang="en-US" sz="1749" u="sng">
                <a:solidFill>
                  <a:srgbClr val="000000"/>
                </a:solidFill>
                <a:latin typeface="Bitter"/>
                <a:ea typeface="Bitter"/>
                <a:cs typeface="Bitter"/>
                <a:sym typeface="Bitter"/>
                <a:hlinkClick r:id="rId5" tooltip="https://www.facebook.com/KhaosodEnglish/posts/chiang-mai-has-been-named-the-third-best-city-in-the-world-in-the-travel-leisure/1531703829002120/"/>
              </a:rPr>
              <a:t>Khaosod English</a:t>
            </a:r>
          </a:p>
          <a:p>
            <a:pPr algn="r">
              <a:lnSpc>
                <a:spcPts val="2812"/>
              </a:lnSpc>
            </a:pPr>
            <a:r>
              <a:rPr lang="en-US" sz="1749">
                <a:solidFill>
                  <a:srgbClr val="000000"/>
                </a:solidFill>
                <a:latin typeface="Bitter"/>
                <a:ea typeface="Bitter"/>
                <a:cs typeface="Bitter"/>
                <a:sym typeface="Bitter"/>
              </a:rPr>
              <a:t>Photo credit: We Seek Travel, Sanook</a:t>
            </a:r>
            <a:r>
              <a:rPr lang="en-US" sz="1749" u="sng">
                <a:solidFill>
                  <a:srgbClr val="000000"/>
                </a:solidFill>
                <a:latin typeface="Bitter"/>
                <a:ea typeface="Bitter"/>
                <a:cs typeface="Bitter"/>
                <a:sym typeface="Bitter"/>
                <a:hlinkClick r:id="rId6" tooltip="http://nationthailand.com/thailand/tourism/40026400"/>
              </a:rPr>
              <a:t>​</a:t>
            </a:r>
          </a:p>
        </p:txBody>
      </p:sp>
      <p:grpSp>
        <p:nvGrpSpPr>
          <p:cNvPr id="7" name="Group 7"/>
          <p:cNvGrpSpPr/>
          <p:nvPr/>
        </p:nvGrpSpPr>
        <p:grpSpPr>
          <a:xfrm>
            <a:off x="17036948" y="285750"/>
            <a:ext cx="965302" cy="752323"/>
            <a:chOff x="0" y="0"/>
            <a:chExt cx="1287069" cy="1003097"/>
          </a:xfrm>
        </p:grpSpPr>
        <p:sp>
          <p:nvSpPr>
            <p:cNvPr id="8" name="Freeform 8"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3602</Words>
  <Application>Microsoft Office PowerPoint</Application>
  <PresentationFormat>กำหนดเอง</PresentationFormat>
  <Paragraphs>423</Paragraphs>
  <Slides>42</Slides>
  <Notes>32</Notes>
  <HiddenSlides>0</HiddenSlides>
  <MMClips>0</MMClips>
  <ScaleCrop>false</ScaleCrop>
  <HeadingPairs>
    <vt:vector size="6" baseType="variant">
      <vt:variant>
        <vt:lpstr>ฟอนต์ที่ถูกใช้</vt:lpstr>
      </vt:variant>
      <vt:variant>
        <vt:i4>5</vt:i4>
      </vt:variant>
      <vt:variant>
        <vt:lpstr>ธีม</vt:lpstr>
      </vt:variant>
      <vt:variant>
        <vt:i4>1</vt:i4>
      </vt:variant>
      <vt:variant>
        <vt:lpstr>ชื่อเรื่องสไลด์</vt:lpstr>
      </vt:variant>
      <vt:variant>
        <vt:i4>42</vt:i4>
      </vt:variant>
    </vt:vector>
  </HeadingPairs>
  <TitlesOfParts>
    <vt:vector size="48" baseType="lpstr">
      <vt:lpstr>Arial</vt:lpstr>
      <vt:lpstr>Bitter</vt:lpstr>
      <vt:lpstr>Bitter Bold</vt:lpstr>
      <vt:lpstr>Calibri</vt:lpstr>
      <vt:lpstr>Bitter Italics</vt:lpstr>
      <vt:lpstr>Office Theme</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11-Thailands-International-Rankings (2026)</dc:title>
  <dc:creator>Chanoknart</dc:creator>
  <cp:lastModifiedBy>Chanoknart</cp:lastModifiedBy>
  <cp:revision>2</cp:revision>
  <dcterms:created xsi:type="dcterms:W3CDTF">2006-08-16T00:00:00Z</dcterms:created>
  <dcterms:modified xsi:type="dcterms:W3CDTF">2026-08-24T11:06:01Z</dcterms:modified>
  <dc:identifier>DAHKMXUAvFs</dc:identifier>
</cp:coreProperties>
</file>