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Bitter"/>
      <p:regular r:id="rId19"/>
    </p:embeddedFont>
    <p:embeddedFont>
      <p:font typeface="Bitter"/>
      <p:regular r:id="rId20"/>
    </p:embeddedFont>
    <p:embeddedFont>
      <p:font typeface="Bitter"/>
      <p:regular r:id="rId21"/>
    </p:embeddedFont>
    <p:embeddedFont>
      <p:font typeface="Bitter"/>
      <p:regular r:id="rId22"/>
    </p:embeddedFont>
    <p:embeddedFont>
      <p:font typeface="Bitter"/>
      <p:regular r:id="rId23"/>
    </p:embeddedFont>
    <p:embeddedFont>
      <p:font typeface="Bitter"/>
      <p:regular r:id="rId24"/>
    </p:embeddedFont>
    <p:embeddedFont>
      <p:font typeface="Bitter"/>
      <p:regular r:id="rId25"/>
    </p:embeddedFont>
    <p:embeddedFont>
      <p:font typeface="Bitter"/>
      <p:regular r:id="rId2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 Id="rId25" Type="http://schemas.openxmlformats.org/officeDocument/2006/relationships/font" Target="fonts/font7.fntdata"/><Relationship Id="rId2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slideLayout" Target="../slideLayouts/slideLayout1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3760351"/>
            <a:ext cx="9285446"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Thailand's Role on the Global Stage</a:t>
            </a:r>
            <a:endParaRPr lang="en-US" sz="4450" dirty="0"/>
          </a:p>
        </p:txBody>
      </p:sp>
      <p:pic>
        <p:nvPicPr>
          <p:cNvPr id="5"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6527" y="619006"/>
            <a:ext cx="13057346" cy="1404461"/>
          </a:xfrm>
          <a:prstGeom prst="rect">
            <a:avLst/>
          </a:prstGeom>
          <a:noFill/>
          <a:ln/>
        </p:spPr>
        <p:txBody>
          <a:bodyPr wrap="squar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Thailand's Integration of Sustainable Development Goals (SDGs)</a:t>
            </a:r>
            <a:endParaRPr lang="en-US" sz="4400" dirty="0"/>
          </a:p>
        </p:txBody>
      </p:sp>
      <p:sp>
        <p:nvSpPr>
          <p:cNvPr id="3" name="Text 1"/>
          <p:cNvSpPr/>
          <p:nvPr/>
        </p:nvSpPr>
        <p:spPr>
          <a:xfrm>
            <a:off x="786527" y="2360533"/>
            <a:ext cx="13057346" cy="359569"/>
          </a:xfrm>
          <a:prstGeom prst="rect">
            <a:avLst/>
          </a:prstGeom>
          <a:noFill/>
          <a:ln/>
        </p:spPr>
        <p:txBody>
          <a:bodyPr wrap="non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Thailand and UN Country Team signed the Sustainable Development Cooperation Framework 2022-2026.</a:t>
            </a:r>
            <a:endParaRPr lang="en-US" sz="1750" dirty="0"/>
          </a:p>
        </p:txBody>
      </p:sp>
      <p:sp>
        <p:nvSpPr>
          <p:cNvPr id="4" name="Text 2"/>
          <p:cNvSpPr/>
          <p:nvPr/>
        </p:nvSpPr>
        <p:spPr>
          <a:xfrm>
            <a:off x="786527" y="2972872"/>
            <a:ext cx="13057346" cy="359569"/>
          </a:xfrm>
          <a:prstGeom prst="rect">
            <a:avLst/>
          </a:prstGeom>
          <a:noFill/>
          <a:ln/>
        </p:spPr>
        <p:txBody>
          <a:bodyPr wrap="none" lIns="0" tIns="0" rIns="0" bIns="0" rtlCol="0" anchor="t"/>
          <a:lstStyle/>
          <a:p>
            <a:pPr algn="l" marL="342900" indent="-342900">
              <a:lnSpc>
                <a:spcPts val="2800"/>
              </a:lnSpc>
              <a:buSzPct val="100000"/>
              <a:buChar char="•"/>
            </a:pPr>
            <a:r>
              <a:rPr lang="en-US" sz="1750" b="1" dirty="0">
                <a:solidFill>
                  <a:srgbClr val="000000"/>
                </a:solidFill>
                <a:latin typeface="Bitter" pitchFamily="34" charset="0"/>
                <a:ea typeface="Bitter" pitchFamily="34" charset="-122"/>
                <a:cs typeface="Bitter" pitchFamily="34" charset="-120"/>
              </a:rPr>
              <a:t>National Integration:</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SDGs are embedded within Thailand's 20-year National Strategy and 5-year Economic Plans.</a:t>
            </a:r>
            <a:endParaRPr lang="en-US" sz="1750" dirty="0"/>
          </a:p>
        </p:txBody>
      </p:sp>
      <p:sp>
        <p:nvSpPr>
          <p:cNvPr id="5" name="Text 3"/>
          <p:cNvSpPr/>
          <p:nvPr/>
        </p:nvSpPr>
        <p:spPr>
          <a:xfrm>
            <a:off x="786527" y="3411022"/>
            <a:ext cx="13057346" cy="359569"/>
          </a:xfrm>
          <a:prstGeom prst="rect">
            <a:avLst/>
          </a:prstGeom>
          <a:noFill/>
          <a:ln/>
        </p:spPr>
        <p:txBody>
          <a:bodyPr wrap="none" lIns="0" tIns="0" rIns="0" bIns="0" rtlCol="0" anchor="t"/>
          <a:lstStyle/>
          <a:p>
            <a:pPr algn="l" marL="342900" indent="-342900">
              <a:lnSpc>
                <a:spcPts val="2800"/>
              </a:lnSpc>
              <a:buSzPct val="100000"/>
              <a:buChar char="•"/>
            </a:pPr>
            <a:r>
              <a:rPr lang="en-US" sz="1750" b="1" dirty="0">
                <a:solidFill>
                  <a:srgbClr val="000000"/>
                </a:solidFill>
                <a:latin typeface="Bitter" pitchFamily="34" charset="0"/>
                <a:ea typeface="Bitter" pitchFamily="34" charset="-122"/>
                <a:cs typeface="Bitter" pitchFamily="34" charset="-120"/>
              </a:rPr>
              <a:t>Priority Areas: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Focus on poverty reduction, quality education, gender equality, and environmental sustainability.</a:t>
            </a:r>
            <a:endParaRPr lang="en-US" sz="1750" dirty="0"/>
          </a:p>
        </p:txBody>
      </p:sp>
      <p:pic>
        <p:nvPicPr>
          <p:cNvPr id="6" name="Image 0" descr="preencoded.png">    </p:cNvPr>
          <p:cNvPicPr>
            <a:picLocks noChangeAspect="1"/>
          </p:cNvPicPr>
          <p:nvPr/>
        </p:nvPicPr>
        <p:blipFill>
          <a:blip r:embed="rId1"/>
          <a:stretch>
            <a:fillRect/>
          </a:stretch>
        </p:blipFill>
        <p:spPr>
          <a:xfrm>
            <a:off x="4606885" y="4023360"/>
            <a:ext cx="5416629" cy="3046809"/>
          </a:xfrm>
          <a:prstGeom prst="rect">
            <a:avLst/>
          </a:prstGeom>
        </p:spPr>
      </p:pic>
      <p:sp>
        <p:nvSpPr>
          <p:cNvPr id="7" name="Text 4"/>
          <p:cNvSpPr/>
          <p:nvPr/>
        </p:nvSpPr>
        <p:spPr>
          <a:xfrm>
            <a:off x="786527" y="7322939"/>
            <a:ext cx="13057346" cy="287655"/>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SDG Move</a:t>
            </a:r>
            <a:endParaRPr lang="en-US" sz="1400" dirty="0"/>
          </a:p>
        </p:txBody>
      </p:sp>
      <p:pic>
        <p:nvPicPr>
          <p:cNvPr id="8"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pic>
        <p:nvPicPr>
          <p:cNvPr id="3" name="Image 1" descr="preencoded.png">    </p:cNvPr>
          <p:cNvPicPr>
            <a:picLocks noChangeAspect="1"/>
          </p:cNvPicPr>
          <p:nvPr/>
        </p:nvPicPr>
        <p:blipFill>
          <a:blip r:embed="rId2"/>
          <a:stretch>
            <a:fillRect/>
          </a:stretch>
        </p:blipFill>
        <p:spPr>
          <a:xfrm>
            <a:off x="10296644" y="1786890"/>
            <a:ext cx="3672840" cy="4655820"/>
          </a:xfrm>
          <a:prstGeom prst="rect">
            <a:avLst/>
          </a:prstGeom>
        </p:spPr>
      </p:pic>
      <p:sp>
        <p:nvSpPr>
          <p:cNvPr id="4" name="Text 0"/>
          <p:cNvSpPr/>
          <p:nvPr/>
        </p:nvSpPr>
        <p:spPr>
          <a:xfrm>
            <a:off x="793790" y="167663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SEP with SDGs</a:t>
            </a:r>
            <a:endParaRPr lang="en-US" sz="4450" dirty="0"/>
          </a:p>
        </p:txBody>
      </p:sp>
      <p:sp>
        <p:nvSpPr>
          <p:cNvPr id="5" name="Text 1"/>
          <p:cNvSpPr/>
          <p:nvPr/>
        </p:nvSpPr>
        <p:spPr>
          <a:xfrm>
            <a:off x="793790" y="2725579"/>
            <a:ext cx="75564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Thailand's Sufficiency Economy Philosophy complements the UN's Sustainable Development Goals perfectly.</a:t>
            </a:r>
            <a:endParaRPr lang="en-US" sz="1750" dirty="0"/>
          </a:p>
        </p:txBody>
      </p:sp>
      <p:sp>
        <p:nvSpPr>
          <p:cNvPr id="6" name="Text 2"/>
          <p:cNvSpPr/>
          <p:nvPr/>
        </p:nvSpPr>
        <p:spPr>
          <a:xfrm>
            <a:off x="793790" y="3706535"/>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Both frameworks balance social, economic, and environmental dimensions for sustainable growth.</a:t>
            </a:r>
            <a:endParaRPr lang="en-US" sz="1750" dirty="0"/>
          </a:p>
        </p:txBody>
      </p:sp>
      <p:sp>
        <p:nvSpPr>
          <p:cNvPr id="7" name="Text 3"/>
          <p:cNvSpPr/>
          <p:nvPr/>
        </p:nvSpPr>
        <p:spPr>
          <a:xfrm>
            <a:off x="793790" y="4687491"/>
            <a:ext cx="75564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SEP adds cultural values and practical implementation principles</a:t>
            </a:r>
            <a:endParaRPr lang="en-US" sz="1750" dirty="0"/>
          </a:p>
        </p:txBody>
      </p:sp>
      <p:sp>
        <p:nvSpPr>
          <p:cNvPr id="8" name="Text 4"/>
          <p:cNvSpPr/>
          <p:nvPr/>
        </p:nvSpPr>
        <p:spPr>
          <a:xfrm>
            <a:off x="793790" y="5129689"/>
            <a:ext cx="75564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Knowledge, morality, reasonableness, and moderation guide actions</a:t>
            </a:r>
            <a:endParaRPr lang="en-US" sz="1750" dirty="0"/>
          </a:p>
        </p:txBody>
      </p:sp>
      <p:sp>
        <p:nvSpPr>
          <p:cNvPr id="9" name="Text 5"/>
          <p:cNvSpPr/>
          <p:nvPr/>
        </p:nvSpPr>
        <p:spPr>
          <a:xfrm>
            <a:off x="793790" y="5571887"/>
            <a:ext cx="75564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Development starts locally, building community resilience</a:t>
            </a:r>
            <a:endParaRPr lang="en-US" sz="1750" dirty="0"/>
          </a:p>
        </p:txBody>
      </p:sp>
      <p:sp>
        <p:nvSpPr>
          <p:cNvPr id="10" name="Text 6"/>
          <p:cNvSpPr/>
          <p:nvPr/>
        </p:nvSpPr>
        <p:spPr>
          <a:xfrm>
            <a:off x="793790" y="6189940"/>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UNDP and MFA Thailand</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sp>
        <p:nvSpPr>
          <p:cNvPr id="3" name="Text 0"/>
          <p:cNvSpPr/>
          <p:nvPr/>
        </p:nvSpPr>
        <p:spPr>
          <a:xfrm>
            <a:off x="793790" y="120038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as the "Geneva of Asia"</a:t>
            </a:r>
            <a:endParaRPr lang="en-US" sz="4450" dirty="0"/>
          </a:p>
        </p:txBody>
      </p:sp>
      <p:sp>
        <p:nvSpPr>
          <p:cNvPr id="4" name="Text 1"/>
          <p:cNvSpPr/>
          <p:nvPr/>
        </p:nvSpPr>
        <p:spPr>
          <a:xfrm>
            <a:off x="793790" y="2958108"/>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Home to Numerous UN and International Organizations</a:t>
            </a:r>
            <a:endParaRPr lang="en-US" sz="1750" dirty="0"/>
          </a:p>
        </p:txBody>
      </p:sp>
      <p:pic>
        <p:nvPicPr>
          <p:cNvPr id="5" name="Image 1" descr="preencoded.png">    </p:cNvPr>
          <p:cNvPicPr>
            <a:picLocks noChangeAspect="1"/>
          </p:cNvPicPr>
          <p:nvPr/>
        </p:nvPicPr>
        <p:blipFill>
          <a:blip r:embed="rId2"/>
          <a:stretch>
            <a:fillRect/>
          </a:stretch>
        </p:blipFill>
        <p:spPr>
          <a:xfrm>
            <a:off x="793790" y="3576161"/>
            <a:ext cx="566976" cy="566976"/>
          </a:xfrm>
          <a:prstGeom prst="rect">
            <a:avLst/>
          </a:prstGeom>
        </p:spPr>
      </p:pic>
      <p:sp>
        <p:nvSpPr>
          <p:cNvPr id="6" name="Text 2"/>
          <p:cNvSpPr/>
          <p:nvPr/>
        </p:nvSpPr>
        <p:spPr>
          <a:xfrm>
            <a:off x="793790" y="436995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UN Agencies</a:t>
            </a:r>
            <a:endParaRPr lang="en-US" sz="2200" dirty="0"/>
          </a:p>
        </p:txBody>
      </p:sp>
      <p:sp>
        <p:nvSpPr>
          <p:cNvPr id="7" name="Text 3"/>
          <p:cNvSpPr/>
          <p:nvPr/>
        </p:nvSpPr>
        <p:spPr>
          <a:xfrm>
            <a:off x="793790" y="4860369"/>
            <a:ext cx="3636407"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Hosts several UN agencies, including the Economic and Social Commission for Asia and the Pacific (ESCAP) in Bangkok.</a:t>
            </a:r>
            <a:endParaRPr lang="en-US" sz="1750" dirty="0"/>
          </a:p>
        </p:txBody>
      </p:sp>
      <p:sp>
        <p:nvSpPr>
          <p:cNvPr id="8" name="Text 4"/>
          <p:cNvSpPr/>
          <p:nvPr/>
        </p:nvSpPr>
        <p:spPr>
          <a:xfrm>
            <a:off x="793790" y="6448068"/>
            <a:ext cx="3636407" cy="290274"/>
          </a:xfrm>
          <a:prstGeom prst="rect">
            <a:avLst/>
          </a:prstGeom>
          <a:noFill/>
          <a:ln/>
        </p:spPr>
        <p:txBody>
          <a:bodyPr wrap="none" lIns="0" tIns="0" rIns="0" bIns="0" rtlCol="0" anchor="t"/>
          <a:lstStyle/>
          <a:p>
            <a:pPr algn="l" indent="0" marL="0">
              <a:lnSpc>
                <a:spcPts val="2250"/>
              </a:lnSpc>
              <a:buNone/>
            </a:pPr>
            <a:endParaRPr lang="en-US" sz="1400" dirty="0"/>
          </a:p>
        </p:txBody>
      </p:sp>
      <p:pic>
        <p:nvPicPr>
          <p:cNvPr id="9" name="Image 2" descr="preencoded.png">    </p:cNvPr>
          <p:cNvPicPr>
            <a:picLocks noChangeAspect="1"/>
          </p:cNvPicPr>
          <p:nvPr/>
        </p:nvPicPr>
        <p:blipFill>
          <a:blip r:embed="rId3"/>
          <a:stretch>
            <a:fillRect/>
          </a:stretch>
        </p:blipFill>
        <p:spPr>
          <a:xfrm>
            <a:off x="4713684" y="3576161"/>
            <a:ext cx="566976" cy="566976"/>
          </a:xfrm>
          <a:prstGeom prst="rect">
            <a:avLst/>
          </a:prstGeom>
        </p:spPr>
      </p:pic>
      <p:sp>
        <p:nvSpPr>
          <p:cNvPr id="10" name="Text 5"/>
          <p:cNvSpPr/>
          <p:nvPr/>
        </p:nvSpPr>
        <p:spPr>
          <a:xfrm>
            <a:off x="4713684" y="4369951"/>
            <a:ext cx="3636526"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International Organizations</a:t>
            </a:r>
            <a:endParaRPr lang="en-US" sz="2200" dirty="0"/>
          </a:p>
        </p:txBody>
      </p:sp>
      <p:sp>
        <p:nvSpPr>
          <p:cNvPr id="11" name="Text 6"/>
          <p:cNvSpPr/>
          <p:nvPr/>
        </p:nvSpPr>
        <p:spPr>
          <a:xfrm>
            <a:off x="4713684" y="5214699"/>
            <a:ext cx="3636526"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Over 30 international organizations, such as FAO, ICAO, UNAIDS, UNDP, UNESCO, UNHCR, UNICEF, and UNODC, operate in Thailand.</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39378" y="592931"/>
            <a:ext cx="5281255" cy="660202"/>
          </a:xfrm>
          <a:prstGeom prst="rect">
            <a:avLst/>
          </a:prstGeom>
          <a:noFill/>
          <a:ln/>
        </p:spPr>
        <p:txBody>
          <a:bodyPr wrap="none" lIns="0" tIns="0" rIns="0" bIns="0" rtlCol="0" anchor="t"/>
          <a:lstStyle/>
          <a:p>
            <a:pPr algn="l" indent="0" marL="0">
              <a:lnSpc>
                <a:spcPts val="5150"/>
              </a:lnSpc>
              <a:buNone/>
            </a:pPr>
            <a:r>
              <a:rPr lang="en-US" sz="4150" b="1" dirty="0">
                <a:solidFill>
                  <a:srgbClr val="253A7E"/>
                </a:solidFill>
                <a:latin typeface="Bitter Bold" pitchFamily="34" charset="0"/>
                <a:ea typeface="Bitter Bold" pitchFamily="34" charset="-122"/>
                <a:cs typeface="Bitter Bold" pitchFamily="34" charset="-120"/>
              </a:rPr>
              <a:t>Thailand in Brief</a:t>
            </a:r>
            <a:endParaRPr lang="en-US" sz="4150" dirty="0"/>
          </a:p>
        </p:txBody>
      </p:sp>
      <p:sp>
        <p:nvSpPr>
          <p:cNvPr id="3" name="Text 1"/>
          <p:cNvSpPr/>
          <p:nvPr/>
        </p:nvSpPr>
        <p:spPr>
          <a:xfrm>
            <a:off x="739378" y="1675567"/>
            <a:ext cx="13151644" cy="675799"/>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 "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650" dirty="0"/>
          </a:p>
        </p:txBody>
      </p:sp>
      <p:sp>
        <p:nvSpPr>
          <p:cNvPr id="4" name="Text 2"/>
          <p:cNvSpPr/>
          <p:nvPr/>
        </p:nvSpPr>
        <p:spPr>
          <a:xfrm>
            <a:off x="739378" y="2589014"/>
            <a:ext cx="13151644" cy="101369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650"/>
              </a:lnSpc>
              <a:buNone/>
            </a:pPr>
            <a:r>
              <a:rPr lang="en-US" sz="16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650"/>
              </a:lnSpc>
              <a:buNone/>
            </a:pPr>
            <a:r>
              <a:rPr lang="en-US" sz="16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650" dirty="0"/>
          </a:p>
        </p:txBody>
      </p:sp>
      <p:sp>
        <p:nvSpPr>
          <p:cNvPr id="5" name="Text 3"/>
          <p:cNvSpPr/>
          <p:nvPr/>
        </p:nvSpPr>
        <p:spPr>
          <a:xfrm>
            <a:off x="739378" y="3840361"/>
            <a:ext cx="13151644" cy="1351598"/>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is produced in both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PDF file (.pdf)</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and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 Powerpoint Presentation (.pptx)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650" dirty="0"/>
          </a:p>
        </p:txBody>
      </p:sp>
      <p:sp>
        <p:nvSpPr>
          <p:cNvPr id="6" name="Text 4"/>
          <p:cNvSpPr/>
          <p:nvPr/>
        </p:nvSpPr>
        <p:spPr>
          <a:xfrm>
            <a:off x="739378" y="5429607"/>
            <a:ext cx="13151644" cy="675799"/>
          </a:xfrm>
          <a:prstGeom prst="rect">
            <a:avLst/>
          </a:prstGeom>
          <a:noFill/>
          <a:ln/>
        </p:spPr>
        <p:txBody>
          <a:bodyPr wrap="squar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"Thailand in Brief"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650"/>
              </a:lnSpc>
              <a:buNone/>
            </a:pPr>
            <a:r>
              <a:rPr lang="en-US" sz="16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t>
            </a:r>
            <a:endParaRPr lang="en-US" sz="1650" dirty="0"/>
          </a:p>
        </p:txBody>
      </p:sp>
      <p:sp>
        <p:nvSpPr>
          <p:cNvPr id="7" name="Text 5"/>
          <p:cNvSpPr/>
          <p:nvPr/>
        </p:nvSpPr>
        <p:spPr>
          <a:xfrm>
            <a:off x="739378" y="6343055"/>
            <a:ext cx="13151644" cy="337899"/>
          </a:xfrm>
          <a:prstGeom prst="rect">
            <a:avLst/>
          </a:prstGeom>
          <a:noFill/>
          <a:ln/>
        </p:spPr>
        <p:txBody>
          <a:bodyPr wrap="non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27 May 2025</a:t>
            </a:r>
            <a:endParaRPr lang="en-US" sz="1650" dirty="0"/>
          </a:p>
        </p:txBody>
      </p:sp>
      <p:sp>
        <p:nvSpPr>
          <p:cNvPr id="8" name="Text 6"/>
          <p:cNvSpPr/>
          <p:nvPr/>
        </p:nvSpPr>
        <p:spPr>
          <a:xfrm>
            <a:off x="739378" y="7108627"/>
            <a:ext cx="6318171" cy="337899"/>
          </a:xfrm>
          <a:prstGeom prst="rect">
            <a:avLst/>
          </a:prstGeom>
          <a:noFill/>
          <a:ln/>
        </p:spPr>
        <p:txBody>
          <a:bodyPr wrap="none" lIns="0" tIns="0" rIns="0" bIns="0" rtlCol="0" anchor="t"/>
          <a:lstStyle/>
          <a:p>
            <a:pPr algn="l" indent="0" marL="0">
              <a:lnSpc>
                <a:spcPts val="2650"/>
              </a:lnSpc>
              <a:buNone/>
            </a:pPr>
            <a:endParaRPr lang="en-US" sz="1650" dirty="0"/>
          </a:p>
        </p:txBody>
      </p:sp>
      <p:sp>
        <p:nvSpPr>
          <p:cNvPr id="9" name="Text 7"/>
          <p:cNvSpPr/>
          <p:nvPr/>
        </p:nvSpPr>
        <p:spPr>
          <a:xfrm>
            <a:off x="7580471" y="7108627"/>
            <a:ext cx="6318171" cy="337899"/>
          </a:xfrm>
          <a:prstGeom prst="rect">
            <a:avLst/>
          </a:prstGeom>
          <a:noFill/>
          <a:ln/>
        </p:spPr>
        <p:txBody>
          <a:bodyPr wrap="none" lIns="0" tIns="0" rIns="0" bIns="0" rtlCol="0" anchor="t"/>
          <a:lstStyle/>
          <a:p>
            <a:pPr algn="l" indent="0" marL="0">
              <a:lnSpc>
                <a:spcPts val="2650"/>
              </a:lnSpc>
              <a:buNone/>
            </a:pPr>
            <a:endParaRPr lang="en-US" sz="1650" dirty="0"/>
          </a:p>
        </p:txBody>
      </p:sp>
      <p:pic>
        <p:nvPicPr>
          <p:cNvPr id="10"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2673906"/>
            <a:ext cx="5727621" cy="254031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has emerged as a significant player in international relations by actively participating in various multilateral organizations and initiatives.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This presentation explores Thailand's contributions to global cooperation, focusing on its role as an initiator and key member of several important regional and international bodies.</a:t>
            </a:r>
            <a:endParaRPr lang="en-US" sz="1750" dirty="0"/>
          </a:p>
        </p:txBody>
      </p:sp>
      <p:sp>
        <p:nvSpPr>
          <p:cNvPr id="4" name="Text 1"/>
          <p:cNvSpPr/>
          <p:nvPr/>
        </p:nvSpPr>
        <p:spPr>
          <a:xfrm>
            <a:off x="793790" y="5469374"/>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Wikibook</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59473" y="783431"/>
            <a:ext cx="4417814" cy="552212"/>
          </a:xfrm>
          <a:prstGeom prst="rect">
            <a:avLst/>
          </a:prstGeom>
          <a:noFill/>
          <a:ln/>
        </p:spPr>
        <p:txBody>
          <a:bodyPr wrap="none" lIns="0" tIns="0" rIns="0" bIns="0" rtlCol="0" anchor="t"/>
          <a:lstStyle/>
          <a:p>
            <a:pPr algn="l" indent="0" marL="0">
              <a:lnSpc>
                <a:spcPts val="4300"/>
              </a:lnSpc>
              <a:buNone/>
            </a:pPr>
            <a:r>
              <a:rPr lang="en-US" sz="3450" b="1" dirty="0">
                <a:solidFill>
                  <a:srgbClr val="253A7E"/>
                </a:solidFill>
                <a:latin typeface="Bitter Bold" pitchFamily="34" charset="0"/>
                <a:ea typeface="Bitter Bold" pitchFamily="34" charset="-122"/>
                <a:cs typeface="Bitter Bold" pitchFamily="34" charset="-120"/>
              </a:rPr>
              <a:t>Thailand in ASEAN</a:t>
            </a:r>
            <a:endParaRPr lang="en-US" sz="3450" dirty="0"/>
          </a:p>
        </p:txBody>
      </p:sp>
      <p:sp>
        <p:nvSpPr>
          <p:cNvPr id="4" name="Text 1"/>
          <p:cNvSpPr/>
          <p:nvPr/>
        </p:nvSpPr>
        <p:spPr>
          <a:xfrm>
            <a:off x="6259473" y="1584127"/>
            <a:ext cx="7597854" cy="706755"/>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ASEAN Member Countries: Brunei Darussalam, Cambodia, Indonesia, Laos, Malaysia, Myanmar, Philippines, Singapore, Thailand, and Vietnam.</a:t>
            </a:r>
            <a:endParaRPr lang="en-US" sz="1700" dirty="0"/>
          </a:p>
        </p:txBody>
      </p:sp>
      <p:sp>
        <p:nvSpPr>
          <p:cNvPr id="5" name="Shape 2"/>
          <p:cNvSpPr/>
          <p:nvPr/>
        </p:nvSpPr>
        <p:spPr>
          <a:xfrm>
            <a:off x="6259473" y="2539365"/>
            <a:ext cx="496967" cy="496967"/>
          </a:xfrm>
          <a:prstGeom prst="roundRect">
            <a:avLst>
              <a:gd name="adj" fmla="val 18669"/>
            </a:avLst>
          </a:prstGeom>
          <a:solidFill>
            <a:srgbClr val="FEEECD"/>
          </a:solidFill>
          <a:ln w="7620">
            <a:solidFill>
              <a:srgbClr val="E4D4B3"/>
            </a:solidFill>
            <a:prstDash val="solid"/>
          </a:ln>
        </p:spPr>
      </p:sp>
      <p:sp>
        <p:nvSpPr>
          <p:cNvPr id="6" name="Text 3"/>
          <p:cNvSpPr/>
          <p:nvPr/>
        </p:nvSpPr>
        <p:spPr>
          <a:xfrm>
            <a:off x="6977301" y="2615208"/>
            <a:ext cx="2761178" cy="345043"/>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Founding Member</a:t>
            </a:r>
            <a:endParaRPr lang="en-US" sz="2150" dirty="0"/>
          </a:p>
        </p:txBody>
      </p:sp>
      <p:sp>
        <p:nvSpPr>
          <p:cNvPr id="7" name="Text 4"/>
          <p:cNvSpPr/>
          <p:nvPr/>
        </p:nvSpPr>
        <p:spPr>
          <a:xfrm>
            <a:off x="6977301" y="3092768"/>
            <a:ext cx="2943106" cy="1766888"/>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 is one of the five founding members of ASEAN, established in 1967 through the Bangkok Declaration.</a:t>
            </a:r>
            <a:endParaRPr lang="en-US" sz="1700" dirty="0"/>
          </a:p>
        </p:txBody>
      </p:sp>
      <p:sp>
        <p:nvSpPr>
          <p:cNvPr id="8" name="Shape 5"/>
          <p:cNvSpPr/>
          <p:nvPr/>
        </p:nvSpPr>
        <p:spPr>
          <a:xfrm>
            <a:off x="10196513" y="2539365"/>
            <a:ext cx="496967" cy="496967"/>
          </a:xfrm>
          <a:prstGeom prst="roundRect">
            <a:avLst>
              <a:gd name="adj" fmla="val 18669"/>
            </a:avLst>
          </a:prstGeom>
          <a:solidFill>
            <a:srgbClr val="FEEECD"/>
          </a:solidFill>
          <a:ln w="7620">
            <a:solidFill>
              <a:srgbClr val="E4D4B3"/>
            </a:solidFill>
            <a:prstDash val="solid"/>
          </a:ln>
        </p:spPr>
      </p:sp>
      <p:sp>
        <p:nvSpPr>
          <p:cNvPr id="9" name="Text 6"/>
          <p:cNvSpPr/>
          <p:nvPr/>
        </p:nvSpPr>
        <p:spPr>
          <a:xfrm>
            <a:off x="10914340" y="2615208"/>
            <a:ext cx="2761178" cy="345043"/>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Key Contributor</a:t>
            </a:r>
            <a:endParaRPr lang="en-US" sz="2150" dirty="0"/>
          </a:p>
        </p:txBody>
      </p:sp>
      <p:sp>
        <p:nvSpPr>
          <p:cNvPr id="10" name="Text 7"/>
          <p:cNvSpPr/>
          <p:nvPr/>
        </p:nvSpPr>
        <p:spPr>
          <a:xfrm>
            <a:off x="10914340" y="3092768"/>
            <a:ext cx="2943106" cy="2120265"/>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 has been a key contributor to ASEAN's evolution from political cooperation to economic and sustainable development.</a:t>
            </a:r>
            <a:endParaRPr lang="en-US" sz="1700" dirty="0"/>
          </a:p>
        </p:txBody>
      </p:sp>
      <p:sp>
        <p:nvSpPr>
          <p:cNvPr id="11" name="Shape 8"/>
          <p:cNvSpPr/>
          <p:nvPr/>
        </p:nvSpPr>
        <p:spPr>
          <a:xfrm>
            <a:off x="6259473" y="5654754"/>
            <a:ext cx="496967" cy="496967"/>
          </a:xfrm>
          <a:prstGeom prst="roundRect">
            <a:avLst>
              <a:gd name="adj" fmla="val 18669"/>
            </a:avLst>
          </a:prstGeom>
          <a:solidFill>
            <a:srgbClr val="FEEECD"/>
          </a:solidFill>
          <a:ln w="7620">
            <a:solidFill>
              <a:srgbClr val="E4D4B3"/>
            </a:solidFill>
            <a:prstDash val="solid"/>
          </a:ln>
        </p:spPr>
      </p:sp>
      <p:sp>
        <p:nvSpPr>
          <p:cNvPr id="12" name="Text 9"/>
          <p:cNvSpPr/>
          <p:nvPr/>
        </p:nvSpPr>
        <p:spPr>
          <a:xfrm>
            <a:off x="6977301" y="5730597"/>
            <a:ext cx="2888813" cy="345043"/>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Economic Importance</a:t>
            </a:r>
            <a:endParaRPr lang="en-US" sz="2150" dirty="0"/>
          </a:p>
        </p:txBody>
      </p:sp>
      <p:sp>
        <p:nvSpPr>
          <p:cNvPr id="13" name="Text 10"/>
          <p:cNvSpPr/>
          <p:nvPr/>
        </p:nvSpPr>
        <p:spPr>
          <a:xfrm>
            <a:off x="6977301" y="6208157"/>
            <a:ext cx="6880027" cy="706755"/>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ASEAN is Thailand's largest export market, and the bloc remains a pillar of Thai foreign policy.</a:t>
            </a:r>
            <a:endParaRPr lang="en-US" sz="1700" dirty="0"/>
          </a:p>
        </p:txBody>
      </p:sp>
      <p:sp>
        <p:nvSpPr>
          <p:cNvPr id="14" name="Text 11"/>
          <p:cNvSpPr/>
          <p:nvPr/>
        </p:nvSpPr>
        <p:spPr>
          <a:xfrm>
            <a:off x="6259473" y="7163395"/>
            <a:ext cx="7597854" cy="282654"/>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ASEAN</a:t>
            </a:r>
            <a:endParaRPr lang="en-US" sz="1350" dirty="0"/>
          </a:p>
        </p:txBody>
      </p:sp>
      <p:pic>
        <p:nvPicPr>
          <p:cNvPr id="15"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314688"/>
            <a:ext cx="8104703"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Thailand's Role in ASEAN Cooperation</a:t>
            </a:r>
            <a:endParaRPr lang="en-US" sz="3550" dirty="0"/>
          </a:p>
        </p:txBody>
      </p:sp>
      <p:sp>
        <p:nvSpPr>
          <p:cNvPr id="3" name="Text 1"/>
          <p:cNvSpPr/>
          <p:nvPr/>
        </p:nvSpPr>
        <p:spPr>
          <a:xfrm>
            <a:off x="793790" y="2363629"/>
            <a:ext cx="3979545" cy="708660"/>
          </a:xfrm>
          <a:prstGeom prst="rect">
            <a:avLst/>
          </a:prstGeom>
          <a:noFill/>
          <a:ln/>
        </p:spPr>
        <p:txBody>
          <a:bodyPr wrap="squar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Political and Security Cooperation</a:t>
            </a:r>
            <a:endParaRPr lang="en-US" sz="2200" dirty="0"/>
          </a:p>
        </p:txBody>
      </p:sp>
      <p:sp>
        <p:nvSpPr>
          <p:cNvPr id="4" name="Text 2"/>
          <p:cNvSpPr/>
          <p:nvPr/>
        </p:nvSpPr>
        <p:spPr>
          <a:xfrm>
            <a:off x="793790" y="3299103"/>
            <a:ext cx="3979545"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Active in peace-building through mechanisms like TAC, ADMM, ARF, and preventive diplomacy.</a:t>
            </a:r>
            <a:endParaRPr lang="en-US" sz="1750" dirty="0"/>
          </a:p>
        </p:txBody>
      </p:sp>
      <p:sp>
        <p:nvSpPr>
          <p:cNvPr id="5" name="Text 3"/>
          <p:cNvSpPr/>
          <p:nvPr/>
        </p:nvSpPr>
        <p:spPr>
          <a:xfrm>
            <a:off x="793790" y="4467106"/>
            <a:ext cx="3979545" cy="1451610"/>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Promoted the establishment of the ASEAN Intergovernmental Commission on Human Rights (AICHR) in 2009.</a:t>
            </a:r>
            <a:endParaRPr lang="en-US" sz="1750" dirty="0"/>
          </a:p>
        </p:txBody>
      </p:sp>
      <p:sp>
        <p:nvSpPr>
          <p:cNvPr id="6" name="Text 4"/>
          <p:cNvSpPr/>
          <p:nvPr/>
        </p:nvSpPr>
        <p:spPr>
          <a:xfrm>
            <a:off x="5334357" y="2363629"/>
            <a:ext cx="2917388"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Economic Integration</a:t>
            </a:r>
            <a:endParaRPr lang="en-US" sz="2200" dirty="0"/>
          </a:p>
        </p:txBody>
      </p:sp>
      <p:sp>
        <p:nvSpPr>
          <p:cNvPr id="7" name="Text 5"/>
          <p:cNvSpPr/>
          <p:nvPr/>
        </p:nvSpPr>
        <p:spPr>
          <a:xfrm>
            <a:off x="5334357" y="2944773"/>
            <a:ext cx="4250055" cy="1814513"/>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Thailand advocates for regional economic integration, supporting AFTA and RCEP to enhance ASEAN's competitiveness and contribute to global economic growth.</a:t>
            </a:r>
            <a:endParaRPr lang="en-US" sz="1750" dirty="0"/>
          </a:p>
        </p:txBody>
      </p:sp>
      <p:sp>
        <p:nvSpPr>
          <p:cNvPr id="8" name="Text 6"/>
          <p:cNvSpPr/>
          <p:nvPr/>
        </p:nvSpPr>
        <p:spPr>
          <a:xfrm>
            <a:off x="5334357" y="4838581"/>
            <a:ext cx="4250055" cy="1451610"/>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Proposed enhanced ASEAN connectivity, covering physical, institutional, and people-to-people aspects.</a:t>
            </a:r>
            <a:endParaRPr lang="en-US" sz="1750" dirty="0"/>
          </a:p>
        </p:txBody>
      </p:sp>
      <p:sp>
        <p:nvSpPr>
          <p:cNvPr id="9" name="Text 7"/>
          <p:cNvSpPr/>
          <p:nvPr/>
        </p:nvSpPr>
        <p:spPr>
          <a:xfrm>
            <a:off x="10145435" y="2363629"/>
            <a:ext cx="3669149"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Socio-Cultural Cooperation</a:t>
            </a:r>
            <a:endParaRPr lang="en-US" sz="2200" dirty="0"/>
          </a:p>
        </p:txBody>
      </p:sp>
      <p:sp>
        <p:nvSpPr>
          <p:cNvPr id="10" name="Text 8"/>
          <p:cNvSpPr/>
          <p:nvPr/>
        </p:nvSpPr>
        <p:spPr>
          <a:xfrm>
            <a:off x="10145435" y="2944773"/>
            <a:ext cx="3706177"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Supports a people-centered ASEAN Community.</a:t>
            </a:r>
            <a:endParaRPr lang="en-US" sz="1750" dirty="0"/>
          </a:p>
        </p:txBody>
      </p:sp>
      <p:sp>
        <p:nvSpPr>
          <p:cNvPr id="11" name="Text 9"/>
          <p:cNvSpPr/>
          <p:nvPr/>
        </p:nvSpPr>
        <p:spPr>
          <a:xfrm>
            <a:off x="10145435" y="3749873"/>
            <a:ext cx="3706177" cy="217741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Initiated engagement with ASEAN Inter-Parliamentary Assembly (AIPA), civil society organizations (CSOs), and youth to promote involvement in community-building.</a:t>
            </a:r>
            <a:endParaRPr lang="en-US" sz="1750" dirty="0"/>
          </a:p>
        </p:txBody>
      </p:sp>
      <p:sp>
        <p:nvSpPr>
          <p:cNvPr id="12" name="Text 10"/>
          <p:cNvSpPr/>
          <p:nvPr/>
        </p:nvSpPr>
        <p:spPr>
          <a:xfrm>
            <a:off x="793790" y="6624638"/>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ASEAN</a:t>
            </a:r>
            <a:endParaRPr lang="en-US" sz="1400" dirty="0"/>
          </a:p>
        </p:txBody>
      </p:sp>
      <p:pic>
        <p:nvPicPr>
          <p:cNvPr id="13"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39140" y="581025"/>
            <a:ext cx="7379851" cy="659844"/>
          </a:xfrm>
          <a:prstGeom prst="rect">
            <a:avLst/>
          </a:prstGeom>
          <a:noFill/>
          <a:ln/>
        </p:spPr>
        <p:txBody>
          <a:bodyPr wrap="none" lIns="0" tIns="0" rIns="0" bIns="0" rtlCol="0" anchor="t"/>
          <a:lstStyle/>
          <a:p>
            <a:pPr algn="l" indent="0" marL="0">
              <a:lnSpc>
                <a:spcPts val="5150"/>
              </a:lnSpc>
              <a:buNone/>
            </a:pPr>
            <a:r>
              <a:rPr lang="en-US" sz="4150" b="1" dirty="0">
                <a:solidFill>
                  <a:srgbClr val="253A7E"/>
                </a:solidFill>
                <a:latin typeface="Bitter Bold" pitchFamily="34" charset="0"/>
                <a:ea typeface="Bitter Bold" pitchFamily="34" charset="-122"/>
                <a:cs typeface="Bitter Bold" pitchFamily="34" charset="-120"/>
              </a:rPr>
              <a:t>Thailand in BIMSTEC and ACD</a:t>
            </a:r>
            <a:endParaRPr lang="en-US" sz="4150" dirty="0"/>
          </a:p>
        </p:txBody>
      </p:sp>
      <p:pic>
        <p:nvPicPr>
          <p:cNvPr id="3" name="Image 0" descr="preencoded.png">    </p:cNvPr>
          <p:cNvPicPr>
            <a:picLocks noChangeAspect="1"/>
          </p:cNvPicPr>
          <p:nvPr/>
        </p:nvPicPr>
        <p:blipFill>
          <a:blip r:embed="rId1"/>
          <a:stretch>
            <a:fillRect/>
          </a:stretch>
        </p:blipFill>
        <p:spPr>
          <a:xfrm>
            <a:off x="2639497" y="1795105"/>
            <a:ext cx="2517815" cy="1716643"/>
          </a:xfrm>
          <a:prstGeom prst="rect">
            <a:avLst/>
          </a:prstGeom>
        </p:spPr>
      </p:pic>
      <p:pic>
        <p:nvPicPr>
          <p:cNvPr id="4" name="Image 1" descr="preencoded.png">    </p:cNvPr>
          <p:cNvPicPr>
            <a:picLocks noChangeAspect="1"/>
          </p:cNvPicPr>
          <p:nvPr/>
        </p:nvPicPr>
        <p:blipFill>
          <a:blip r:embed="rId2"/>
          <a:stretch>
            <a:fillRect/>
          </a:stretch>
        </p:blipFill>
        <p:spPr>
          <a:xfrm>
            <a:off x="9691568" y="1795105"/>
            <a:ext cx="2095976" cy="1641515"/>
          </a:xfrm>
          <a:prstGeom prst="rect">
            <a:avLst/>
          </a:prstGeom>
        </p:spPr>
      </p:pic>
      <p:sp>
        <p:nvSpPr>
          <p:cNvPr id="5" name="Shape 1"/>
          <p:cNvSpPr/>
          <p:nvPr/>
        </p:nvSpPr>
        <p:spPr>
          <a:xfrm>
            <a:off x="739140" y="3986808"/>
            <a:ext cx="475059" cy="475059"/>
          </a:xfrm>
          <a:prstGeom prst="roundRect">
            <a:avLst>
              <a:gd name="adj" fmla="val 18671"/>
            </a:avLst>
          </a:prstGeom>
          <a:solidFill>
            <a:srgbClr val="FEEECD"/>
          </a:solidFill>
          <a:ln w="7620">
            <a:solidFill>
              <a:srgbClr val="E4D4B3"/>
            </a:solidFill>
            <a:prstDash val="solid"/>
          </a:ln>
        </p:spPr>
      </p:sp>
      <p:pic>
        <p:nvPicPr>
          <p:cNvPr id="6" name="Image 2" descr="preencoded.png">    </p:cNvPr>
          <p:cNvPicPr>
            <a:picLocks noChangeAspect="1"/>
          </p:cNvPicPr>
          <p:nvPr/>
        </p:nvPicPr>
        <p:blipFill>
          <a:blip r:embed="rId3"/>
          <a:stretch>
            <a:fillRect/>
          </a:stretch>
        </p:blipFill>
        <p:spPr>
          <a:xfrm>
            <a:off x="818317" y="4026396"/>
            <a:ext cx="316706" cy="395883"/>
          </a:xfrm>
          <a:prstGeom prst="rect">
            <a:avLst/>
          </a:prstGeom>
        </p:spPr>
      </p:pic>
      <p:sp>
        <p:nvSpPr>
          <p:cNvPr id="7" name="Text 2"/>
          <p:cNvSpPr/>
          <p:nvPr/>
        </p:nvSpPr>
        <p:spPr>
          <a:xfrm>
            <a:off x="1425297" y="4059317"/>
            <a:ext cx="2639735" cy="329922"/>
          </a:xfrm>
          <a:prstGeom prst="rect">
            <a:avLst/>
          </a:prstGeom>
          <a:noFill/>
          <a:ln/>
        </p:spPr>
        <p:txBody>
          <a:bodyPr wrap="none" lIns="0" tIns="0" rIns="0" bIns="0" rtlCol="0" anchor="t"/>
          <a:lstStyle/>
          <a:p>
            <a:pPr algn="l" indent="0" marL="0">
              <a:lnSpc>
                <a:spcPts val="2550"/>
              </a:lnSpc>
              <a:buNone/>
            </a:pPr>
            <a:r>
              <a:rPr lang="en-US" sz="2050" b="1" dirty="0">
                <a:solidFill>
                  <a:srgbClr val="000000"/>
                </a:solidFill>
                <a:latin typeface="Bitter Bold" pitchFamily="34" charset="0"/>
                <a:ea typeface="Bitter Bold" pitchFamily="34" charset="-122"/>
                <a:cs typeface="Bitter Bold" pitchFamily="34" charset="-120"/>
              </a:rPr>
              <a:t>BIMSTEC</a:t>
            </a:r>
            <a:endParaRPr lang="en-US" sz="2050" dirty="0"/>
          </a:p>
        </p:txBody>
      </p:sp>
      <p:sp>
        <p:nvSpPr>
          <p:cNvPr id="8" name="Text 3"/>
          <p:cNvSpPr/>
          <p:nvPr/>
        </p:nvSpPr>
        <p:spPr>
          <a:xfrm>
            <a:off x="1425297" y="4515922"/>
            <a:ext cx="5757982" cy="101369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Thailand initiated BIST-EC in 1997, later renamed BIMSTEC. This forum connects 1.5 billion people across South and Southeast Asia.</a:t>
            </a:r>
            <a:endParaRPr lang="en-US" sz="1650" dirty="0"/>
          </a:p>
        </p:txBody>
      </p:sp>
      <p:sp>
        <p:nvSpPr>
          <p:cNvPr id="9" name="Text 4"/>
          <p:cNvSpPr/>
          <p:nvPr/>
        </p:nvSpPr>
        <p:spPr>
          <a:xfrm>
            <a:off x="1425297" y="5656302"/>
            <a:ext cx="5757982" cy="675799"/>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Member includes Thailand, Bangladesh, Bhutan, India, Myanmar, Nepal and Sri Lanka</a:t>
            </a:r>
            <a:endParaRPr lang="en-US" sz="1650" dirty="0"/>
          </a:p>
        </p:txBody>
      </p:sp>
      <p:sp>
        <p:nvSpPr>
          <p:cNvPr id="10" name="Text 5"/>
          <p:cNvSpPr/>
          <p:nvPr/>
        </p:nvSpPr>
        <p:spPr>
          <a:xfrm>
            <a:off x="1425297" y="6405920"/>
            <a:ext cx="5757982" cy="675799"/>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Thailand leads in 14 cooperation sectors including trade and tourism</a:t>
            </a:r>
            <a:endParaRPr lang="en-US" sz="1650" dirty="0"/>
          </a:p>
        </p:txBody>
      </p:sp>
      <p:sp>
        <p:nvSpPr>
          <p:cNvPr id="11" name="Shape 6"/>
          <p:cNvSpPr/>
          <p:nvPr/>
        </p:nvSpPr>
        <p:spPr>
          <a:xfrm>
            <a:off x="7447240" y="3986808"/>
            <a:ext cx="475059" cy="475059"/>
          </a:xfrm>
          <a:prstGeom prst="roundRect">
            <a:avLst>
              <a:gd name="adj" fmla="val 18671"/>
            </a:avLst>
          </a:prstGeom>
          <a:solidFill>
            <a:srgbClr val="FEEECD"/>
          </a:solidFill>
          <a:ln w="7620">
            <a:solidFill>
              <a:srgbClr val="E4D4B3"/>
            </a:solidFill>
            <a:prstDash val="solid"/>
          </a:ln>
        </p:spPr>
      </p:sp>
      <p:pic>
        <p:nvPicPr>
          <p:cNvPr id="12" name="Image 3" descr="preencoded.png">    </p:cNvPr>
          <p:cNvPicPr>
            <a:picLocks noChangeAspect="1"/>
          </p:cNvPicPr>
          <p:nvPr/>
        </p:nvPicPr>
        <p:blipFill>
          <a:blip r:embed="rId4"/>
          <a:stretch>
            <a:fillRect/>
          </a:stretch>
        </p:blipFill>
        <p:spPr>
          <a:xfrm>
            <a:off x="7526417" y="4026396"/>
            <a:ext cx="316706" cy="395883"/>
          </a:xfrm>
          <a:prstGeom prst="rect">
            <a:avLst/>
          </a:prstGeom>
        </p:spPr>
      </p:pic>
      <p:sp>
        <p:nvSpPr>
          <p:cNvPr id="13" name="Text 7"/>
          <p:cNvSpPr/>
          <p:nvPr/>
        </p:nvSpPr>
        <p:spPr>
          <a:xfrm>
            <a:off x="8133398" y="4059317"/>
            <a:ext cx="2639735" cy="329922"/>
          </a:xfrm>
          <a:prstGeom prst="rect">
            <a:avLst/>
          </a:prstGeom>
          <a:noFill/>
          <a:ln/>
        </p:spPr>
        <p:txBody>
          <a:bodyPr wrap="none" lIns="0" tIns="0" rIns="0" bIns="0" rtlCol="0" anchor="t"/>
          <a:lstStyle/>
          <a:p>
            <a:pPr algn="l" indent="0" marL="0">
              <a:lnSpc>
                <a:spcPts val="2550"/>
              </a:lnSpc>
              <a:buNone/>
            </a:pPr>
            <a:r>
              <a:rPr lang="en-US" sz="2050" b="1" dirty="0">
                <a:solidFill>
                  <a:srgbClr val="000000"/>
                </a:solidFill>
                <a:latin typeface="Bitter Bold" pitchFamily="34" charset="0"/>
                <a:ea typeface="Bitter Bold" pitchFamily="34" charset="-122"/>
                <a:cs typeface="Bitter Bold" pitchFamily="34" charset="-120"/>
              </a:rPr>
              <a:t>ACD</a:t>
            </a:r>
            <a:endParaRPr lang="en-US" sz="2050" dirty="0"/>
          </a:p>
        </p:txBody>
      </p:sp>
      <p:sp>
        <p:nvSpPr>
          <p:cNvPr id="14" name="Text 8"/>
          <p:cNvSpPr/>
          <p:nvPr/>
        </p:nvSpPr>
        <p:spPr>
          <a:xfrm>
            <a:off x="8133398" y="4515922"/>
            <a:ext cx="5757982" cy="675799"/>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Thailand founded the Asia Cooperation Dialogue in 2002, creating the first pan-Asian forum.</a:t>
            </a:r>
            <a:endParaRPr lang="en-US" sz="1650" dirty="0"/>
          </a:p>
        </p:txBody>
      </p:sp>
      <p:sp>
        <p:nvSpPr>
          <p:cNvPr id="15" name="Text 9"/>
          <p:cNvSpPr/>
          <p:nvPr/>
        </p:nvSpPr>
        <p:spPr>
          <a:xfrm>
            <a:off x="8133398" y="5318403"/>
            <a:ext cx="5757982" cy="675799"/>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Member countries such as China, Japan, India, South Korea and Indonesia</a:t>
            </a:r>
            <a:endParaRPr lang="en-US" sz="1650" dirty="0"/>
          </a:p>
        </p:txBody>
      </p:sp>
      <p:sp>
        <p:nvSpPr>
          <p:cNvPr id="16" name="Text 10"/>
          <p:cNvSpPr/>
          <p:nvPr/>
        </p:nvSpPr>
        <p:spPr>
          <a:xfrm>
            <a:off x="8133398" y="6068020"/>
            <a:ext cx="5757982" cy="675799"/>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Thailand leads the Inclusive and Sustainable Development pillar</a:t>
            </a:r>
            <a:endParaRPr lang="en-US" sz="1650" dirty="0"/>
          </a:p>
        </p:txBody>
      </p:sp>
      <p:sp>
        <p:nvSpPr>
          <p:cNvPr id="17" name="Text 11"/>
          <p:cNvSpPr/>
          <p:nvPr/>
        </p:nvSpPr>
        <p:spPr>
          <a:xfrm>
            <a:off x="8133398" y="6870502"/>
            <a:ext cx="5757982" cy="270272"/>
          </a:xfrm>
          <a:prstGeom prst="rect">
            <a:avLst/>
          </a:prstGeom>
          <a:noFill/>
          <a:ln/>
        </p:spPr>
        <p:txBody>
          <a:bodyPr wrap="none" lIns="0" tIns="0" rIns="0" bIns="0" rtlCol="0" anchor="t"/>
          <a:lstStyle/>
          <a:p>
            <a:pPr algn="l" indent="0" marL="0">
              <a:lnSpc>
                <a:spcPts val="2100"/>
              </a:lnSpc>
              <a:buNone/>
            </a:pPr>
            <a:endParaRPr lang="en-US" sz="1300" dirty="0"/>
          </a:p>
        </p:txBody>
      </p:sp>
      <p:sp>
        <p:nvSpPr>
          <p:cNvPr id="18" name="Text 12"/>
          <p:cNvSpPr/>
          <p:nvPr/>
        </p:nvSpPr>
        <p:spPr>
          <a:xfrm>
            <a:off x="739140" y="7378303"/>
            <a:ext cx="13152120" cy="270272"/>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Observer Research Foundation and ACD</a:t>
            </a:r>
            <a:endParaRPr lang="en-US" sz="1300" dirty="0"/>
          </a:p>
        </p:txBody>
      </p:sp>
      <p:pic>
        <p:nvPicPr>
          <p:cNvPr id="19"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4855" y="586145"/>
            <a:ext cx="5320784" cy="665083"/>
          </a:xfrm>
          <a:prstGeom prst="rect">
            <a:avLst/>
          </a:prstGeom>
          <a:noFill/>
          <a:ln/>
        </p:spPr>
        <p:txBody>
          <a:bodyPr wrap="none" lIns="0" tIns="0" rIns="0" bIns="0" rtlCol="0" anchor="t"/>
          <a:lstStyle/>
          <a:p>
            <a:pPr algn="l" indent="0" marL="0">
              <a:lnSpc>
                <a:spcPts val="5200"/>
              </a:lnSpc>
              <a:buNone/>
            </a:pPr>
            <a:r>
              <a:rPr lang="en-US" sz="4150" b="1" dirty="0">
                <a:solidFill>
                  <a:srgbClr val="253A7E"/>
                </a:solidFill>
                <a:latin typeface="Bitter Bold" pitchFamily="34" charset="0"/>
                <a:ea typeface="Bitter Bold" pitchFamily="34" charset="-122"/>
                <a:cs typeface="Bitter Bold" pitchFamily="34" charset="-120"/>
              </a:rPr>
              <a:t>ACMECS and APEC</a:t>
            </a:r>
            <a:endParaRPr lang="en-US" sz="4150" dirty="0"/>
          </a:p>
        </p:txBody>
      </p:sp>
      <p:pic>
        <p:nvPicPr>
          <p:cNvPr id="3" name="Image 0" descr="preencoded.png">    </p:cNvPr>
          <p:cNvPicPr>
            <a:picLocks noChangeAspect="1"/>
          </p:cNvPicPr>
          <p:nvPr/>
        </p:nvPicPr>
        <p:blipFill>
          <a:blip r:embed="rId1"/>
          <a:stretch>
            <a:fillRect/>
          </a:stretch>
        </p:blipFill>
        <p:spPr>
          <a:xfrm>
            <a:off x="3291602" y="1809869"/>
            <a:ext cx="1217176" cy="1712952"/>
          </a:xfrm>
          <a:prstGeom prst="rect">
            <a:avLst/>
          </a:prstGeom>
        </p:spPr>
      </p:pic>
      <p:sp>
        <p:nvSpPr>
          <p:cNvPr id="4" name="Shape 1"/>
          <p:cNvSpPr/>
          <p:nvPr/>
        </p:nvSpPr>
        <p:spPr>
          <a:xfrm>
            <a:off x="744855" y="3762256"/>
            <a:ext cx="6310789" cy="3177897"/>
          </a:xfrm>
          <a:prstGeom prst="roundRect">
            <a:avLst>
              <a:gd name="adj" fmla="val 2813"/>
            </a:avLst>
          </a:prstGeom>
          <a:solidFill>
            <a:srgbClr val="FEEECD"/>
          </a:solidFill>
          <a:ln w="7620">
            <a:solidFill>
              <a:srgbClr val="E4D4B3"/>
            </a:solidFill>
            <a:prstDash val="solid"/>
          </a:ln>
        </p:spPr>
      </p:sp>
      <p:sp>
        <p:nvSpPr>
          <p:cNvPr id="5" name="Text 2"/>
          <p:cNvSpPr/>
          <p:nvPr/>
        </p:nvSpPr>
        <p:spPr>
          <a:xfrm>
            <a:off x="965240" y="3982641"/>
            <a:ext cx="2660333" cy="33242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Bitter Bold" pitchFamily="34" charset="0"/>
                <a:ea typeface="Bitter Bold" pitchFamily="34" charset="-122"/>
                <a:cs typeface="Bitter Bold" pitchFamily="34" charset="-120"/>
              </a:rPr>
              <a:t>ACMECS</a:t>
            </a:r>
            <a:endParaRPr lang="en-US" sz="2050" dirty="0"/>
          </a:p>
        </p:txBody>
      </p:sp>
      <p:sp>
        <p:nvSpPr>
          <p:cNvPr id="6" name="Text 3"/>
          <p:cNvSpPr/>
          <p:nvPr/>
        </p:nvSpPr>
        <p:spPr>
          <a:xfrm>
            <a:off x="965240" y="4527828"/>
            <a:ext cx="5870019" cy="68103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Thailand co-founded ACMECS in 2003 with Cambodia, Laos, Myanmar, and Vietnam.\</a:t>
            </a:r>
            <a:endParaRPr lang="en-US" sz="1650" dirty="0"/>
          </a:p>
        </p:txBody>
      </p:sp>
      <p:sp>
        <p:nvSpPr>
          <p:cNvPr id="7" name="Text 4"/>
          <p:cNvSpPr/>
          <p:nvPr/>
        </p:nvSpPr>
        <p:spPr>
          <a:xfrm>
            <a:off x="965240" y="5283279"/>
            <a:ext cx="5870019" cy="68103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Strengthens cooperation with Cambodia, Laos, Myanmar, and Vietnam.</a:t>
            </a:r>
            <a:endParaRPr lang="en-US" sz="1650" dirty="0"/>
          </a:p>
        </p:txBody>
      </p:sp>
      <p:sp>
        <p:nvSpPr>
          <p:cNvPr id="8" name="Text 5"/>
          <p:cNvSpPr/>
          <p:nvPr/>
        </p:nvSpPr>
        <p:spPr>
          <a:xfrm>
            <a:off x="965240" y="6038731"/>
            <a:ext cx="5870019" cy="68103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Focuses on economic development and regional stability.</a:t>
            </a:r>
            <a:endParaRPr lang="en-US" sz="1650" dirty="0"/>
          </a:p>
        </p:txBody>
      </p:sp>
      <p:sp>
        <p:nvSpPr>
          <p:cNvPr id="9" name="Text 6"/>
          <p:cNvSpPr/>
          <p:nvPr/>
        </p:nvSpPr>
        <p:spPr>
          <a:xfrm>
            <a:off x="744855" y="7179588"/>
            <a:ext cx="6310789" cy="272415"/>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ACMECS, APEC</a:t>
            </a:r>
            <a:endParaRPr lang="en-US" sz="1300" dirty="0"/>
          </a:p>
        </p:txBody>
      </p:sp>
      <p:pic>
        <p:nvPicPr>
          <p:cNvPr id="10" name="Image 1" descr="preencoded.png">    </p:cNvPr>
          <p:cNvPicPr>
            <a:picLocks noChangeAspect="1"/>
          </p:cNvPicPr>
          <p:nvPr/>
        </p:nvPicPr>
        <p:blipFill>
          <a:blip r:embed="rId2"/>
          <a:stretch>
            <a:fillRect/>
          </a:stretch>
        </p:blipFill>
        <p:spPr>
          <a:xfrm>
            <a:off x="9285803" y="1809869"/>
            <a:ext cx="2903815" cy="1726287"/>
          </a:xfrm>
          <a:prstGeom prst="rect">
            <a:avLst/>
          </a:prstGeom>
        </p:spPr>
      </p:pic>
      <p:sp>
        <p:nvSpPr>
          <p:cNvPr id="11" name="Shape 7"/>
          <p:cNvSpPr/>
          <p:nvPr/>
        </p:nvSpPr>
        <p:spPr>
          <a:xfrm>
            <a:off x="7582376" y="3775591"/>
            <a:ext cx="6310789" cy="3518416"/>
          </a:xfrm>
          <a:prstGeom prst="roundRect">
            <a:avLst>
              <a:gd name="adj" fmla="val 2541"/>
            </a:avLst>
          </a:prstGeom>
          <a:solidFill>
            <a:srgbClr val="FEEECD"/>
          </a:solidFill>
          <a:ln w="7620">
            <a:solidFill>
              <a:srgbClr val="E4D4B3"/>
            </a:solidFill>
            <a:prstDash val="solid"/>
          </a:ln>
        </p:spPr>
      </p:sp>
      <p:sp>
        <p:nvSpPr>
          <p:cNvPr id="12" name="Text 8"/>
          <p:cNvSpPr/>
          <p:nvPr/>
        </p:nvSpPr>
        <p:spPr>
          <a:xfrm>
            <a:off x="7802761" y="3995976"/>
            <a:ext cx="2660333" cy="332423"/>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Bitter Bold" pitchFamily="34" charset="0"/>
                <a:ea typeface="Bitter Bold" pitchFamily="34" charset="-122"/>
                <a:cs typeface="Bitter Bold" pitchFamily="34" charset="-120"/>
              </a:rPr>
              <a:t>APEC</a:t>
            </a:r>
            <a:endParaRPr lang="en-US" sz="2050" dirty="0"/>
          </a:p>
        </p:txBody>
      </p:sp>
      <p:sp>
        <p:nvSpPr>
          <p:cNvPr id="13" name="Text 9"/>
          <p:cNvSpPr/>
          <p:nvPr/>
        </p:nvSpPr>
        <p:spPr>
          <a:xfrm>
            <a:off x="7802761" y="4541163"/>
            <a:ext cx="5870019" cy="68103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Thailand is a founding member of the Asia-Pacific Economic Cooperation (APEC), established in 1989.</a:t>
            </a:r>
            <a:endParaRPr lang="en-US" sz="1650" dirty="0"/>
          </a:p>
        </p:txBody>
      </p:sp>
      <p:sp>
        <p:nvSpPr>
          <p:cNvPr id="14" name="Text 10"/>
          <p:cNvSpPr/>
          <p:nvPr/>
        </p:nvSpPr>
        <p:spPr>
          <a:xfrm>
            <a:off x="7802761" y="5296614"/>
            <a:ext cx="5870019" cy="68103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Members economies such as United States, China, Russia, Japan and Australia</a:t>
            </a:r>
            <a:endParaRPr lang="en-US" sz="1650" dirty="0"/>
          </a:p>
        </p:txBody>
      </p:sp>
      <p:sp>
        <p:nvSpPr>
          <p:cNvPr id="15" name="Text 11"/>
          <p:cNvSpPr/>
          <p:nvPr/>
        </p:nvSpPr>
        <p:spPr>
          <a:xfrm>
            <a:off x="7802761" y="6052066"/>
            <a:ext cx="5870019" cy="1021556"/>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000000"/>
                </a:solidFill>
                <a:latin typeface="Bitter" pitchFamily="34" charset="0"/>
                <a:ea typeface="Bitter" pitchFamily="34" charset="-122"/>
                <a:cs typeface="Bitter" pitchFamily="34" charset="-120"/>
              </a:rPr>
              <a:t>Introduced the Bangkok Goals on Bio-Circular-Green (BCG) Economy in 2022, emphasizing sustainable growth and environmental resilience.</a:t>
            </a:r>
            <a:endParaRPr lang="en-US" sz="1650" dirty="0"/>
          </a:p>
        </p:txBody>
      </p:sp>
      <p:pic>
        <p:nvPicPr>
          <p:cNvPr id="16"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081564"/>
            <a:ext cx="6943725"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Thailand and the United Nations</a:t>
            </a:r>
            <a:endParaRPr lang="en-US" sz="3550" dirty="0"/>
          </a:p>
        </p:txBody>
      </p:sp>
      <p:sp>
        <p:nvSpPr>
          <p:cNvPr id="5" name="Shape 2"/>
          <p:cNvSpPr/>
          <p:nvPr/>
        </p:nvSpPr>
        <p:spPr>
          <a:xfrm>
            <a:off x="1048941" y="1903690"/>
            <a:ext cx="30480" cy="4698802"/>
          </a:xfrm>
          <a:prstGeom prst="roundRect">
            <a:avLst>
              <a:gd name="adj" fmla="val 312558"/>
            </a:avLst>
          </a:prstGeom>
          <a:solidFill>
            <a:srgbClr val="E4D4B3"/>
          </a:solidFill>
          <a:ln/>
        </p:spPr>
      </p:sp>
      <p:sp>
        <p:nvSpPr>
          <p:cNvPr id="6" name="Shape 3"/>
          <p:cNvSpPr/>
          <p:nvPr/>
        </p:nvSpPr>
        <p:spPr>
          <a:xfrm>
            <a:off x="1273612" y="2143601"/>
            <a:ext cx="680442" cy="30480"/>
          </a:xfrm>
          <a:prstGeom prst="roundRect">
            <a:avLst>
              <a:gd name="adj" fmla="val 312558"/>
            </a:avLst>
          </a:prstGeom>
          <a:solidFill>
            <a:srgbClr val="E4D4B3"/>
          </a:solidFill>
          <a:ln/>
        </p:spPr>
      </p:sp>
      <p:sp>
        <p:nvSpPr>
          <p:cNvPr id="7" name="Shape 4"/>
          <p:cNvSpPr/>
          <p:nvPr/>
        </p:nvSpPr>
        <p:spPr>
          <a:xfrm>
            <a:off x="793790" y="1903690"/>
            <a:ext cx="510302" cy="510302"/>
          </a:xfrm>
          <a:prstGeom prst="roundRect">
            <a:avLst>
              <a:gd name="adj" fmla="val 18669"/>
            </a:avLst>
          </a:prstGeom>
          <a:solidFill>
            <a:srgbClr val="FEEECD"/>
          </a:solidFill>
          <a:ln w="7620">
            <a:solidFill>
              <a:srgbClr val="E4D4B3"/>
            </a:solidFill>
            <a:prstDash val="solid"/>
          </a:ln>
        </p:spPr>
      </p:sp>
      <p:sp>
        <p:nvSpPr>
          <p:cNvPr id="8" name="Text 5"/>
          <p:cNvSpPr/>
          <p:nvPr/>
        </p:nvSpPr>
        <p:spPr>
          <a:xfrm>
            <a:off x="878860" y="1946196"/>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1</a:t>
            </a:r>
            <a:endParaRPr lang="en-US" sz="2650" dirty="0"/>
          </a:p>
        </p:txBody>
      </p:sp>
      <p:sp>
        <p:nvSpPr>
          <p:cNvPr id="9" name="Text 6"/>
          <p:cNvSpPr/>
          <p:nvPr/>
        </p:nvSpPr>
        <p:spPr>
          <a:xfrm>
            <a:off x="2183011" y="198155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Joining the UN</a:t>
            </a:r>
            <a:endParaRPr lang="en-US" sz="2200" dirty="0"/>
          </a:p>
        </p:txBody>
      </p:sp>
      <p:sp>
        <p:nvSpPr>
          <p:cNvPr id="10" name="Text 7"/>
          <p:cNvSpPr/>
          <p:nvPr/>
        </p:nvSpPr>
        <p:spPr>
          <a:xfrm>
            <a:off x="2183011" y="2471976"/>
            <a:ext cx="1165359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Thailand joined in 1946, shortly after the UN's founding in 1945.</a:t>
            </a:r>
            <a:endParaRPr lang="en-US" sz="1750" dirty="0"/>
          </a:p>
        </p:txBody>
      </p:sp>
      <p:sp>
        <p:nvSpPr>
          <p:cNvPr id="11" name="Shape 8"/>
          <p:cNvSpPr/>
          <p:nvPr/>
        </p:nvSpPr>
        <p:spPr>
          <a:xfrm>
            <a:off x="1273612" y="3528417"/>
            <a:ext cx="680442" cy="30480"/>
          </a:xfrm>
          <a:prstGeom prst="roundRect">
            <a:avLst>
              <a:gd name="adj" fmla="val 312558"/>
            </a:avLst>
          </a:prstGeom>
          <a:solidFill>
            <a:srgbClr val="E4D4B3"/>
          </a:solidFill>
          <a:ln/>
        </p:spPr>
      </p:sp>
      <p:sp>
        <p:nvSpPr>
          <p:cNvPr id="12" name="Shape 9"/>
          <p:cNvSpPr/>
          <p:nvPr/>
        </p:nvSpPr>
        <p:spPr>
          <a:xfrm>
            <a:off x="793790" y="3288506"/>
            <a:ext cx="510302" cy="510302"/>
          </a:xfrm>
          <a:prstGeom prst="roundRect">
            <a:avLst>
              <a:gd name="adj" fmla="val 18669"/>
            </a:avLst>
          </a:prstGeom>
          <a:solidFill>
            <a:srgbClr val="FEEECD"/>
          </a:solidFill>
          <a:ln w="7620">
            <a:solidFill>
              <a:srgbClr val="E4D4B3"/>
            </a:solidFill>
            <a:prstDash val="solid"/>
          </a:ln>
        </p:spPr>
      </p:sp>
      <p:sp>
        <p:nvSpPr>
          <p:cNvPr id="13" name="Text 10"/>
          <p:cNvSpPr/>
          <p:nvPr/>
        </p:nvSpPr>
        <p:spPr>
          <a:xfrm>
            <a:off x="878860" y="3331012"/>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2</a:t>
            </a:r>
            <a:endParaRPr lang="en-US" sz="2650" dirty="0"/>
          </a:p>
        </p:txBody>
      </p:sp>
      <p:sp>
        <p:nvSpPr>
          <p:cNvPr id="14" name="Text 11"/>
          <p:cNvSpPr/>
          <p:nvPr/>
        </p:nvSpPr>
        <p:spPr>
          <a:xfrm>
            <a:off x="2183011" y="3366373"/>
            <a:ext cx="4578429"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Cultural Diplomacy and Education</a:t>
            </a:r>
            <a:endParaRPr lang="en-US" sz="2200" dirty="0"/>
          </a:p>
        </p:txBody>
      </p:sp>
      <p:sp>
        <p:nvSpPr>
          <p:cNvPr id="15" name="Text 12"/>
          <p:cNvSpPr/>
          <p:nvPr/>
        </p:nvSpPr>
        <p:spPr>
          <a:xfrm>
            <a:off x="2183011" y="3856792"/>
            <a:ext cx="1165359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Promotes cultural preservation and education through UNESCO.</a:t>
            </a:r>
            <a:endParaRPr lang="en-US" sz="1750" dirty="0"/>
          </a:p>
        </p:txBody>
      </p:sp>
      <p:sp>
        <p:nvSpPr>
          <p:cNvPr id="16" name="Text 13"/>
          <p:cNvSpPr/>
          <p:nvPr/>
        </p:nvSpPr>
        <p:spPr>
          <a:xfrm>
            <a:off x="2183011" y="4355783"/>
            <a:ext cx="1165359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Several Thai landmarks, such as Ayutthaya and Sukhothai, are UNESCO World Heritage Sites.</a:t>
            </a:r>
            <a:endParaRPr lang="en-US" sz="1750" dirty="0"/>
          </a:p>
        </p:txBody>
      </p:sp>
      <p:sp>
        <p:nvSpPr>
          <p:cNvPr id="17" name="Shape 14"/>
          <p:cNvSpPr/>
          <p:nvPr/>
        </p:nvSpPr>
        <p:spPr>
          <a:xfrm>
            <a:off x="1273612" y="5412224"/>
            <a:ext cx="680442" cy="30480"/>
          </a:xfrm>
          <a:prstGeom prst="roundRect">
            <a:avLst>
              <a:gd name="adj" fmla="val 312558"/>
            </a:avLst>
          </a:prstGeom>
          <a:solidFill>
            <a:srgbClr val="E4D4B3"/>
          </a:solidFill>
          <a:ln/>
        </p:spPr>
      </p:sp>
      <p:sp>
        <p:nvSpPr>
          <p:cNvPr id="18" name="Shape 15"/>
          <p:cNvSpPr/>
          <p:nvPr/>
        </p:nvSpPr>
        <p:spPr>
          <a:xfrm>
            <a:off x="793790" y="5172313"/>
            <a:ext cx="510302" cy="510302"/>
          </a:xfrm>
          <a:prstGeom prst="roundRect">
            <a:avLst>
              <a:gd name="adj" fmla="val 18669"/>
            </a:avLst>
          </a:prstGeom>
          <a:solidFill>
            <a:srgbClr val="FEEECD"/>
          </a:solidFill>
          <a:ln w="7620">
            <a:solidFill>
              <a:srgbClr val="E4D4B3"/>
            </a:solidFill>
            <a:prstDash val="solid"/>
          </a:ln>
        </p:spPr>
      </p:sp>
      <p:sp>
        <p:nvSpPr>
          <p:cNvPr id="19" name="Text 16"/>
          <p:cNvSpPr/>
          <p:nvPr/>
        </p:nvSpPr>
        <p:spPr>
          <a:xfrm>
            <a:off x="878860" y="521481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000000"/>
                </a:solidFill>
                <a:latin typeface="Bitter Bold" pitchFamily="34" charset="0"/>
                <a:ea typeface="Bitter Bold" pitchFamily="34" charset="-122"/>
                <a:cs typeface="Bitter Bold" pitchFamily="34" charset="-120"/>
              </a:rPr>
              <a:t>3</a:t>
            </a:r>
            <a:endParaRPr lang="en-US" sz="2650" dirty="0"/>
          </a:p>
        </p:txBody>
      </p:sp>
      <p:sp>
        <p:nvSpPr>
          <p:cNvPr id="20" name="Text 17"/>
          <p:cNvSpPr/>
          <p:nvPr/>
        </p:nvSpPr>
        <p:spPr>
          <a:xfrm>
            <a:off x="2183011" y="5250180"/>
            <a:ext cx="3104317"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Peacekeeping Missions</a:t>
            </a:r>
            <a:endParaRPr lang="en-US" sz="2200" dirty="0"/>
          </a:p>
        </p:txBody>
      </p:sp>
      <p:sp>
        <p:nvSpPr>
          <p:cNvPr id="21" name="Text 18"/>
          <p:cNvSpPr/>
          <p:nvPr/>
        </p:nvSpPr>
        <p:spPr>
          <a:xfrm>
            <a:off x="2183011" y="5740598"/>
            <a:ext cx="1165359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Contributed personnel to UN peacekeeping operations in South Sudan, Timor-Leste and more.</a:t>
            </a:r>
            <a:endParaRPr lang="en-US" sz="1750" dirty="0"/>
          </a:p>
        </p:txBody>
      </p:sp>
      <p:sp>
        <p:nvSpPr>
          <p:cNvPr id="22" name="Text 19"/>
          <p:cNvSpPr/>
          <p:nvPr/>
        </p:nvSpPr>
        <p:spPr>
          <a:xfrm>
            <a:off x="2183011" y="6239589"/>
            <a:ext cx="1165359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 peacekeepers are recognized for their professionalism and dedication to maintaining global peace.</a:t>
            </a:r>
            <a:endParaRPr lang="en-US" sz="1750" dirty="0"/>
          </a:p>
        </p:txBody>
      </p:sp>
      <p:sp>
        <p:nvSpPr>
          <p:cNvPr id="23" name="Text 20"/>
          <p:cNvSpPr/>
          <p:nvPr/>
        </p:nvSpPr>
        <p:spPr>
          <a:xfrm>
            <a:off x="793790" y="6857643"/>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Pattaya Mail</a:t>
            </a:r>
            <a:endParaRPr lang="en-US" sz="1400" dirty="0"/>
          </a:p>
        </p:txBody>
      </p:sp>
      <p:pic>
        <p:nvPicPr>
          <p:cNvPr id="24"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2025-05-27T07:27:02Z</dcterms:created>
  <dcterms:modified xsi:type="dcterms:W3CDTF">2025-05-27T07:27:02Z</dcterms:modified>
</cp:coreProperties>
</file>