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x="18288000" cy="10287000"/>
  <p:notesSz cx="6858000" cy="9144000"/>
  <p:embeddedFontLst>
    <p:embeddedFont>
      <p:font typeface="Bitter Bold" charset="1" panose="02000000000000000000"/>
      <p:regular r:id="rId42"/>
    </p:embeddedFont>
    <p:embeddedFont>
      <p:font typeface="Bitter" charset="1" panose="02000000000000000000"/>
      <p:regular r:id="rId44"/>
    </p:embeddedFont>
    <p:embeddedFont>
      <p:font typeface="Bitter Italics" charset="1" panose="0200000000000000000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notesMasters/notesMaster1.xml" Type="http://schemas.openxmlformats.org/officeDocument/2006/relationships/notesMaster"/><Relationship Id="rId4" Target="theme/theme1.xml" Type="http://schemas.openxmlformats.org/officeDocument/2006/relationships/theme"/><Relationship Id="rId40" Target="theme/theme2.xml" Type="http://schemas.openxmlformats.org/officeDocument/2006/relationships/theme"/><Relationship Id="rId41" Target="notesSlides/notesSlide1.xml" Type="http://schemas.openxmlformats.org/officeDocument/2006/relationships/notesSlide"/><Relationship Id="rId42" Target="fonts/font42.fntdata" Type="http://schemas.openxmlformats.org/officeDocument/2006/relationships/font"/><Relationship Id="rId43" Target="notesSlides/notesSlide2.xml" Type="http://schemas.openxmlformats.org/officeDocument/2006/relationships/notesSlide"/><Relationship Id="rId44" Target="fonts/font44.fntdata" Type="http://schemas.openxmlformats.org/officeDocument/2006/relationships/font"/><Relationship Id="rId45" Target="fonts/font45.fntdata" Type="http://schemas.openxmlformats.org/officeDocument/2006/relationships/font"/><Relationship Id="rId46" Target="notesSlides/notesSlide3.xml" Type="http://schemas.openxmlformats.org/officeDocument/2006/relationships/notesSlide"/><Relationship Id="rId47" Target="notesSlides/notesSlide4.xml" Type="http://schemas.openxmlformats.org/officeDocument/2006/relationships/notesSlide"/><Relationship Id="rId48" Target="notesSlides/notesSlide5.xml" Type="http://schemas.openxmlformats.org/officeDocument/2006/relationships/notesSlide"/><Relationship Id="rId49" Target="notesSlides/notesSlide6.xml" Type="http://schemas.openxmlformats.org/officeDocument/2006/relationships/notesSlide"/><Relationship Id="rId5" Target="tableStyles.xml" Type="http://schemas.openxmlformats.org/officeDocument/2006/relationships/tableStyles"/><Relationship Id="rId50" Target="notesSlides/notesSlide7.xml" Type="http://schemas.openxmlformats.org/officeDocument/2006/relationships/notesSlide"/><Relationship Id="rId51" Target="notesSlides/notesSlide8.xml" Type="http://schemas.openxmlformats.org/officeDocument/2006/relationships/notesSlide"/><Relationship Id="rId52" Target="notesSlides/notesSlide9.xml" Type="http://schemas.openxmlformats.org/officeDocument/2006/relationships/notesSlide"/><Relationship Id="rId53" Target="notesSlides/notesSlide10.xml" Type="http://schemas.openxmlformats.org/officeDocument/2006/relationships/notesSlide"/><Relationship Id="rId54" Target="notesSlides/notesSlide11.xml" Type="http://schemas.openxmlformats.org/officeDocument/2006/relationships/notesSlide"/><Relationship Id="rId55" Target="notesSlides/notesSlide12.xml" Type="http://schemas.openxmlformats.org/officeDocument/2006/relationships/notesSlide"/><Relationship Id="rId56" Target="notesSlides/notesSlide13.xml" Type="http://schemas.openxmlformats.org/officeDocument/2006/relationships/notesSlide"/><Relationship Id="rId57" Target="notesSlides/notesSlide14.xml" Type="http://schemas.openxmlformats.org/officeDocument/2006/relationships/notesSlide"/><Relationship Id="rId58" Target="notesSlides/notesSlide15.xml" Type="http://schemas.openxmlformats.org/officeDocument/2006/relationships/notesSlide"/><Relationship Id="rId59" Target="notesSlides/notesSlide16.xml" Type="http://schemas.openxmlformats.org/officeDocument/2006/relationships/notesSlide"/><Relationship Id="rId6" Target="slides/slide1.xml" Type="http://schemas.openxmlformats.org/officeDocument/2006/relationships/slide"/><Relationship Id="rId60" Target="notesSlides/notesSlide17.xml" Type="http://schemas.openxmlformats.org/officeDocument/2006/relationships/notesSlide"/><Relationship Id="rId61" Target="notesSlides/notesSlide18.xml" Type="http://schemas.openxmlformats.org/officeDocument/2006/relationships/notesSlide"/><Relationship Id="rId62" Target="notesSlides/notesSlide19.xml" Type="http://schemas.openxmlformats.org/officeDocument/2006/relationships/notesSlide"/><Relationship Id="rId63" Target="notesSlides/notesSlide20.xml" Type="http://schemas.openxmlformats.org/officeDocument/2006/relationships/notesSlide"/><Relationship Id="rId64" Target="notesSlides/notesSlide21.xml" Type="http://schemas.openxmlformats.org/officeDocument/2006/relationships/notesSlide"/><Relationship Id="rId65" Target="notesSlides/notesSlide22.xml" Type="http://schemas.openxmlformats.org/officeDocument/2006/relationships/notesSlide"/><Relationship Id="rId66" Target="notesSlides/notesSlide23.xml" Type="http://schemas.openxmlformats.org/officeDocument/2006/relationships/notesSlide"/><Relationship Id="rId67" Target="notesSlides/notesSlide24.xml" Type="http://schemas.openxmlformats.org/officeDocument/2006/relationships/notesSlide"/><Relationship Id="rId68" Target="notesSlides/notesSlide25.xml" Type="http://schemas.openxmlformats.org/officeDocument/2006/relationships/notesSlide"/><Relationship Id="rId69" Target="notesSlides/notesSlide26.xml" Type="http://schemas.openxmlformats.org/officeDocument/2006/relationships/notesSlide"/><Relationship Id="rId7" Target="slides/slide2.xml" Type="http://schemas.openxmlformats.org/officeDocument/2006/relationships/slide"/><Relationship Id="rId70" Target="notesSlides/notesSlide27.xml" Type="http://schemas.openxmlformats.org/officeDocument/2006/relationships/notesSlide"/><Relationship Id="rId71" Target="notesSlides/notesSlide28.xml" Type="http://schemas.openxmlformats.org/officeDocument/2006/relationships/notesSlide"/><Relationship Id="rId72" Target="notesSlides/notesSlide29.xml" Type="http://schemas.openxmlformats.org/officeDocument/2006/relationships/notesSlide"/><Relationship Id="rId73" Target="notesSlides/notesSlide30.xml" Type="http://schemas.openxmlformats.org/officeDocument/2006/relationships/notesSlide"/><Relationship Id="rId74" Target="notesSlides/notesSlide31.xml" Type="http://schemas.openxmlformats.org/officeDocument/2006/relationships/notesSlide"/><Relationship Id="rId75" Target="notesSlides/notesSlide32.xml" Type="http://schemas.openxmlformats.org/officeDocument/2006/relationships/notesSlide"/><Relationship Id="rId76" Target="notesSlides/notesSlide33.xml" Type="http://schemas.openxmlformats.org/officeDocument/2006/relationships/note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5.png" Type="http://schemas.openxmlformats.org/officeDocument/2006/relationships/image"/><Relationship Id="rId4"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6.png" Type="http://schemas.openxmlformats.org/officeDocument/2006/relationships/image"/><Relationship Id="rId4"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7.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8.png" Type="http://schemas.openxmlformats.org/officeDocument/2006/relationships/image"/><Relationship Id="rId4"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9.png" Type="http://schemas.openxmlformats.org/officeDocument/2006/relationships/image"/><Relationship Id="rId4"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0.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3.png" Type="http://schemas.openxmlformats.org/officeDocument/2006/relationships/image"/><Relationship Id="rId4"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24.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5.png" Type="http://schemas.openxmlformats.org/officeDocument/2006/relationships/image"/><Relationship Id="rId4" Target="../media/image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6.jpeg" Type="http://schemas.openxmlformats.org/officeDocument/2006/relationships/image"/><Relationship Id="rId4" Target="../media/image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27.png" Type="http://schemas.openxmlformats.org/officeDocument/2006/relationships/image"/><Relationship Id="rId4"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29.png" Type="http://schemas.openxmlformats.org/officeDocument/2006/relationships/image"/><Relationship Id="rId4" Target="../media/image30.png" Type="http://schemas.openxmlformats.org/officeDocument/2006/relationships/image"/><Relationship Id="rId5" Target="../media/image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1.png" Type="http://schemas.openxmlformats.org/officeDocument/2006/relationships/image"/><Relationship Id="rId4" Target="../media/image32.png" Type="http://schemas.openxmlformats.org/officeDocument/2006/relationships/image"/><Relationship Id="rId5" Target="../media/image33.png" Type="http://schemas.openxmlformats.org/officeDocument/2006/relationships/image"/><Relationship Id="rId6" Target="../media/image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34.jpe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36.png" Type="http://schemas.openxmlformats.org/officeDocument/2006/relationships/image"/><Relationship Id="rId4" Target="../media/image2.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37.png" Type="http://schemas.openxmlformats.org/officeDocument/2006/relationships/image"/><Relationship Id="rId4" Target="../media/image2.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38.png" Type="http://schemas.openxmlformats.org/officeDocument/2006/relationships/image"/><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39.png" Type="http://schemas.openxmlformats.org/officeDocument/2006/relationships/image"/><Relationship Id="rId4" Target="../media/image2.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40.png" Type="http://schemas.openxmlformats.org/officeDocument/2006/relationships/image"/><Relationship Id="rId4" Target="../media/image2.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41.png" Type="http://schemas.openxmlformats.org/officeDocument/2006/relationships/image"/><Relationship Id="rId4" Target="../media/image2.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42.png" Type="http://schemas.openxmlformats.org/officeDocument/2006/relationships/image"/><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 Id="rId4" Target="../media/image1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1.png" Type="http://schemas.openxmlformats.org/officeDocument/2006/relationships/image"/><Relationship Id="rId4" Target="../media/image12.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3.png" Type="http://schemas.openxmlformats.org/officeDocument/2006/relationships/image"/><Relationship Id="rId4" Target="../media/image14.png" Type="http://schemas.openxmlformats.org/officeDocument/2006/relationships/image"/><Relationship Id="rId5"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sp>
        <p:nvSpPr>
          <p:cNvPr name="TextBox 10" id="10"/>
          <p:cNvSpPr txBox="true"/>
          <p:nvPr/>
        </p:nvSpPr>
        <p:spPr>
          <a:xfrm rot="0">
            <a:off x="992238" y="4671860"/>
            <a:ext cx="11606803"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Role on the Global Stage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67843"/>
              </a:srgbClr>
            </a:solidFill>
          </p:spPr>
        </p:sp>
      </p:grpSp>
      <p:sp>
        <p:nvSpPr>
          <p:cNvPr name="TextBox 10" id="10"/>
          <p:cNvSpPr txBox="true"/>
          <p:nvPr/>
        </p:nvSpPr>
        <p:spPr>
          <a:xfrm rot="0">
            <a:off x="992238" y="1323384"/>
            <a:ext cx="8679656" cy="737292"/>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Thailand and the United Nations</a:t>
            </a:r>
          </a:p>
        </p:txBody>
      </p:sp>
      <p:grpSp>
        <p:nvGrpSpPr>
          <p:cNvPr name="Group 11" id="11"/>
          <p:cNvGrpSpPr/>
          <p:nvPr/>
        </p:nvGrpSpPr>
        <p:grpSpPr>
          <a:xfrm rot="0">
            <a:off x="1311173" y="2379612"/>
            <a:ext cx="38100" cy="5873506"/>
            <a:chOff x="0" y="0"/>
            <a:chExt cx="50800" cy="7831341"/>
          </a:xfrm>
        </p:grpSpPr>
        <p:sp>
          <p:nvSpPr>
            <p:cNvPr name="Freeform 12" id="12"/>
            <p:cNvSpPr/>
            <p:nvPr/>
          </p:nvSpPr>
          <p:spPr>
            <a:xfrm flipH="false" flipV="false" rot="0">
              <a:off x="0" y="0"/>
              <a:ext cx="50800" cy="7831328"/>
            </a:xfrm>
            <a:custGeom>
              <a:avLst/>
              <a:gdLst/>
              <a:ahLst/>
              <a:cxnLst/>
              <a:rect r="r" b="b" t="t" l="l"/>
              <a:pathLst>
                <a:path h="7831328" w="50800">
                  <a:moveTo>
                    <a:pt x="0" y="25400"/>
                  </a:moveTo>
                  <a:cubicBezTo>
                    <a:pt x="0" y="11430"/>
                    <a:pt x="11430" y="0"/>
                    <a:pt x="25400" y="0"/>
                  </a:cubicBezTo>
                  <a:cubicBezTo>
                    <a:pt x="39370" y="0"/>
                    <a:pt x="50800" y="11430"/>
                    <a:pt x="50800" y="25400"/>
                  </a:cubicBezTo>
                  <a:lnTo>
                    <a:pt x="50800" y="7805928"/>
                  </a:lnTo>
                  <a:cubicBezTo>
                    <a:pt x="50800" y="7819898"/>
                    <a:pt x="39370" y="7831328"/>
                    <a:pt x="25400" y="7831328"/>
                  </a:cubicBezTo>
                  <a:cubicBezTo>
                    <a:pt x="11430" y="7831328"/>
                    <a:pt x="0" y="7819898"/>
                    <a:pt x="0" y="7805928"/>
                  </a:cubicBezTo>
                  <a:close/>
                </a:path>
              </a:pathLst>
            </a:custGeom>
            <a:solidFill>
              <a:srgbClr val="E4D4B3"/>
            </a:solidFill>
          </p:spPr>
        </p:sp>
      </p:grpSp>
      <p:grpSp>
        <p:nvGrpSpPr>
          <p:cNvPr name="Group 13" id="13"/>
          <p:cNvGrpSpPr/>
          <p:nvPr/>
        </p:nvGrpSpPr>
        <p:grpSpPr>
          <a:xfrm rot="0">
            <a:off x="1592018" y="2679497"/>
            <a:ext cx="850554" cy="38100"/>
            <a:chOff x="0" y="0"/>
            <a:chExt cx="1134072" cy="50800"/>
          </a:xfrm>
        </p:grpSpPr>
        <p:sp>
          <p:nvSpPr>
            <p:cNvPr name="Freeform 14" id="14"/>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15" id="15"/>
          <p:cNvGrpSpPr/>
          <p:nvPr/>
        </p:nvGrpSpPr>
        <p:grpSpPr>
          <a:xfrm rot="0">
            <a:off x="987476" y="2374849"/>
            <a:ext cx="647405" cy="647405"/>
            <a:chOff x="0" y="0"/>
            <a:chExt cx="863206" cy="863206"/>
          </a:xfrm>
        </p:grpSpPr>
        <p:sp>
          <p:nvSpPr>
            <p:cNvPr name="Freeform 16" id="16"/>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098575" y="2480367"/>
            <a:ext cx="425206" cy="483984"/>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18" id="18"/>
          <p:cNvSpPr txBox="true"/>
          <p:nvPr/>
        </p:nvSpPr>
        <p:spPr>
          <a:xfrm rot="0">
            <a:off x="2728760" y="2457898"/>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Joining the UN</a:t>
            </a:r>
          </a:p>
        </p:txBody>
      </p:sp>
      <p:sp>
        <p:nvSpPr>
          <p:cNvPr name="TextBox 19" id="19"/>
          <p:cNvSpPr txBox="true"/>
          <p:nvPr/>
        </p:nvSpPr>
        <p:spPr>
          <a:xfrm rot="0">
            <a:off x="2728760" y="2994717"/>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joined in 1946, shortly after the UN's founding in 1945.</a:t>
            </a:r>
          </a:p>
        </p:txBody>
      </p:sp>
      <p:grpSp>
        <p:nvGrpSpPr>
          <p:cNvPr name="Group 20" id="20"/>
          <p:cNvGrpSpPr/>
          <p:nvPr/>
        </p:nvGrpSpPr>
        <p:grpSpPr>
          <a:xfrm rot="0">
            <a:off x="1592018" y="4410523"/>
            <a:ext cx="850554" cy="38100"/>
            <a:chOff x="0" y="0"/>
            <a:chExt cx="1134072" cy="50800"/>
          </a:xfrm>
        </p:grpSpPr>
        <p:sp>
          <p:nvSpPr>
            <p:cNvPr name="Freeform 21" id="21"/>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22" id="22"/>
          <p:cNvGrpSpPr/>
          <p:nvPr/>
        </p:nvGrpSpPr>
        <p:grpSpPr>
          <a:xfrm rot="0">
            <a:off x="987476" y="4105866"/>
            <a:ext cx="647405" cy="647405"/>
            <a:chOff x="0" y="0"/>
            <a:chExt cx="863206" cy="863206"/>
          </a:xfrm>
        </p:grpSpPr>
        <p:sp>
          <p:nvSpPr>
            <p:cNvPr name="Freeform 23" id="2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24" id="24"/>
          <p:cNvSpPr txBox="true"/>
          <p:nvPr/>
        </p:nvSpPr>
        <p:spPr>
          <a:xfrm rot="0">
            <a:off x="1098575" y="4211393"/>
            <a:ext cx="425206" cy="483984"/>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25" id="25"/>
          <p:cNvSpPr txBox="true"/>
          <p:nvPr/>
        </p:nvSpPr>
        <p:spPr>
          <a:xfrm rot="0">
            <a:off x="2728760" y="4188914"/>
            <a:ext cx="5723039"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Cultural Diplomacy and Education</a:t>
            </a:r>
          </a:p>
        </p:txBody>
      </p:sp>
      <p:sp>
        <p:nvSpPr>
          <p:cNvPr name="TextBox 26" id="26"/>
          <p:cNvSpPr txBox="true"/>
          <p:nvPr/>
        </p:nvSpPr>
        <p:spPr>
          <a:xfrm rot="0">
            <a:off x="2728760" y="4725743"/>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Promotes cultural preservation and education through UNESCO.</a:t>
            </a:r>
          </a:p>
        </p:txBody>
      </p:sp>
      <p:sp>
        <p:nvSpPr>
          <p:cNvPr name="TextBox 27" id="27"/>
          <p:cNvSpPr txBox="true"/>
          <p:nvPr/>
        </p:nvSpPr>
        <p:spPr>
          <a:xfrm rot="0">
            <a:off x="2728760" y="5349478"/>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Several Thai landmarks, such as Ayutthaya and Sukhothai, are UNESCO World Heritage Sites.</a:t>
            </a:r>
          </a:p>
        </p:txBody>
      </p:sp>
      <p:grpSp>
        <p:nvGrpSpPr>
          <p:cNvPr name="Group 28" id="28"/>
          <p:cNvGrpSpPr/>
          <p:nvPr/>
        </p:nvGrpSpPr>
        <p:grpSpPr>
          <a:xfrm rot="0">
            <a:off x="1592018" y="6765284"/>
            <a:ext cx="850554" cy="38100"/>
            <a:chOff x="0" y="0"/>
            <a:chExt cx="1134072" cy="50800"/>
          </a:xfrm>
        </p:grpSpPr>
        <p:sp>
          <p:nvSpPr>
            <p:cNvPr name="Freeform 29" id="29"/>
            <p:cNvSpPr/>
            <p:nvPr/>
          </p:nvSpPr>
          <p:spPr>
            <a:xfrm flipH="false" flipV="false" rot="0">
              <a:off x="0" y="0"/>
              <a:ext cx="1134110" cy="50800"/>
            </a:xfrm>
            <a:custGeom>
              <a:avLst/>
              <a:gdLst/>
              <a:ahLst/>
              <a:cxnLst/>
              <a:rect r="r" b="b" t="t" l="l"/>
              <a:pathLst>
                <a:path h="50800" w="1134110">
                  <a:moveTo>
                    <a:pt x="0" y="25400"/>
                  </a:moveTo>
                  <a:cubicBezTo>
                    <a:pt x="0" y="11430"/>
                    <a:pt x="11430" y="0"/>
                    <a:pt x="25400" y="0"/>
                  </a:cubicBezTo>
                  <a:lnTo>
                    <a:pt x="1108710" y="0"/>
                  </a:lnTo>
                  <a:cubicBezTo>
                    <a:pt x="1122680" y="0"/>
                    <a:pt x="1134110" y="11430"/>
                    <a:pt x="1134110" y="25400"/>
                  </a:cubicBezTo>
                  <a:cubicBezTo>
                    <a:pt x="1134110" y="39370"/>
                    <a:pt x="1122680" y="50800"/>
                    <a:pt x="1108710" y="50800"/>
                  </a:cubicBezTo>
                  <a:lnTo>
                    <a:pt x="25400" y="50800"/>
                  </a:lnTo>
                  <a:cubicBezTo>
                    <a:pt x="11430" y="50800"/>
                    <a:pt x="0" y="39370"/>
                    <a:pt x="0" y="25400"/>
                  </a:cubicBezTo>
                  <a:close/>
                </a:path>
              </a:pathLst>
            </a:custGeom>
            <a:solidFill>
              <a:srgbClr val="E4D4B3"/>
            </a:solidFill>
          </p:spPr>
        </p:sp>
      </p:grpSp>
      <p:grpSp>
        <p:nvGrpSpPr>
          <p:cNvPr name="Group 30" id="30"/>
          <p:cNvGrpSpPr/>
          <p:nvPr/>
        </p:nvGrpSpPr>
        <p:grpSpPr>
          <a:xfrm rot="0">
            <a:off x="987476" y="6460627"/>
            <a:ext cx="647405" cy="647405"/>
            <a:chOff x="0" y="0"/>
            <a:chExt cx="863206" cy="863206"/>
          </a:xfrm>
        </p:grpSpPr>
        <p:sp>
          <p:nvSpPr>
            <p:cNvPr name="Freeform 31" id="31"/>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32" id="32"/>
          <p:cNvSpPr txBox="true"/>
          <p:nvPr/>
        </p:nvSpPr>
        <p:spPr>
          <a:xfrm rot="0">
            <a:off x="1098575" y="6566144"/>
            <a:ext cx="425206" cy="483984"/>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33" id="33"/>
          <p:cNvSpPr txBox="true"/>
          <p:nvPr/>
        </p:nvSpPr>
        <p:spPr>
          <a:xfrm rot="0">
            <a:off x="2728760" y="6543675"/>
            <a:ext cx="3880399"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Peacekeeping Missions</a:t>
            </a:r>
          </a:p>
        </p:txBody>
      </p:sp>
      <p:sp>
        <p:nvSpPr>
          <p:cNvPr name="TextBox 34" id="34"/>
          <p:cNvSpPr txBox="true"/>
          <p:nvPr/>
        </p:nvSpPr>
        <p:spPr>
          <a:xfrm rot="0">
            <a:off x="2728760" y="7080494"/>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Contributed personnel to UN peacekeeping operations in South Sudan, Timor-Leste and more.</a:t>
            </a:r>
          </a:p>
        </p:txBody>
      </p:sp>
      <p:sp>
        <p:nvSpPr>
          <p:cNvPr name="TextBox 35" id="35"/>
          <p:cNvSpPr txBox="true"/>
          <p:nvPr/>
        </p:nvSpPr>
        <p:spPr>
          <a:xfrm rot="0">
            <a:off x="2728760" y="7704239"/>
            <a:ext cx="14567002"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 peacekeepers are recognized for their professionalism and dedication to maintaining global peace.</a:t>
            </a:r>
          </a:p>
        </p:txBody>
      </p:sp>
      <p:sp>
        <p:nvSpPr>
          <p:cNvPr name="TextBox 36" id="36"/>
          <p:cNvSpPr txBox="true"/>
          <p:nvPr/>
        </p:nvSpPr>
        <p:spPr>
          <a:xfrm rot="0">
            <a:off x="1028700" y="8843667"/>
            <a:ext cx="16303523" cy="690578"/>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United Nations General Assembly (UNGA)</a:t>
            </a:r>
          </a:p>
          <a:p>
            <a:pPr algn="l">
              <a:lnSpc>
                <a:spcPts val="2812"/>
              </a:lnSpc>
            </a:pPr>
            <a:r>
              <a:rPr lang="en-US" sz="1749">
                <a:solidFill>
                  <a:srgbClr val="000000"/>
                </a:solidFill>
                <a:latin typeface="Bitter"/>
                <a:ea typeface="Bitter"/>
                <a:cs typeface="Bitter"/>
                <a:sym typeface="Bitter"/>
              </a:rPr>
              <a:t>Photo Credit: Pattaya Mail</a:t>
            </a:r>
          </a:p>
        </p:txBody>
      </p:sp>
      <p:grpSp>
        <p:nvGrpSpPr>
          <p:cNvPr name="Group 37" id="37"/>
          <p:cNvGrpSpPr/>
          <p:nvPr/>
        </p:nvGrpSpPr>
        <p:grpSpPr>
          <a:xfrm rot="0">
            <a:off x="17036948" y="285750"/>
            <a:ext cx="965302" cy="752323"/>
            <a:chOff x="0" y="0"/>
            <a:chExt cx="1287069" cy="1003097"/>
          </a:xfrm>
        </p:grpSpPr>
        <p:sp>
          <p:nvSpPr>
            <p:cNvPr name="Freeform 38" id="3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Freeform 4" id="4"/>
          <p:cNvSpPr/>
          <p:nvPr/>
        </p:nvSpPr>
        <p:spPr>
          <a:xfrm flipH="false" flipV="false" rot="0">
            <a:off x="0" y="0"/>
            <a:ext cx="18288000" cy="5484395"/>
          </a:xfrm>
          <a:custGeom>
            <a:avLst/>
            <a:gdLst/>
            <a:ahLst/>
            <a:cxnLst/>
            <a:rect r="r" b="b" t="t" l="l"/>
            <a:pathLst>
              <a:path h="5484395" w="18288000">
                <a:moveTo>
                  <a:pt x="0" y="0"/>
                </a:moveTo>
                <a:lnTo>
                  <a:pt x="18288000" y="0"/>
                </a:lnTo>
                <a:lnTo>
                  <a:pt x="18288000" y="5484395"/>
                </a:lnTo>
                <a:lnTo>
                  <a:pt x="0" y="5484395"/>
                </a:lnTo>
                <a:lnTo>
                  <a:pt x="0" y="0"/>
                </a:lnTo>
                <a:close/>
              </a:path>
            </a:pathLst>
          </a:custGeom>
          <a:blipFill>
            <a:blip r:embed="rId3"/>
            <a:stretch>
              <a:fillRect l="0" t="-49712" r="0" b="-72452"/>
            </a:stretch>
          </a:blipFill>
        </p:spPr>
      </p:sp>
      <p:sp>
        <p:nvSpPr>
          <p:cNvPr name="TextBox 5" id="5"/>
          <p:cNvSpPr txBox="true"/>
          <p:nvPr/>
        </p:nvSpPr>
        <p:spPr>
          <a:xfrm rot="0">
            <a:off x="1028700" y="5114925"/>
            <a:ext cx="11711471" cy="2620941"/>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UNESCO </a:t>
            </a:r>
          </a:p>
          <a:p>
            <a:pPr algn="l">
              <a:lnSpc>
                <a:spcPts val="6312"/>
              </a:lnSpc>
            </a:pPr>
            <a:r>
              <a:rPr lang="en-US" sz="5062" b="true">
                <a:solidFill>
                  <a:srgbClr val="253A7E"/>
                </a:solidFill>
                <a:latin typeface="Bitter Bold"/>
                <a:ea typeface="Bitter Bold"/>
                <a:cs typeface="Bitter Bold"/>
                <a:sym typeface="Bitter Bold"/>
              </a:rPr>
              <a:t>Thailand’s </a:t>
            </a:r>
            <a:r>
              <a:rPr lang="en-US" sz="5062" b="true">
                <a:solidFill>
                  <a:srgbClr val="253A7E"/>
                </a:solidFill>
                <a:latin typeface="Bitter Bold"/>
                <a:ea typeface="Bitter Bold"/>
                <a:cs typeface="Bitter Bold"/>
                <a:sym typeface="Bitter Bold"/>
              </a:rPr>
              <a:t>Properties </a:t>
            </a:r>
          </a:p>
          <a:p>
            <a:pPr algn="l">
              <a:lnSpc>
                <a:spcPts val="6313"/>
              </a:lnSpc>
            </a:pPr>
            <a:r>
              <a:rPr lang="en-US" sz="5062" b="true">
                <a:solidFill>
                  <a:srgbClr val="253A7E"/>
                </a:solidFill>
                <a:latin typeface="Bitter Bold"/>
                <a:ea typeface="Bitter Bold"/>
                <a:cs typeface="Bitter Bold"/>
                <a:sym typeface="Bitter Bold"/>
              </a:rPr>
              <a:t>inscribed on the World Heritage List</a:t>
            </a:r>
          </a:p>
        </p:txBody>
      </p:sp>
      <p:sp>
        <p:nvSpPr>
          <p:cNvPr name="TextBox 6" id="6"/>
          <p:cNvSpPr txBox="true"/>
          <p:nvPr/>
        </p:nvSpPr>
        <p:spPr>
          <a:xfrm rot="0">
            <a:off x="1028700" y="8050182"/>
            <a:ext cx="16230600" cy="91669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has </a:t>
            </a:r>
            <a:r>
              <a:rPr lang="en-US" sz="2187" b="true">
                <a:solidFill>
                  <a:srgbClr val="000000"/>
                </a:solidFill>
                <a:latin typeface="Bitter Bold"/>
                <a:ea typeface="Bitter Bold"/>
                <a:cs typeface="Bitter Bold"/>
                <a:sym typeface="Bitter Bold"/>
              </a:rPr>
              <a:t>nine pr</a:t>
            </a:r>
            <a:r>
              <a:rPr lang="en-US" sz="2187" b="true">
                <a:solidFill>
                  <a:srgbClr val="000000"/>
                </a:solidFill>
                <a:latin typeface="Bitter Bold"/>
                <a:ea typeface="Bitter Bold"/>
                <a:cs typeface="Bitter Bold"/>
                <a:sym typeface="Bitter Bold"/>
              </a:rPr>
              <a:t>operties</a:t>
            </a:r>
            <a:r>
              <a:rPr lang="en-US" sz="2187">
                <a:solidFill>
                  <a:srgbClr val="000000"/>
                </a:solidFill>
                <a:latin typeface="Bitter"/>
                <a:ea typeface="Bitter"/>
                <a:cs typeface="Bitter"/>
                <a:sym typeface="Bitter"/>
              </a:rPr>
              <a:t> officially inscribed on </a:t>
            </a:r>
            <a:r>
              <a:rPr lang="en-US" sz="2187">
                <a:solidFill>
                  <a:srgbClr val="000000"/>
                </a:solidFill>
                <a:latin typeface="Bitter"/>
                <a:ea typeface="Bitter"/>
                <a:cs typeface="Bitter"/>
                <a:sym typeface="Bitter"/>
              </a:rPr>
              <a:t>the </a:t>
            </a:r>
            <a:r>
              <a:rPr lang="en-US" sz="2187">
                <a:solidFill>
                  <a:srgbClr val="000000"/>
                </a:solidFill>
                <a:latin typeface="Bitter"/>
                <a:ea typeface="Bitter"/>
                <a:cs typeface="Bitter"/>
                <a:sym typeface="Bitter"/>
              </a:rPr>
              <a:t>UNESCO</a:t>
            </a:r>
            <a:r>
              <a:rPr lang="en-US" sz="2187">
                <a:solidFill>
                  <a:srgbClr val="000000"/>
                </a:solidFill>
                <a:latin typeface="Bitter"/>
                <a:ea typeface="Bitter"/>
                <a:cs typeface="Bitter"/>
                <a:sym typeface="Bitter"/>
              </a:rPr>
              <a:t> World </a:t>
            </a:r>
            <a:r>
              <a:rPr lang="en-US" sz="2187">
                <a:solidFill>
                  <a:srgbClr val="000000"/>
                </a:solidFill>
                <a:latin typeface="Bitter"/>
                <a:ea typeface="Bitter"/>
                <a:cs typeface="Bitter"/>
                <a:sym typeface="Bitter"/>
              </a:rPr>
              <a:t>Herit</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ge List. This i</a:t>
            </a:r>
            <a:r>
              <a:rPr lang="en-US" sz="2187">
                <a:solidFill>
                  <a:srgbClr val="000000"/>
                </a:solidFill>
                <a:latin typeface="Bitter"/>
                <a:ea typeface="Bitter"/>
                <a:cs typeface="Bitter"/>
                <a:sym typeface="Bitter"/>
              </a:rPr>
              <a:t>n</a:t>
            </a:r>
            <a:r>
              <a:rPr lang="en-US" sz="2187">
                <a:solidFill>
                  <a:srgbClr val="000000"/>
                </a:solidFill>
                <a:latin typeface="Bitter"/>
                <a:ea typeface="Bitter"/>
                <a:cs typeface="Bitter"/>
                <a:sym typeface="Bitter"/>
              </a:rPr>
              <a:t>cludes</a:t>
            </a:r>
            <a:r>
              <a:rPr lang="en-US" sz="2187" b="true">
                <a:solidFill>
                  <a:srgbClr val="000000"/>
                </a:solidFill>
                <a:latin typeface="Bitter Bold"/>
                <a:ea typeface="Bitter Bold"/>
                <a:cs typeface="Bitter Bold"/>
                <a:sym typeface="Bitter Bold"/>
              </a:rPr>
              <a:t> six cultural sites and three natural sites</a:t>
            </a:r>
            <a:r>
              <a:rPr lang="en-US" sz="2187">
                <a:solidFill>
                  <a:srgbClr val="000000"/>
                </a:solidFill>
                <a:latin typeface="Bitter"/>
                <a:ea typeface="Bitter"/>
                <a:cs typeface="Bitter"/>
                <a:sym typeface="Bitter"/>
              </a:rPr>
              <a:t>, showcasing the country's rich historical legacy and unique ecological diversity.</a:t>
            </a:r>
          </a:p>
        </p:txBody>
      </p:sp>
      <p:sp>
        <p:nvSpPr>
          <p:cNvPr name="TextBox 7" id="7"/>
          <p:cNvSpPr txBox="true"/>
          <p:nvPr/>
        </p:nvSpPr>
        <p:spPr>
          <a:xfrm rot="0">
            <a:off x="1028700" y="9522995"/>
            <a:ext cx="12043846"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Pictured: Wat Chaiwatthanaram, Historic City of Ayutthaya - Photo Credit: fanclubthailand</a:t>
            </a:r>
          </a:p>
        </p:txBody>
      </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144000" y="0"/>
            <a:ext cx="9144000" cy="10287000"/>
            <a:chOff x="0" y="0"/>
            <a:chExt cx="15997433" cy="17997112"/>
          </a:xfrm>
        </p:grpSpPr>
        <p:sp>
          <p:nvSpPr>
            <p:cNvPr name="Freeform 8" id="8"/>
            <p:cNvSpPr/>
            <p:nvPr/>
          </p:nvSpPr>
          <p:spPr>
            <a:xfrm flipH="false" flipV="false" rot="81673">
              <a:off x="-211506" y="-187473"/>
              <a:ext cx="16420311" cy="18371906"/>
            </a:xfrm>
            <a:custGeom>
              <a:avLst/>
              <a:gdLst/>
              <a:ahLst/>
              <a:cxnLst/>
              <a:rect r="r" b="b" t="t" l="l"/>
              <a:pathLst>
                <a:path h="18371906" w="16420311">
                  <a:moveTo>
                    <a:pt x="0" y="380025"/>
                  </a:moveTo>
                  <a:lnTo>
                    <a:pt x="15992783" y="0"/>
                  </a:lnTo>
                  <a:lnTo>
                    <a:pt x="16420310" y="17991882"/>
                  </a:lnTo>
                  <a:lnTo>
                    <a:pt x="427527" y="18371906"/>
                  </a:lnTo>
                  <a:lnTo>
                    <a:pt x="0" y="380025"/>
                  </a:lnTo>
                  <a:close/>
                </a:path>
              </a:pathLst>
            </a:custGeom>
            <a:blipFill>
              <a:blip r:embed="rId3"/>
              <a:stretch>
                <a:fillRect l="-29810" t="-736" r="-39168" b="0"/>
              </a:stretch>
            </a:blipFill>
          </p:spPr>
        </p:sp>
      </p:grpSp>
      <p:sp>
        <p:nvSpPr>
          <p:cNvPr name="TextBox 9" id="9"/>
          <p:cNvSpPr txBox="true"/>
          <p:nvPr/>
        </p:nvSpPr>
        <p:spPr>
          <a:xfrm rot="0">
            <a:off x="965392" y="2366078"/>
            <a:ext cx="7807504" cy="1105298"/>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1</a:t>
            </a:r>
            <a:r>
              <a:rPr lang="en-US" sz="3385" b="true">
                <a:solidFill>
                  <a:srgbClr val="253A7E"/>
                </a:solidFill>
                <a:latin typeface="Bitter Bold"/>
                <a:ea typeface="Bitter Bold"/>
                <a:cs typeface="Bitter Bold"/>
                <a:sym typeface="Bitter Bold"/>
              </a:rPr>
              <a:t>. Historic Town of Sukhothai </a:t>
            </a:r>
          </a:p>
          <a:p>
            <a:pPr algn="l">
              <a:lnSpc>
                <a:spcPts val="4248"/>
              </a:lnSpc>
            </a:pPr>
            <a:r>
              <a:rPr lang="en-US" sz="3385" b="true">
                <a:solidFill>
                  <a:srgbClr val="253A7E"/>
                </a:solidFill>
                <a:latin typeface="Bitter Bold"/>
                <a:ea typeface="Bitter Bold"/>
                <a:cs typeface="Bitter Bold"/>
                <a:sym typeface="Bitter Bold"/>
              </a:rPr>
              <a:t>and Associated Historic Towns</a:t>
            </a:r>
          </a:p>
        </p:txBody>
      </p:sp>
      <p:sp>
        <p:nvSpPr>
          <p:cNvPr name="TextBox 10" id="10"/>
          <p:cNvSpPr txBox="true"/>
          <p:nvPr/>
        </p:nvSpPr>
        <p:spPr>
          <a:xfrm rot="0">
            <a:off x="965392" y="3957151"/>
            <a:ext cx="7025452" cy="341663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c</a:t>
            </a:r>
            <a:r>
              <a:rPr lang="en-US" sz="2390">
                <a:solidFill>
                  <a:srgbClr val="000000"/>
                </a:solidFill>
                <a:latin typeface="Bitter"/>
                <a:ea typeface="Bitter"/>
                <a:cs typeface="Bitter"/>
                <a:sym typeface="Bitter"/>
              </a:rPr>
              <a:t>apital of the first Kingdom of Siam in the 13th and 14th centuries. </a:t>
            </a:r>
          </a:p>
          <a:p>
            <a:pPr algn="l" marL="516002" indent="-258001" lvl="1">
              <a:lnSpc>
                <a:spcPts val="3864"/>
              </a:lnSpc>
              <a:buFont typeface="Arial"/>
              <a:buChar char="•"/>
            </a:pPr>
            <a:r>
              <a:rPr lang="en-US" sz="2390">
                <a:solidFill>
                  <a:srgbClr val="000000"/>
                </a:solidFill>
                <a:latin typeface="Bitter"/>
                <a:ea typeface="Bitter"/>
                <a:cs typeface="Bitter"/>
                <a:sym typeface="Bitter"/>
              </a:rPr>
              <a:t>It has a number of fine monuments, illustrating the beginnings of Thai architecture. </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sz="2390">
                <a:solidFill>
                  <a:srgbClr val="000000"/>
                </a:solidFill>
                <a:latin typeface="Bitter"/>
                <a:ea typeface="Bitter"/>
                <a:cs typeface="Bitter"/>
                <a:sym typeface="Bitter"/>
              </a:rPr>
              <a:t>a </a:t>
            </a:r>
            <a:r>
              <a:rPr lang="en-US" b="true" sz="2390">
                <a:solidFill>
                  <a:srgbClr val="000000"/>
                </a:solidFill>
                <a:latin typeface="Bitter Bold"/>
                <a:ea typeface="Bitter Bold"/>
                <a:cs typeface="Bitter Bold"/>
                <a:sym typeface="Bitter Bold"/>
              </a:rPr>
              <a:t>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r>
              <a:rPr lang="en-US" sz="2390">
                <a:solidFill>
                  <a:srgbClr val="000000"/>
                </a:solidFill>
                <a:latin typeface="Bitter"/>
                <a:ea typeface="Bitter"/>
                <a:cs typeface="Bitter"/>
                <a:sym typeface="Bitter"/>
              </a:rPr>
              <a:t>.</a:t>
            </a:r>
          </a:p>
        </p:txBody>
      </p:sp>
      <p:sp>
        <p:nvSpPr>
          <p:cNvPr name="TextBox 11" id="11"/>
          <p:cNvSpPr txBox="true"/>
          <p:nvPr/>
        </p:nvSpPr>
        <p:spPr>
          <a:xfrm rot="0">
            <a:off x="1028700" y="8069106"/>
            <a:ext cx="7744196"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Historic Town of Sukhothai and Associated Historic Towns</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7089" t="0" r="-43246" b="0"/>
              </a:stretch>
            </a:blipFill>
          </p:spPr>
        </p:sp>
      </p:grpSp>
      <p:sp>
        <p:nvSpPr>
          <p:cNvPr name="TextBox 9" id="9"/>
          <p:cNvSpPr txBox="true"/>
          <p:nvPr/>
        </p:nvSpPr>
        <p:spPr>
          <a:xfrm rot="0">
            <a:off x="965392" y="2366078"/>
            <a:ext cx="7807504" cy="538367"/>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2</a:t>
            </a:r>
            <a:r>
              <a:rPr lang="en-US" sz="3385" b="true">
                <a:solidFill>
                  <a:srgbClr val="253A7E"/>
                </a:solidFill>
                <a:latin typeface="Bitter Bold"/>
                <a:ea typeface="Bitter Bold"/>
                <a:cs typeface="Bitter Bold"/>
                <a:sym typeface="Bitter Bold"/>
              </a:rPr>
              <a:t>. Historic City of Ayutthaya</a:t>
            </a:r>
          </a:p>
        </p:txBody>
      </p:sp>
      <p:sp>
        <p:nvSpPr>
          <p:cNvPr name="TextBox 10" id="10"/>
          <p:cNvSpPr txBox="true"/>
          <p:nvPr/>
        </p:nvSpPr>
        <p:spPr>
          <a:xfrm rot="0">
            <a:off x="965392" y="3527929"/>
            <a:ext cx="7025452" cy="341663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Became the second</a:t>
            </a:r>
            <a:r>
              <a:rPr lang="en-US" sz="2390">
                <a:solidFill>
                  <a:srgbClr val="000000"/>
                </a:solidFill>
                <a:latin typeface="Bitter"/>
                <a:ea typeface="Bitter"/>
                <a:cs typeface="Bitter"/>
                <a:sym typeface="Bitter"/>
              </a:rPr>
              <a:t> Siamese capital after Sukhothai.  </a:t>
            </a:r>
          </a:p>
          <a:p>
            <a:pPr algn="l" marL="516002" indent="-258001" lvl="1">
              <a:lnSpc>
                <a:spcPts val="3864"/>
              </a:lnSpc>
              <a:buFont typeface="Arial"/>
              <a:buChar char="•"/>
            </a:pPr>
            <a:r>
              <a:rPr lang="en-US" sz="2390">
                <a:solidFill>
                  <a:srgbClr val="000000"/>
                </a:solidFill>
                <a:latin typeface="Bitter"/>
                <a:ea typeface="Bitter"/>
                <a:cs typeface="Bitter"/>
                <a:sym typeface="Bitter"/>
              </a:rPr>
              <a:t>It</a:t>
            </a:r>
            <a:r>
              <a:rPr lang="en-US" sz="2390">
                <a:solidFill>
                  <a:srgbClr val="000000"/>
                </a:solidFill>
                <a:latin typeface="Bitter"/>
                <a:ea typeface="Bitter"/>
                <a:cs typeface="Bitter"/>
                <a:sym typeface="Bitter"/>
              </a:rPr>
              <a:t>s remains, characterized by the prang (reliquary towers) and gigantic monasteries, give an idea of its past splendour.</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p>
        </p:txBody>
      </p:sp>
      <p:sp>
        <p:nvSpPr>
          <p:cNvPr name="TextBox 11" id="11"/>
          <p:cNvSpPr txBox="true"/>
          <p:nvPr/>
        </p:nvSpPr>
        <p:spPr>
          <a:xfrm rot="0">
            <a:off x="1028700" y="7639883"/>
            <a:ext cx="7744196"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Historic City of Ayutthaya</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25548" t="0" r="-54280" b="0"/>
              </a:stretch>
            </a:blipFill>
          </p:spPr>
        </p:sp>
      </p:grpSp>
      <p:sp>
        <p:nvSpPr>
          <p:cNvPr name="TextBox 9" id="9"/>
          <p:cNvSpPr txBox="true"/>
          <p:nvPr/>
        </p:nvSpPr>
        <p:spPr>
          <a:xfrm rot="0">
            <a:off x="965392" y="2366078"/>
            <a:ext cx="7807504" cy="1071961"/>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3. Ban Chiang Archaeological Site</a:t>
            </a:r>
          </a:p>
          <a:p>
            <a:pPr algn="l">
              <a:lnSpc>
                <a:spcPts val="4248"/>
              </a:lnSpc>
            </a:pPr>
            <a:r>
              <a:rPr lang="en-US" sz="3385" b="true">
                <a:solidFill>
                  <a:srgbClr val="253A7E"/>
                </a:solidFill>
                <a:latin typeface="Bitter Bold"/>
                <a:ea typeface="Bitter Bold"/>
                <a:cs typeface="Bitter Bold"/>
                <a:sym typeface="Bitter Bold"/>
              </a:rPr>
              <a:t>(Udon Thani)</a:t>
            </a:r>
          </a:p>
        </p:txBody>
      </p:sp>
      <p:sp>
        <p:nvSpPr>
          <p:cNvPr name="TextBox 10" id="10"/>
          <p:cNvSpPr txBox="true"/>
          <p:nvPr/>
        </p:nvSpPr>
        <p:spPr>
          <a:xfrm rot="0">
            <a:off x="965392" y="3754849"/>
            <a:ext cx="7025452" cy="341663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1992.</a:t>
            </a:r>
          </a:p>
        </p:txBody>
      </p:sp>
      <p:sp>
        <p:nvSpPr>
          <p:cNvPr name="TextBox 11" id="11"/>
          <p:cNvSpPr txBox="true"/>
          <p:nvPr/>
        </p:nvSpPr>
        <p:spPr>
          <a:xfrm rot="0">
            <a:off x="1028700" y="7866804"/>
            <a:ext cx="8115300"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Ban Chiang Archaeological Site</a:t>
            </a:r>
          </a:p>
          <a:p>
            <a:pPr algn="l">
              <a:lnSpc>
                <a:spcPts val="2312"/>
              </a:lnSpc>
              <a:spcBef>
                <a:spcPct val="0"/>
              </a:spcBef>
            </a:pPr>
            <a:r>
              <a:rPr lang="en-US" sz="1842">
                <a:solidFill>
                  <a:srgbClr val="000000"/>
                </a:solidFill>
                <a:latin typeface="Bitter"/>
                <a:ea typeface="Bitter"/>
                <a:cs typeface="Bitter"/>
                <a:sym typeface="Bitter"/>
              </a:rPr>
              <a:t>Photo Credit: Kiwiodysee</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49075" t="0" r="-63772" b="0"/>
              </a:stretch>
            </a:blipFill>
          </p:spPr>
        </p:sp>
      </p:grpSp>
      <p:sp>
        <p:nvSpPr>
          <p:cNvPr name="TextBox 9" id="9"/>
          <p:cNvSpPr txBox="true"/>
          <p:nvPr/>
        </p:nvSpPr>
        <p:spPr>
          <a:xfrm rot="0">
            <a:off x="965392" y="2366078"/>
            <a:ext cx="8531596" cy="538367"/>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4</a:t>
            </a:r>
            <a:r>
              <a:rPr lang="en-US" sz="3385" b="true">
                <a:solidFill>
                  <a:srgbClr val="253A7E"/>
                </a:solidFill>
                <a:latin typeface="Bitter Bold"/>
                <a:ea typeface="Bitter Bold"/>
                <a:cs typeface="Bitter Bold"/>
                <a:sym typeface="Bitter Bold"/>
              </a:rPr>
              <a:t>. Si Thep Historical Park (Phetchabun)</a:t>
            </a:r>
          </a:p>
        </p:txBody>
      </p:sp>
      <p:sp>
        <p:nvSpPr>
          <p:cNvPr name="TextBox 10" id="10"/>
          <p:cNvSpPr txBox="true"/>
          <p:nvPr/>
        </p:nvSpPr>
        <p:spPr>
          <a:xfrm rot="0">
            <a:off x="965392" y="3527929"/>
            <a:ext cx="7025452" cy="341416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2023.</a:t>
            </a:r>
          </a:p>
        </p:txBody>
      </p:sp>
      <p:sp>
        <p:nvSpPr>
          <p:cNvPr name="TextBox 11" id="11"/>
          <p:cNvSpPr txBox="true"/>
          <p:nvPr/>
        </p:nvSpPr>
        <p:spPr>
          <a:xfrm rot="0">
            <a:off x="1028700" y="7639883"/>
            <a:ext cx="8115300"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Prang Si Thep, Si Thep Historical Park, Phetchabun</a:t>
            </a:r>
          </a:p>
          <a:p>
            <a:pPr algn="l">
              <a:lnSpc>
                <a:spcPts val="2312"/>
              </a:lnSpc>
              <a:spcBef>
                <a:spcPct val="0"/>
              </a:spcBef>
            </a:pPr>
            <a:r>
              <a:rPr lang="en-US" sz="1842">
                <a:solidFill>
                  <a:srgbClr val="000000"/>
                </a:solidFill>
                <a:latin typeface="Bitter"/>
                <a:ea typeface="Bitter"/>
                <a:cs typeface="Bitter"/>
                <a:sym typeface="Bitter"/>
              </a:rPr>
              <a:t>Photo Credit: Fine Arts Department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17897" t="0" r="-42000" b="0"/>
              </a:stretch>
            </a:blipFill>
          </p:spPr>
        </p:sp>
      </p:grpSp>
      <p:sp>
        <p:nvSpPr>
          <p:cNvPr name="TextBox 9" id="9"/>
          <p:cNvSpPr txBox="true"/>
          <p:nvPr/>
        </p:nvSpPr>
        <p:spPr>
          <a:xfrm rot="0">
            <a:off x="965392" y="2366078"/>
            <a:ext cx="7807504" cy="571704"/>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5</a:t>
            </a:r>
            <a:r>
              <a:rPr lang="en-US" sz="3385" b="true">
                <a:solidFill>
                  <a:srgbClr val="253A7E"/>
                </a:solidFill>
                <a:latin typeface="Bitter Bold"/>
                <a:ea typeface="Bitter Bold"/>
                <a:cs typeface="Bitter Bold"/>
                <a:sym typeface="Bitter Bold"/>
              </a:rPr>
              <a:t>. Phu Phra Bat (Udon Thani)</a:t>
            </a:r>
          </a:p>
        </p:txBody>
      </p:sp>
      <p:sp>
        <p:nvSpPr>
          <p:cNvPr name="TextBox 10" id="10"/>
          <p:cNvSpPr txBox="true"/>
          <p:nvPr/>
        </p:nvSpPr>
        <p:spPr>
          <a:xfrm rot="0">
            <a:off x="965392" y="3527929"/>
            <a:ext cx="7025452" cy="341416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The most</a:t>
            </a:r>
            <a:r>
              <a:rPr lang="en-US" sz="2390">
                <a:solidFill>
                  <a:srgbClr val="000000"/>
                </a:solidFill>
                <a:latin typeface="Bitter"/>
                <a:ea typeface="Bitter"/>
                <a:cs typeface="Bitter"/>
                <a:sym typeface="Bitter"/>
              </a:rPr>
              <a:t> important prehistoric settlement discovered in South-East Asia. </a:t>
            </a:r>
          </a:p>
          <a:p>
            <a:pPr algn="l" marL="516002" indent="-258001" lvl="1">
              <a:lnSpc>
                <a:spcPts val="3864"/>
              </a:lnSpc>
              <a:buFont typeface="Arial"/>
              <a:buChar char="•"/>
            </a:pPr>
            <a:r>
              <a:rPr lang="en-US" sz="2390">
                <a:solidFill>
                  <a:srgbClr val="000000"/>
                </a:solidFill>
                <a:latin typeface="Bitter"/>
                <a:ea typeface="Bitter"/>
                <a:cs typeface="Bitter"/>
                <a:sym typeface="Bitter"/>
              </a:rPr>
              <a:t>P</a:t>
            </a:r>
            <a:r>
              <a:rPr lang="en-US" sz="2390">
                <a:solidFill>
                  <a:srgbClr val="000000"/>
                </a:solidFill>
                <a:latin typeface="Bitter"/>
                <a:ea typeface="Bitter"/>
                <a:cs typeface="Bitter"/>
                <a:sym typeface="Bitter"/>
              </a:rPr>
              <a:t>resents the earliest evidence of farming in the region and of the manufacture and use of metals.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2024.</a:t>
            </a:r>
          </a:p>
        </p:txBody>
      </p:sp>
      <p:sp>
        <p:nvSpPr>
          <p:cNvPr name="TextBox 11" id="11"/>
          <p:cNvSpPr txBox="true"/>
          <p:nvPr/>
        </p:nvSpPr>
        <p:spPr>
          <a:xfrm rot="0">
            <a:off x="1028700" y="7639883"/>
            <a:ext cx="8115300"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Hor Nang Usa, Phu Phra Bat Historical Park, Udon Thani</a:t>
            </a:r>
          </a:p>
          <a:p>
            <a:pPr algn="l">
              <a:lnSpc>
                <a:spcPts val="2312"/>
              </a:lnSpc>
              <a:spcBef>
                <a:spcPct val="0"/>
              </a:spcBef>
            </a:pPr>
            <a:r>
              <a:rPr lang="en-US" sz="1842">
                <a:solidFill>
                  <a:srgbClr val="000000"/>
                </a:solidFill>
                <a:latin typeface="Bitter"/>
                <a:ea typeface="Bitter"/>
                <a:cs typeface="Bitter"/>
                <a:sym typeface="Bitter"/>
              </a:rPr>
              <a:t>Photo Credit: Fine Arts Department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Cu</a:t>
            </a:r>
            <a:r>
              <a:rPr lang="en-US" sz="4877" b="true">
                <a:solidFill>
                  <a:srgbClr val="253A7E"/>
                </a:solidFill>
                <a:latin typeface="Bitter Bold"/>
                <a:ea typeface="Bitter Bold"/>
                <a:cs typeface="Bitter Bold"/>
                <a:sym typeface="Bitter Bold"/>
              </a:rPr>
              <a:t>l</a:t>
            </a:r>
            <a:r>
              <a:rPr lang="en-US" sz="4877" b="true">
                <a:solidFill>
                  <a:srgbClr val="253A7E"/>
                </a:solidFill>
                <a:latin typeface="Bitter Bold"/>
                <a:ea typeface="Bitter Bold"/>
                <a:cs typeface="Bitter Bold"/>
                <a:sym typeface="Bitter Bold"/>
              </a:rPr>
              <a:t>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38272" r="0" b="-9969"/>
              </a:stretch>
            </a:blipFill>
          </p:spPr>
        </p:sp>
      </p:gr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1" id="11"/>
          <p:cNvSpPr txBox="true"/>
          <p:nvPr/>
        </p:nvSpPr>
        <p:spPr>
          <a:xfrm rot="0">
            <a:off x="965392" y="2366078"/>
            <a:ext cx="8577043" cy="1102097"/>
          </a:xfrm>
          <a:prstGeom prst="rect">
            <a:avLst/>
          </a:prstGeom>
        </p:spPr>
        <p:txBody>
          <a:bodyPr anchor="t" rtlCol="false" tIns="0" lIns="0" bIns="0" rIns="0">
            <a:spAutoFit/>
          </a:bodyPr>
          <a:lstStyle/>
          <a:p>
            <a:pPr algn="l">
              <a:lnSpc>
                <a:spcPts val="4123"/>
              </a:lnSpc>
            </a:pPr>
            <a:r>
              <a:rPr lang="en-US" sz="3285" b="true">
                <a:solidFill>
                  <a:srgbClr val="253A7E"/>
                </a:solidFill>
                <a:latin typeface="Bitter Bold"/>
                <a:ea typeface="Bitter Bold"/>
                <a:cs typeface="Bitter Bold"/>
                <a:sym typeface="Bitter Bold"/>
              </a:rPr>
              <a:t>6</a:t>
            </a:r>
            <a:r>
              <a:rPr lang="en-US" sz="3285" b="true">
                <a:solidFill>
                  <a:srgbClr val="253A7E"/>
                </a:solidFill>
                <a:latin typeface="Bitter Bold"/>
                <a:ea typeface="Bitter Bold"/>
                <a:cs typeface="Bitter Bold"/>
                <a:sym typeface="Bitter Bold"/>
              </a:rPr>
              <a:t>. Wat Phra Mahathat Woramahawihan (Nakhon Si Thammarat)</a:t>
            </a:r>
          </a:p>
        </p:txBody>
      </p:sp>
      <p:sp>
        <p:nvSpPr>
          <p:cNvPr name="TextBox 12" id="12"/>
          <p:cNvSpPr txBox="true"/>
          <p:nvPr/>
        </p:nvSpPr>
        <p:spPr>
          <a:xfrm rot="0">
            <a:off x="965392" y="3879870"/>
            <a:ext cx="8178608" cy="4871485"/>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Founded in the 8th century, Wat</a:t>
            </a:r>
            <a:r>
              <a:rPr lang="en-US" sz="2390">
                <a:solidFill>
                  <a:srgbClr val="000000"/>
                </a:solidFill>
                <a:latin typeface="Bitter"/>
                <a:ea typeface="Bitter"/>
                <a:cs typeface="Bitter"/>
                <a:sym typeface="Bitter"/>
              </a:rPr>
              <a:t> Phra Mahathat Woramahawihan has been a major Buddhist centre in southern Thailand for over 1,500 years.</a:t>
            </a:r>
          </a:p>
          <a:p>
            <a:pPr algn="l" marL="516002" indent="-258001" lvl="1">
              <a:lnSpc>
                <a:spcPts val="3864"/>
              </a:lnSpc>
              <a:buFont typeface="Arial"/>
              <a:buChar char="•"/>
            </a:pP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ts architecture and traditions blend influences from India, Java, Sri Lanka and the Mon region.</a:t>
            </a:r>
          </a:p>
          <a:p>
            <a:pPr algn="l" marL="516002" indent="-258001" lvl="1">
              <a:lnSpc>
                <a:spcPts val="3864"/>
              </a:lnSpc>
              <a:buFont typeface="Arial"/>
              <a:buChar char="•"/>
            </a:pPr>
            <a:r>
              <a:rPr lang="en-US" sz="2390">
                <a:solidFill>
                  <a:srgbClr val="000000"/>
                </a:solidFill>
                <a:latin typeface="Bitter"/>
                <a:ea typeface="Bitter"/>
                <a:cs typeface="Bitter"/>
                <a:sym typeface="Bitter"/>
              </a:rPr>
              <a:t>The monastery preserves important traditions, including the annual cloth-wrapping ceremony, and Nora dance drama.</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2026.</a:t>
            </a:r>
          </a:p>
        </p:txBody>
      </p:sp>
      <p:sp>
        <p:nvSpPr>
          <p:cNvPr name="TextBox 13" id="13"/>
          <p:cNvSpPr txBox="true"/>
          <p:nvPr/>
        </p:nvSpPr>
        <p:spPr>
          <a:xfrm rot="0">
            <a:off x="1028700" y="9239250"/>
            <a:ext cx="8115300"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Wat Phra Mahathat Woramahawihan</a:t>
            </a:r>
          </a:p>
          <a:p>
            <a:pPr algn="l">
              <a:lnSpc>
                <a:spcPts val="2312"/>
              </a:lnSpc>
              <a:spcBef>
                <a:spcPct val="0"/>
              </a:spcBef>
            </a:pPr>
            <a:r>
              <a:rPr lang="en-US" sz="1842">
                <a:solidFill>
                  <a:srgbClr val="000000"/>
                </a:solidFill>
                <a:latin typeface="Bitter"/>
                <a:ea typeface="Bitter"/>
                <a:cs typeface="Bitter"/>
                <a:sym typeface="Bitter"/>
              </a:rPr>
              <a:t>Photo Credit: Tourism Authority of Thailand (TAT)</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1782" t="0" r="-84621" b="0"/>
              </a:stretch>
            </a:blipFill>
          </p:spPr>
        </p:sp>
      </p:grpSp>
      <p:sp>
        <p:nvSpPr>
          <p:cNvPr name="TextBox 9" id="9"/>
          <p:cNvSpPr txBox="true"/>
          <p:nvPr/>
        </p:nvSpPr>
        <p:spPr>
          <a:xfrm rot="0">
            <a:off x="965392" y="2366078"/>
            <a:ext cx="8178608" cy="1138442"/>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1</a:t>
            </a:r>
            <a:r>
              <a:rPr lang="en-US" sz="3385" b="true">
                <a:solidFill>
                  <a:srgbClr val="253A7E"/>
                </a:solidFill>
                <a:latin typeface="Bitter Bold"/>
                <a:ea typeface="Bitter Bold"/>
                <a:cs typeface="Bitter Bold"/>
                <a:sym typeface="Bitter Bold"/>
              </a:rPr>
              <a:t>. Thungyai-Huai Kha Khaeng Wildlife Sanctuaries</a:t>
            </a:r>
          </a:p>
        </p:txBody>
      </p:sp>
      <p:sp>
        <p:nvSpPr>
          <p:cNvPr name="TextBox 10" id="10"/>
          <p:cNvSpPr txBox="true"/>
          <p:nvPr/>
        </p:nvSpPr>
        <p:spPr>
          <a:xfrm rot="0">
            <a:off x="965392" y="3990294"/>
            <a:ext cx="7025452" cy="341663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C</a:t>
            </a:r>
            <a:r>
              <a:rPr lang="en-US" sz="2390">
                <a:solidFill>
                  <a:srgbClr val="000000"/>
                </a:solidFill>
                <a:latin typeface="Bitter"/>
                <a:ea typeface="Bitter"/>
                <a:cs typeface="Bitter"/>
                <a:sym typeface="Bitter"/>
              </a:rPr>
              <a:t>ontain examples of almost all the forest types of continental South-East Asia.</a:t>
            </a:r>
          </a:p>
          <a:p>
            <a:pPr algn="l" marL="516002" indent="-258001" lvl="1">
              <a:lnSpc>
                <a:spcPts val="3864"/>
              </a:lnSpc>
              <a:buFont typeface="Arial"/>
              <a:buChar char="•"/>
            </a:pPr>
            <a:r>
              <a:rPr lang="en-US" sz="2390">
                <a:solidFill>
                  <a:srgbClr val="000000"/>
                </a:solidFill>
                <a:latin typeface="Bitter"/>
                <a:ea typeface="Bitter"/>
                <a:cs typeface="Bitter"/>
                <a:sym typeface="Bitter"/>
              </a:rPr>
              <a:t>Hom</a:t>
            </a:r>
            <a:r>
              <a:rPr lang="en-US" sz="2390">
                <a:solidFill>
                  <a:srgbClr val="000000"/>
                </a:solidFill>
                <a:latin typeface="Bitter"/>
                <a:ea typeface="Bitter"/>
                <a:cs typeface="Bitter"/>
                <a:sym typeface="Bitter"/>
              </a:rPr>
              <a:t>e to a diverse array of animals, 77% of the large mammals, 50% of the large birds and 33% of the land vertebrates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1991.</a:t>
            </a:r>
          </a:p>
        </p:txBody>
      </p:sp>
      <p:sp>
        <p:nvSpPr>
          <p:cNvPr name="TextBox 11" id="11"/>
          <p:cNvSpPr txBox="true"/>
          <p:nvPr/>
        </p:nvSpPr>
        <p:spPr>
          <a:xfrm rot="0">
            <a:off x="1028700" y="8102249"/>
            <a:ext cx="8115300"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Thungyai-Huai Kha Khaeng Wildlife Sanctuaries</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21135" t="0" r="-59200" b="0"/>
              </a:stretch>
            </a:blipFill>
          </p:spPr>
        </p:sp>
      </p:grpSp>
      <p:sp>
        <p:nvSpPr>
          <p:cNvPr name="TextBox 9" id="9"/>
          <p:cNvSpPr txBox="true"/>
          <p:nvPr/>
        </p:nvSpPr>
        <p:spPr>
          <a:xfrm rot="0">
            <a:off x="965392" y="2366078"/>
            <a:ext cx="7807504" cy="1138636"/>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2</a:t>
            </a:r>
            <a:r>
              <a:rPr lang="en-US" sz="3385" b="true">
                <a:solidFill>
                  <a:srgbClr val="253A7E"/>
                </a:solidFill>
                <a:latin typeface="Bitter Bold"/>
                <a:ea typeface="Bitter Bold"/>
                <a:cs typeface="Bitter Bold"/>
                <a:sym typeface="Bitter Bold"/>
              </a:rPr>
              <a:t>. Dong Phayayen-Khao Yai </a:t>
            </a:r>
          </a:p>
          <a:p>
            <a:pPr algn="l">
              <a:lnSpc>
                <a:spcPts val="4248"/>
              </a:lnSpc>
            </a:pPr>
            <a:r>
              <a:rPr lang="en-US" sz="3385" b="true">
                <a:solidFill>
                  <a:srgbClr val="253A7E"/>
                </a:solidFill>
                <a:latin typeface="Bitter Bold"/>
                <a:ea typeface="Bitter Bold"/>
                <a:cs typeface="Bitter Bold"/>
                <a:sym typeface="Bitter Bold"/>
              </a:rPr>
              <a:t>Forest Complex</a:t>
            </a:r>
          </a:p>
        </p:txBody>
      </p:sp>
      <p:sp>
        <p:nvSpPr>
          <p:cNvPr name="TextBox 10" id="10"/>
          <p:cNvSpPr txBox="true"/>
          <p:nvPr/>
        </p:nvSpPr>
        <p:spPr>
          <a:xfrm rot="0">
            <a:off x="965392" y="3990488"/>
            <a:ext cx="7025452" cy="341663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Home to</a:t>
            </a:r>
            <a:r>
              <a:rPr lang="en-US" sz="2390">
                <a:solidFill>
                  <a:srgbClr val="000000"/>
                </a:solidFill>
                <a:latin typeface="Bitter"/>
                <a:ea typeface="Bitter"/>
                <a:cs typeface="Bitter"/>
                <a:sym typeface="Bitter"/>
              </a:rPr>
              <a:t> more than 800 species of fauna, including 112 mammal species (among them two species of gibbon), 392 bird species and 200 reptile and amphibian species.</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2005.</a:t>
            </a:r>
          </a:p>
        </p:txBody>
      </p:sp>
      <p:sp>
        <p:nvSpPr>
          <p:cNvPr name="TextBox 11" id="11"/>
          <p:cNvSpPr txBox="true"/>
          <p:nvPr/>
        </p:nvSpPr>
        <p:spPr>
          <a:xfrm rot="0">
            <a:off x="1028700" y="8102443"/>
            <a:ext cx="8115300"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Dong Phayayen-Khao Yai Forest Complex</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4220" y="1000125"/>
            <a:ext cx="6601568" cy="853831"/>
          </a:xfrm>
          <a:prstGeom prst="rect">
            <a:avLst/>
          </a:prstGeom>
        </p:spPr>
        <p:txBody>
          <a:bodyPr anchor="t" rtlCol="false" tIns="0" lIns="0" bIns="0" rIns="0">
            <a:spAutoFit/>
          </a:bodyPr>
          <a:lstStyle/>
          <a:p>
            <a:pPr algn="l">
              <a:lnSpc>
                <a:spcPts val="6437"/>
              </a:lnSpc>
            </a:pPr>
            <a:r>
              <a:rPr lang="en-US" sz="5187"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24220" y="2286752"/>
            <a:ext cx="15637454" cy="1290332"/>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 " </a:t>
            </a:r>
            <a:r>
              <a:rPr lang="en-US" sz="2129">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24220" y="3809562"/>
            <a:ext cx="16439559" cy="1328432"/>
          </a:xfrm>
          <a:prstGeom prst="rect">
            <a:avLst/>
          </a:prstGeom>
        </p:spPr>
        <p:txBody>
          <a:bodyPr anchor="t" rtlCol="false" tIns="0" lIns="0" bIns="0" rIns="0">
            <a:spAutoFit/>
          </a:bodyPr>
          <a:lstStyle/>
          <a:p>
            <a:pPr algn="l">
              <a:lnSpc>
                <a:spcPts val="3420"/>
              </a:lnSpc>
            </a:pPr>
            <a:r>
              <a:rPr lang="en-US" sz="2129">
                <a:solidFill>
                  <a:srgbClr val="000000"/>
                </a:solidFill>
                <a:latin typeface="Bitter"/>
                <a:ea typeface="Bitter"/>
                <a:cs typeface="Bitter"/>
                <a:sym typeface="Bitter"/>
              </a:rPr>
              <a:t>The work presents some basic information about Thailand in 11 areas: </a:t>
            </a:r>
            <a:r>
              <a:rPr lang="en-US" sz="2129"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420"/>
              </a:lnSpc>
            </a:pPr>
            <a:r>
              <a:rPr lang="en-US" sz="2129"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24220" y="5373738"/>
            <a:ext cx="16439559" cy="1718957"/>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a:t>
            </a:r>
            <a:r>
              <a:rPr lang="en-US" sz="2129">
                <a:solidFill>
                  <a:srgbClr val="000000"/>
                </a:solidFill>
                <a:latin typeface="Bitter"/>
                <a:ea typeface="Bitter"/>
                <a:cs typeface="Bitter"/>
                <a:sym typeface="Bitter"/>
              </a:rPr>
              <a:t> is produced in both </a:t>
            </a:r>
            <a:r>
              <a:rPr lang="en-US" sz="2129" b="true">
                <a:solidFill>
                  <a:srgbClr val="000000"/>
                </a:solidFill>
                <a:latin typeface="Bitter Bold"/>
                <a:ea typeface="Bitter Bold"/>
                <a:cs typeface="Bitter Bold"/>
                <a:sym typeface="Bitter Bold"/>
              </a:rPr>
              <a:t>PDF file (.pdf)</a:t>
            </a:r>
            <a:r>
              <a:rPr lang="en-US" sz="2129">
                <a:solidFill>
                  <a:srgbClr val="000000"/>
                </a:solidFill>
                <a:latin typeface="Bitter"/>
                <a:ea typeface="Bitter"/>
                <a:cs typeface="Bitter"/>
                <a:sym typeface="Bitter"/>
              </a:rPr>
              <a:t> and </a:t>
            </a:r>
            <a:r>
              <a:rPr lang="en-US" sz="2129" b="true">
                <a:solidFill>
                  <a:srgbClr val="000000"/>
                </a:solidFill>
                <a:latin typeface="Bitter Bold"/>
                <a:ea typeface="Bitter Bold"/>
                <a:cs typeface="Bitter Bold"/>
                <a:sym typeface="Bitter Bold"/>
              </a:rPr>
              <a:t>Powerpoint Presentation (.pptx) </a:t>
            </a:r>
            <a:r>
              <a:rPr lang="en-US" sz="2129">
                <a:solidFill>
                  <a:srgbClr val="000000"/>
                </a:solidFill>
                <a:latin typeface="Bitter"/>
                <a:ea typeface="Bitter"/>
                <a:cs typeface="Bitter"/>
                <a:sym typeface="Bitter"/>
              </a:rPr>
              <a:t>formats, consisting of 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24220" y="7360301"/>
            <a:ext cx="16439559" cy="861707"/>
          </a:xfrm>
          <a:prstGeom prst="rect">
            <a:avLst/>
          </a:prstGeom>
        </p:spPr>
        <p:txBody>
          <a:bodyPr anchor="t" rtlCol="false" tIns="0" lIns="0" bIns="0" rIns="0">
            <a:spAutoFit/>
          </a:bodyPr>
          <a:lstStyle/>
          <a:p>
            <a:pPr algn="l">
              <a:lnSpc>
                <a:spcPts val="3420"/>
              </a:lnSpc>
            </a:pPr>
            <a:r>
              <a:rPr lang="en-US" sz="2129" b="true">
                <a:solidFill>
                  <a:srgbClr val="000000"/>
                </a:solidFill>
                <a:latin typeface="Bitter Bold"/>
                <a:ea typeface="Bitter Bold"/>
                <a:cs typeface="Bitter Bold"/>
                <a:sym typeface="Bitter Bold"/>
              </a:rPr>
              <a:t>"Thailand in Brief" </a:t>
            </a:r>
            <a:r>
              <a:rPr lang="en-US" sz="2129">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29" u="sng">
                <a:solidFill>
                  <a:srgbClr val="966703"/>
                </a:solidFill>
                <a:latin typeface="Bitter"/>
                <a:ea typeface="Bitter"/>
                <a:cs typeface="Bitter"/>
                <a:sym typeface="Bitter"/>
                <a:hlinkClick r:id="rId3" tooltip="mailto:info@thailandfoundation.or.th"/>
              </a:rPr>
              <a:t>info@thailandfoundation.or.th</a:t>
            </a:r>
            <a:r>
              <a:rPr lang="en-US" sz="2129">
                <a:solidFill>
                  <a:srgbClr val="000000"/>
                </a:solidFill>
                <a:latin typeface="Bitter"/>
                <a:ea typeface="Bitter"/>
                <a:cs typeface="Bitter"/>
                <a:sym typeface="Bitter"/>
              </a:rPr>
              <a:t>.</a:t>
            </a:r>
          </a:p>
        </p:txBody>
      </p:sp>
      <p:sp>
        <p:nvSpPr>
          <p:cNvPr name="TextBox 11" id="11"/>
          <p:cNvSpPr txBox="true"/>
          <p:nvPr/>
        </p:nvSpPr>
        <p:spPr>
          <a:xfrm rot="0">
            <a:off x="924220" y="8502110"/>
            <a:ext cx="16439559" cy="414032"/>
          </a:xfrm>
          <a:prstGeom prst="rect">
            <a:avLst/>
          </a:prstGeom>
        </p:spPr>
        <p:txBody>
          <a:bodyPr anchor="t" rtlCol="false" tIns="0" lIns="0" bIns="0" rIns="0">
            <a:spAutoFit/>
          </a:bodyPr>
          <a:lstStyle/>
          <a:p>
            <a:pPr algn="l">
              <a:lnSpc>
                <a:spcPts val="3420"/>
              </a:lnSpc>
            </a:pPr>
            <a:r>
              <a:rPr lang="en-US" sz="2129">
                <a:solidFill>
                  <a:srgbClr val="000000"/>
                </a:solidFill>
                <a:latin typeface="Bitter"/>
                <a:ea typeface="Bitter"/>
                <a:cs typeface="Bitter"/>
                <a:sym typeface="Bitter"/>
              </a:rPr>
              <a:t> July </a:t>
            </a:r>
            <a:r>
              <a:rPr lang="en-US" sz="2129">
                <a:solidFill>
                  <a:srgbClr val="000000"/>
                </a:solidFill>
                <a:latin typeface="Bitter"/>
                <a:ea typeface="Bitter"/>
                <a:cs typeface="Bitter"/>
                <a:sym typeface="Bitter"/>
              </a:rPr>
              <a:t>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65392" y="1000125"/>
            <a:ext cx="11284538" cy="816162"/>
          </a:xfrm>
          <a:prstGeom prst="rect">
            <a:avLst/>
          </a:prstGeom>
        </p:spPr>
        <p:txBody>
          <a:bodyPr anchor="t" rtlCol="false" tIns="0" lIns="0" bIns="0" rIns="0">
            <a:spAutoFit/>
          </a:bodyPr>
          <a:lstStyle/>
          <a:p>
            <a:pPr algn="l">
              <a:lnSpc>
                <a:spcPts val="6083"/>
              </a:lnSpc>
            </a:pPr>
            <a:r>
              <a:rPr lang="en-US" sz="4877" b="true">
                <a:solidFill>
                  <a:srgbClr val="253A7E"/>
                </a:solidFill>
                <a:latin typeface="Bitter Bold"/>
                <a:ea typeface="Bitter Bold"/>
                <a:cs typeface="Bitter Bold"/>
                <a:sym typeface="Bitter Bold"/>
              </a:rPr>
              <a:t>Natural Sites</a:t>
            </a:r>
          </a:p>
        </p:txBody>
      </p:sp>
      <p:grpSp>
        <p:nvGrpSpPr>
          <p:cNvPr name="Group 7" id="7"/>
          <p:cNvGrpSpPr/>
          <p:nvPr/>
        </p:nvGrpSpPr>
        <p:grpSpPr>
          <a:xfrm rot="0">
            <a:off x="9710055" y="0"/>
            <a:ext cx="8577945" cy="10287000"/>
            <a:chOff x="0" y="0"/>
            <a:chExt cx="15007119" cy="17997112"/>
          </a:xfrm>
        </p:grpSpPr>
        <p:sp>
          <p:nvSpPr>
            <p:cNvPr name="Freeform 8" id="8"/>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85140" t="0" r="-31263" b="0"/>
              </a:stretch>
            </a:blipFill>
          </p:spPr>
        </p:sp>
      </p:grpSp>
      <p:sp>
        <p:nvSpPr>
          <p:cNvPr name="TextBox 9" id="9"/>
          <p:cNvSpPr txBox="true"/>
          <p:nvPr/>
        </p:nvSpPr>
        <p:spPr>
          <a:xfrm rot="0">
            <a:off x="965392" y="2366078"/>
            <a:ext cx="7807504" cy="571704"/>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3</a:t>
            </a:r>
            <a:r>
              <a:rPr lang="en-US" sz="3385" b="true">
                <a:solidFill>
                  <a:srgbClr val="253A7E"/>
                </a:solidFill>
                <a:latin typeface="Bitter Bold"/>
                <a:ea typeface="Bitter Bold"/>
                <a:cs typeface="Bitter Bold"/>
                <a:sym typeface="Bitter Bold"/>
              </a:rPr>
              <a:t>. Kaeng Krachan Forest Complex</a:t>
            </a:r>
          </a:p>
        </p:txBody>
      </p:sp>
      <p:sp>
        <p:nvSpPr>
          <p:cNvPr name="TextBox 10" id="10"/>
          <p:cNvSpPr txBox="true"/>
          <p:nvPr/>
        </p:nvSpPr>
        <p:spPr>
          <a:xfrm rot="0">
            <a:off x="965392" y="3527929"/>
            <a:ext cx="7025452" cy="341663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Home t</a:t>
            </a:r>
            <a:r>
              <a:rPr lang="en-US" sz="2390">
                <a:solidFill>
                  <a:srgbClr val="000000"/>
                </a:solidFill>
                <a:latin typeface="Bitter"/>
                <a:ea typeface="Bitter"/>
                <a:cs typeface="Bitter"/>
                <a:sym typeface="Bitter"/>
              </a:rPr>
              <a:t>o rich diversity.</a:t>
            </a:r>
          </a:p>
          <a:p>
            <a:pPr algn="l" marL="516002" indent="-258001" lvl="1">
              <a:lnSpc>
                <a:spcPts val="3864"/>
              </a:lnSpc>
              <a:buFont typeface="Arial"/>
              <a:buChar char="•"/>
            </a:pPr>
            <a:r>
              <a:rPr lang="en-US" sz="2390">
                <a:solidFill>
                  <a:srgbClr val="000000"/>
                </a:solidFill>
                <a:latin typeface="Bitter"/>
                <a:ea typeface="Bitter"/>
                <a:cs typeface="Bitter"/>
                <a:sym typeface="Bitter"/>
              </a:rPr>
              <a:t>Dominated by semi-evergreen/dry evergreen and moist evergreen forest with some mixed deciduous forest, montane forest, and deciduous dipterocarp forest. </a:t>
            </a:r>
          </a:p>
          <a:p>
            <a:pPr algn="l" marL="516002" indent="-258001" lvl="1">
              <a:lnSpc>
                <a:spcPts val="3864"/>
              </a:lnSpc>
              <a:buFont typeface="Arial"/>
              <a:buChar char="•"/>
            </a:pPr>
            <a:r>
              <a:rPr lang="en-US" sz="2390">
                <a:solidFill>
                  <a:srgbClr val="000000"/>
                </a:solidFill>
                <a:latin typeface="Bitter"/>
                <a:ea typeface="Bitter"/>
                <a:cs typeface="Bitter"/>
                <a:sym typeface="Bitter"/>
              </a:rPr>
              <a:t>Inscribed as </a:t>
            </a:r>
            <a:r>
              <a:rPr lang="en-US" b="true" sz="2390">
                <a:solidFill>
                  <a:srgbClr val="000000"/>
                </a:solidFill>
                <a:latin typeface="Bitter Bold"/>
                <a:ea typeface="Bitter Bold"/>
                <a:cs typeface="Bitter Bold"/>
                <a:sym typeface="Bitter Bold"/>
              </a:rPr>
              <a:t>a UNESCO World </a:t>
            </a:r>
          </a:p>
          <a:p>
            <a:pPr algn="l">
              <a:lnSpc>
                <a:spcPts val="3866"/>
              </a:lnSpc>
            </a:pPr>
            <a:r>
              <a:rPr lang="en-US" sz="2390" b="true">
                <a:solidFill>
                  <a:srgbClr val="000000"/>
                </a:solidFill>
                <a:latin typeface="Bitter Bold"/>
                <a:ea typeface="Bitter Bold"/>
                <a:cs typeface="Bitter Bold"/>
                <a:sym typeface="Bitter Bold"/>
              </a:rPr>
              <a:t>       </a:t>
            </a:r>
            <a:r>
              <a:rPr lang="en-US" sz="2390" b="true">
                <a:solidFill>
                  <a:srgbClr val="000000"/>
                </a:solidFill>
                <a:latin typeface="Bitter Bold"/>
                <a:ea typeface="Bitter Bold"/>
                <a:cs typeface="Bitter Bold"/>
                <a:sym typeface="Bitter Bold"/>
              </a:rPr>
              <a:t>Heritage Site in 2021.</a:t>
            </a:r>
          </a:p>
        </p:txBody>
      </p:sp>
      <p:sp>
        <p:nvSpPr>
          <p:cNvPr name="TextBox 11" id="11"/>
          <p:cNvSpPr txBox="true"/>
          <p:nvPr/>
        </p:nvSpPr>
        <p:spPr>
          <a:xfrm rot="0">
            <a:off x="1028700" y="7639883"/>
            <a:ext cx="8115300" cy="577807"/>
          </a:xfrm>
          <a:prstGeom prst="rect">
            <a:avLst/>
          </a:prstGeom>
        </p:spPr>
        <p:txBody>
          <a:bodyPr anchor="t" rtlCol="false" tIns="0" lIns="0" bIns="0" rIns="0">
            <a:spAutoFit/>
          </a:bodyPr>
          <a:lstStyle/>
          <a:p>
            <a:pPr algn="l">
              <a:lnSpc>
                <a:spcPts val="2310"/>
              </a:lnSpc>
            </a:pPr>
            <a:r>
              <a:rPr lang="en-US" sz="1842">
                <a:solidFill>
                  <a:srgbClr val="000000"/>
                </a:solidFill>
                <a:latin typeface="Bitter"/>
                <a:ea typeface="Bitter"/>
                <a:cs typeface="Bitter"/>
                <a:sym typeface="Bitter"/>
              </a:rPr>
              <a:t>Pictured: Kaeng Krachan Forest Complex</a:t>
            </a:r>
          </a:p>
          <a:p>
            <a:pPr algn="l">
              <a:lnSpc>
                <a:spcPts val="2312"/>
              </a:lnSpc>
              <a:spcBef>
                <a:spcPct val="0"/>
              </a:spcBef>
            </a:pPr>
            <a:r>
              <a:rPr lang="en-US" sz="1842">
                <a:solidFill>
                  <a:srgbClr val="000000"/>
                </a:solidFill>
                <a:latin typeface="Bitter"/>
                <a:ea typeface="Bitter"/>
                <a:cs typeface="Bitter"/>
                <a:sym typeface="Bitter"/>
              </a:rPr>
              <a:t>Photo Credit: UNESCO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150734" y="-1210129"/>
            <a:ext cx="8988944" cy="12544026"/>
            <a:chOff x="0" y="0"/>
            <a:chExt cx="10864653" cy="15161569"/>
          </a:xfrm>
        </p:grpSpPr>
        <p:sp>
          <p:nvSpPr>
            <p:cNvPr name="Freeform 7" id="7"/>
            <p:cNvSpPr/>
            <p:nvPr/>
          </p:nvSpPr>
          <p:spPr>
            <a:xfrm flipH="false" flipV="false" rot="0">
              <a:off x="0" y="0"/>
              <a:ext cx="10864653" cy="15161569"/>
            </a:xfrm>
            <a:custGeom>
              <a:avLst/>
              <a:gdLst/>
              <a:ahLst/>
              <a:cxnLst/>
              <a:rect r="r" b="b" t="t" l="l"/>
              <a:pathLst>
                <a:path h="15161569" w="10864653">
                  <a:moveTo>
                    <a:pt x="0" y="0"/>
                  </a:moveTo>
                  <a:lnTo>
                    <a:pt x="10864653" y="0"/>
                  </a:lnTo>
                  <a:lnTo>
                    <a:pt x="10864653" y="15161569"/>
                  </a:lnTo>
                  <a:lnTo>
                    <a:pt x="0" y="15161569"/>
                  </a:lnTo>
                  <a:lnTo>
                    <a:pt x="0" y="0"/>
                  </a:lnTo>
                  <a:close/>
                </a:path>
              </a:pathLst>
            </a:custGeom>
            <a:blipFill>
              <a:blip r:embed="rId3"/>
              <a:stretch>
                <a:fillRect l="-16890" t="-27407" r="-25743" b="-355"/>
              </a:stretch>
            </a:blipFill>
          </p:spPr>
        </p:sp>
      </p:grpSp>
      <p:sp>
        <p:nvSpPr>
          <p:cNvPr name="TextBox 8" id="8"/>
          <p:cNvSpPr txBox="true"/>
          <p:nvPr/>
        </p:nvSpPr>
        <p:spPr>
          <a:xfrm rot="0">
            <a:off x="749913" y="737034"/>
            <a:ext cx="8394087" cy="2475394"/>
          </a:xfrm>
          <a:prstGeom prst="rect">
            <a:avLst/>
          </a:prstGeom>
        </p:spPr>
        <p:txBody>
          <a:bodyPr anchor="t" rtlCol="false" tIns="0" lIns="0" bIns="0" rIns="0">
            <a:spAutoFit/>
          </a:bodyPr>
          <a:lstStyle/>
          <a:p>
            <a:pPr algn="l">
              <a:lnSpc>
                <a:spcPts val="6188"/>
              </a:lnSpc>
            </a:pPr>
            <a:r>
              <a:rPr lang="en-US" sz="4962" b="true">
                <a:solidFill>
                  <a:srgbClr val="253A7E"/>
                </a:solidFill>
                <a:latin typeface="Bitter Bold"/>
                <a:ea typeface="Bitter Bold"/>
                <a:cs typeface="Bitter Bold"/>
                <a:sym typeface="Bitter Bold"/>
              </a:rPr>
              <a:t>Nakhon Ratchasima</a:t>
            </a:r>
          </a:p>
          <a:p>
            <a:pPr algn="l">
              <a:lnSpc>
                <a:spcPts val="6189"/>
              </a:lnSpc>
            </a:pPr>
            <a:r>
              <a:rPr lang="en-US" sz="4962" b="true">
                <a:solidFill>
                  <a:srgbClr val="253A7E"/>
                </a:solidFill>
                <a:latin typeface="Bitter Bold"/>
                <a:ea typeface="Bitter Bold"/>
                <a:cs typeface="Bitter Bold"/>
                <a:sym typeface="Bitter Bold"/>
              </a:rPr>
              <a:t>world's</a:t>
            </a:r>
            <a:r>
              <a:rPr lang="en-US" sz="4962" b="true">
                <a:solidFill>
                  <a:srgbClr val="253A7E"/>
                </a:solidFill>
                <a:latin typeface="Bitter Bold"/>
                <a:ea typeface="Bitter Bold"/>
                <a:cs typeface="Bitter Bold"/>
                <a:sym typeface="Bitter Bold"/>
              </a:rPr>
              <a:t> 4th city declared "Triple Crown" by UNESCO</a:t>
            </a:r>
          </a:p>
        </p:txBody>
      </p:sp>
      <p:sp>
        <p:nvSpPr>
          <p:cNvPr name="TextBox 9" id="9"/>
          <p:cNvSpPr txBox="true"/>
          <p:nvPr/>
        </p:nvSpPr>
        <p:spPr>
          <a:xfrm rot="0">
            <a:off x="992238" y="9462019"/>
            <a:ext cx="6840525"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The Goverment Public Relations Department</a:t>
            </a:r>
          </a:p>
        </p:txBody>
      </p:sp>
      <p:sp>
        <p:nvSpPr>
          <p:cNvPr name="TextBox 10" id="10"/>
          <p:cNvSpPr txBox="true"/>
          <p:nvPr/>
        </p:nvSpPr>
        <p:spPr>
          <a:xfrm rot="0">
            <a:off x="786375" y="3624588"/>
            <a:ext cx="8115300" cy="4968425"/>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The UNESCO Triple Crown in Nakhon Ratchasima includes:</a:t>
            </a:r>
          </a:p>
          <a:p>
            <a:pPr algn="l">
              <a:lnSpc>
                <a:spcPts val="3561"/>
              </a:lnSpc>
            </a:pPr>
          </a:p>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World Heritage Site:</a:t>
            </a:r>
            <a:r>
              <a:rPr lang="en-US" sz="2187" i="true">
                <a:solidFill>
                  <a:srgbClr val="000000"/>
                </a:solidFill>
                <a:latin typeface="Bitter Italics"/>
                <a:ea typeface="Bitter Italics"/>
                <a:cs typeface="Bitter Italics"/>
                <a:sym typeface="Bitter Italics"/>
              </a:rPr>
              <a:t> Khao Yai National Park</a:t>
            </a:r>
            <a:r>
              <a:rPr lang="en-US" sz="2187">
                <a:solidFill>
                  <a:srgbClr val="000000"/>
                </a:solidFill>
                <a:latin typeface="Bitter"/>
                <a:ea typeface="Bitter"/>
                <a:cs typeface="Bitter"/>
                <a:sym typeface="Bitter"/>
              </a:rPr>
              <a:t> (part of the Dong Phayayen-Khao Yai Forest Complex), famous for its biodiversity and lush tropical forests.</a:t>
            </a:r>
          </a:p>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Biosphere Reserve:</a:t>
            </a:r>
            <a:r>
              <a:rPr lang="en-US" sz="2187">
                <a:solidFill>
                  <a:srgbClr val="000000"/>
                </a:solidFill>
                <a:latin typeface="Bitter"/>
                <a:ea typeface="Bitter"/>
                <a:cs typeface="Bitter"/>
                <a:sym typeface="Bitter"/>
              </a:rPr>
              <a:t> </a:t>
            </a:r>
            <a:r>
              <a:rPr lang="en-US" sz="2187" i="true">
                <a:solidFill>
                  <a:srgbClr val="000000"/>
                </a:solidFill>
                <a:latin typeface="Bitter Italics"/>
                <a:ea typeface="Bitter Italics"/>
                <a:cs typeface="Bitter Italics"/>
                <a:sym typeface="Bitter Italics"/>
              </a:rPr>
              <a:t>Sakaerat Biosphere Reserve</a:t>
            </a:r>
            <a:r>
              <a:rPr lang="en-US" sz="2187">
                <a:solidFill>
                  <a:srgbClr val="000000"/>
                </a:solidFill>
                <a:latin typeface="Bitter"/>
                <a:ea typeface="Bitter"/>
                <a:cs typeface="Bitter"/>
                <a:sym typeface="Bitter"/>
              </a:rPr>
              <a:t> located in the Pak Thong Chai District, a hub for ecological research and forest conservation.</a:t>
            </a:r>
          </a:p>
          <a:p>
            <a:pPr algn="l" marL="472282" indent="-236141" lvl="1">
              <a:lnSpc>
                <a:spcPts val="3562"/>
              </a:lnSpc>
              <a:buFont typeface="Arial"/>
              <a:buChar char="•"/>
            </a:pPr>
            <a:r>
              <a:rPr lang="en-US" b="true" sz="2187">
                <a:solidFill>
                  <a:srgbClr val="000000"/>
                </a:solidFill>
                <a:latin typeface="Bitter Bold"/>
                <a:ea typeface="Bitter Bold"/>
                <a:cs typeface="Bitter Bold"/>
                <a:sym typeface="Bitter Bold"/>
              </a:rPr>
              <a:t>Global Geopark:</a:t>
            </a:r>
            <a:r>
              <a:rPr lang="en-US" sz="2187">
                <a:solidFill>
                  <a:srgbClr val="000000"/>
                </a:solidFill>
                <a:latin typeface="Bitter"/>
                <a:ea typeface="Bitter"/>
                <a:cs typeface="Bitter"/>
                <a:sym typeface="Bitter"/>
              </a:rPr>
              <a:t> </a:t>
            </a:r>
            <a:r>
              <a:rPr lang="en-US" sz="2187" i="true">
                <a:solidFill>
                  <a:srgbClr val="000000"/>
                </a:solidFill>
                <a:latin typeface="Bitter Italics"/>
                <a:ea typeface="Bitter Italics"/>
                <a:cs typeface="Bitter Italics"/>
                <a:sym typeface="Bitter Italics"/>
              </a:rPr>
              <a:t>Khorat Geopark</a:t>
            </a:r>
            <a:r>
              <a:rPr lang="en-US" sz="2187">
                <a:solidFill>
                  <a:srgbClr val="000000"/>
                </a:solidFill>
                <a:latin typeface="Bitter"/>
                <a:ea typeface="Bitter"/>
                <a:cs typeface="Bitter"/>
                <a:sym typeface="Bitter"/>
              </a:rPr>
              <a:t>, recognized for its ancient fossils (such as ancient elephants) and unique geological landscapes spanning across five districts.</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83161" y="745179"/>
            <a:ext cx="16321678" cy="1784147"/>
          </a:xfrm>
          <a:prstGeom prst="rect">
            <a:avLst/>
          </a:prstGeom>
        </p:spPr>
        <p:txBody>
          <a:bodyPr anchor="t" rtlCol="false" tIns="0" lIns="0" bIns="0" rIns="0">
            <a:spAutoFit/>
          </a:bodyPr>
          <a:lstStyle/>
          <a:p>
            <a:pPr algn="l">
              <a:lnSpc>
                <a:spcPts val="6874"/>
              </a:lnSpc>
            </a:pPr>
            <a:r>
              <a:rPr lang="en-US" sz="5499" b="true">
                <a:solidFill>
                  <a:srgbClr val="253A7E"/>
                </a:solidFill>
                <a:latin typeface="Bitter Bold"/>
                <a:ea typeface="Bitter Bold"/>
                <a:cs typeface="Bitter Bold"/>
                <a:sym typeface="Bitter Bold"/>
              </a:rPr>
              <a:t>Thailand's Integration of Sustainable Development Goals (SDGs)</a:t>
            </a:r>
          </a:p>
        </p:txBody>
      </p:sp>
      <p:sp>
        <p:nvSpPr>
          <p:cNvPr name="TextBox 7" id="7"/>
          <p:cNvSpPr txBox="true"/>
          <p:nvPr/>
        </p:nvSpPr>
        <p:spPr>
          <a:xfrm rot="0">
            <a:off x="983161" y="2855414"/>
            <a:ext cx="16321678" cy="544716"/>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Thailand and UN Country Team signed the Sustainable Development Cooperation Framework 2022-2026.</a:t>
            </a:r>
          </a:p>
        </p:txBody>
      </p:sp>
      <p:sp>
        <p:nvSpPr>
          <p:cNvPr name="TextBox 8" id="8"/>
          <p:cNvSpPr txBox="true"/>
          <p:nvPr/>
        </p:nvSpPr>
        <p:spPr>
          <a:xfrm rot="0">
            <a:off x="983161" y="3620843"/>
            <a:ext cx="16321678" cy="544716"/>
          </a:xfrm>
          <a:prstGeom prst="rect">
            <a:avLst/>
          </a:prstGeom>
        </p:spPr>
        <p:txBody>
          <a:bodyPr anchor="t" rtlCol="false" tIns="0" lIns="0" bIns="0" rIns="0">
            <a:spAutoFit/>
          </a:bodyPr>
          <a:lstStyle/>
          <a:p>
            <a:pPr algn="l" marL="329903" indent="-164951" lvl="1">
              <a:lnSpc>
                <a:spcPts val="3500"/>
              </a:lnSpc>
              <a:buFont typeface="Arial"/>
              <a:buChar char="•"/>
            </a:pPr>
            <a:r>
              <a:rPr lang="en-US" b="true" sz="2187">
                <a:solidFill>
                  <a:srgbClr val="000000"/>
                </a:solidFill>
                <a:latin typeface="Bitter Bold"/>
                <a:ea typeface="Bitter Bold"/>
                <a:cs typeface="Bitter Bold"/>
                <a:sym typeface="Bitter Bold"/>
              </a:rPr>
              <a:t>National Integration:</a:t>
            </a:r>
            <a:r>
              <a:rPr lang="en-US" sz="2187">
                <a:solidFill>
                  <a:srgbClr val="000000"/>
                </a:solidFill>
                <a:latin typeface="Bitter"/>
                <a:ea typeface="Bitter"/>
                <a:cs typeface="Bitter"/>
                <a:sym typeface="Bitter"/>
              </a:rPr>
              <a:t> SDGs are embedded within Thailand's 20-year National Strategy and 5-year Economic Plans.</a:t>
            </a:r>
          </a:p>
        </p:txBody>
      </p:sp>
      <p:sp>
        <p:nvSpPr>
          <p:cNvPr name="TextBox 9" id="9"/>
          <p:cNvSpPr txBox="true"/>
          <p:nvPr/>
        </p:nvSpPr>
        <p:spPr>
          <a:xfrm rot="0">
            <a:off x="983161" y="4168531"/>
            <a:ext cx="16321678" cy="544716"/>
          </a:xfrm>
          <a:prstGeom prst="rect">
            <a:avLst/>
          </a:prstGeom>
        </p:spPr>
        <p:txBody>
          <a:bodyPr anchor="t" rtlCol="false" tIns="0" lIns="0" bIns="0" rIns="0">
            <a:spAutoFit/>
          </a:bodyPr>
          <a:lstStyle/>
          <a:p>
            <a:pPr algn="l" marL="329903" indent="-164951" lvl="1">
              <a:lnSpc>
                <a:spcPts val="3500"/>
              </a:lnSpc>
              <a:buFont typeface="Arial"/>
              <a:buChar char="•"/>
            </a:pPr>
            <a:r>
              <a:rPr lang="en-US" b="true" sz="2187">
                <a:solidFill>
                  <a:srgbClr val="000000"/>
                </a:solidFill>
                <a:latin typeface="Bitter Bold"/>
                <a:ea typeface="Bitter Bold"/>
                <a:cs typeface="Bitter Bold"/>
                <a:sym typeface="Bitter Bold"/>
              </a:rPr>
              <a:t>Priority Areas:</a:t>
            </a:r>
            <a:r>
              <a:rPr lang="en-US" sz="2187">
                <a:solidFill>
                  <a:srgbClr val="000000"/>
                </a:solidFill>
                <a:latin typeface="Bitter"/>
                <a:ea typeface="Bitter"/>
                <a:cs typeface="Bitter"/>
                <a:sym typeface="Bitter"/>
              </a:rPr>
              <a:t> Focus on poverty reduction, quality education, gender equality, and environmental sustainability.</a:t>
            </a:r>
          </a:p>
        </p:txBody>
      </p:sp>
      <p:grpSp>
        <p:nvGrpSpPr>
          <p:cNvPr name="Group 10" id="10"/>
          <p:cNvGrpSpPr/>
          <p:nvPr/>
        </p:nvGrpSpPr>
        <p:grpSpPr>
          <a:xfrm rot="0">
            <a:off x="5758605" y="5029200"/>
            <a:ext cx="6770789" cy="3808514"/>
            <a:chOff x="0" y="0"/>
            <a:chExt cx="9027719" cy="5078019"/>
          </a:xfrm>
        </p:grpSpPr>
        <p:sp>
          <p:nvSpPr>
            <p:cNvPr name="Freeform 11" id="11" descr="preencoded.png"/>
            <p:cNvSpPr/>
            <p:nvPr/>
          </p:nvSpPr>
          <p:spPr>
            <a:xfrm flipH="false" flipV="false" rot="0">
              <a:off x="0" y="0"/>
              <a:ext cx="9027668" cy="5077968"/>
            </a:xfrm>
            <a:custGeom>
              <a:avLst/>
              <a:gdLst/>
              <a:ahLst/>
              <a:cxnLst/>
              <a:rect r="r" b="b" t="t" l="l"/>
              <a:pathLst>
                <a:path h="5077968" w="9027668">
                  <a:moveTo>
                    <a:pt x="0" y="0"/>
                  </a:moveTo>
                  <a:lnTo>
                    <a:pt x="9027668" y="0"/>
                  </a:lnTo>
                  <a:lnTo>
                    <a:pt x="9027668" y="5077968"/>
                  </a:lnTo>
                  <a:lnTo>
                    <a:pt x="0" y="5077968"/>
                  </a:lnTo>
                  <a:lnTo>
                    <a:pt x="0" y="0"/>
                  </a:lnTo>
                  <a:close/>
                </a:path>
              </a:pathLst>
            </a:custGeom>
            <a:blipFill>
              <a:blip r:embed="rId3"/>
              <a:stretch>
                <a:fillRect l="0" t="-8" r="0" b="-9"/>
              </a:stretch>
            </a:blipFill>
          </p:spPr>
        </p:sp>
      </p:grpSp>
      <p:sp>
        <p:nvSpPr>
          <p:cNvPr name="TextBox 12" id="12"/>
          <p:cNvSpPr txBox="true"/>
          <p:nvPr/>
        </p:nvSpPr>
        <p:spPr>
          <a:xfrm rot="0">
            <a:off x="983161" y="9077477"/>
            <a:ext cx="16321678" cy="435769"/>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SDG Move</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621253" y="0"/>
            <a:ext cx="8666747" cy="10287000"/>
            <a:chOff x="0" y="0"/>
            <a:chExt cx="11555663" cy="13716000"/>
          </a:xfrm>
        </p:grpSpPr>
        <p:sp>
          <p:nvSpPr>
            <p:cNvPr name="Freeform 7" id="7"/>
            <p:cNvSpPr/>
            <p:nvPr/>
          </p:nvSpPr>
          <p:spPr>
            <a:xfrm flipH="false" flipV="false" rot="0">
              <a:off x="0" y="0"/>
              <a:ext cx="11555663" cy="13716000"/>
            </a:xfrm>
            <a:custGeom>
              <a:avLst/>
              <a:gdLst/>
              <a:ahLst/>
              <a:cxnLst/>
              <a:rect r="r" b="b" t="t" l="l"/>
              <a:pathLst>
                <a:path h="13716000" w="11555663">
                  <a:moveTo>
                    <a:pt x="0" y="0"/>
                  </a:moveTo>
                  <a:lnTo>
                    <a:pt x="11555663" y="0"/>
                  </a:lnTo>
                  <a:lnTo>
                    <a:pt x="11555663" y="13716000"/>
                  </a:lnTo>
                  <a:lnTo>
                    <a:pt x="0" y="13716000"/>
                  </a:lnTo>
                  <a:lnTo>
                    <a:pt x="0" y="0"/>
                  </a:lnTo>
                  <a:close/>
                </a:path>
              </a:pathLst>
            </a:custGeom>
            <a:blipFill>
              <a:blip r:embed="rId3"/>
              <a:stretch>
                <a:fillRect l="-27745" t="0" r="-22674" b="0"/>
              </a:stretch>
            </a:blipFill>
          </p:spPr>
        </p:sp>
      </p:grpSp>
      <p:sp>
        <p:nvSpPr>
          <p:cNvPr name="TextBox 8" id="8"/>
          <p:cNvSpPr txBox="true"/>
          <p:nvPr/>
        </p:nvSpPr>
        <p:spPr>
          <a:xfrm rot="0">
            <a:off x="992238" y="1413804"/>
            <a:ext cx="6784553" cy="1852680"/>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Thailand's</a:t>
            </a:r>
            <a:r>
              <a:rPr lang="en-US" sz="5562" b="true">
                <a:solidFill>
                  <a:srgbClr val="253A7E"/>
                </a:solidFill>
                <a:latin typeface="Bitter Bold"/>
                <a:ea typeface="Bitter Bold"/>
                <a:cs typeface="Bitter Bold"/>
                <a:sym typeface="Bitter Bold"/>
              </a:rPr>
              <a:t> Climate </a:t>
            </a:r>
          </a:p>
          <a:p>
            <a:pPr algn="l">
              <a:lnSpc>
                <a:spcPts val="6937"/>
              </a:lnSpc>
            </a:pPr>
            <a:r>
              <a:rPr lang="en-US" sz="5562" b="true">
                <a:solidFill>
                  <a:srgbClr val="253A7E"/>
                </a:solidFill>
                <a:latin typeface="Bitter Bold"/>
                <a:ea typeface="Bitter Bold"/>
                <a:cs typeface="Bitter Bold"/>
                <a:sym typeface="Bitter Bold"/>
              </a:rPr>
              <a:t>Commitments</a:t>
            </a:r>
          </a:p>
        </p:txBody>
      </p:sp>
      <p:sp>
        <p:nvSpPr>
          <p:cNvPr name="TextBox 9" id="9"/>
          <p:cNvSpPr txBox="true"/>
          <p:nvPr/>
        </p:nvSpPr>
        <p:spPr>
          <a:xfrm rot="0">
            <a:off x="992238" y="3730708"/>
            <a:ext cx="7720997" cy="13382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t>
            </a:r>
            <a:r>
              <a:rPr lang="en-US" sz="2187">
                <a:solidFill>
                  <a:srgbClr val="000000"/>
                </a:solidFill>
                <a:latin typeface="Bitter"/>
                <a:ea typeface="Bitter"/>
                <a:cs typeface="Bitter"/>
                <a:sym typeface="Bitter"/>
              </a:rPr>
              <a:t>and officially announced its commitment to </a:t>
            </a:r>
            <a:r>
              <a:rPr lang="en-US" sz="2187" b="true">
                <a:solidFill>
                  <a:srgbClr val="000000"/>
                </a:solidFill>
                <a:latin typeface="Bitter Bold"/>
                <a:ea typeface="Bitter Bold"/>
                <a:cs typeface="Bitter Bold"/>
                <a:sym typeface="Bitter Bold"/>
              </a:rPr>
              <a:t>achieving net-zero greenhouse gas emissions by 2050</a:t>
            </a:r>
            <a:r>
              <a:rPr lang="en-US" sz="2187">
                <a:solidFill>
                  <a:srgbClr val="000000"/>
                </a:solidFill>
                <a:latin typeface="Bitter"/>
                <a:ea typeface="Bitter"/>
                <a:cs typeface="Bitter"/>
                <a:sym typeface="Bitter"/>
              </a:rPr>
              <a:t> at COP30 on 19 November 2025. </a:t>
            </a:r>
          </a:p>
        </p:txBody>
      </p:sp>
      <p:sp>
        <p:nvSpPr>
          <p:cNvPr name="TextBox 10" id="10"/>
          <p:cNvSpPr txBox="true"/>
          <p:nvPr/>
        </p:nvSpPr>
        <p:spPr>
          <a:xfrm rot="0">
            <a:off x="992238" y="8038357"/>
            <a:ext cx="9445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Department of Climate Change and Environment</a:t>
            </a:r>
          </a:p>
        </p:txBody>
      </p:sp>
      <p:sp>
        <p:nvSpPr>
          <p:cNvPr name="TextBox 11" id="11"/>
          <p:cNvSpPr txBox="true"/>
          <p:nvPr/>
        </p:nvSpPr>
        <p:spPr>
          <a:xfrm rot="0">
            <a:off x="1028700" y="5274348"/>
            <a:ext cx="9445523" cy="890667"/>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Thailand </a:t>
            </a:r>
            <a:r>
              <a:rPr lang="en-US" sz="2187">
                <a:solidFill>
                  <a:srgbClr val="000000"/>
                </a:solidFill>
                <a:latin typeface="Bitter"/>
                <a:ea typeface="Bitter"/>
                <a:cs typeface="Bitter"/>
                <a:sym typeface="Bitter"/>
              </a:rPr>
              <a:t>also pledged to redu</a:t>
            </a:r>
            <a:r>
              <a:rPr lang="en-US" sz="2187">
                <a:solidFill>
                  <a:srgbClr val="000000"/>
                </a:solidFill>
                <a:latin typeface="Bitter"/>
                <a:ea typeface="Bitter"/>
                <a:cs typeface="Bitter"/>
                <a:sym typeface="Bitter"/>
              </a:rPr>
              <a:t>ce </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 greenhouse gas emissions </a:t>
            </a:r>
          </a:p>
          <a:p>
            <a:pPr algn="l">
              <a:lnSpc>
                <a:spcPts val="3562"/>
              </a:lnSpc>
            </a:pPr>
            <a:r>
              <a:rPr lang="en-US" sz="2187" b="true">
                <a:solidFill>
                  <a:srgbClr val="000000"/>
                </a:solidFill>
                <a:latin typeface="Bitter Bold"/>
                <a:ea typeface="Bitter Bold"/>
                <a:cs typeface="Bitter Bold"/>
                <a:sym typeface="Bitter Bold"/>
              </a:rPr>
              <a:t>by 47% by 2035.</a:t>
            </a:r>
          </a:p>
        </p:txBody>
      </p:sp>
      <p:sp>
        <p:nvSpPr>
          <p:cNvPr name="TextBox 12" id="12"/>
          <p:cNvSpPr txBox="true"/>
          <p:nvPr/>
        </p:nvSpPr>
        <p:spPr>
          <a:xfrm rot="0">
            <a:off x="992238" y="6404735"/>
            <a:ext cx="9445523" cy="909717"/>
          </a:xfrm>
          <a:prstGeom prst="rect">
            <a:avLst/>
          </a:prstGeom>
        </p:spPr>
        <p:txBody>
          <a:bodyPr anchor="t" rtlCol="false" tIns="0" lIns="0" bIns="0" rIns="0">
            <a:spAutoFit/>
          </a:bodyPr>
          <a:lstStyle/>
          <a:p>
            <a:pPr algn="l">
              <a:lnSpc>
                <a:spcPts val="3561"/>
              </a:lnSpc>
            </a:pPr>
            <a:r>
              <a:rPr lang="en-US" sz="2187">
                <a:solidFill>
                  <a:srgbClr val="000000"/>
                </a:solidFill>
                <a:latin typeface="Bitter"/>
                <a:ea typeface="Bitter"/>
                <a:cs typeface="Bitter"/>
                <a:sym typeface="Bitter"/>
              </a:rPr>
              <a:t>Thailand also remains committed to its goal of </a:t>
            </a:r>
            <a:r>
              <a:rPr lang="en-US" sz="2187" b="true">
                <a:solidFill>
                  <a:srgbClr val="000000"/>
                </a:solidFill>
                <a:latin typeface="Bitter Bold"/>
                <a:ea typeface="Bitter Bold"/>
                <a:cs typeface="Bitter Bold"/>
                <a:sym typeface="Bitter Bold"/>
              </a:rPr>
              <a:t>achieving </a:t>
            </a:r>
          </a:p>
          <a:p>
            <a:pPr algn="l">
              <a:lnSpc>
                <a:spcPts val="3562"/>
              </a:lnSpc>
            </a:pPr>
            <a:r>
              <a:rPr lang="en-US" sz="2187" b="true">
                <a:solidFill>
                  <a:srgbClr val="000000"/>
                </a:solidFill>
                <a:latin typeface="Bitter Bold"/>
                <a:ea typeface="Bitter Bold"/>
                <a:cs typeface="Bitter Bold"/>
                <a:sym typeface="Bitter Bold"/>
              </a:rPr>
              <a:t>c</a:t>
            </a:r>
            <a:r>
              <a:rPr lang="en-US" sz="2187" b="true">
                <a:solidFill>
                  <a:srgbClr val="000000"/>
                </a:solidFill>
                <a:latin typeface="Bitter Bold"/>
                <a:ea typeface="Bitter Bold"/>
                <a:cs typeface="Bitter Bold"/>
                <a:sym typeface="Bitter Bold"/>
              </a:rPr>
              <a:t>arbon neutrality by 2050.</a:t>
            </a:r>
          </a:p>
        </p:txBody>
      </p:sp>
      <p:grpSp>
        <p:nvGrpSpPr>
          <p:cNvPr name="Group 13" id="13"/>
          <p:cNvGrpSpPr/>
          <p:nvPr/>
        </p:nvGrpSpPr>
        <p:grpSpPr>
          <a:xfrm rot="0">
            <a:off x="17036948" y="285750"/>
            <a:ext cx="965302" cy="752323"/>
            <a:chOff x="0" y="0"/>
            <a:chExt cx="1287069" cy="1003097"/>
          </a:xfrm>
        </p:grpSpPr>
        <p:sp>
          <p:nvSpPr>
            <p:cNvPr name="Freeform 14" id="1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2870809" y="2233612"/>
            <a:ext cx="4591050" cy="5819775"/>
            <a:chOff x="0" y="0"/>
            <a:chExt cx="6121400" cy="7759700"/>
          </a:xfrm>
        </p:grpSpPr>
        <p:sp>
          <p:nvSpPr>
            <p:cNvPr name="Freeform 9" id="9" descr="preencoded.png"/>
            <p:cNvSpPr/>
            <p:nvPr/>
          </p:nvSpPr>
          <p:spPr>
            <a:xfrm flipH="false" flipV="false" rot="0">
              <a:off x="0" y="0"/>
              <a:ext cx="6121400" cy="7759700"/>
            </a:xfrm>
            <a:custGeom>
              <a:avLst/>
              <a:gdLst/>
              <a:ahLst/>
              <a:cxnLst/>
              <a:rect r="r" b="b" t="t" l="l"/>
              <a:pathLst>
                <a:path h="7759700" w="6121400">
                  <a:moveTo>
                    <a:pt x="0" y="0"/>
                  </a:moveTo>
                  <a:lnTo>
                    <a:pt x="6121400" y="0"/>
                  </a:lnTo>
                  <a:lnTo>
                    <a:pt x="6121400" y="7759700"/>
                  </a:lnTo>
                  <a:lnTo>
                    <a:pt x="0" y="7759700"/>
                  </a:lnTo>
                  <a:lnTo>
                    <a:pt x="0" y="0"/>
                  </a:lnTo>
                  <a:close/>
                </a:path>
              </a:pathLst>
            </a:custGeom>
            <a:blipFill>
              <a:blip r:embed="rId4"/>
              <a:stretch>
                <a:fillRect l="0" t="0" r="0" b="0"/>
              </a:stretch>
            </a:blipFill>
          </p:spPr>
        </p:sp>
      </p:grpSp>
      <p:sp>
        <p:nvSpPr>
          <p:cNvPr name="TextBox 10" id="10"/>
          <p:cNvSpPr txBox="true"/>
          <p:nvPr/>
        </p:nvSpPr>
        <p:spPr>
          <a:xfrm rot="0">
            <a:off x="992238" y="2067220"/>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SEP with SDGs</a:t>
            </a:r>
          </a:p>
        </p:txBody>
      </p:sp>
      <p:sp>
        <p:nvSpPr>
          <p:cNvPr name="TextBox 11" id="11"/>
          <p:cNvSpPr txBox="true"/>
          <p:nvPr/>
        </p:nvSpPr>
        <p:spPr>
          <a:xfrm rot="0">
            <a:off x="992238" y="3311728"/>
            <a:ext cx="9445523" cy="9096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Thailand's Sufficiency Economy Philosophy (SEP) complements the UN's Sustainable Development Goals (SDGs) perfectly.</a:t>
            </a:r>
          </a:p>
        </p:txBody>
      </p:sp>
      <p:sp>
        <p:nvSpPr>
          <p:cNvPr name="TextBox 12" id="12"/>
          <p:cNvSpPr txBox="true"/>
          <p:nvPr/>
        </p:nvSpPr>
        <p:spPr>
          <a:xfrm rot="0">
            <a:off x="992238" y="4537920"/>
            <a:ext cx="9445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Both frameworks balance social, economic, and environmental dimensions for sustainable growth.</a:t>
            </a:r>
          </a:p>
        </p:txBody>
      </p:sp>
      <p:sp>
        <p:nvSpPr>
          <p:cNvPr name="TextBox 13" id="13"/>
          <p:cNvSpPr txBox="true"/>
          <p:nvPr/>
        </p:nvSpPr>
        <p:spPr>
          <a:xfrm rot="0">
            <a:off x="992238" y="5764111"/>
            <a:ext cx="9445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SEP adds cultural values and practical implementation principles</a:t>
            </a:r>
          </a:p>
        </p:txBody>
      </p:sp>
      <p:sp>
        <p:nvSpPr>
          <p:cNvPr name="TextBox 14" id="14"/>
          <p:cNvSpPr txBox="true"/>
          <p:nvPr/>
        </p:nvSpPr>
        <p:spPr>
          <a:xfrm rot="0">
            <a:off x="992238" y="6316866"/>
            <a:ext cx="9445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Knowledge, morality, reasonableness, and moderation guide actions</a:t>
            </a:r>
          </a:p>
        </p:txBody>
      </p:sp>
      <p:sp>
        <p:nvSpPr>
          <p:cNvPr name="TextBox 15" id="15"/>
          <p:cNvSpPr txBox="true"/>
          <p:nvPr/>
        </p:nvSpPr>
        <p:spPr>
          <a:xfrm rot="0">
            <a:off x="992238" y="7246744"/>
            <a:ext cx="9445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Development starts locally, building community resilience</a:t>
            </a:r>
          </a:p>
        </p:txBody>
      </p:sp>
      <p:sp>
        <p:nvSpPr>
          <p:cNvPr name="TextBox 16" id="16"/>
          <p:cNvSpPr txBox="true"/>
          <p:nvPr/>
        </p:nvSpPr>
        <p:spPr>
          <a:xfrm rot="0">
            <a:off x="992238" y="8019307"/>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UNDP and MFA Thailand</a:t>
            </a:r>
          </a:p>
        </p:txBody>
      </p:sp>
      <p:grpSp>
        <p:nvGrpSpPr>
          <p:cNvPr name="Group 17" id="17"/>
          <p:cNvGrpSpPr/>
          <p:nvPr/>
        </p:nvGrpSpPr>
        <p:grpSpPr>
          <a:xfrm rot="0">
            <a:off x="17036948" y="285750"/>
            <a:ext cx="965302" cy="752323"/>
            <a:chOff x="0" y="0"/>
            <a:chExt cx="1287069" cy="1003097"/>
          </a:xfrm>
        </p:grpSpPr>
        <p:sp>
          <p:nvSpPr>
            <p:cNvPr name="Freeform 18" id="1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471908"/>
            <a:ext cx="9445523" cy="1849505"/>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 as the </a:t>
            </a:r>
          </a:p>
          <a:p>
            <a:pPr algn="l">
              <a:lnSpc>
                <a:spcPts val="6937"/>
              </a:lnSpc>
            </a:pPr>
            <a:r>
              <a:rPr lang="en-US" sz="5562" b="true">
                <a:solidFill>
                  <a:srgbClr val="253A7E"/>
                </a:solidFill>
                <a:latin typeface="Bitter Bold"/>
                <a:ea typeface="Bitter Bold"/>
                <a:cs typeface="Bitter Bold"/>
                <a:sym typeface="Bitter Bold"/>
              </a:rPr>
              <a:t>"Geneva of Asia"</a:t>
            </a:r>
          </a:p>
        </p:txBody>
      </p:sp>
      <p:sp>
        <p:nvSpPr>
          <p:cNvPr name="TextBox 9" id="9"/>
          <p:cNvSpPr txBox="true"/>
          <p:nvPr/>
        </p:nvSpPr>
        <p:spPr>
          <a:xfrm rot="0">
            <a:off x="992238" y="3602384"/>
            <a:ext cx="9445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Home to Numerous UN and International Organizations</a:t>
            </a:r>
          </a:p>
        </p:txBody>
      </p:sp>
      <p:grpSp>
        <p:nvGrpSpPr>
          <p:cNvPr name="Group 10" id="10"/>
          <p:cNvGrpSpPr/>
          <p:nvPr/>
        </p:nvGrpSpPr>
        <p:grpSpPr>
          <a:xfrm rot="0">
            <a:off x="992238" y="4470197"/>
            <a:ext cx="708717" cy="708717"/>
            <a:chOff x="0" y="0"/>
            <a:chExt cx="944956" cy="944956"/>
          </a:xfrm>
        </p:grpSpPr>
        <p:sp>
          <p:nvSpPr>
            <p:cNvPr name="Freeform 11" id="11"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4"/>
              <a:stretch>
                <a:fillRect l="0" t="0" r="5" b="5"/>
              </a:stretch>
            </a:blipFill>
          </p:spPr>
        </p:sp>
      </p:grpSp>
      <p:sp>
        <p:nvSpPr>
          <p:cNvPr name="TextBox 12" id="12"/>
          <p:cNvSpPr txBox="true"/>
          <p:nvPr/>
        </p:nvSpPr>
        <p:spPr>
          <a:xfrm rot="0">
            <a:off x="992238" y="5443385"/>
            <a:ext cx="354404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UN Agencies</a:t>
            </a:r>
          </a:p>
        </p:txBody>
      </p:sp>
      <p:sp>
        <p:nvSpPr>
          <p:cNvPr name="TextBox 13" id="13"/>
          <p:cNvSpPr txBox="true"/>
          <p:nvPr/>
        </p:nvSpPr>
        <p:spPr>
          <a:xfrm rot="0">
            <a:off x="992238" y="5980214"/>
            <a:ext cx="4545511" cy="19097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Hosts several UN agencies, including the Economic and Social Commission for Asia and the Pacific (ESCAP) in Bangkok.</a:t>
            </a:r>
          </a:p>
        </p:txBody>
      </p:sp>
      <p:grpSp>
        <p:nvGrpSpPr>
          <p:cNvPr name="Group 14" id="14"/>
          <p:cNvGrpSpPr/>
          <p:nvPr/>
        </p:nvGrpSpPr>
        <p:grpSpPr>
          <a:xfrm rot="0">
            <a:off x="5892108" y="4470197"/>
            <a:ext cx="708717" cy="708717"/>
            <a:chOff x="0" y="0"/>
            <a:chExt cx="944956" cy="944956"/>
          </a:xfrm>
        </p:grpSpPr>
        <p:sp>
          <p:nvSpPr>
            <p:cNvPr name="Freeform 15" id="15" descr="preencoded.png"/>
            <p:cNvSpPr/>
            <p:nvPr/>
          </p:nvSpPr>
          <p:spPr>
            <a:xfrm flipH="false" flipV="false" rot="0">
              <a:off x="0" y="0"/>
              <a:ext cx="945007" cy="945007"/>
            </a:xfrm>
            <a:custGeom>
              <a:avLst/>
              <a:gdLst/>
              <a:ahLst/>
              <a:cxnLst/>
              <a:rect r="r" b="b" t="t" l="l"/>
              <a:pathLst>
                <a:path h="945007" w="945007">
                  <a:moveTo>
                    <a:pt x="0" y="0"/>
                  </a:moveTo>
                  <a:lnTo>
                    <a:pt x="945007" y="0"/>
                  </a:lnTo>
                  <a:lnTo>
                    <a:pt x="945007" y="945007"/>
                  </a:lnTo>
                  <a:lnTo>
                    <a:pt x="0" y="945007"/>
                  </a:lnTo>
                  <a:lnTo>
                    <a:pt x="0" y="0"/>
                  </a:lnTo>
                  <a:close/>
                </a:path>
              </a:pathLst>
            </a:custGeom>
            <a:blipFill>
              <a:blip r:embed="rId5"/>
              <a:stretch>
                <a:fillRect l="0" t="0" r="5" b="5"/>
              </a:stretch>
            </a:blipFill>
          </p:spPr>
        </p:sp>
      </p:grpSp>
      <p:sp>
        <p:nvSpPr>
          <p:cNvPr name="TextBox 16" id="16"/>
          <p:cNvSpPr txBox="true"/>
          <p:nvPr/>
        </p:nvSpPr>
        <p:spPr>
          <a:xfrm rot="0">
            <a:off x="5892108" y="5443385"/>
            <a:ext cx="4545654" cy="90487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International Organizations</a:t>
            </a:r>
          </a:p>
        </p:txBody>
      </p:sp>
      <p:sp>
        <p:nvSpPr>
          <p:cNvPr name="TextBox 17" id="17"/>
          <p:cNvSpPr txBox="true"/>
          <p:nvPr/>
        </p:nvSpPr>
        <p:spPr>
          <a:xfrm rot="0">
            <a:off x="5892108" y="6423127"/>
            <a:ext cx="4545654" cy="2363391"/>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Over 30 international organizations, such as FAO, ICAO, UNAIDS, UNDP, UNESCO, UNHCR, UNICEF, and UNODC, operate in Thailand.</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638354" y="0"/>
            <a:ext cx="7649646" cy="6114582"/>
            <a:chOff x="0" y="0"/>
            <a:chExt cx="9616364" cy="7686637"/>
          </a:xfrm>
        </p:grpSpPr>
        <p:sp>
          <p:nvSpPr>
            <p:cNvPr name="Freeform 7" id="7"/>
            <p:cNvSpPr/>
            <p:nvPr/>
          </p:nvSpPr>
          <p:spPr>
            <a:xfrm flipH="false" flipV="false" rot="0">
              <a:off x="0" y="0"/>
              <a:ext cx="9616363" cy="7686637"/>
            </a:xfrm>
            <a:custGeom>
              <a:avLst/>
              <a:gdLst/>
              <a:ahLst/>
              <a:cxnLst/>
              <a:rect r="r" b="b" t="t" l="l"/>
              <a:pathLst>
                <a:path h="7686637" w="9616363">
                  <a:moveTo>
                    <a:pt x="0" y="0"/>
                  </a:moveTo>
                  <a:lnTo>
                    <a:pt x="9616363" y="0"/>
                  </a:lnTo>
                  <a:lnTo>
                    <a:pt x="9616363" y="7686637"/>
                  </a:lnTo>
                  <a:lnTo>
                    <a:pt x="0" y="7686637"/>
                  </a:lnTo>
                  <a:lnTo>
                    <a:pt x="0" y="0"/>
                  </a:lnTo>
                  <a:close/>
                </a:path>
              </a:pathLst>
            </a:custGeom>
            <a:blipFill>
              <a:blip r:embed="rId3"/>
              <a:stretch>
                <a:fillRect l="0" t="-13181" r="0" b="-11861"/>
              </a:stretch>
            </a:blipFill>
          </p:spPr>
        </p:sp>
      </p:grpSp>
      <p:sp>
        <p:nvSpPr>
          <p:cNvPr name="TextBox 8" id="8"/>
          <p:cNvSpPr txBox="true"/>
          <p:nvPr/>
        </p:nvSpPr>
        <p:spPr>
          <a:xfrm rot="0">
            <a:off x="1028700" y="4852520"/>
            <a:ext cx="9445523" cy="909637"/>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Meetings will tak</a:t>
            </a:r>
            <a:r>
              <a:rPr lang="en-US" sz="2187">
                <a:solidFill>
                  <a:srgbClr val="000000"/>
                </a:solidFill>
                <a:latin typeface="Bitter"/>
                <a:ea typeface="Bitter"/>
                <a:cs typeface="Bitter"/>
                <a:sym typeface="Bitter"/>
              </a:rPr>
              <a:t>e place from </a:t>
            </a:r>
            <a:r>
              <a:rPr lang="en-US" sz="2187" b="true">
                <a:solidFill>
                  <a:srgbClr val="000000"/>
                </a:solidFill>
                <a:latin typeface="Bitter Bold"/>
                <a:ea typeface="Bitter Bold"/>
                <a:cs typeface="Bitter Bold"/>
                <a:sym typeface="Bitter Bold"/>
              </a:rPr>
              <a:t>12–18 October 2026</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an</a:t>
            </a:r>
            <a:r>
              <a:rPr lang="en-US" sz="2187">
                <a:solidFill>
                  <a:srgbClr val="000000"/>
                </a:solidFill>
                <a:latin typeface="Bitter"/>
                <a:ea typeface="Bitter"/>
                <a:cs typeface="Bitter"/>
                <a:sym typeface="Bitter"/>
              </a:rPr>
              <a:t>d </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k </a:t>
            </a:r>
            <a:r>
              <a:rPr lang="en-US" sz="2187" b="true">
                <a:solidFill>
                  <a:srgbClr val="000000"/>
                </a:solidFill>
                <a:latin typeface="Bitter Bold"/>
                <a:ea typeface="Bitter Bold"/>
                <a:cs typeface="Bitter Bold"/>
                <a:sym typeface="Bitter Bold"/>
              </a:rPr>
              <a:t>Thailand’s second time hosting</a:t>
            </a:r>
            <a:r>
              <a:rPr lang="en-US" sz="2187">
                <a:solidFill>
                  <a:srgbClr val="000000"/>
                </a:solidFill>
                <a:latin typeface="Bitter"/>
                <a:ea typeface="Bitter"/>
                <a:cs typeface="Bitter"/>
                <a:sym typeface="Bitter"/>
              </a:rPr>
              <a:t>, following its first hosting in 1991.</a:t>
            </a:r>
          </a:p>
        </p:txBody>
      </p:sp>
      <p:sp>
        <p:nvSpPr>
          <p:cNvPr name="TextBox 9" id="9"/>
          <p:cNvSpPr txBox="true"/>
          <p:nvPr/>
        </p:nvSpPr>
        <p:spPr>
          <a:xfrm rot="0">
            <a:off x="992238" y="6019332"/>
            <a:ext cx="9445523" cy="909637"/>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As a leading </a:t>
            </a:r>
            <a:r>
              <a:rPr lang="en-US" sz="2187">
                <a:solidFill>
                  <a:srgbClr val="000000"/>
                </a:solidFill>
                <a:latin typeface="Bitter"/>
                <a:ea typeface="Bitter"/>
                <a:cs typeface="Bitter"/>
                <a:sym typeface="Bitter"/>
              </a:rPr>
              <a:t>economy in</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uth</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ast</a:t>
            </a:r>
            <a:r>
              <a:rPr lang="en-US" sz="2187">
                <a:solidFill>
                  <a:srgbClr val="000000"/>
                </a:solidFill>
                <a:latin typeface="Bitter"/>
                <a:ea typeface="Bitter"/>
                <a:cs typeface="Bitter"/>
                <a:sym typeface="Bitter"/>
              </a:rPr>
              <a:t> Asia, Thailand</a:t>
            </a:r>
            <a:r>
              <a:rPr lang="en-US" sz="2187">
                <a:solidFill>
                  <a:srgbClr val="000000"/>
                </a:solidFill>
                <a:latin typeface="Bitter"/>
                <a:ea typeface="Bitter"/>
                <a:cs typeface="Bitter"/>
                <a:sym typeface="Bitter"/>
              </a:rPr>
              <a:t> provide</a:t>
            </a:r>
            <a:r>
              <a:rPr lang="en-US" sz="2187">
                <a:solidFill>
                  <a:srgbClr val="000000"/>
                </a:solidFill>
                <a:latin typeface="Bitter"/>
                <a:ea typeface="Bitter"/>
                <a:cs typeface="Bitter"/>
                <a:sym typeface="Bitter"/>
              </a:rPr>
              <a:t>s </a:t>
            </a:r>
            <a:r>
              <a:rPr lang="en-US" sz="2187" b="true">
                <a:solidFill>
                  <a:srgbClr val="000000"/>
                </a:solidFill>
                <a:latin typeface="Bitter Bold"/>
                <a:ea typeface="Bitter Bold"/>
                <a:cs typeface="Bitter Bold"/>
                <a:sym typeface="Bitter Bold"/>
              </a:rPr>
              <a:t>a strategic platform</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f</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r d</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alo</a:t>
            </a:r>
            <a:r>
              <a:rPr lang="en-US" sz="2187">
                <a:solidFill>
                  <a:srgbClr val="000000"/>
                </a:solidFill>
                <a:latin typeface="Bitter"/>
                <a:ea typeface="Bitter"/>
                <a:cs typeface="Bitter"/>
                <a:sym typeface="Bitter"/>
              </a:rPr>
              <a:t>g</a:t>
            </a:r>
            <a:r>
              <a:rPr lang="en-US" sz="2187">
                <a:solidFill>
                  <a:srgbClr val="000000"/>
                </a:solidFill>
                <a:latin typeface="Bitter"/>
                <a:ea typeface="Bitter"/>
                <a:cs typeface="Bitter"/>
                <a:sym typeface="Bitter"/>
              </a:rPr>
              <a:t>ue on global economic and financial issues.</a:t>
            </a:r>
          </a:p>
        </p:txBody>
      </p:sp>
      <p:sp>
        <p:nvSpPr>
          <p:cNvPr name="TextBox 10" id="10"/>
          <p:cNvSpPr txBox="true"/>
          <p:nvPr/>
        </p:nvSpPr>
        <p:spPr>
          <a:xfrm rot="0">
            <a:off x="1028700" y="9391371"/>
            <a:ext cx="9445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www.am2026thailand.go.th</a:t>
            </a:r>
          </a:p>
        </p:txBody>
      </p:sp>
      <p:sp>
        <p:nvSpPr>
          <p:cNvPr name="TextBox 11" id="11"/>
          <p:cNvSpPr txBox="true"/>
          <p:nvPr/>
        </p:nvSpPr>
        <p:spPr>
          <a:xfrm rot="0">
            <a:off x="992238" y="7186145"/>
            <a:ext cx="9445523" cy="1812043"/>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Designed by Thai de</a:t>
            </a:r>
            <a:r>
              <a:rPr lang="en-US" sz="2187">
                <a:solidFill>
                  <a:srgbClr val="000000"/>
                </a:solidFill>
                <a:latin typeface="Bitter"/>
                <a:ea typeface="Bitter"/>
                <a:cs typeface="Bitter"/>
                <a:sym typeface="Bitter"/>
              </a:rPr>
              <a:t>signer </a:t>
            </a:r>
            <a:r>
              <a:rPr lang="en-US" sz="2187" b="true">
                <a:solidFill>
                  <a:srgbClr val="000000"/>
                </a:solidFill>
                <a:latin typeface="Bitter Bold"/>
                <a:ea typeface="Bitter Bold"/>
                <a:cs typeface="Bitter Bold"/>
                <a:sym typeface="Bitter Bold"/>
              </a:rPr>
              <a:t>Paitoon Patisonticharoen</a:t>
            </a:r>
            <a:r>
              <a:rPr lang="en-US" sz="2187">
                <a:solidFill>
                  <a:srgbClr val="000000"/>
                </a:solidFill>
                <a:latin typeface="Bitter"/>
                <a:ea typeface="Bitter"/>
                <a:cs typeface="Bitter"/>
                <a:sym typeface="Bitter"/>
              </a:rPr>
              <a:t>, the logo is inspired by </a:t>
            </a:r>
            <a:r>
              <a:rPr lang="en-US" sz="2187" b="true">
                <a:solidFill>
                  <a:srgbClr val="000000"/>
                </a:solidFill>
                <a:latin typeface="Bitter Bold"/>
                <a:ea typeface="Bitter Bold"/>
                <a:cs typeface="Bitter Bold"/>
                <a:sym typeface="Bitter Bold"/>
              </a:rPr>
              <a:t>the Phoduang (ancient Thai bullet coin)</a:t>
            </a:r>
            <a:r>
              <a:rPr lang="en-US" sz="2187">
                <a:solidFill>
                  <a:srgbClr val="000000"/>
                </a:solidFill>
                <a:latin typeface="Bitter"/>
                <a:ea typeface="Bitter"/>
                <a:cs typeface="Bitter"/>
                <a:sym typeface="Bitter"/>
              </a:rPr>
              <a:t>. The lo</a:t>
            </a:r>
            <a:r>
              <a:rPr lang="en-US" sz="2187">
                <a:solidFill>
                  <a:srgbClr val="000000"/>
                </a:solidFill>
                <a:latin typeface="Bitter"/>
                <a:ea typeface="Bitter"/>
                <a:cs typeface="Bitter"/>
                <a:sym typeface="Bitter"/>
              </a:rPr>
              <a:t>g</a:t>
            </a:r>
            <a:r>
              <a:rPr lang="en-US" sz="2187">
                <a:solidFill>
                  <a:srgbClr val="000000"/>
                </a:solidFill>
                <a:latin typeface="Bitter"/>
                <a:ea typeface="Bitter"/>
                <a:cs typeface="Bitter"/>
                <a:sym typeface="Bitter"/>
              </a:rPr>
              <a:t>o also sy</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b</a:t>
            </a:r>
            <a:r>
              <a:rPr lang="en-US" sz="2187">
                <a:solidFill>
                  <a:srgbClr val="000000"/>
                </a:solidFill>
                <a:latin typeface="Bitter"/>
                <a:ea typeface="Bitter"/>
                <a:cs typeface="Bitter"/>
                <a:sym typeface="Bitter"/>
              </a:rPr>
              <a:t>olizes</a:t>
            </a:r>
            <a:r>
              <a:rPr lang="en-US" sz="2187">
                <a:solidFill>
                  <a:srgbClr val="000000"/>
                </a:solidFill>
                <a:latin typeface="Bitter"/>
                <a:ea typeface="Bitter"/>
                <a:cs typeface="Bitter"/>
                <a:sym typeface="Bitter"/>
              </a:rPr>
              <a:t> endless financ</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al </a:t>
            </a:r>
            <a:r>
              <a:rPr lang="en-US" sz="2187">
                <a:solidFill>
                  <a:srgbClr val="000000"/>
                </a:solidFill>
                <a:latin typeface="Bitter"/>
                <a:ea typeface="Bitter"/>
                <a:cs typeface="Bitter"/>
                <a:sym typeface="Bitter"/>
              </a:rPr>
              <a:t>gr</a:t>
            </a:r>
            <a:r>
              <a:rPr lang="en-US" sz="2187">
                <a:solidFill>
                  <a:srgbClr val="000000"/>
                </a:solidFill>
                <a:latin typeface="Bitter"/>
                <a:ea typeface="Bitter"/>
                <a:cs typeface="Bitter"/>
                <a:sym typeface="Bitter"/>
              </a:rPr>
              <a:t>owth, global economic cooperation, and Thailand’s welcoming hospitality.</a:t>
            </a:r>
          </a:p>
        </p:txBody>
      </p:sp>
      <p:grpSp>
        <p:nvGrpSpPr>
          <p:cNvPr name="Group 12" id="12"/>
          <p:cNvGrpSpPr/>
          <p:nvPr/>
        </p:nvGrpSpPr>
        <p:grpSpPr>
          <a:xfrm rot="0">
            <a:off x="10638354" y="6114582"/>
            <a:ext cx="7649646" cy="4172418"/>
            <a:chOff x="0" y="0"/>
            <a:chExt cx="9616364" cy="5245143"/>
          </a:xfrm>
        </p:grpSpPr>
        <p:sp>
          <p:nvSpPr>
            <p:cNvPr name="Freeform 13" id="13"/>
            <p:cNvSpPr/>
            <p:nvPr/>
          </p:nvSpPr>
          <p:spPr>
            <a:xfrm flipH="false" flipV="false" rot="0">
              <a:off x="0" y="0"/>
              <a:ext cx="9616363" cy="5245143"/>
            </a:xfrm>
            <a:custGeom>
              <a:avLst/>
              <a:gdLst/>
              <a:ahLst/>
              <a:cxnLst/>
              <a:rect r="r" b="b" t="t" l="l"/>
              <a:pathLst>
                <a:path h="5245143" w="9616363">
                  <a:moveTo>
                    <a:pt x="0" y="0"/>
                  </a:moveTo>
                  <a:lnTo>
                    <a:pt x="9616363" y="0"/>
                  </a:lnTo>
                  <a:lnTo>
                    <a:pt x="9616363" y="5245143"/>
                  </a:lnTo>
                  <a:lnTo>
                    <a:pt x="0" y="5245143"/>
                  </a:lnTo>
                  <a:lnTo>
                    <a:pt x="0" y="0"/>
                  </a:lnTo>
                  <a:close/>
                </a:path>
              </a:pathLst>
            </a:custGeom>
            <a:blipFill>
              <a:blip r:embed="rId4"/>
              <a:stretch>
                <a:fillRect l="-49950" t="-86708" r="-31095" b="0"/>
              </a:stretch>
            </a:blipFill>
          </p:spPr>
        </p:sp>
      </p:grpSp>
      <p:sp>
        <p:nvSpPr>
          <p:cNvPr name="TextBox 14" id="14"/>
          <p:cNvSpPr txBox="true"/>
          <p:nvPr/>
        </p:nvSpPr>
        <p:spPr>
          <a:xfrm rot="0">
            <a:off x="992238" y="879809"/>
            <a:ext cx="9445523" cy="1852680"/>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Thailand as Host of </a:t>
            </a:r>
          </a:p>
          <a:p>
            <a:pPr algn="l">
              <a:lnSpc>
                <a:spcPts val="6937"/>
              </a:lnSpc>
            </a:pPr>
            <a:r>
              <a:rPr lang="en-US" sz="5562" b="true">
                <a:solidFill>
                  <a:srgbClr val="253A7E"/>
                </a:solidFill>
                <a:latin typeface="Bitter Bold"/>
                <a:ea typeface="Bitter Bold"/>
                <a:cs typeface="Bitter Bold"/>
                <a:sym typeface="Bitter Bold"/>
              </a:rPr>
              <a:t>the 2026 Annual Meetings</a:t>
            </a:r>
          </a:p>
        </p:txBody>
      </p:sp>
      <p:sp>
        <p:nvSpPr>
          <p:cNvPr name="TextBox 15" id="15"/>
          <p:cNvSpPr txBox="true"/>
          <p:nvPr/>
        </p:nvSpPr>
        <p:spPr>
          <a:xfrm rot="0">
            <a:off x="992238" y="3236278"/>
            <a:ext cx="9445523" cy="135731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Thailand is h</a:t>
            </a:r>
            <a:r>
              <a:rPr lang="en-US" sz="2187">
                <a:solidFill>
                  <a:srgbClr val="000000"/>
                </a:solidFill>
                <a:latin typeface="Bitter"/>
                <a:ea typeface="Bitter"/>
                <a:cs typeface="Bitter"/>
                <a:sym typeface="Bitter"/>
              </a:rPr>
              <a:t>onored to host </a:t>
            </a:r>
            <a:r>
              <a:rPr lang="en-US" sz="2187" b="true">
                <a:solidFill>
                  <a:srgbClr val="000000"/>
                </a:solidFill>
                <a:latin typeface="Bitter Bold"/>
                <a:ea typeface="Bitter Bold"/>
                <a:cs typeface="Bitter Bold"/>
                <a:sym typeface="Bitter Bold"/>
              </a:rPr>
              <a:t>the 2026 IMF–World Bank Annual Meetings</a:t>
            </a:r>
            <a:r>
              <a:rPr lang="en-US" sz="2187">
                <a:solidFill>
                  <a:srgbClr val="000000"/>
                </a:solidFill>
                <a:latin typeface="Bitter"/>
                <a:ea typeface="Bitter"/>
                <a:cs typeface="Bitter"/>
                <a:sym typeface="Bitter"/>
              </a:rPr>
              <a:t>, reaffirming its commitment to multilateral cooperation and sustainable development.</a:t>
            </a:r>
          </a:p>
        </p:txBody>
      </p:sp>
      <p:sp>
        <p:nvSpPr>
          <p:cNvPr name="TextBox 16" id="16"/>
          <p:cNvSpPr txBox="true"/>
          <p:nvPr/>
        </p:nvSpPr>
        <p:spPr>
          <a:xfrm rot="0">
            <a:off x="12311582" y="5546825"/>
            <a:ext cx="5815997" cy="368753"/>
          </a:xfrm>
          <a:prstGeom prst="rect">
            <a:avLst/>
          </a:prstGeom>
        </p:spPr>
        <p:txBody>
          <a:bodyPr anchor="t" rtlCol="false" tIns="0" lIns="0" bIns="0" rIns="0">
            <a:spAutoFit/>
          </a:bodyPr>
          <a:lstStyle/>
          <a:p>
            <a:pPr algn="r">
              <a:lnSpc>
                <a:spcPts val="3073"/>
              </a:lnSpc>
            </a:pPr>
            <a:r>
              <a:rPr lang="en-US" sz="1887" b="true">
                <a:solidFill>
                  <a:srgbClr val="000000"/>
                </a:solidFill>
                <a:latin typeface="Bitter Bold"/>
                <a:ea typeface="Bitter Bold"/>
                <a:cs typeface="Bitter Bold"/>
                <a:sym typeface="Bitter Bold"/>
              </a:rPr>
              <a:t>The official logo  </a:t>
            </a:r>
          </a:p>
        </p:txBody>
      </p:sp>
      <p:sp>
        <p:nvSpPr>
          <p:cNvPr name="TextBox 17" id="17"/>
          <p:cNvSpPr txBox="true"/>
          <p:nvPr/>
        </p:nvSpPr>
        <p:spPr>
          <a:xfrm rot="0">
            <a:off x="12311582" y="9669637"/>
            <a:ext cx="5815997" cy="368753"/>
          </a:xfrm>
          <a:prstGeom prst="rect">
            <a:avLst/>
          </a:prstGeom>
        </p:spPr>
        <p:txBody>
          <a:bodyPr anchor="t" rtlCol="false" tIns="0" lIns="0" bIns="0" rIns="0">
            <a:spAutoFit/>
          </a:bodyPr>
          <a:lstStyle/>
          <a:p>
            <a:pPr algn="r">
              <a:lnSpc>
                <a:spcPts val="3073"/>
              </a:lnSpc>
            </a:pPr>
            <a:r>
              <a:rPr lang="en-US" b="true" sz="1887">
                <a:solidFill>
                  <a:srgbClr val="FFFFFF"/>
                </a:solidFill>
                <a:latin typeface="Bitter Bold"/>
                <a:ea typeface="Bitter Bold"/>
                <a:cs typeface="Bitter Bold"/>
                <a:sym typeface="Bitter Bold"/>
              </a:rPr>
              <a:t>The official landmark located at Benjakitti Park</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5882" t="0" r="-35882"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63122"/>
            <a:ext cx="7807504" cy="571704"/>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1. B</a:t>
            </a:r>
            <a:r>
              <a:rPr lang="en-US" sz="3385" b="true">
                <a:solidFill>
                  <a:srgbClr val="253A7E"/>
                </a:solidFill>
                <a:latin typeface="Bitter Bold"/>
                <a:ea typeface="Bitter Bold"/>
                <a:cs typeface="Bitter Bold"/>
                <a:sym typeface="Bitter Bold"/>
              </a:rPr>
              <a:t>angkok Music City 2026</a:t>
            </a:r>
          </a:p>
        </p:txBody>
      </p:sp>
      <p:sp>
        <p:nvSpPr>
          <p:cNvPr name="TextBox 10" id="10"/>
          <p:cNvSpPr txBox="true"/>
          <p:nvPr/>
        </p:nvSpPr>
        <p:spPr>
          <a:xfrm rot="0">
            <a:off x="1191441" y="4210789"/>
            <a:ext cx="7025452" cy="2421267"/>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24–25 January</a:t>
            </a:r>
            <a:r>
              <a:rPr lang="en-US" b="true" sz="2390">
                <a:solidFill>
                  <a:srgbClr val="000000"/>
                </a:solidFill>
                <a:latin typeface="Bitter Bold"/>
                <a:ea typeface="Bitter Bold"/>
                <a:cs typeface="Bitter Bold"/>
                <a:sym typeface="Bitter Bold"/>
              </a:rPr>
              <a:t> 2026, Bangkok</a:t>
            </a:r>
          </a:p>
          <a:p>
            <a:pPr algn="l" marL="516002" indent="-258001" lvl="1">
              <a:lnSpc>
                <a:spcPts val="3866"/>
              </a:lnSpc>
              <a:buFont typeface="Arial"/>
              <a:buChar char="•"/>
            </a:pPr>
            <a:r>
              <a:rPr lang="en-US" sz="2390">
                <a:solidFill>
                  <a:srgbClr val="000000"/>
                </a:solidFill>
                <a:latin typeface="Bitter"/>
                <a:ea typeface="Bitter"/>
                <a:cs typeface="Bitter"/>
                <a:sym typeface="Bitter"/>
              </a:rPr>
              <a:t>Tha</a:t>
            </a:r>
            <a:r>
              <a:rPr lang="en-US" sz="2390">
                <a:solidFill>
                  <a:srgbClr val="000000"/>
                </a:solidFill>
                <a:latin typeface="Bitter"/>
                <a:ea typeface="Bitter"/>
                <a:cs typeface="Bitter"/>
                <a:sym typeface="Bitter"/>
              </a:rPr>
              <a:t>iland’s leading music conference and showcase festival, connecting Asian artists with global music industry opportunities in Bangkok’s Charoenkrung </a:t>
            </a:r>
            <a:r>
              <a:rPr lang="en-US" sz="2390">
                <a:solidFill>
                  <a:srgbClr val="000000"/>
                </a:solidFill>
                <a:latin typeface="Bitter"/>
                <a:ea typeface="Bitter"/>
                <a:cs typeface="Bitter"/>
                <a:sym typeface="Bitter"/>
              </a:rPr>
              <a:t>Crea</a:t>
            </a:r>
            <a:r>
              <a:rPr lang="en-US" sz="2390">
                <a:solidFill>
                  <a:srgbClr val="000000"/>
                </a:solidFill>
                <a:latin typeface="Bitter"/>
                <a:ea typeface="Bitter"/>
                <a:cs typeface="Bitter"/>
                <a:sym typeface="Bitter"/>
              </a:rPr>
              <a:t>tiv</a:t>
            </a:r>
            <a:r>
              <a:rPr lang="en-US" sz="2390">
                <a:solidFill>
                  <a:srgbClr val="000000"/>
                </a:solidFill>
                <a:latin typeface="Bitter"/>
                <a:ea typeface="Bitter"/>
                <a:cs typeface="Bitter"/>
                <a:sym typeface="Bitter"/>
              </a:rPr>
              <a:t>e </a:t>
            </a:r>
            <a:r>
              <a:rPr lang="en-US" sz="2390">
                <a:solidFill>
                  <a:srgbClr val="000000"/>
                </a:solidFill>
                <a:latin typeface="Bitter"/>
                <a:ea typeface="Bitter"/>
                <a:cs typeface="Bitter"/>
                <a:sym typeface="Bitter"/>
              </a:rPr>
              <a:t>D</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s</a:t>
            </a:r>
            <a:r>
              <a:rPr lang="en-US" sz="2390">
                <a:solidFill>
                  <a:srgbClr val="000000"/>
                </a:solidFill>
                <a:latin typeface="Bitter"/>
                <a:ea typeface="Bitter"/>
                <a:cs typeface="Bitter"/>
                <a:sym typeface="Bitter"/>
              </a:rPr>
              <a:t>t</a:t>
            </a:r>
            <a:r>
              <a:rPr lang="en-US" sz="2390">
                <a:solidFill>
                  <a:srgbClr val="000000"/>
                </a:solidFill>
                <a:latin typeface="Bitter"/>
                <a:ea typeface="Bitter"/>
                <a:cs typeface="Bitter"/>
                <a:sym typeface="Bitter"/>
              </a:rPr>
              <a:t>r</a:t>
            </a:r>
            <a:r>
              <a:rPr lang="en-US" sz="2390">
                <a:solidFill>
                  <a:srgbClr val="000000"/>
                </a:solidFill>
                <a:latin typeface="Bitter"/>
                <a:ea typeface="Bitter"/>
                <a:cs typeface="Bitter"/>
                <a:sym typeface="Bitter"/>
              </a:rPr>
              <a:t>i</a:t>
            </a:r>
            <a:r>
              <a:rPr lang="en-US" sz="2390">
                <a:solidFill>
                  <a:srgbClr val="000000"/>
                </a:solidFill>
                <a:latin typeface="Bitter"/>
                <a:ea typeface="Bitter"/>
                <a:cs typeface="Bitter"/>
                <a:sym typeface="Bitter"/>
              </a:rPr>
              <a:t>ct</a:t>
            </a:r>
            <a:r>
              <a:rPr lang="en-US" sz="2390">
                <a:solidFill>
                  <a:srgbClr val="000000"/>
                </a:solidFill>
                <a:latin typeface="Bitter"/>
                <a:ea typeface="Bitter"/>
                <a:cs typeface="Bitter"/>
                <a:sym typeface="Bitter"/>
              </a:rPr>
              <a:t>.</a:t>
            </a:r>
          </a:p>
        </p:txBody>
      </p:sp>
      <p:sp>
        <p:nvSpPr>
          <p:cNvPr name="TextBox 11" id="11"/>
          <p:cNvSpPr txBox="true"/>
          <p:nvPr/>
        </p:nvSpPr>
        <p:spPr>
          <a:xfrm rot="0">
            <a:off x="1028700" y="8117098"/>
            <a:ext cx="8115300" cy="291952"/>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Bangkok Music City</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4098" t="0" r="-45787"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63122"/>
            <a:ext cx="5817651" cy="1138636"/>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2. Thail</a:t>
            </a:r>
            <a:r>
              <a:rPr lang="en-US" sz="3385" b="true">
                <a:solidFill>
                  <a:srgbClr val="253A7E"/>
                </a:solidFill>
                <a:latin typeface="Bitter Bold"/>
                <a:ea typeface="Bitter Bold"/>
                <a:cs typeface="Bitter Bold"/>
                <a:sym typeface="Bitter Bold"/>
              </a:rPr>
              <a:t>and International </a:t>
            </a:r>
          </a:p>
          <a:p>
            <a:pPr algn="l">
              <a:lnSpc>
                <a:spcPts val="4248"/>
              </a:lnSpc>
            </a:pPr>
            <a:r>
              <a:rPr lang="en-US" sz="3385" b="true">
                <a:solidFill>
                  <a:srgbClr val="253A7E"/>
                </a:solidFill>
                <a:latin typeface="Bitter Bold"/>
                <a:ea typeface="Bitter Bold"/>
                <a:cs typeface="Bitter Bold"/>
                <a:sym typeface="Bitter Bold"/>
              </a:rPr>
              <a:t>Choral Festival 2026</a:t>
            </a:r>
          </a:p>
        </p:txBody>
      </p:sp>
      <p:sp>
        <p:nvSpPr>
          <p:cNvPr name="TextBox 10" id="10"/>
          <p:cNvSpPr txBox="true"/>
          <p:nvPr/>
        </p:nvSpPr>
        <p:spPr>
          <a:xfrm rot="0">
            <a:off x="1191441" y="4658958"/>
            <a:ext cx="7025452" cy="2421267"/>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3–7 August</a:t>
            </a:r>
            <a:r>
              <a:rPr lang="en-US" b="true" sz="2390">
                <a:solidFill>
                  <a:srgbClr val="000000"/>
                </a:solidFill>
                <a:latin typeface="Bitter Bold"/>
                <a:ea typeface="Bitter Bold"/>
                <a:cs typeface="Bitter Bold"/>
                <a:sym typeface="Bitter Bold"/>
              </a:rPr>
              <a:t> 2026, Bangkok</a:t>
            </a:r>
          </a:p>
          <a:p>
            <a:pPr algn="l" marL="516002" indent="-258001" lvl="1">
              <a:lnSpc>
                <a:spcPts val="3866"/>
              </a:lnSpc>
              <a:buFont typeface="Arial"/>
              <a:buChar char="•"/>
            </a:pPr>
            <a:r>
              <a:rPr lang="en-US" sz="2390">
                <a:solidFill>
                  <a:srgbClr val="000000"/>
                </a:solidFill>
                <a:latin typeface="Bitter"/>
                <a:ea typeface="Bitter"/>
                <a:cs typeface="Bitter"/>
                <a:sym typeface="Bitter"/>
              </a:rPr>
              <a:t>A</a:t>
            </a:r>
            <a:r>
              <a:rPr lang="en-US" sz="2390">
                <a:solidFill>
                  <a:srgbClr val="000000"/>
                </a:solidFill>
                <a:latin typeface="Bitter"/>
                <a:ea typeface="Bitter"/>
                <a:cs typeface="Bitter"/>
                <a:sym typeface="Bitter"/>
              </a:rPr>
              <a:t>n international choir festival bringing together choirs from around the world through competitions, performances, masterclasses, and cultural exchange</a:t>
            </a:r>
          </a:p>
        </p:txBody>
      </p:sp>
      <p:sp>
        <p:nvSpPr>
          <p:cNvPr name="TextBox 11" id="11"/>
          <p:cNvSpPr txBox="true"/>
          <p:nvPr/>
        </p:nvSpPr>
        <p:spPr>
          <a:xfrm rot="0">
            <a:off x="1028700" y="8117098"/>
            <a:ext cx="8115300" cy="291952"/>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KMUTT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12424" r="0" b="-2412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63122"/>
            <a:ext cx="7807504" cy="1138636"/>
          </a:xfrm>
          <a:prstGeom prst="rect">
            <a:avLst/>
          </a:prstGeom>
        </p:spPr>
        <p:txBody>
          <a:bodyPr anchor="t" rtlCol="false" tIns="0" lIns="0" bIns="0" rIns="0">
            <a:spAutoFit/>
          </a:bodyPr>
          <a:lstStyle/>
          <a:p>
            <a:pPr algn="l">
              <a:lnSpc>
                <a:spcPts val="4245"/>
              </a:lnSpc>
            </a:pPr>
            <a:r>
              <a:rPr lang="en-US" sz="3385" b="true">
                <a:solidFill>
                  <a:srgbClr val="253A7E"/>
                </a:solidFill>
                <a:latin typeface="Bitter Bold"/>
                <a:ea typeface="Bitter Bold"/>
                <a:cs typeface="Bitter Bold"/>
                <a:sym typeface="Bitter Bold"/>
              </a:rPr>
              <a:t>3. I</a:t>
            </a:r>
            <a:r>
              <a:rPr lang="en-US" sz="3385" b="true">
                <a:solidFill>
                  <a:srgbClr val="253A7E"/>
                </a:solidFill>
                <a:latin typeface="Bitter Bold"/>
                <a:ea typeface="Bitter Bold"/>
                <a:cs typeface="Bitter Bold"/>
                <a:sym typeface="Bitter Bold"/>
              </a:rPr>
              <a:t>nternational Horticultural </a:t>
            </a:r>
          </a:p>
          <a:p>
            <a:pPr algn="l">
              <a:lnSpc>
                <a:spcPts val="4248"/>
              </a:lnSpc>
            </a:pPr>
            <a:r>
              <a:rPr lang="en-US" sz="3385" b="true">
                <a:solidFill>
                  <a:srgbClr val="253A7E"/>
                </a:solidFill>
                <a:latin typeface="Bitter Bold"/>
                <a:ea typeface="Bitter Bold"/>
                <a:cs typeface="Bitter Bold"/>
                <a:sym typeface="Bitter Bold"/>
              </a:rPr>
              <a:t>Expo 2026</a:t>
            </a:r>
          </a:p>
        </p:txBody>
      </p:sp>
      <p:sp>
        <p:nvSpPr>
          <p:cNvPr name="TextBox 10" id="10"/>
          <p:cNvSpPr txBox="true"/>
          <p:nvPr/>
        </p:nvSpPr>
        <p:spPr>
          <a:xfrm rot="0">
            <a:off x="1028700" y="4658958"/>
            <a:ext cx="7452433" cy="2421267"/>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 November 2026–14 March</a:t>
            </a:r>
            <a:r>
              <a:rPr lang="en-US" b="true" sz="2390">
                <a:solidFill>
                  <a:srgbClr val="000000"/>
                </a:solidFill>
                <a:latin typeface="Bitter Bold"/>
                <a:ea typeface="Bitter Bold"/>
                <a:cs typeface="Bitter Bold"/>
                <a:sym typeface="Bitter Bold"/>
              </a:rPr>
              <a:t> 2027, Udon </a:t>
            </a:r>
            <a:r>
              <a:rPr lang="en-US" b="true" sz="2390">
                <a:solidFill>
                  <a:srgbClr val="000000"/>
                </a:solidFill>
                <a:latin typeface="Bitter Bold"/>
                <a:ea typeface="Bitter Bold"/>
                <a:cs typeface="Bitter Bold"/>
                <a:sym typeface="Bitter Bold"/>
              </a:rPr>
              <a:t>Th</a:t>
            </a:r>
            <a:r>
              <a:rPr lang="en-US" b="true" sz="2390">
                <a:solidFill>
                  <a:srgbClr val="000000"/>
                </a:solidFill>
                <a:latin typeface="Bitter Bold"/>
                <a:ea typeface="Bitter Bold"/>
                <a:cs typeface="Bitter Bold"/>
                <a:sym typeface="Bitter Bold"/>
              </a:rPr>
              <a:t>ani</a:t>
            </a:r>
          </a:p>
          <a:p>
            <a:pPr algn="l" marL="516002" indent="-258001" lvl="1">
              <a:lnSpc>
                <a:spcPts val="3866"/>
              </a:lnSpc>
              <a:buFont typeface="Arial"/>
              <a:buChar char="•"/>
            </a:pPr>
            <a:r>
              <a:rPr lang="en-US" sz="2390">
                <a:solidFill>
                  <a:srgbClr val="000000"/>
                </a:solidFill>
                <a:latin typeface="Bitter"/>
                <a:ea typeface="Bitter"/>
                <a:cs typeface="Bitter"/>
                <a:sym typeface="Bitter"/>
              </a:rPr>
              <a:t>A major international expo under the theme “Diversity of Life,” highlighting nature, sustainability, local identity, and Thailand’s connection with the Mekong region.</a:t>
            </a:r>
          </a:p>
        </p:txBody>
      </p:sp>
      <p:sp>
        <p:nvSpPr>
          <p:cNvPr name="TextBox 11" id="11"/>
          <p:cNvSpPr txBox="true"/>
          <p:nvPr/>
        </p:nvSpPr>
        <p:spPr>
          <a:xfrm rot="0">
            <a:off x="1028700" y="8117098"/>
            <a:ext cx="8115300" cy="291952"/>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Udon Thani Expo</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83028"/>
            <a:ext cx="16369008" cy="1291255"/>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a:t>
            </a:r>
            <a:r>
              <a:rPr lang="en-US" sz="2120">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87230"/>
            <a:ext cx="16910429" cy="1787614"/>
          </a:xfrm>
          <a:prstGeom prst="rect">
            <a:avLst/>
          </a:prstGeom>
        </p:spPr>
        <p:txBody>
          <a:bodyPr anchor="t" rtlCol="false" tIns="0" lIns="0" bIns="0" rIns="0">
            <a:spAutoFit/>
          </a:bodyPr>
          <a:lstStyle/>
          <a:p>
            <a:pPr algn="l">
              <a:lnSpc>
                <a:spcPts val="3429"/>
              </a:lnSpc>
            </a:pPr>
            <a:r>
              <a:rPr lang="en-US" sz="2120">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0" b="true">
                <a:solidFill>
                  <a:srgbClr val="000000"/>
                </a:solidFill>
                <a:latin typeface="Bitter Bold"/>
                <a:ea typeface="Bitter Bold"/>
                <a:cs typeface="Bitter Bold"/>
                <a:sym typeface="Bitter Bold"/>
              </a:rPr>
              <a:t>1) ภูมิศาสตร์ </a:t>
            </a:r>
            <a:r>
              <a:rPr lang="en-US" sz="2120">
                <a:solidFill>
                  <a:srgbClr val="000000"/>
                </a:solidFill>
                <a:latin typeface="Bitter"/>
                <a:ea typeface="Bitter"/>
                <a:cs typeface="Bitter"/>
                <a:sym typeface="Bitter"/>
              </a:rPr>
              <a:t>(Geography)  </a:t>
            </a:r>
            <a:r>
              <a:rPr lang="en-US" sz="2120" b="true">
                <a:solidFill>
                  <a:srgbClr val="000000"/>
                </a:solidFill>
                <a:latin typeface="Bitter Bold"/>
                <a:ea typeface="Bitter Bold"/>
                <a:cs typeface="Bitter Bold"/>
                <a:sym typeface="Bitter Bold"/>
              </a:rPr>
              <a:t>2) ประวัติศาสตร์</a:t>
            </a:r>
            <a:r>
              <a:rPr lang="en-US" sz="2120">
                <a:solidFill>
                  <a:srgbClr val="000000"/>
                </a:solidFill>
                <a:latin typeface="Bitter"/>
                <a:ea typeface="Bitter"/>
                <a:cs typeface="Bitter"/>
                <a:sym typeface="Bitter"/>
              </a:rPr>
              <a:t> (History)  </a:t>
            </a:r>
            <a:r>
              <a:rPr lang="en-US" sz="2120" b="true">
                <a:solidFill>
                  <a:srgbClr val="000000"/>
                </a:solidFill>
                <a:latin typeface="Bitter Bold"/>
                <a:ea typeface="Bitter Bold"/>
                <a:cs typeface="Bitter Bold"/>
                <a:sym typeface="Bitter Bold"/>
              </a:rPr>
              <a:t>3) การเมืองการปกครอง</a:t>
            </a:r>
            <a:r>
              <a:rPr lang="en-US" sz="2120">
                <a:solidFill>
                  <a:srgbClr val="000000"/>
                </a:solidFill>
                <a:latin typeface="Bitter"/>
                <a:ea typeface="Bitter"/>
                <a:cs typeface="Bitter"/>
                <a:sym typeface="Bitter"/>
              </a:rPr>
              <a:t> (Politics and Government)  </a:t>
            </a:r>
            <a:r>
              <a:rPr lang="en-US" sz="2120" b="true">
                <a:solidFill>
                  <a:srgbClr val="000000"/>
                </a:solidFill>
                <a:latin typeface="Bitter Bold"/>
                <a:ea typeface="Bitter Bold"/>
                <a:cs typeface="Bitter Bold"/>
                <a:sym typeface="Bitter Bold"/>
              </a:rPr>
              <a:t>4) เศรษฐกิจ</a:t>
            </a:r>
            <a:r>
              <a:rPr lang="en-US" sz="2120">
                <a:solidFill>
                  <a:srgbClr val="000000"/>
                </a:solidFill>
                <a:latin typeface="Bitter"/>
                <a:ea typeface="Bitter"/>
                <a:cs typeface="Bitter"/>
                <a:sym typeface="Bitter"/>
              </a:rPr>
              <a:t> (Economics)  </a:t>
            </a:r>
            <a:r>
              <a:rPr lang="en-US" sz="2120" b="true">
                <a:solidFill>
                  <a:srgbClr val="000000"/>
                </a:solidFill>
                <a:latin typeface="Bitter Bold"/>
                <a:ea typeface="Bitter Bold"/>
                <a:cs typeface="Bitter Bold"/>
                <a:sym typeface="Bitter Bold"/>
              </a:rPr>
              <a:t>5) ประชากร </a:t>
            </a:r>
            <a:r>
              <a:rPr lang="en-US" sz="2120">
                <a:solidFill>
                  <a:srgbClr val="000000"/>
                </a:solidFill>
                <a:latin typeface="Bitter"/>
                <a:ea typeface="Bitter"/>
                <a:cs typeface="Bitter"/>
                <a:sym typeface="Bitter"/>
              </a:rPr>
              <a:t>(Demographics)  </a:t>
            </a:r>
            <a:r>
              <a:rPr lang="en-US" sz="2120" b="true">
                <a:solidFill>
                  <a:srgbClr val="000000"/>
                </a:solidFill>
                <a:latin typeface="Bitter Bold"/>
                <a:ea typeface="Bitter Bold"/>
                <a:cs typeface="Bitter Bold"/>
                <a:sym typeface="Bitter Bold"/>
              </a:rPr>
              <a:t>6) วัฒนธรรม</a:t>
            </a:r>
            <a:r>
              <a:rPr lang="en-US" sz="2120">
                <a:solidFill>
                  <a:srgbClr val="000000"/>
                </a:solidFill>
                <a:latin typeface="Bitter"/>
                <a:ea typeface="Bitter"/>
                <a:cs typeface="Bitter"/>
                <a:sym typeface="Bitter"/>
              </a:rPr>
              <a:t> (Culture)  </a:t>
            </a:r>
            <a:r>
              <a:rPr lang="en-US" sz="2120" b="true">
                <a:solidFill>
                  <a:srgbClr val="000000"/>
                </a:solidFill>
                <a:latin typeface="Bitter Bold"/>
                <a:ea typeface="Bitter Bold"/>
                <a:cs typeface="Bitter Bold"/>
                <a:sym typeface="Bitter Bold"/>
              </a:rPr>
              <a:t>7) ค่านิยม</a:t>
            </a:r>
            <a:r>
              <a:rPr lang="en-US" sz="2120">
                <a:solidFill>
                  <a:srgbClr val="000000"/>
                </a:solidFill>
                <a:latin typeface="Bitter"/>
                <a:ea typeface="Bitter"/>
                <a:cs typeface="Bitter"/>
                <a:sym typeface="Bitter"/>
              </a:rPr>
              <a:t> (Values)  </a:t>
            </a:r>
            <a:r>
              <a:rPr lang="en-US" sz="2120" b="true">
                <a:solidFill>
                  <a:srgbClr val="000000"/>
                </a:solidFill>
                <a:latin typeface="Bitter Bold"/>
                <a:ea typeface="Bitter Bold"/>
                <a:cs typeface="Bitter Bold"/>
                <a:sym typeface="Bitter Bold"/>
              </a:rPr>
              <a:t>8) คนไทยและสื่อที่คุณอาจรู้จัก </a:t>
            </a:r>
            <a:r>
              <a:rPr lang="en-US" sz="2120">
                <a:solidFill>
                  <a:srgbClr val="000000"/>
                </a:solidFill>
                <a:latin typeface="Bitter"/>
                <a:ea typeface="Bitter"/>
                <a:cs typeface="Bitter"/>
                <a:sym typeface="Bitter"/>
              </a:rPr>
              <a:t>(Thai people and other popularity that you may know)  </a:t>
            </a:r>
            <a:r>
              <a:rPr lang="en-US" sz="2120" b="true">
                <a:solidFill>
                  <a:srgbClr val="000000"/>
                </a:solidFill>
                <a:latin typeface="Bitter Bold"/>
                <a:ea typeface="Bitter Bold"/>
                <a:cs typeface="Bitter Bold"/>
                <a:sym typeface="Bitter Bold"/>
              </a:rPr>
              <a:t>9) ความเข้าใจผิดเกี่ยวกับประเทศไทย</a:t>
            </a:r>
            <a:r>
              <a:rPr lang="en-US" sz="2120">
                <a:solidFill>
                  <a:srgbClr val="000000"/>
                </a:solidFill>
                <a:latin typeface="Bitter"/>
                <a:ea typeface="Bitter"/>
                <a:cs typeface="Bitter"/>
                <a:sym typeface="Bitter"/>
              </a:rPr>
              <a:t> (Misconceptions) </a:t>
            </a:r>
          </a:p>
          <a:p>
            <a:pPr algn="l">
              <a:lnSpc>
                <a:spcPts val="3429"/>
              </a:lnSpc>
            </a:pPr>
            <a:r>
              <a:rPr lang="en-US" sz="2120" b="true">
                <a:solidFill>
                  <a:srgbClr val="000000"/>
                </a:solidFill>
                <a:latin typeface="Bitter Bold"/>
                <a:ea typeface="Bitter Bold"/>
                <a:cs typeface="Bitter Bold"/>
                <a:sym typeface="Bitter Bold"/>
              </a:rPr>
              <a:t>10) บทบาทของไทยในเวทีโลก </a:t>
            </a:r>
            <a:r>
              <a:rPr lang="en-US" sz="2120">
                <a:solidFill>
                  <a:srgbClr val="000000"/>
                </a:solidFill>
                <a:latin typeface="Bitter"/>
                <a:ea typeface="Bitter"/>
                <a:cs typeface="Bitter"/>
                <a:sym typeface="Bitter"/>
              </a:rPr>
              <a:t>(Thailand’s role on the Global Stage) และ  </a:t>
            </a:r>
            <a:r>
              <a:rPr lang="en-US" sz="2120" b="true">
                <a:solidFill>
                  <a:srgbClr val="000000"/>
                </a:solidFill>
                <a:latin typeface="Bitter Bold"/>
                <a:ea typeface="Bitter Bold"/>
                <a:cs typeface="Bitter Bold"/>
                <a:sym typeface="Bitter Bold"/>
              </a:rPr>
              <a:t>11) การจัดอันดับที่เกี่ยวกับประเทศไทย</a:t>
            </a:r>
            <a:r>
              <a:rPr lang="en-US" sz="2120">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5871768"/>
            <a:ext cx="16560108" cy="1287728"/>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a:t>
            </a:r>
            <a:r>
              <a:rPr lang="en-US" sz="2120">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495923"/>
            <a:ext cx="16369008" cy="862630"/>
          </a:xfrm>
          <a:prstGeom prst="rect">
            <a:avLst/>
          </a:prstGeom>
        </p:spPr>
        <p:txBody>
          <a:bodyPr anchor="t" rtlCol="false" tIns="0" lIns="0" bIns="0" rIns="0">
            <a:spAutoFit/>
          </a:bodyPr>
          <a:lstStyle/>
          <a:p>
            <a:pPr algn="l">
              <a:lnSpc>
                <a:spcPts val="3429"/>
              </a:lnSpc>
            </a:pPr>
            <a:r>
              <a:rPr lang="en-US" sz="2120" b="true">
                <a:solidFill>
                  <a:srgbClr val="000000"/>
                </a:solidFill>
                <a:latin typeface="Bitter Bold"/>
                <a:ea typeface="Bitter Bold"/>
                <a:cs typeface="Bitter Bold"/>
                <a:sym typeface="Bitter Bold"/>
              </a:rPr>
              <a:t>"Thailand in Brief " </a:t>
            </a:r>
            <a:r>
              <a:rPr lang="en-US" sz="2120">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29"/>
              </a:lnSpc>
            </a:pPr>
            <a:r>
              <a:rPr lang="en-US" sz="2120">
                <a:solidFill>
                  <a:srgbClr val="000000"/>
                </a:solidFill>
                <a:latin typeface="Bitter"/>
                <a:ea typeface="Bitter"/>
                <a:cs typeface="Bitter"/>
                <a:sym typeface="Bitter"/>
              </a:rPr>
              <a:t>อีเมล </a:t>
            </a:r>
            <a:r>
              <a:rPr lang="en-US" sz="2120"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79669"/>
            <a:ext cx="16369008" cy="411428"/>
          </a:xfrm>
          <a:prstGeom prst="rect">
            <a:avLst/>
          </a:prstGeom>
        </p:spPr>
        <p:txBody>
          <a:bodyPr anchor="t" rtlCol="false" tIns="0" lIns="0" bIns="0" rIns="0">
            <a:spAutoFit/>
          </a:bodyPr>
          <a:lstStyle/>
          <a:p>
            <a:pPr algn="l">
              <a:lnSpc>
                <a:spcPts val="3429"/>
              </a:lnSpc>
            </a:pPr>
            <a:r>
              <a:rPr lang="en-US" sz="2120">
                <a:solidFill>
                  <a:srgbClr val="000000"/>
                </a:solidFill>
                <a:latin typeface="Bitter"/>
                <a:ea typeface="Bitter"/>
                <a:cs typeface="Bitter"/>
                <a:sym typeface="Bitter"/>
              </a:rPr>
              <a:t>กรกฎาคม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1336" r="0" b="-2896"/>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11" id="11"/>
          <p:cNvSpPr txBox="true"/>
          <p:nvPr/>
        </p:nvSpPr>
        <p:spPr>
          <a:xfrm rot="0">
            <a:off x="965392" y="3063122"/>
            <a:ext cx="7807504" cy="571704"/>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4. Global Wellness Summit 2026</a:t>
            </a:r>
          </a:p>
        </p:txBody>
      </p:sp>
      <p:sp>
        <p:nvSpPr>
          <p:cNvPr name="TextBox 12" id="12"/>
          <p:cNvSpPr txBox="true"/>
          <p:nvPr/>
        </p:nvSpPr>
        <p:spPr>
          <a:xfrm rot="0">
            <a:off x="1028700" y="4075155"/>
            <a:ext cx="8115300" cy="4483430"/>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10–13 November 2026, Angsana Laguna, Phuket</a:t>
            </a:r>
            <a:r>
              <a:rPr lang="en-US" sz="2390">
                <a:solidFill>
                  <a:srgbClr val="000000"/>
                </a:solidFill>
                <a:latin typeface="Bitter"/>
                <a:ea typeface="Bitter"/>
                <a:cs typeface="Bitter"/>
                <a:sym typeface="Bitter"/>
              </a:rPr>
              <a:t>, marking </a:t>
            </a:r>
            <a:r>
              <a:rPr lang="en-US" b="true" sz="2390">
                <a:solidFill>
                  <a:srgbClr val="000000"/>
                </a:solidFill>
                <a:latin typeface="Bitter Bold"/>
                <a:ea typeface="Bitter Bold"/>
                <a:cs typeface="Bitter Bold"/>
                <a:sym typeface="Bitter Bold"/>
              </a:rPr>
              <a:t>the summit’s 20th anniversary</a:t>
            </a:r>
            <a:r>
              <a:rPr lang="en-US" sz="2390">
                <a:solidFill>
                  <a:srgbClr val="000000"/>
                </a:solidFill>
                <a:latin typeface="Bitter"/>
                <a:ea typeface="Bitter"/>
                <a:cs typeface="Bitter"/>
                <a:sym typeface="Bitter"/>
              </a:rPr>
              <a:t>.</a:t>
            </a:r>
          </a:p>
          <a:p>
            <a:pPr algn="l" marL="516002" indent="-258001" lvl="1">
              <a:lnSpc>
                <a:spcPts val="3864"/>
              </a:lnSpc>
              <a:buFont typeface="Arial"/>
              <a:buChar char="•"/>
            </a:pPr>
            <a:r>
              <a:rPr lang="en-US" sz="2390">
                <a:solidFill>
                  <a:srgbClr val="000000"/>
                </a:solidFill>
                <a:latin typeface="Bitter"/>
                <a:ea typeface="Bitter"/>
                <a:cs typeface="Bitter"/>
                <a:sym typeface="Bitter"/>
              </a:rPr>
              <a:t>Under the theme </a:t>
            </a:r>
            <a:r>
              <a:rPr lang="en-US" b="true" sz="2390">
                <a:solidFill>
                  <a:srgbClr val="000000"/>
                </a:solidFill>
                <a:latin typeface="Bitter Bold"/>
                <a:ea typeface="Bitter Bold"/>
                <a:cs typeface="Bitter Bold"/>
                <a:sym typeface="Bitter Bold"/>
              </a:rPr>
              <a:t>“The Science, Art and Soul of Wellness,”</a:t>
            </a:r>
            <a:r>
              <a:rPr lang="en-US" sz="2390">
                <a:solidFill>
                  <a:srgbClr val="000000"/>
                </a:solidFill>
                <a:latin typeface="Bitter"/>
                <a:ea typeface="Bitter"/>
                <a:cs typeface="Bitter"/>
                <a:sym typeface="Bitter"/>
              </a:rPr>
              <a:t> discussions will cover longevity and precision medicine, women’s health, wellness travel, neuroaesthetics, creativity, and spirituality.</a:t>
            </a:r>
          </a:p>
          <a:p>
            <a:pPr algn="l" marL="516002" indent="-258001" lvl="1">
              <a:lnSpc>
                <a:spcPts val="3866"/>
              </a:lnSpc>
              <a:buFont typeface="Arial"/>
              <a:buChar char="•"/>
            </a:pPr>
            <a:r>
              <a:rPr lang="en-US" sz="2390">
                <a:solidFill>
                  <a:srgbClr val="000000"/>
                </a:solidFill>
                <a:latin typeface="Bitter"/>
                <a:ea typeface="Bitter"/>
                <a:cs typeface="Bitter"/>
                <a:sym typeface="Bitter"/>
              </a:rPr>
              <a:t>Highlights Thailand’s potential to combine </a:t>
            </a:r>
            <a:r>
              <a:rPr lang="en-US" b="true" sz="2390">
                <a:solidFill>
                  <a:srgbClr val="000000"/>
                </a:solidFill>
                <a:latin typeface="Bitter Bold"/>
                <a:ea typeface="Bitter Bold"/>
                <a:cs typeface="Bitter Bold"/>
                <a:sym typeface="Bitter Bold"/>
              </a:rPr>
              <a:t>traditional healing wisdom with preventive medicine and future health innovations.</a:t>
            </a:r>
          </a:p>
        </p:txBody>
      </p:sp>
      <p:sp>
        <p:nvSpPr>
          <p:cNvPr name="TextBox 13" id="13"/>
          <p:cNvSpPr txBox="true"/>
          <p:nvPr/>
        </p:nvSpPr>
        <p:spPr>
          <a:xfrm rot="0">
            <a:off x="1028700" y="9560887"/>
            <a:ext cx="8115300" cy="291952"/>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Global Wellness Summit</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16719" t="0" r="-68617"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63122"/>
            <a:ext cx="7807504" cy="571704"/>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5. Wo</a:t>
            </a:r>
            <a:r>
              <a:rPr lang="en-US" sz="3385" b="true">
                <a:solidFill>
                  <a:srgbClr val="253A7E"/>
                </a:solidFill>
                <a:latin typeface="Bitter Bold"/>
                <a:ea typeface="Bitter Bold"/>
                <a:cs typeface="Bitter Bold"/>
                <a:sym typeface="Bitter Bold"/>
              </a:rPr>
              <a:t>nderfruit 2026</a:t>
            </a:r>
          </a:p>
        </p:txBody>
      </p:sp>
      <p:sp>
        <p:nvSpPr>
          <p:cNvPr name="TextBox 10" id="10"/>
          <p:cNvSpPr txBox="true"/>
          <p:nvPr/>
        </p:nvSpPr>
        <p:spPr>
          <a:xfrm rot="0">
            <a:off x="1191441" y="4210789"/>
            <a:ext cx="7025452" cy="2421267"/>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3–7 December</a:t>
            </a:r>
            <a:r>
              <a:rPr lang="en-US" b="true" sz="2390">
                <a:solidFill>
                  <a:srgbClr val="000000"/>
                </a:solidFill>
                <a:latin typeface="Bitter Bold"/>
                <a:ea typeface="Bitter Bold"/>
                <a:cs typeface="Bitter Bold"/>
                <a:sym typeface="Bitter Bold"/>
              </a:rPr>
              <a:t> 2026, Chonburi</a:t>
            </a:r>
          </a:p>
          <a:p>
            <a:pPr algn="l" marL="516002" indent="-258001" lvl="1">
              <a:lnSpc>
                <a:spcPts val="3866"/>
              </a:lnSpc>
              <a:buFont typeface="Arial"/>
              <a:buChar char="•"/>
            </a:pPr>
            <a:r>
              <a:rPr lang="en-US" sz="2390">
                <a:solidFill>
                  <a:srgbClr val="000000"/>
                </a:solidFill>
                <a:latin typeface="Bitter"/>
                <a:ea typeface="Bitter"/>
                <a:cs typeface="Bitter"/>
                <a:sym typeface="Bitter"/>
              </a:rPr>
              <a:t>A Tha</a:t>
            </a:r>
            <a:r>
              <a:rPr lang="en-US" sz="2390">
                <a:solidFill>
                  <a:srgbClr val="000000"/>
                </a:solidFill>
                <a:latin typeface="Bitter"/>
                <a:ea typeface="Bitter"/>
                <a:cs typeface="Bitter"/>
                <a:sym typeface="Bitter"/>
              </a:rPr>
              <a:t>i-born international festival celebrating music, art, food, wellness, sustainability, and creative culture, with its first overseas chapter in Kyoto.</a:t>
            </a:r>
          </a:p>
        </p:txBody>
      </p:sp>
      <p:sp>
        <p:nvSpPr>
          <p:cNvPr name="TextBox 11" id="11"/>
          <p:cNvSpPr txBox="true"/>
          <p:nvPr/>
        </p:nvSpPr>
        <p:spPr>
          <a:xfrm rot="0">
            <a:off x="1028700" y="8117098"/>
            <a:ext cx="8115300" cy="291952"/>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The Standard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30679" t="0" r="-30212" b="0"/>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63122"/>
            <a:ext cx="7807504" cy="571704"/>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6. Tomo</a:t>
            </a:r>
            <a:r>
              <a:rPr lang="en-US" sz="3385" b="true">
                <a:solidFill>
                  <a:srgbClr val="253A7E"/>
                </a:solidFill>
                <a:latin typeface="Bitter Bold"/>
                <a:ea typeface="Bitter Bold"/>
                <a:cs typeface="Bitter Bold"/>
                <a:sym typeface="Bitter Bold"/>
              </a:rPr>
              <a:t>rrowland Thailand 2026</a:t>
            </a:r>
          </a:p>
        </p:txBody>
      </p:sp>
      <p:sp>
        <p:nvSpPr>
          <p:cNvPr name="TextBox 10" id="10"/>
          <p:cNvSpPr txBox="true"/>
          <p:nvPr/>
        </p:nvSpPr>
        <p:spPr>
          <a:xfrm rot="0">
            <a:off x="1191441" y="4210789"/>
            <a:ext cx="7025452" cy="2421267"/>
          </a:xfrm>
          <a:prstGeom prst="rect">
            <a:avLst/>
          </a:prstGeom>
        </p:spPr>
        <p:txBody>
          <a:bodyPr anchor="t" rtlCol="false" tIns="0" lIns="0" bIns="0" rIns="0">
            <a:spAutoFit/>
          </a:bodyPr>
          <a:lstStyle/>
          <a:p>
            <a:pPr algn="l" marL="516002" indent="-258001" lvl="1">
              <a:lnSpc>
                <a:spcPts val="3864"/>
              </a:lnSpc>
              <a:buFont typeface="Arial"/>
              <a:buChar char="•"/>
            </a:pPr>
            <a:r>
              <a:rPr lang="en-US" b="true" sz="2390">
                <a:solidFill>
                  <a:srgbClr val="000000"/>
                </a:solidFill>
                <a:latin typeface="Bitter Bold"/>
                <a:ea typeface="Bitter Bold"/>
                <a:cs typeface="Bitter Bold"/>
                <a:sym typeface="Bitter Bold"/>
              </a:rPr>
              <a:t>11–13 December</a:t>
            </a:r>
            <a:r>
              <a:rPr lang="en-US" b="true" sz="2390">
                <a:solidFill>
                  <a:srgbClr val="000000"/>
                </a:solidFill>
                <a:latin typeface="Bitter Bold"/>
                <a:ea typeface="Bitter Bold"/>
                <a:cs typeface="Bitter Bold"/>
                <a:sym typeface="Bitter Bold"/>
              </a:rPr>
              <a:t> 2026, Chonburi</a:t>
            </a:r>
          </a:p>
          <a:p>
            <a:pPr algn="l" marL="516002" indent="-258001" lvl="1">
              <a:lnSpc>
                <a:spcPts val="3866"/>
              </a:lnSpc>
              <a:buFont typeface="Arial"/>
              <a:buChar char="•"/>
            </a:pPr>
            <a:r>
              <a:rPr lang="en-US" sz="2390">
                <a:solidFill>
                  <a:srgbClr val="000000"/>
                </a:solidFill>
                <a:latin typeface="Bitter"/>
                <a:ea typeface="Bitter"/>
                <a:cs typeface="Bitter"/>
                <a:sym typeface="Bitter"/>
              </a:rPr>
              <a:t>The f</a:t>
            </a:r>
            <a:r>
              <a:rPr lang="en-US" sz="2390">
                <a:solidFill>
                  <a:srgbClr val="000000"/>
                </a:solidFill>
                <a:latin typeface="Bitter"/>
                <a:ea typeface="Bitter"/>
                <a:cs typeface="Bitter"/>
                <a:sym typeface="Bitter"/>
              </a:rPr>
              <a:t>irst full-scale Tomorrowland festival in Asia, highlighting Thailand as a global hub for music, creative tourism, and international events.</a:t>
            </a:r>
          </a:p>
        </p:txBody>
      </p:sp>
      <p:sp>
        <p:nvSpPr>
          <p:cNvPr name="TextBox 11" id="11"/>
          <p:cNvSpPr txBox="true"/>
          <p:nvPr/>
        </p:nvSpPr>
        <p:spPr>
          <a:xfrm rot="0">
            <a:off x="1028700" y="8117098"/>
            <a:ext cx="8115300" cy="291952"/>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Tourism Thailand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710055" y="0"/>
            <a:ext cx="8577945" cy="10287000"/>
            <a:chOff x="0" y="0"/>
            <a:chExt cx="15007119" cy="17997112"/>
          </a:xfrm>
        </p:grpSpPr>
        <p:sp>
          <p:nvSpPr>
            <p:cNvPr name="Freeform 7" id="7"/>
            <p:cNvSpPr/>
            <p:nvPr/>
          </p:nvSpPr>
          <p:spPr>
            <a:xfrm flipH="false" flipV="false" rot="0">
              <a:off x="0" y="0"/>
              <a:ext cx="15006993" cy="17996960"/>
            </a:xfrm>
            <a:custGeom>
              <a:avLst/>
              <a:gdLst/>
              <a:ahLst/>
              <a:cxnLst/>
              <a:rect r="r" b="b" t="t" l="l"/>
              <a:pathLst>
                <a:path h="17996960" w="15006993">
                  <a:moveTo>
                    <a:pt x="0" y="0"/>
                  </a:moveTo>
                  <a:lnTo>
                    <a:pt x="15006993" y="0"/>
                  </a:lnTo>
                  <a:lnTo>
                    <a:pt x="15006993" y="17996960"/>
                  </a:lnTo>
                  <a:lnTo>
                    <a:pt x="0" y="17996960"/>
                  </a:lnTo>
                  <a:lnTo>
                    <a:pt x="0" y="0"/>
                  </a:lnTo>
                  <a:close/>
                </a:path>
              </a:pathLst>
            </a:custGeom>
            <a:blipFill>
              <a:blip r:embed="rId3"/>
              <a:stretch>
                <a:fillRect l="0" t="-2116" r="0" b="-2116"/>
              </a:stretch>
            </a:blipFill>
          </p:spPr>
        </p:sp>
      </p:grpSp>
      <p:sp>
        <p:nvSpPr>
          <p:cNvPr name="TextBox 8" id="8"/>
          <p:cNvSpPr txBox="true"/>
          <p:nvPr/>
        </p:nvSpPr>
        <p:spPr>
          <a:xfrm rot="0">
            <a:off x="965392" y="1000125"/>
            <a:ext cx="7807504" cy="1534719"/>
          </a:xfrm>
          <a:prstGeom prst="rect">
            <a:avLst/>
          </a:prstGeom>
        </p:spPr>
        <p:txBody>
          <a:bodyPr anchor="t" rtlCol="false" tIns="0" lIns="0" bIns="0" rIns="0">
            <a:spAutoFit/>
          </a:bodyPr>
          <a:lstStyle/>
          <a:p>
            <a:pPr algn="l">
              <a:lnSpc>
                <a:spcPts val="5708"/>
              </a:lnSpc>
            </a:pPr>
            <a:r>
              <a:rPr lang="en-US" sz="4577" b="true">
                <a:solidFill>
                  <a:srgbClr val="253A7E"/>
                </a:solidFill>
                <a:latin typeface="Bitter Bold"/>
                <a:ea typeface="Bitter Bold"/>
                <a:cs typeface="Bitter Bold"/>
                <a:sym typeface="Bitter Bold"/>
              </a:rPr>
              <a:t>International Campaigns / </a:t>
            </a:r>
          </a:p>
          <a:p>
            <a:pPr algn="l">
              <a:lnSpc>
                <a:spcPts val="5709"/>
              </a:lnSpc>
            </a:pPr>
            <a:r>
              <a:rPr lang="en-US" sz="4577" b="true">
                <a:solidFill>
                  <a:srgbClr val="253A7E"/>
                </a:solidFill>
                <a:latin typeface="Bitter Bold"/>
                <a:ea typeface="Bitter Bold"/>
                <a:cs typeface="Bitter Bold"/>
                <a:sym typeface="Bitter Bold"/>
              </a:rPr>
              <a:t>Events in Thailand</a:t>
            </a:r>
          </a:p>
        </p:txBody>
      </p:sp>
      <p:sp>
        <p:nvSpPr>
          <p:cNvPr name="TextBox 9" id="9"/>
          <p:cNvSpPr txBox="true"/>
          <p:nvPr/>
        </p:nvSpPr>
        <p:spPr>
          <a:xfrm rot="0">
            <a:off x="965392" y="3063122"/>
            <a:ext cx="7807504" cy="571704"/>
          </a:xfrm>
          <a:prstGeom prst="rect">
            <a:avLst/>
          </a:prstGeom>
        </p:spPr>
        <p:txBody>
          <a:bodyPr anchor="t" rtlCol="false" tIns="0" lIns="0" bIns="0" rIns="0">
            <a:spAutoFit/>
          </a:bodyPr>
          <a:lstStyle/>
          <a:p>
            <a:pPr algn="l">
              <a:lnSpc>
                <a:spcPts val="4248"/>
              </a:lnSpc>
            </a:pPr>
            <a:r>
              <a:rPr lang="en-US" sz="3385" b="true">
                <a:solidFill>
                  <a:srgbClr val="253A7E"/>
                </a:solidFill>
                <a:latin typeface="Bitter Bold"/>
                <a:ea typeface="Bitter Bold"/>
                <a:cs typeface="Bitter Bold"/>
                <a:sym typeface="Bitter Bold"/>
              </a:rPr>
              <a:t>7. Road to Wo</a:t>
            </a:r>
            <a:r>
              <a:rPr lang="en-US" sz="3385" b="true">
                <a:solidFill>
                  <a:srgbClr val="253A7E"/>
                </a:solidFill>
                <a:latin typeface="Bitter Bold"/>
                <a:ea typeface="Bitter Bold"/>
                <a:cs typeface="Bitter Bold"/>
                <a:sym typeface="Bitter Bold"/>
              </a:rPr>
              <a:t>rldPride 2030</a:t>
            </a:r>
          </a:p>
        </p:txBody>
      </p:sp>
      <p:sp>
        <p:nvSpPr>
          <p:cNvPr name="TextBox 10" id="10"/>
          <p:cNvSpPr txBox="true"/>
          <p:nvPr/>
        </p:nvSpPr>
        <p:spPr>
          <a:xfrm rot="0">
            <a:off x="1191441" y="4210789"/>
            <a:ext cx="7380523" cy="3416630"/>
          </a:xfrm>
          <a:prstGeom prst="rect">
            <a:avLst/>
          </a:prstGeom>
        </p:spPr>
        <p:txBody>
          <a:bodyPr anchor="t" rtlCol="false" tIns="0" lIns="0" bIns="0" rIns="0">
            <a:spAutoFit/>
          </a:bodyPr>
          <a:lstStyle/>
          <a:p>
            <a:pPr algn="l" marL="516002" indent="-258001" lvl="1">
              <a:lnSpc>
                <a:spcPts val="3864"/>
              </a:lnSpc>
              <a:buFont typeface="Arial"/>
              <a:buChar char="•"/>
            </a:pPr>
            <a:r>
              <a:rPr lang="en-US" sz="2390">
                <a:solidFill>
                  <a:srgbClr val="000000"/>
                </a:solidFill>
                <a:latin typeface="Bitter"/>
                <a:ea typeface="Bitter"/>
                <a:cs typeface="Bitter"/>
                <a:sym typeface="Bitter"/>
              </a:rPr>
              <a:t>Tha</a:t>
            </a:r>
            <a:r>
              <a:rPr lang="en-US" sz="2390">
                <a:solidFill>
                  <a:srgbClr val="000000"/>
                </a:solidFill>
                <a:latin typeface="Bitter"/>
                <a:ea typeface="Bitter"/>
                <a:cs typeface="Bitter"/>
                <a:sym typeface="Bitter"/>
              </a:rPr>
              <a:t>iland is launching </a:t>
            </a:r>
            <a:r>
              <a:rPr lang="en-US" b="true" sz="2390">
                <a:solidFill>
                  <a:srgbClr val="000000"/>
                </a:solidFill>
                <a:latin typeface="Bitter Bold"/>
                <a:ea typeface="Bitter Bold"/>
                <a:cs typeface="Bitter Bold"/>
                <a:sym typeface="Bitter Bold"/>
              </a:rPr>
              <a:t>a nationwide campaign to support its bid for WorldPride 2030</a:t>
            </a:r>
            <a:r>
              <a:rPr lang="en-US" sz="2390">
                <a:solidFill>
                  <a:srgbClr val="000000"/>
                </a:solidFill>
                <a:latin typeface="Bitter"/>
                <a:ea typeface="Bitter"/>
                <a:cs typeface="Bitter"/>
                <a:sym typeface="Bitter"/>
              </a:rPr>
              <a:t>, bringing together Pride events, local communities, and partners across the country.</a:t>
            </a:r>
          </a:p>
          <a:p>
            <a:pPr algn="l" marL="516002" indent="-258001" lvl="1">
              <a:lnSpc>
                <a:spcPts val="3866"/>
              </a:lnSpc>
              <a:buFont typeface="Arial"/>
              <a:buChar char="•"/>
            </a:pPr>
            <a:r>
              <a:rPr lang="en-US" sz="2390">
                <a:solidFill>
                  <a:srgbClr val="000000"/>
                </a:solidFill>
                <a:latin typeface="Bitter"/>
                <a:ea typeface="Bitter"/>
                <a:cs typeface="Bitter"/>
                <a:sym typeface="Bitter"/>
              </a:rPr>
              <a:t>Through this campaign, Thailand showcases its openness, creativity, LGBTQIA+ inclusion, and readiness to welcome the world.</a:t>
            </a:r>
          </a:p>
        </p:txBody>
      </p:sp>
      <p:sp>
        <p:nvSpPr>
          <p:cNvPr name="TextBox 11" id="11"/>
          <p:cNvSpPr txBox="true"/>
          <p:nvPr/>
        </p:nvSpPr>
        <p:spPr>
          <a:xfrm rot="0">
            <a:off x="1028700" y="8117098"/>
            <a:ext cx="8115300" cy="291952"/>
          </a:xfrm>
          <a:prstGeom prst="rect">
            <a:avLst/>
          </a:prstGeom>
        </p:spPr>
        <p:txBody>
          <a:bodyPr anchor="t" rtlCol="false" tIns="0" lIns="0" bIns="0" rIns="0">
            <a:spAutoFit/>
          </a:bodyPr>
          <a:lstStyle/>
          <a:p>
            <a:pPr algn="l">
              <a:lnSpc>
                <a:spcPts val="2312"/>
              </a:lnSpc>
              <a:spcBef>
                <a:spcPct val="0"/>
              </a:spcBef>
            </a:pPr>
            <a:r>
              <a:rPr lang="en-US" sz="1842">
                <a:solidFill>
                  <a:srgbClr val="000000"/>
                </a:solidFill>
                <a:latin typeface="Bitter"/>
                <a:ea typeface="Bitter"/>
                <a:cs typeface="Bitter"/>
                <a:sym typeface="Bitter"/>
              </a:rPr>
              <a:t>Photo Credit: Pride City Network Thailand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28700" y="1923226"/>
            <a:ext cx="6297260" cy="5651137"/>
          </a:xfrm>
          <a:prstGeom prst="rect">
            <a:avLst/>
          </a:prstGeom>
        </p:spPr>
        <p:txBody>
          <a:bodyPr anchor="t" rtlCol="false" tIns="0" lIns="0" bIns="0" rIns="0">
            <a:spAutoFit/>
          </a:bodyPr>
          <a:lstStyle/>
          <a:p>
            <a:pPr algn="l">
              <a:lnSpc>
                <a:spcPts val="4049"/>
              </a:lnSpc>
            </a:pPr>
            <a:r>
              <a:rPr lang="en-US" sz="2487" b="true">
                <a:solidFill>
                  <a:srgbClr val="000000"/>
                </a:solidFill>
                <a:latin typeface="Bitter Bold"/>
                <a:ea typeface="Bitter Bold"/>
                <a:cs typeface="Bitter Bold"/>
                <a:sym typeface="Bitter Bold"/>
              </a:rPr>
              <a:t>Thailand</a:t>
            </a:r>
            <a:r>
              <a:rPr lang="en-US" sz="2487">
                <a:solidFill>
                  <a:srgbClr val="000000"/>
                </a:solidFill>
                <a:latin typeface="Bitter"/>
                <a:ea typeface="Bitter"/>
                <a:cs typeface="Bitter"/>
                <a:sym typeface="Bitter"/>
              </a:rPr>
              <a:t> has emerged as a significant player in international relations by actively participating in various multilateral organizations and initiatives.</a:t>
            </a:r>
          </a:p>
          <a:p>
            <a:pPr algn="l">
              <a:lnSpc>
                <a:spcPts val="4051"/>
              </a:lnSpc>
            </a:pPr>
          </a:p>
          <a:p>
            <a:pPr algn="l">
              <a:lnSpc>
                <a:spcPts val="4051"/>
              </a:lnSpc>
            </a:pPr>
            <a:r>
              <a:rPr lang="en-US" sz="2487">
                <a:solidFill>
                  <a:srgbClr val="000000"/>
                </a:solidFill>
                <a:latin typeface="Bitter"/>
                <a:ea typeface="Bitter"/>
                <a:cs typeface="Bitter"/>
                <a:sym typeface="Bitter"/>
              </a:rPr>
              <a:t>This presentation explores </a:t>
            </a:r>
            <a:r>
              <a:rPr lang="en-US" sz="2487" b="true">
                <a:solidFill>
                  <a:srgbClr val="000000"/>
                </a:solidFill>
                <a:latin typeface="Bitter Bold"/>
                <a:ea typeface="Bitter Bold"/>
                <a:cs typeface="Bitter Bold"/>
                <a:sym typeface="Bitter Bold"/>
              </a:rPr>
              <a:t>Thailand's contributions to global cooperation</a:t>
            </a:r>
            <a:r>
              <a:rPr lang="en-US" sz="2487">
                <a:solidFill>
                  <a:srgbClr val="000000"/>
                </a:solidFill>
                <a:latin typeface="Bitter"/>
                <a:ea typeface="Bitter"/>
                <a:cs typeface="Bitter"/>
                <a:sym typeface="Bitter"/>
              </a:rPr>
              <a:t>, focusing on its role as an initiator and key member of several important regional and international bodies.</a:t>
            </a:r>
          </a:p>
        </p:txBody>
      </p:sp>
      <p:sp>
        <p:nvSpPr>
          <p:cNvPr name="TextBox 9" id="9"/>
          <p:cNvSpPr txBox="true"/>
          <p:nvPr/>
        </p:nvSpPr>
        <p:spPr>
          <a:xfrm rot="0">
            <a:off x="992238" y="8645469"/>
            <a:ext cx="7159523" cy="439045"/>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Wikibook</a:t>
            </a:r>
          </a:p>
        </p:txBody>
      </p:sp>
      <p:grpSp>
        <p:nvGrpSpPr>
          <p:cNvPr name="Group 10" id="10"/>
          <p:cNvGrpSpPr/>
          <p:nvPr/>
        </p:nvGrpSpPr>
        <p:grpSpPr>
          <a:xfrm rot="0">
            <a:off x="17036948" y="285750"/>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7824340" y="3561683"/>
            <a:ext cx="630736" cy="630736"/>
            <a:chOff x="0" y="0"/>
            <a:chExt cx="840981" cy="840981"/>
          </a:xfrm>
        </p:grpSpPr>
        <p:sp>
          <p:nvSpPr>
            <p:cNvPr name="Freeform 9" id="9"/>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0" id="10"/>
          <p:cNvGrpSpPr/>
          <p:nvPr/>
        </p:nvGrpSpPr>
        <p:grpSpPr>
          <a:xfrm rot="0">
            <a:off x="12740735" y="3561683"/>
            <a:ext cx="630736" cy="630736"/>
            <a:chOff x="0" y="0"/>
            <a:chExt cx="840981" cy="840981"/>
          </a:xfrm>
        </p:grpSpPr>
        <p:sp>
          <p:nvSpPr>
            <p:cNvPr name="Freeform 11" id="11"/>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2" id="12"/>
          <p:cNvGrpSpPr/>
          <p:nvPr/>
        </p:nvGrpSpPr>
        <p:grpSpPr>
          <a:xfrm rot="0">
            <a:off x="7819577" y="6908530"/>
            <a:ext cx="630736" cy="630736"/>
            <a:chOff x="0" y="0"/>
            <a:chExt cx="840981" cy="840981"/>
          </a:xfrm>
        </p:grpSpPr>
        <p:sp>
          <p:nvSpPr>
            <p:cNvPr name="Freeform 13" id="13"/>
            <p:cNvSpPr/>
            <p:nvPr/>
          </p:nvSpPr>
          <p:spPr>
            <a:xfrm flipH="false" flipV="false" rot="0">
              <a:off x="0" y="0"/>
              <a:ext cx="840994" cy="840994"/>
            </a:xfrm>
            <a:custGeom>
              <a:avLst/>
              <a:gdLst/>
              <a:ahLst/>
              <a:cxnLst/>
              <a:rect r="r" b="b" t="t" l="l"/>
              <a:pathLst>
                <a:path h="840994" w="840994">
                  <a:moveTo>
                    <a:pt x="0" y="156972"/>
                  </a:moveTo>
                  <a:cubicBezTo>
                    <a:pt x="0" y="70231"/>
                    <a:pt x="70231" y="0"/>
                    <a:pt x="156972" y="0"/>
                  </a:cubicBezTo>
                  <a:lnTo>
                    <a:pt x="684022" y="0"/>
                  </a:lnTo>
                  <a:cubicBezTo>
                    <a:pt x="770763" y="0"/>
                    <a:pt x="840994" y="70231"/>
                    <a:pt x="840994" y="156972"/>
                  </a:cubicBezTo>
                  <a:lnTo>
                    <a:pt x="840994" y="684022"/>
                  </a:lnTo>
                  <a:cubicBezTo>
                    <a:pt x="840994" y="770763"/>
                    <a:pt x="770763" y="840994"/>
                    <a:pt x="684022" y="840994"/>
                  </a:cubicBezTo>
                  <a:lnTo>
                    <a:pt x="156972" y="840994"/>
                  </a:lnTo>
                  <a:cubicBezTo>
                    <a:pt x="70231" y="840994"/>
                    <a:pt x="0" y="770636"/>
                    <a:pt x="0" y="684022"/>
                  </a:cubicBezTo>
                  <a:close/>
                </a:path>
              </a:pathLst>
            </a:custGeom>
            <a:solidFill>
              <a:srgbClr val="FEEECD"/>
            </a:solidFill>
            <a:ln w="9525" cap="sq">
              <a:solidFill>
                <a:srgbClr val="E4D4B3"/>
              </a:solidFill>
              <a:prstDash val="solid"/>
              <a:miter/>
            </a:ln>
          </p:spPr>
        </p:sp>
      </p:gr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grpSp>
        <p:nvGrpSpPr>
          <p:cNvPr name="Group 16" id="16"/>
          <p:cNvGrpSpPr/>
          <p:nvPr/>
        </p:nvGrpSpPr>
        <p:grpSpPr>
          <a:xfrm rot="0">
            <a:off x="7941769" y="6976320"/>
            <a:ext cx="395878" cy="494852"/>
            <a:chOff x="0" y="0"/>
            <a:chExt cx="527837" cy="659803"/>
          </a:xfrm>
        </p:grpSpPr>
        <p:sp>
          <p:nvSpPr>
            <p:cNvPr name="Freeform 17" id="17"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5"/>
              <a:stretch>
                <a:fillRect l="-481" t="0" r="-486" b="-5"/>
              </a:stretch>
            </a:blipFill>
          </p:spPr>
        </p:sp>
      </p:grpSp>
      <p:grpSp>
        <p:nvGrpSpPr>
          <p:cNvPr name="Group 18" id="18"/>
          <p:cNvGrpSpPr/>
          <p:nvPr/>
        </p:nvGrpSpPr>
        <p:grpSpPr>
          <a:xfrm rot="0">
            <a:off x="7941769" y="3629473"/>
            <a:ext cx="395878" cy="494852"/>
            <a:chOff x="0" y="0"/>
            <a:chExt cx="527837" cy="659803"/>
          </a:xfrm>
        </p:grpSpPr>
        <p:sp>
          <p:nvSpPr>
            <p:cNvPr name="Freeform 19" id="19"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6"/>
              <a:stretch>
                <a:fillRect l="-481" t="0" r="-486" b="-5"/>
              </a:stretch>
            </a:blipFill>
          </p:spPr>
        </p:sp>
      </p:grpSp>
      <p:sp>
        <p:nvSpPr>
          <p:cNvPr name="Freeform 20" id="20"/>
          <p:cNvSpPr/>
          <p:nvPr/>
        </p:nvSpPr>
        <p:spPr>
          <a:xfrm flipH="false" flipV="false" rot="0">
            <a:off x="12824565" y="3661248"/>
            <a:ext cx="463077" cy="463077"/>
          </a:xfrm>
          <a:custGeom>
            <a:avLst/>
            <a:gdLst/>
            <a:ahLst/>
            <a:cxnLst/>
            <a:rect r="r" b="b" t="t" l="l"/>
            <a:pathLst>
              <a:path h="463077" w="463077">
                <a:moveTo>
                  <a:pt x="0" y="0"/>
                </a:moveTo>
                <a:lnTo>
                  <a:pt x="463077" y="0"/>
                </a:lnTo>
                <a:lnTo>
                  <a:pt x="463077" y="463077"/>
                </a:lnTo>
                <a:lnTo>
                  <a:pt x="0" y="4630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1" id="21"/>
          <p:cNvSpPr txBox="true"/>
          <p:nvPr/>
        </p:nvSpPr>
        <p:spPr>
          <a:xfrm rot="0">
            <a:off x="7824340" y="960234"/>
            <a:ext cx="5522271" cy="709317"/>
          </a:xfrm>
          <a:prstGeom prst="rect">
            <a:avLst/>
          </a:prstGeom>
        </p:spPr>
        <p:txBody>
          <a:bodyPr anchor="t" rtlCol="false" tIns="0" lIns="0" bIns="0" rIns="0">
            <a:spAutoFit/>
          </a:bodyPr>
          <a:lstStyle/>
          <a:p>
            <a:pPr algn="l">
              <a:lnSpc>
                <a:spcPts val="5375"/>
              </a:lnSpc>
            </a:pPr>
            <a:r>
              <a:rPr lang="en-US" sz="4312" b="true">
                <a:solidFill>
                  <a:srgbClr val="253A7E"/>
                </a:solidFill>
                <a:latin typeface="Bitter Bold"/>
                <a:ea typeface="Bitter Bold"/>
                <a:cs typeface="Bitter Bold"/>
                <a:sym typeface="Bitter Bold"/>
              </a:rPr>
              <a:t>Thailand in ASEAN</a:t>
            </a:r>
          </a:p>
        </p:txBody>
      </p:sp>
      <p:sp>
        <p:nvSpPr>
          <p:cNvPr name="TextBox 22" id="22"/>
          <p:cNvSpPr txBox="true"/>
          <p:nvPr/>
        </p:nvSpPr>
        <p:spPr>
          <a:xfrm rot="0">
            <a:off x="7824340" y="1884912"/>
            <a:ext cx="9497320" cy="1268412"/>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ASEAN Member Countries: Brunei Darussalam, Cambodia, Indonesia, Laos, Malaysia, Myanmar, Philippines, Singapore, Thailand, </a:t>
            </a:r>
          </a:p>
          <a:p>
            <a:pPr algn="l">
              <a:lnSpc>
                <a:spcPts val="3437"/>
              </a:lnSpc>
            </a:pPr>
            <a:r>
              <a:rPr lang="en-US" sz="2124">
                <a:solidFill>
                  <a:srgbClr val="000000"/>
                </a:solidFill>
                <a:latin typeface="Bitter"/>
                <a:ea typeface="Bitter"/>
                <a:cs typeface="Bitter"/>
                <a:sym typeface="Bitter"/>
              </a:rPr>
              <a:t>Timor-Leste (2025) and Vietnam.</a:t>
            </a:r>
          </a:p>
        </p:txBody>
      </p:sp>
      <p:sp>
        <p:nvSpPr>
          <p:cNvPr name="TextBox 23" id="23"/>
          <p:cNvSpPr txBox="true"/>
          <p:nvPr/>
        </p:nvSpPr>
        <p:spPr>
          <a:xfrm rot="0">
            <a:off x="8721481" y="3651723"/>
            <a:ext cx="3451469"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Founding Member</a:t>
            </a:r>
          </a:p>
        </p:txBody>
      </p:sp>
      <p:sp>
        <p:nvSpPr>
          <p:cNvPr name="TextBox 24" id="24"/>
          <p:cNvSpPr txBox="true"/>
          <p:nvPr/>
        </p:nvSpPr>
        <p:spPr>
          <a:xfrm rot="0">
            <a:off x="8721481" y="4162949"/>
            <a:ext cx="3678879" cy="2303859"/>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Thailand is one of the five founding members of ASEAN, established in 1967 through the Bangkok Declaration.</a:t>
            </a:r>
          </a:p>
        </p:txBody>
      </p:sp>
      <p:sp>
        <p:nvSpPr>
          <p:cNvPr name="TextBox 25" id="25"/>
          <p:cNvSpPr txBox="true"/>
          <p:nvPr/>
        </p:nvSpPr>
        <p:spPr>
          <a:xfrm rot="0">
            <a:off x="13642781" y="3651723"/>
            <a:ext cx="3451469"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Key Contributor</a:t>
            </a:r>
          </a:p>
        </p:txBody>
      </p:sp>
      <p:sp>
        <p:nvSpPr>
          <p:cNvPr name="TextBox 26" id="26"/>
          <p:cNvSpPr txBox="true"/>
          <p:nvPr/>
        </p:nvSpPr>
        <p:spPr>
          <a:xfrm rot="0">
            <a:off x="13642781" y="4162949"/>
            <a:ext cx="3678879" cy="2745581"/>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Thailand has been a key contributor to ASEAN's evolution from political cooperation to economic and sustainable development.</a:t>
            </a:r>
          </a:p>
        </p:txBody>
      </p:sp>
      <p:sp>
        <p:nvSpPr>
          <p:cNvPr name="TextBox 27" id="27"/>
          <p:cNvSpPr txBox="true"/>
          <p:nvPr/>
        </p:nvSpPr>
        <p:spPr>
          <a:xfrm rot="0">
            <a:off x="8721623" y="6998570"/>
            <a:ext cx="3611013" cy="440827"/>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Economic Importance</a:t>
            </a:r>
          </a:p>
        </p:txBody>
      </p:sp>
      <p:sp>
        <p:nvSpPr>
          <p:cNvPr name="TextBox 28" id="28"/>
          <p:cNvSpPr txBox="true"/>
          <p:nvPr/>
        </p:nvSpPr>
        <p:spPr>
          <a:xfrm rot="0">
            <a:off x="8721623" y="7509796"/>
            <a:ext cx="8600037" cy="978694"/>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ASEAN is Thailand's largest export market, and the bloc remains a pillar of Thai foreign policy.</a:t>
            </a:r>
          </a:p>
        </p:txBody>
      </p:sp>
      <p:sp>
        <p:nvSpPr>
          <p:cNvPr name="TextBox 29" id="29"/>
          <p:cNvSpPr txBox="true"/>
          <p:nvPr/>
        </p:nvSpPr>
        <p:spPr>
          <a:xfrm rot="0">
            <a:off x="7824340" y="9110367"/>
            <a:ext cx="9497320" cy="429520"/>
          </a:xfrm>
          <a:prstGeom prst="rect">
            <a:avLst/>
          </a:prstGeom>
        </p:spPr>
        <p:txBody>
          <a:bodyPr anchor="t" rtlCol="false" tIns="0" lIns="0" bIns="0" rIns="0">
            <a:spAutoFit/>
          </a:bodyPr>
          <a:lstStyle/>
          <a:p>
            <a:pPr algn="l">
              <a:lnSpc>
                <a:spcPts val="2750"/>
              </a:lnSpc>
            </a:pPr>
            <a:r>
              <a:rPr lang="en-US" sz="1687">
                <a:solidFill>
                  <a:srgbClr val="000000"/>
                </a:solidFill>
                <a:latin typeface="Bitter"/>
                <a:ea typeface="Bitter"/>
                <a:cs typeface="Bitter"/>
                <a:sym typeface="Bitter"/>
              </a:rPr>
              <a:t>Photo credit: ASEAN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028700" y="633336"/>
            <a:ext cx="10892876" cy="704622"/>
          </a:xfrm>
          <a:prstGeom prst="rect">
            <a:avLst/>
          </a:prstGeom>
        </p:spPr>
        <p:txBody>
          <a:bodyPr anchor="t" rtlCol="false" tIns="0" lIns="0" bIns="0" rIns="0">
            <a:spAutoFit/>
          </a:bodyPr>
          <a:lstStyle/>
          <a:p>
            <a:pPr algn="l">
              <a:lnSpc>
                <a:spcPts val="5311"/>
              </a:lnSpc>
            </a:pPr>
            <a:r>
              <a:rPr lang="en-US" sz="4237" b="true">
                <a:solidFill>
                  <a:srgbClr val="253A7E"/>
                </a:solidFill>
                <a:latin typeface="Bitter Bold"/>
                <a:ea typeface="Bitter Bold"/>
                <a:cs typeface="Bitter Bold"/>
                <a:sym typeface="Bitter Bold"/>
              </a:rPr>
              <a:t>Thailand's Role in ASEAN Cooperation</a:t>
            </a:r>
          </a:p>
        </p:txBody>
      </p:sp>
      <p:sp>
        <p:nvSpPr>
          <p:cNvPr name="TextBox 7" id="7"/>
          <p:cNvSpPr txBox="true"/>
          <p:nvPr/>
        </p:nvSpPr>
        <p:spPr>
          <a:xfrm rot="0">
            <a:off x="1028700" y="9604460"/>
            <a:ext cx="16303523" cy="338138"/>
          </a:xfrm>
          <a:prstGeom prst="rect">
            <a:avLst/>
          </a:prstGeom>
        </p:spPr>
        <p:txBody>
          <a:bodyPr anchor="t" rtlCol="false" tIns="0" lIns="0" bIns="0" rIns="0">
            <a:spAutoFit/>
          </a:bodyPr>
          <a:lstStyle/>
          <a:p>
            <a:pPr algn="just">
              <a:lnSpc>
                <a:spcPts val="2812"/>
              </a:lnSpc>
            </a:pPr>
            <a:r>
              <a:rPr lang="en-US" sz="1749">
                <a:solidFill>
                  <a:srgbClr val="000000"/>
                </a:solidFill>
                <a:latin typeface="Bitter"/>
                <a:ea typeface="Bitter"/>
                <a:cs typeface="Bitter"/>
                <a:sym typeface="Bitter"/>
              </a:rPr>
              <a:t>Photo Credit: ASEAN Flag (Photo Credit: asean.org)</a:t>
            </a:r>
          </a:p>
        </p:txBody>
      </p:sp>
      <p:grpSp>
        <p:nvGrpSpPr>
          <p:cNvPr name="Group 8" id="8"/>
          <p:cNvGrpSpPr/>
          <p:nvPr/>
        </p:nvGrpSpPr>
        <p:grpSpPr>
          <a:xfrm rot="0">
            <a:off x="10684647" y="0"/>
            <a:ext cx="7603353" cy="10287000"/>
            <a:chOff x="0" y="0"/>
            <a:chExt cx="10137804" cy="13716000"/>
          </a:xfrm>
        </p:grpSpPr>
        <p:sp>
          <p:nvSpPr>
            <p:cNvPr name="Freeform 9" id="9"/>
            <p:cNvSpPr/>
            <p:nvPr/>
          </p:nvSpPr>
          <p:spPr>
            <a:xfrm flipH="false" flipV="false" rot="0">
              <a:off x="0" y="0"/>
              <a:ext cx="10137804" cy="13716000"/>
            </a:xfrm>
            <a:custGeom>
              <a:avLst/>
              <a:gdLst/>
              <a:ahLst/>
              <a:cxnLst/>
              <a:rect r="r" b="b" t="t" l="l"/>
              <a:pathLst>
                <a:path h="13716000" w="10137804">
                  <a:moveTo>
                    <a:pt x="0" y="0"/>
                  </a:moveTo>
                  <a:lnTo>
                    <a:pt x="10137804" y="0"/>
                  </a:lnTo>
                  <a:lnTo>
                    <a:pt x="10137804" y="13716000"/>
                  </a:lnTo>
                  <a:lnTo>
                    <a:pt x="0" y="13716000"/>
                  </a:lnTo>
                  <a:lnTo>
                    <a:pt x="0" y="0"/>
                  </a:lnTo>
                  <a:close/>
                </a:path>
              </a:pathLst>
            </a:custGeom>
            <a:blipFill>
              <a:blip r:embed="rId3"/>
              <a:stretch>
                <a:fillRect l="-51656" t="0" r="-51656" b="0"/>
              </a:stretch>
            </a:blipFill>
          </p:spPr>
        </p:sp>
      </p:grpSp>
      <p:sp>
        <p:nvSpPr>
          <p:cNvPr name="TextBox 10" id="10"/>
          <p:cNvSpPr txBox="true"/>
          <p:nvPr/>
        </p:nvSpPr>
        <p:spPr>
          <a:xfrm rot="0">
            <a:off x="1028700" y="1653255"/>
            <a:ext cx="10720280"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Political and Security Cooperation</a:t>
            </a:r>
          </a:p>
        </p:txBody>
      </p:sp>
      <p:sp>
        <p:nvSpPr>
          <p:cNvPr name="TextBox 11" id="11"/>
          <p:cNvSpPr txBox="true"/>
          <p:nvPr/>
        </p:nvSpPr>
        <p:spPr>
          <a:xfrm rot="0">
            <a:off x="1028700" y="2164865"/>
            <a:ext cx="9164098" cy="87153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Active in peace-building through mechanisms like TAC, ADMM, ARF, and preventive diplomacy.</a:t>
            </a:r>
          </a:p>
        </p:txBody>
      </p:sp>
      <p:sp>
        <p:nvSpPr>
          <p:cNvPr name="TextBox 12" id="12"/>
          <p:cNvSpPr txBox="true"/>
          <p:nvPr/>
        </p:nvSpPr>
        <p:spPr>
          <a:xfrm rot="0">
            <a:off x="1028700" y="3093553"/>
            <a:ext cx="10126625" cy="87153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Promoted the establishment of the ASEAN Intergovernmental Commission on Human Rights (AICHR) in 2009.</a:t>
            </a:r>
          </a:p>
        </p:txBody>
      </p:sp>
      <p:sp>
        <p:nvSpPr>
          <p:cNvPr name="TextBox 13" id="13"/>
          <p:cNvSpPr txBox="true"/>
          <p:nvPr/>
        </p:nvSpPr>
        <p:spPr>
          <a:xfrm rot="0">
            <a:off x="1102411" y="4098440"/>
            <a:ext cx="7175966"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Economic Integration</a:t>
            </a:r>
          </a:p>
        </p:txBody>
      </p:sp>
      <p:sp>
        <p:nvSpPr>
          <p:cNvPr name="TextBox 14" id="14"/>
          <p:cNvSpPr txBox="true"/>
          <p:nvPr/>
        </p:nvSpPr>
        <p:spPr>
          <a:xfrm rot="0">
            <a:off x="1102411" y="4609615"/>
            <a:ext cx="9250808" cy="131921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Thailand advocates for regional economic integration, supporting AFTA and RCEP to enhance ASEAN's competitiveness and contribute to global economic growth.</a:t>
            </a:r>
          </a:p>
        </p:txBody>
      </p:sp>
      <p:sp>
        <p:nvSpPr>
          <p:cNvPr name="TextBox 15" id="15"/>
          <p:cNvSpPr txBox="true"/>
          <p:nvPr/>
        </p:nvSpPr>
        <p:spPr>
          <a:xfrm rot="0">
            <a:off x="1028700" y="5985978"/>
            <a:ext cx="9164098" cy="87153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Proposed enhanced ASEAN connectivity, covering physical, institutional, and people-to-people aspects.</a:t>
            </a:r>
          </a:p>
        </p:txBody>
      </p:sp>
      <p:sp>
        <p:nvSpPr>
          <p:cNvPr name="TextBox 16" id="16"/>
          <p:cNvSpPr txBox="true"/>
          <p:nvPr/>
        </p:nvSpPr>
        <p:spPr>
          <a:xfrm rot="0">
            <a:off x="1028700" y="6990865"/>
            <a:ext cx="10422503" cy="454025"/>
          </a:xfrm>
          <a:prstGeom prst="rect">
            <a:avLst/>
          </a:prstGeom>
        </p:spPr>
        <p:txBody>
          <a:bodyPr anchor="t" rtlCol="false" tIns="0" lIns="0" bIns="0" rIns="0">
            <a:spAutoFit/>
          </a:bodyPr>
          <a:lstStyle/>
          <a:p>
            <a:pPr algn="l">
              <a:lnSpc>
                <a:spcPts val="3437"/>
              </a:lnSpc>
            </a:pPr>
            <a:r>
              <a:rPr lang="en-US" sz="2750" b="true">
                <a:solidFill>
                  <a:srgbClr val="253A7E"/>
                </a:solidFill>
                <a:latin typeface="Bitter Bold"/>
                <a:ea typeface="Bitter Bold"/>
                <a:cs typeface="Bitter Bold"/>
                <a:sym typeface="Bitter Bold"/>
              </a:rPr>
              <a:t>Socio-Cultural Cooperation</a:t>
            </a:r>
          </a:p>
        </p:txBody>
      </p:sp>
      <p:sp>
        <p:nvSpPr>
          <p:cNvPr name="TextBox 17" id="17"/>
          <p:cNvSpPr txBox="true"/>
          <p:nvPr/>
        </p:nvSpPr>
        <p:spPr>
          <a:xfrm rot="0">
            <a:off x="1028700" y="7502040"/>
            <a:ext cx="10527677" cy="42386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Supports a people-centered ASEAN Community.</a:t>
            </a:r>
          </a:p>
        </p:txBody>
      </p:sp>
      <p:sp>
        <p:nvSpPr>
          <p:cNvPr name="TextBox 18" id="18"/>
          <p:cNvSpPr txBox="true"/>
          <p:nvPr/>
        </p:nvSpPr>
        <p:spPr>
          <a:xfrm rot="0">
            <a:off x="1028700" y="8028072"/>
            <a:ext cx="9324520" cy="131921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Initiated engagement with ASEAN Inter-Parliamentary Assembly (AIPA), civil society organizations (CSOs), and youth to promote involvement in community-building.</a:t>
            </a:r>
          </a:p>
        </p:txBody>
      </p:sp>
      <p:grpSp>
        <p:nvGrpSpPr>
          <p:cNvPr name="Group 19" id="19"/>
          <p:cNvGrpSpPr/>
          <p:nvPr/>
        </p:nvGrpSpPr>
        <p:grpSpPr>
          <a:xfrm rot="0">
            <a:off x="17036948" y="285750"/>
            <a:ext cx="965302" cy="752323"/>
            <a:chOff x="0" y="0"/>
            <a:chExt cx="1287069" cy="1003097"/>
          </a:xfrm>
        </p:grpSpPr>
        <p:sp>
          <p:nvSpPr>
            <p:cNvPr name="Freeform 20" id="2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2604" y="1785179"/>
            <a:ext cx="51445" cy="7930783"/>
            <a:chOff x="0" y="0"/>
            <a:chExt cx="50800" cy="7831341"/>
          </a:xfrm>
        </p:grpSpPr>
        <p:sp>
          <p:nvSpPr>
            <p:cNvPr name="Freeform 3" id="3"/>
            <p:cNvSpPr/>
            <p:nvPr/>
          </p:nvSpPr>
          <p:spPr>
            <a:xfrm flipH="false" flipV="false" rot="0">
              <a:off x="0" y="0"/>
              <a:ext cx="50800" cy="7831328"/>
            </a:xfrm>
            <a:custGeom>
              <a:avLst/>
              <a:gdLst/>
              <a:ahLst/>
              <a:cxnLst/>
              <a:rect r="r" b="b" t="t" l="l"/>
              <a:pathLst>
                <a:path h="7831328" w="50800">
                  <a:moveTo>
                    <a:pt x="0" y="25400"/>
                  </a:moveTo>
                  <a:cubicBezTo>
                    <a:pt x="0" y="11430"/>
                    <a:pt x="11430" y="0"/>
                    <a:pt x="25400" y="0"/>
                  </a:cubicBezTo>
                  <a:cubicBezTo>
                    <a:pt x="39370" y="0"/>
                    <a:pt x="50800" y="11430"/>
                    <a:pt x="50800" y="25400"/>
                  </a:cubicBezTo>
                  <a:lnTo>
                    <a:pt x="50800" y="7805928"/>
                  </a:lnTo>
                  <a:cubicBezTo>
                    <a:pt x="50800" y="7819898"/>
                    <a:pt x="39370" y="7831328"/>
                    <a:pt x="25400" y="7831328"/>
                  </a:cubicBezTo>
                  <a:cubicBezTo>
                    <a:pt x="11430" y="7831328"/>
                    <a:pt x="0" y="7819898"/>
                    <a:pt x="0" y="7805928"/>
                  </a:cubicBezTo>
                  <a:close/>
                </a:path>
              </a:pathLst>
            </a:custGeom>
            <a:solidFill>
              <a:srgbClr val="E4D4B3"/>
            </a:solidFill>
          </p:spPr>
        </p:sp>
      </p:grpSp>
      <p:grpSp>
        <p:nvGrpSpPr>
          <p:cNvPr name="Group 4" id="4"/>
          <p:cNvGrpSpPr/>
          <p:nvPr/>
        </p:nvGrpSpPr>
        <p:grpSpPr>
          <a:xfrm rot="0">
            <a:off x="1723521" y="2119039"/>
            <a:ext cx="969930" cy="38100"/>
            <a:chOff x="0" y="0"/>
            <a:chExt cx="1293240" cy="50800"/>
          </a:xfrm>
        </p:grpSpPr>
        <p:sp>
          <p:nvSpPr>
            <p:cNvPr name="Freeform 5" id="5"/>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6" id="6"/>
          <p:cNvGrpSpPr/>
          <p:nvPr/>
        </p:nvGrpSpPr>
        <p:grpSpPr>
          <a:xfrm rot="0">
            <a:off x="1034131" y="1814392"/>
            <a:ext cx="738269" cy="647405"/>
            <a:chOff x="0" y="0"/>
            <a:chExt cx="984358" cy="863206"/>
          </a:xfrm>
        </p:grpSpPr>
        <p:sp>
          <p:nvSpPr>
            <p:cNvPr name="Freeform 7" id="7"/>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8" id="8"/>
          <p:cNvGrpSpPr/>
          <p:nvPr/>
        </p:nvGrpSpPr>
        <p:grpSpPr>
          <a:xfrm rot="0">
            <a:off x="1725596" y="3700184"/>
            <a:ext cx="969930" cy="38100"/>
            <a:chOff x="0" y="0"/>
            <a:chExt cx="1293240" cy="50800"/>
          </a:xfrm>
        </p:grpSpPr>
        <p:sp>
          <p:nvSpPr>
            <p:cNvPr name="Freeform 9" id="9"/>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10" id="10"/>
          <p:cNvGrpSpPr/>
          <p:nvPr/>
        </p:nvGrpSpPr>
        <p:grpSpPr>
          <a:xfrm rot="0">
            <a:off x="1034131" y="3399648"/>
            <a:ext cx="738269" cy="647405"/>
            <a:chOff x="0" y="0"/>
            <a:chExt cx="984358" cy="863206"/>
          </a:xfrm>
        </p:grpSpPr>
        <p:sp>
          <p:nvSpPr>
            <p:cNvPr name="Freeform 11" id="11"/>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12" id="12"/>
          <p:cNvGrpSpPr/>
          <p:nvPr/>
        </p:nvGrpSpPr>
        <p:grpSpPr>
          <a:xfrm rot="0">
            <a:off x="1758161" y="5665194"/>
            <a:ext cx="969930" cy="38100"/>
            <a:chOff x="0" y="0"/>
            <a:chExt cx="1293240" cy="50800"/>
          </a:xfrm>
        </p:grpSpPr>
        <p:sp>
          <p:nvSpPr>
            <p:cNvPr name="Freeform 13" id="13"/>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14" id="14"/>
          <p:cNvGrpSpPr/>
          <p:nvPr/>
        </p:nvGrpSpPr>
        <p:grpSpPr>
          <a:xfrm rot="0">
            <a:off x="992238" y="5331076"/>
            <a:ext cx="738269" cy="647405"/>
            <a:chOff x="0" y="0"/>
            <a:chExt cx="984358" cy="863206"/>
          </a:xfrm>
        </p:grpSpPr>
        <p:sp>
          <p:nvSpPr>
            <p:cNvPr name="Freeform 15" id="15"/>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18" id="18"/>
          <p:cNvSpPr/>
          <p:nvPr/>
        </p:nvSpPr>
        <p:spPr>
          <a:xfrm flipH="false" flipV="false" rot="0">
            <a:off x="12164198" y="1450580"/>
            <a:ext cx="5753966" cy="7385840"/>
          </a:xfrm>
          <a:custGeom>
            <a:avLst/>
            <a:gdLst/>
            <a:ahLst/>
            <a:cxnLst/>
            <a:rect r="r" b="b" t="t" l="l"/>
            <a:pathLst>
              <a:path h="7385840" w="5753966">
                <a:moveTo>
                  <a:pt x="0" y="0"/>
                </a:moveTo>
                <a:lnTo>
                  <a:pt x="5753967" y="0"/>
                </a:lnTo>
                <a:lnTo>
                  <a:pt x="5753967" y="7385840"/>
                </a:lnTo>
                <a:lnTo>
                  <a:pt x="0" y="7385840"/>
                </a:lnTo>
                <a:lnTo>
                  <a:pt x="0" y="0"/>
                </a:lnTo>
                <a:close/>
              </a:path>
            </a:pathLst>
          </a:custGeom>
          <a:blipFill>
            <a:blip r:embed="rId4"/>
            <a:stretch>
              <a:fillRect l="-53628" t="0" r="-188667" b="0"/>
            </a:stretch>
          </a:blipFill>
        </p:spPr>
      </p:sp>
      <p:sp>
        <p:nvSpPr>
          <p:cNvPr name="TextBox 19" id="19"/>
          <p:cNvSpPr txBox="true"/>
          <p:nvPr/>
        </p:nvSpPr>
        <p:spPr>
          <a:xfrm rot="0">
            <a:off x="1033462" y="697022"/>
            <a:ext cx="9561320" cy="741363"/>
          </a:xfrm>
          <a:prstGeom prst="rect">
            <a:avLst/>
          </a:prstGeom>
        </p:spPr>
        <p:txBody>
          <a:bodyPr anchor="t" rtlCol="false" tIns="0" lIns="0" bIns="0" rIns="0">
            <a:spAutoFit/>
          </a:bodyPr>
          <a:lstStyle/>
          <a:p>
            <a:pPr algn="l">
              <a:lnSpc>
                <a:spcPts val="5562"/>
              </a:lnSpc>
            </a:pPr>
            <a:r>
              <a:rPr lang="en-US" sz="4437" b="true">
                <a:solidFill>
                  <a:srgbClr val="253A7E"/>
                </a:solidFill>
                <a:latin typeface="Bitter Bold"/>
                <a:ea typeface="Bitter Bold"/>
                <a:cs typeface="Bitter Bold"/>
                <a:sym typeface="Bitter Bold"/>
              </a:rPr>
              <a:t>Thailand’s ASEAN Chairmanship</a:t>
            </a:r>
          </a:p>
        </p:txBody>
      </p:sp>
      <p:sp>
        <p:nvSpPr>
          <p:cNvPr name="TextBox 20" id="20"/>
          <p:cNvSpPr txBox="true"/>
          <p:nvPr/>
        </p:nvSpPr>
        <p:spPr>
          <a:xfrm rot="0">
            <a:off x="1160823" y="1919910"/>
            <a:ext cx="48488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21" id="21"/>
          <p:cNvSpPr txBox="true"/>
          <p:nvPr/>
        </p:nvSpPr>
        <p:spPr>
          <a:xfrm rot="0">
            <a:off x="2774747" y="1897440"/>
            <a:ext cx="1944962"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1995</a:t>
            </a:r>
          </a:p>
        </p:txBody>
      </p:sp>
      <p:sp>
        <p:nvSpPr>
          <p:cNvPr name="TextBox 22" id="22"/>
          <p:cNvSpPr txBox="true"/>
          <p:nvPr/>
        </p:nvSpPr>
        <p:spPr>
          <a:xfrm rot="0">
            <a:off x="2688021" y="2431583"/>
            <a:ext cx="10127002" cy="909717"/>
          </a:xfrm>
          <a:prstGeom prst="rect">
            <a:avLst/>
          </a:prstGeom>
        </p:spPr>
        <p:txBody>
          <a:bodyPr anchor="t" rtlCol="false" tIns="0" lIns="0" bIns="0" rIns="0">
            <a:spAutoFit/>
          </a:bodyPr>
          <a:lstStyle/>
          <a:p>
            <a:pPr algn="l" marL="472282" indent="-236141" lvl="1">
              <a:lnSpc>
                <a:spcPts val="3561"/>
              </a:lnSpc>
              <a:buFont typeface="Arial"/>
              <a:buChar char="•"/>
            </a:pPr>
            <a:r>
              <a:rPr lang="en-US" sz="2187">
                <a:solidFill>
                  <a:srgbClr val="000000"/>
                </a:solidFill>
                <a:latin typeface="Bitter"/>
                <a:ea typeface="Bitter"/>
                <a:cs typeface="Bitter"/>
                <a:sym typeface="Bitter"/>
              </a:rPr>
              <a:t>T</a:t>
            </a:r>
            <a:r>
              <a:rPr lang="en-US" b="true" sz="2187">
                <a:solidFill>
                  <a:srgbClr val="000000"/>
                </a:solidFill>
                <a:latin typeface="Bitter Bold"/>
                <a:ea typeface="Bitter Bold"/>
                <a:cs typeface="Bitter Bold"/>
                <a:sym typeface="Bitter Bold"/>
              </a:rPr>
              <a:t>he Southeast Asian Nuclear-Weapon-Free Zone Treaty </a:t>
            </a:r>
            <a:r>
              <a:rPr lang="en-US" b="true" sz="2187">
                <a:solidFill>
                  <a:srgbClr val="000000"/>
                </a:solidFill>
                <a:latin typeface="Bitter Bold"/>
                <a:ea typeface="Bitter Bold"/>
                <a:cs typeface="Bitter Bold"/>
                <a:sym typeface="Bitter Bold"/>
              </a:rPr>
              <a:t>(SEANWFZ)</a:t>
            </a:r>
          </a:p>
          <a:p>
            <a:pPr algn="l" marL="472282" indent="-236141" lvl="1">
              <a:lnSpc>
                <a:spcPts val="3562"/>
              </a:lnSpc>
              <a:buFont typeface="Arial"/>
              <a:buChar char="•"/>
            </a:pP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he formal admission of </a:t>
            </a:r>
            <a:r>
              <a:rPr lang="en-US" b="true" sz="2187">
                <a:solidFill>
                  <a:srgbClr val="000000"/>
                </a:solidFill>
                <a:latin typeface="Bitter Bold"/>
                <a:ea typeface="Bitter Bold"/>
                <a:cs typeface="Bitter Bold"/>
                <a:sym typeface="Bitter Bold"/>
              </a:rPr>
              <a:t>Vietnam</a:t>
            </a:r>
            <a:r>
              <a:rPr lang="en-US" sz="2187">
                <a:solidFill>
                  <a:srgbClr val="000000"/>
                </a:solidFill>
                <a:latin typeface="Bitter"/>
                <a:ea typeface="Bitter"/>
                <a:cs typeface="Bitter"/>
                <a:sym typeface="Bitter"/>
              </a:rPr>
              <a:t> as ASEAN's member.</a:t>
            </a:r>
          </a:p>
        </p:txBody>
      </p:sp>
      <p:sp>
        <p:nvSpPr>
          <p:cNvPr name="TextBox 23" id="23"/>
          <p:cNvSpPr txBox="true"/>
          <p:nvPr/>
        </p:nvSpPr>
        <p:spPr>
          <a:xfrm rot="0">
            <a:off x="1160823" y="3505176"/>
            <a:ext cx="48488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24" id="24"/>
          <p:cNvSpPr txBox="true"/>
          <p:nvPr/>
        </p:nvSpPr>
        <p:spPr>
          <a:xfrm rot="0">
            <a:off x="2775415" y="3482697"/>
            <a:ext cx="878012"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2009</a:t>
            </a:r>
          </a:p>
        </p:txBody>
      </p:sp>
      <p:sp>
        <p:nvSpPr>
          <p:cNvPr name="TextBox 25" id="25"/>
          <p:cNvSpPr txBox="true"/>
          <p:nvPr/>
        </p:nvSpPr>
        <p:spPr>
          <a:xfrm rot="0">
            <a:off x="2775415" y="3996250"/>
            <a:ext cx="9712356" cy="442912"/>
          </a:xfrm>
          <a:prstGeom prst="rect">
            <a:avLst/>
          </a:prstGeom>
        </p:spPr>
        <p:txBody>
          <a:bodyPr anchor="t" rtlCol="false" tIns="0" lIns="0" bIns="0" rIns="0">
            <a:spAutoFit/>
          </a:bodyPr>
          <a:lstStyle/>
          <a:p>
            <a:pPr algn="l" marL="472282" indent="-236141" lvl="1">
              <a:lnSpc>
                <a:spcPts val="3562"/>
              </a:lnSpc>
              <a:buFont typeface="Arial"/>
              <a:buChar char="•"/>
            </a:pPr>
            <a:r>
              <a:rPr lang="en-US" b="true" sz="2187">
                <a:solidFill>
                  <a:srgbClr val="000000"/>
                </a:solidFill>
                <a:latin typeface="Bitter Bold"/>
                <a:ea typeface="Bitter Bold"/>
                <a:cs typeface="Bitter Bold"/>
                <a:sym typeface="Bitter Bold"/>
              </a:rPr>
              <a:t>ASEAN Intergovernmental Commission on Human Rights (AICHR)</a:t>
            </a:r>
          </a:p>
        </p:txBody>
      </p:sp>
      <p:sp>
        <p:nvSpPr>
          <p:cNvPr name="TextBox 26" id="26"/>
          <p:cNvSpPr txBox="true"/>
          <p:nvPr/>
        </p:nvSpPr>
        <p:spPr>
          <a:xfrm rot="0">
            <a:off x="1118931" y="5436594"/>
            <a:ext cx="484884"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27" id="27"/>
          <p:cNvSpPr txBox="true"/>
          <p:nvPr/>
        </p:nvSpPr>
        <p:spPr>
          <a:xfrm rot="0">
            <a:off x="2775415" y="5466757"/>
            <a:ext cx="2437017"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2019</a:t>
            </a:r>
          </a:p>
        </p:txBody>
      </p:sp>
      <p:sp>
        <p:nvSpPr>
          <p:cNvPr name="TextBox 28" id="28"/>
          <p:cNvSpPr txBox="true"/>
          <p:nvPr/>
        </p:nvSpPr>
        <p:spPr>
          <a:xfrm rot="0">
            <a:off x="2732854" y="5950944"/>
            <a:ext cx="9431344" cy="1376442"/>
          </a:xfrm>
          <a:prstGeom prst="rect">
            <a:avLst/>
          </a:prstGeom>
        </p:spPr>
        <p:txBody>
          <a:bodyPr anchor="t" rtlCol="false" tIns="0" lIns="0" bIns="0" rIns="0">
            <a:spAutoFit/>
          </a:bodyPr>
          <a:lstStyle/>
          <a:p>
            <a:pPr algn="l" marL="472282" indent="-236141" lvl="1">
              <a:lnSpc>
                <a:spcPts val="3561"/>
              </a:lnSpc>
              <a:buFont typeface="Arial"/>
              <a:buChar char="•"/>
            </a:pPr>
            <a:r>
              <a:rPr lang="en-US" b="true" sz="2187">
                <a:solidFill>
                  <a:srgbClr val="000000"/>
                </a:solidFill>
                <a:latin typeface="Bitter Bold"/>
                <a:ea typeface="Bitter Bold"/>
                <a:cs typeface="Bitter Bold"/>
                <a:sym typeface="Bitter Bold"/>
              </a:rPr>
              <a:t>ASEAN Outlook on the Indo-Pacific (AOIP)</a:t>
            </a:r>
          </a:p>
          <a:p>
            <a:pPr algn="l" marL="472282" indent="-236141" lvl="1">
              <a:lnSpc>
                <a:spcPts val="3562"/>
              </a:lnSpc>
              <a:buFont typeface="Arial"/>
              <a:buChar char="•"/>
            </a:pPr>
            <a:r>
              <a:rPr lang="en-US" sz="2187">
                <a:solidFill>
                  <a:srgbClr val="000000"/>
                </a:solidFill>
                <a:latin typeface="Bitter"/>
                <a:ea typeface="Bitter"/>
                <a:cs typeface="Bitter"/>
                <a:sym typeface="Bitter"/>
              </a:rPr>
              <a:t>Advanced negotiations for </a:t>
            </a:r>
            <a:r>
              <a:rPr lang="en-US" b="true" sz="2187">
                <a:solidFill>
                  <a:srgbClr val="000000"/>
                </a:solidFill>
                <a:latin typeface="Bitter Bold"/>
                <a:ea typeface="Bitter Bold"/>
                <a:cs typeface="Bitter Bold"/>
                <a:sym typeface="Bitter Bold"/>
              </a:rPr>
              <a:t>the Regional Comprehensive Economic Partnership (RCEP)</a:t>
            </a:r>
          </a:p>
        </p:txBody>
      </p:sp>
      <p:sp>
        <p:nvSpPr>
          <p:cNvPr name="TextBox 29" id="29"/>
          <p:cNvSpPr txBox="true"/>
          <p:nvPr/>
        </p:nvSpPr>
        <p:spPr>
          <a:xfrm rot="0">
            <a:off x="14814766" y="9377825"/>
            <a:ext cx="2222183" cy="338138"/>
          </a:xfrm>
          <a:prstGeom prst="rect">
            <a:avLst/>
          </a:prstGeom>
        </p:spPr>
        <p:txBody>
          <a:bodyPr anchor="t" rtlCol="false" tIns="0" lIns="0" bIns="0" rIns="0">
            <a:spAutoFit/>
          </a:bodyPr>
          <a:lstStyle/>
          <a:p>
            <a:pPr algn="r">
              <a:lnSpc>
                <a:spcPts val="2812"/>
              </a:lnSpc>
            </a:pPr>
            <a:r>
              <a:rPr lang="en-US" sz="1749">
                <a:solidFill>
                  <a:srgbClr val="000000"/>
                </a:solidFill>
                <a:latin typeface="Bitter"/>
                <a:ea typeface="Bitter"/>
                <a:cs typeface="Bitter"/>
                <a:sym typeface="Bitter"/>
              </a:rPr>
              <a:t>Photo Credit: MFA</a:t>
            </a:r>
          </a:p>
        </p:txBody>
      </p:sp>
      <p:grpSp>
        <p:nvGrpSpPr>
          <p:cNvPr name="Group 30" id="30"/>
          <p:cNvGrpSpPr/>
          <p:nvPr/>
        </p:nvGrpSpPr>
        <p:grpSpPr>
          <a:xfrm rot="0">
            <a:off x="1758161" y="7728216"/>
            <a:ext cx="969930" cy="38100"/>
            <a:chOff x="0" y="0"/>
            <a:chExt cx="1293240" cy="50800"/>
          </a:xfrm>
        </p:grpSpPr>
        <p:sp>
          <p:nvSpPr>
            <p:cNvPr name="Freeform 31" id="31"/>
            <p:cNvSpPr/>
            <p:nvPr/>
          </p:nvSpPr>
          <p:spPr>
            <a:xfrm flipH="false" flipV="false" rot="0">
              <a:off x="0" y="0"/>
              <a:ext cx="1293279" cy="50800"/>
            </a:xfrm>
            <a:custGeom>
              <a:avLst/>
              <a:gdLst/>
              <a:ahLst/>
              <a:cxnLst/>
              <a:rect r="r" b="b" t="t" l="l"/>
              <a:pathLst>
                <a:path h="50800" w="1293279">
                  <a:moveTo>
                    <a:pt x="0" y="25400"/>
                  </a:moveTo>
                  <a:cubicBezTo>
                    <a:pt x="0" y="11430"/>
                    <a:pt x="13034" y="0"/>
                    <a:pt x="28965" y="0"/>
                  </a:cubicBezTo>
                  <a:lnTo>
                    <a:pt x="1264319" y="0"/>
                  </a:lnTo>
                  <a:cubicBezTo>
                    <a:pt x="1280250" y="0"/>
                    <a:pt x="1293279" y="11430"/>
                    <a:pt x="1293279" y="25400"/>
                  </a:cubicBezTo>
                  <a:cubicBezTo>
                    <a:pt x="1293279" y="39370"/>
                    <a:pt x="1280250" y="50800"/>
                    <a:pt x="1264319" y="50800"/>
                  </a:cubicBezTo>
                  <a:lnTo>
                    <a:pt x="28965" y="50800"/>
                  </a:lnTo>
                  <a:cubicBezTo>
                    <a:pt x="13034" y="50800"/>
                    <a:pt x="0" y="39370"/>
                    <a:pt x="0" y="25400"/>
                  </a:cubicBezTo>
                  <a:close/>
                </a:path>
              </a:pathLst>
            </a:custGeom>
            <a:solidFill>
              <a:srgbClr val="E4D4B3"/>
            </a:solidFill>
          </p:spPr>
        </p:sp>
      </p:grpSp>
      <p:grpSp>
        <p:nvGrpSpPr>
          <p:cNvPr name="Group 32" id="32"/>
          <p:cNvGrpSpPr/>
          <p:nvPr/>
        </p:nvGrpSpPr>
        <p:grpSpPr>
          <a:xfrm rot="0">
            <a:off x="992238" y="7408630"/>
            <a:ext cx="738269" cy="647405"/>
            <a:chOff x="0" y="0"/>
            <a:chExt cx="984358" cy="863206"/>
          </a:xfrm>
        </p:grpSpPr>
        <p:sp>
          <p:nvSpPr>
            <p:cNvPr name="Freeform 33" id="33"/>
            <p:cNvSpPr/>
            <p:nvPr/>
          </p:nvSpPr>
          <p:spPr>
            <a:xfrm flipH="false" flipV="false" rot="0">
              <a:off x="0" y="0"/>
              <a:ext cx="984371" cy="863219"/>
            </a:xfrm>
            <a:custGeom>
              <a:avLst/>
              <a:gdLst/>
              <a:ahLst/>
              <a:cxnLst/>
              <a:rect r="r" b="b" t="t" l="l"/>
              <a:pathLst>
                <a:path h="863219" w="984371">
                  <a:moveTo>
                    <a:pt x="0" y="161163"/>
                  </a:moveTo>
                  <a:cubicBezTo>
                    <a:pt x="0" y="72136"/>
                    <a:pt x="82260" y="0"/>
                    <a:pt x="183782" y="0"/>
                  </a:cubicBezTo>
                  <a:lnTo>
                    <a:pt x="800590" y="0"/>
                  </a:lnTo>
                  <a:cubicBezTo>
                    <a:pt x="902113" y="0"/>
                    <a:pt x="984371" y="72136"/>
                    <a:pt x="984371" y="161163"/>
                  </a:cubicBezTo>
                  <a:lnTo>
                    <a:pt x="984371" y="702056"/>
                  </a:lnTo>
                  <a:cubicBezTo>
                    <a:pt x="984371" y="791083"/>
                    <a:pt x="902112" y="863219"/>
                    <a:pt x="800590" y="863219"/>
                  </a:cubicBezTo>
                  <a:lnTo>
                    <a:pt x="183782" y="863219"/>
                  </a:lnTo>
                  <a:cubicBezTo>
                    <a:pt x="82260" y="863219"/>
                    <a:pt x="0" y="791083"/>
                    <a:pt x="0" y="702056"/>
                  </a:cubicBezTo>
                  <a:close/>
                </a:path>
              </a:pathLst>
            </a:custGeom>
            <a:solidFill>
              <a:srgbClr val="FEEECD"/>
            </a:solidFill>
            <a:ln w="9525" cap="sq">
              <a:solidFill>
                <a:srgbClr val="E4D4B3"/>
              </a:solidFill>
              <a:prstDash val="solid"/>
              <a:miter/>
            </a:ln>
          </p:spPr>
        </p:sp>
      </p:grpSp>
      <p:sp>
        <p:nvSpPr>
          <p:cNvPr name="TextBox 34" id="34"/>
          <p:cNvSpPr txBox="true"/>
          <p:nvPr/>
        </p:nvSpPr>
        <p:spPr>
          <a:xfrm rot="0">
            <a:off x="1210962" y="7514148"/>
            <a:ext cx="300822" cy="484187"/>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sp>
        <p:nvSpPr>
          <p:cNvPr name="TextBox 35" id="35"/>
          <p:cNvSpPr txBox="true"/>
          <p:nvPr/>
        </p:nvSpPr>
        <p:spPr>
          <a:xfrm rot="0">
            <a:off x="2732854" y="7491678"/>
            <a:ext cx="865063"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2028</a:t>
            </a:r>
          </a:p>
        </p:txBody>
      </p:sp>
      <p:sp>
        <p:nvSpPr>
          <p:cNvPr name="TextBox 36" id="36"/>
          <p:cNvSpPr txBox="true"/>
          <p:nvPr/>
        </p:nvSpPr>
        <p:spPr>
          <a:xfrm rot="0">
            <a:off x="2732854" y="8028498"/>
            <a:ext cx="12081912" cy="1834700"/>
          </a:xfrm>
          <a:prstGeom prst="rect">
            <a:avLst/>
          </a:prstGeom>
        </p:spPr>
        <p:txBody>
          <a:bodyPr anchor="t" rtlCol="false" tIns="0" lIns="0" bIns="0" rIns="0">
            <a:spAutoFit/>
          </a:bodyPr>
          <a:lstStyle/>
          <a:p>
            <a:pPr algn="l" marL="472282" indent="-236141" lvl="1">
              <a:lnSpc>
                <a:spcPts val="3561"/>
              </a:lnSpc>
              <a:buFont typeface="Arial"/>
              <a:buChar char="•"/>
            </a:pPr>
            <a:r>
              <a:rPr lang="en-US" sz="2187">
                <a:solidFill>
                  <a:srgbClr val="000000"/>
                </a:solidFill>
                <a:latin typeface="Bitter"/>
                <a:ea typeface="Bitter"/>
                <a:cs typeface="Bitter"/>
                <a:sym typeface="Bitter"/>
              </a:rPr>
              <a:t>Stands ready to serve as a bridge </a:t>
            </a:r>
            <a:r>
              <a:rPr lang="en-US" b="true" sz="2187">
                <a:solidFill>
                  <a:srgbClr val="000000"/>
                </a:solidFill>
                <a:latin typeface="Bitter Bold"/>
                <a:ea typeface="Bitter Bold"/>
                <a:cs typeface="Bitter Bold"/>
                <a:sym typeface="Bitter Bold"/>
              </a:rPr>
              <a:t>between ASEAN and Global South</a:t>
            </a:r>
          </a:p>
          <a:p>
            <a:pPr algn="l" marL="472282" indent="-236141" lvl="1">
              <a:lnSpc>
                <a:spcPts val="3561"/>
              </a:lnSpc>
              <a:buFont typeface="Arial"/>
              <a:buChar char="•"/>
            </a:pPr>
            <a:r>
              <a:rPr lang="en-US" sz="2187">
                <a:solidFill>
                  <a:srgbClr val="000000"/>
                </a:solidFill>
                <a:latin typeface="Bitter"/>
                <a:ea typeface="Bitter"/>
                <a:cs typeface="Bitter"/>
                <a:sym typeface="Bitter"/>
              </a:rPr>
              <a:t>Advances </a:t>
            </a:r>
            <a:r>
              <a:rPr lang="en-US" b="true" sz="2187">
                <a:solidFill>
                  <a:srgbClr val="000000"/>
                </a:solidFill>
                <a:latin typeface="Bitter Bold"/>
                <a:ea typeface="Bitter Bold"/>
                <a:cs typeface="Bitter Bold"/>
                <a:sym typeface="Bitter Bold"/>
              </a:rPr>
              <a:t>social cooperation and environmental management</a:t>
            </a:r>
          </a:p>
          <a:p>
            <a:pPr algn="l" marL="472282" indent="-236141" lvl="1">
              <a:lnSpc>
                <a:spcPts val="3561"/>
              </a:lnSpc>
              <a:buFont typeface="Arial"/>
              <a:buChar char="•"/>
            </a:pPr>
            <a:r>
              <a:rPr lang="en-US" sz="2187">
                <a:solidFill>
                  <a:srgbClr val="000000"/>
                </a:solidFill>
                <a:latin typeface="Bitter"/>
                <a:ea typeface="Bitter"/>
                <a:cs typeface="Bitter"/>
                <a:sym typeface="Bitter"/>
              </a:rPr>
              <a:t>Strengthens </a:t>
            </a:r>
            <a:r>
              <a:rPr lang="en-US" b="true" sz="2187">
                <a:solidFill>
                  <a:srgbClr val="000000"/>
                </a:solidFill>
                <a:latin typeface="Bitter Bold"/>
                <a:ea typeface="Bitter Bold"/>
                <a:cs typeface="Bitter Bold"/>
                <a:sym typeface="Bitter Bold"/>
              </a:rPr>
              <a:t>regional peace, stability, and security </a:t>
            </a:r>
            <a:r>
              <a:rPr lang="en-US" sz="2187">
                <a:solidFill>
                  <a:srgbClr val="000000"/>
                </a:solidFill>
                <a:latin typeface="Bitter"/>
                <a:ea typeface="Bitter"/>
                <a:cs typeface="Bitter"/>
                <a:sym typeface="Bitter"/>
              </a:rPr>
              <a:t>through hosting security </a:t>
            </a:r>
          </a:p>
          <a:p>
            <a:pPr algn="l">
              <a:lnSpc>
                <a:spcPts val="3562"/>
              </a:lnSpc>
            </a:pPr>
            <a:r>
              <a:rPr lang="en-US" sz="2187">
                <a:solidFill>
                  <a:srgbClr val="000000"/>
                </a:solidFill>
                <a:latin typeface="Bitter"/>
                <a:ea typeface="Bitter"/>
                <a:cs typeface="Bitter"/>
                <a:sym typeface="Bitter"/>
              </a:rPr>
              <a:t>       and defense cooperation meetings</a:t>
            </a:r>
          </a:p>
        </p:txBody>
      </p:sp>
      <p:sp>
        <p:nvSpPr>
          <p:cNvPr name="TextBox 37" id="37"/>
          <p:cNvSpPr txBox="true"/>
          <p:nvPr/>
        </p:nvSpPr>
        <p:spPr>
          <a:xfrm rot="0">
            <a:off x="2754135" y="4496313"/>
            <a:ext cx="9388783" cy="890587"/>
          </a:xfrm>
          <a:prstGeom prst="rect">
            <a:avLst/>
          </a:prstGeom>
        </p:spPr>
        <p:txBody>
          <a:bodyPr anchor="t" rtlCol="false" tIns="0" lIns="0" bIns="0" rIns="0">
            <a:spAutoFit/>
          </a:bodyPr>
          <a:lstStyle/>
          <a:p>
            <a:pPr algn="l" marL="472282" indent="-236141" lvl="1">
              <a:lnSpc>
                <a:spcPts val="3562"/>
              </a:lnSpc>
              <a:buFont typeface="Arial"/>
              <a:buChar char="•"/>
            </a:pPr>
            <a:r>
              <a:rPr lang="en-US" b="true" sz="2187">
                <a:solidFill>
                  <a:srgbClr val="000000"/>
                </a:solidFill>
                <a:latin typeface="Bitter Bold"/>
                <a:ea typeface="Bitter Bold"/>
                <a:cs typeface="Bitter Bold"/>
                <a:sym typeface="Bitter Bold"/>
              </a:rPr>
              <a:t>Cha-am Hua Hin Declaration</a:t>
            </a:r>
            <a:r>
              <a:rPr lang="en-US" sz="2187">
                <a:solidFill>
                  <a:srgbClr val="000000"/>
                </a:solidFill>
                <a:latin typeface="Bitter"/>
                <a:ea typeface="Bitter"/>
                <a:cs typeface="Bitter"/>
                <a:sym typeface="Bitter"/>
              </a:rPr>
              <a:t> on Strengthening Cooperation on Education to Achieve an ASEAN Caring and Sharing Community</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23925" y="697706"/>
            <a:ext cx="9224810" cy="853383"/>
          </a:xfrm>
          <a:prstGeom prst="rect">
            <a:avLst/>
          </a:prstGeom>
        </p:spPr>
        <p:txBody>
          <a:bodyPr anchor="t" rtlCol="false" tIns="0" lIns="0" bIns="0" rIns="0">
            <a:spAutoFit/>
          </a:bodyPr>
          <a:lstStyle/>
          <a:p>
            <a:pPr algn="l">
              <a:lnSpc>
                <a:spcPts val="6437"/>
              </a:lnSpc>
            </a:pPr>
            <a:r>
              <a:rPr lang="en-US" sz="5187" b="true">
                <a:solidFill>
                  <a:srgbClr val="253A7E"/>
                </a:solidFill>
                <a:latin typeface="Bitter Bold"/>
                <a:ea typeface="Bitter Bold"/>
                <a:cs typeface="Bitter Bold"/>
                <a:sym typeface="Bitter Bold"/>
              </a:rPr>
              <a:t>Thailand in BIMSTEC and ACD</a:t>
            </a:r>
          </a:p>
        </p:txBody>
      </p:sp>
      <p:grpSp>
        <p:nvGrpSpPr>
          <p:cNvPr name="Group 7" id="7"/>
          <p:cNvGrpSpPr/>
          <p:nvPr/>
        </p:nvGrpSpPr>
        <p:grpSpPr>
          <a:xfrm rot="0">
            <a:off x="3301832" y="2063407"/>
            <a:ext cx="3147270" cy="2145802"/>
            <a:chOff x="0" y="0"/>
            <a:chExt cx="4196359" cy="2861069"/>
          </a:xfrm>
        </p:grpSpPr>
        <p:sp>
          <p:nvSpPr>
            <p:cNvPr name="Freeform 8" id="8" descr="preencoded.png"/>
            <p:cNvSpPr/>
            <p:nvPr/>
          </p:nvSpPr>
          <p:spPr>
            <a:xfrm flipH="false" flipV="false" rot="0">
              <a:off x="0" y="0"/>
              <a:ext cx="4196334" cy="2861056"/>
            </a:xfrm>
            <a:custGeom>
              <a:avLst/>
              <a:gdLst/>
              <a:ahLst/>
              <a:cxnLst/>
              <a:rect r="r" b="b" t="t" l="l"/>
              <a:pathLst>
                <a:path h="2861056" w="4196334">
                  <a:moveTo>
                    <a:pt x="0" y="0"/>
                  </a:moveTo>
                  <a:lnTo>
                    <a:pt x="4196334" y="0"/>
                  </a:lnTo>
                  <a:lnTo>
                    <a:pt x="4196334" y="2861056"/>
                  </a:lnTo>
                  <a:lnTo>
                    <a:pt x="0" y="2861056"/>
                  </a:lnTo>
                  <a:lnTo>
                    <a:pt x="0" y="0"/>
                  </a:lnTo>
                  <a:close/>
                </a:path>
              </a:pathLst>
            </a:custGeom>
            <a:blipFill>
              <a:blip r:embed="rId3"/>
              <a:stretch>
                <a:fillRect l="0" t="-1" r="0" b="-2"/>
              </a:stretch>
            </a:blipFill>
          </p:spPr>
        </p:sp>
      </p:grpSp>
      <p:grpSp>
        <p:nvGrpSpPr>
          <p:cNvPr name="Group 9" id="9"/>
          <p:cNvGrpSpPr/>
          <p:nvPr/>
        </p:nvGrpSpPr>
        <p:grpSpPr>
          <a:xfrm rot="0">
            <a:off x="12116914" y="2063407"/>
            <a:ext cx="2619966" cy="2051895"/>
            <a:chOff x="0" y="0"/>
            <a:chExt cx="3493287" cy="2735859"/>
          </a:xfrm>
        </p:grpSpPr>
        <p:sp>
          <p:nvSpPr>
            <p:cNvPr name="Freeform 10" id="10" descr="preencoded.png"/>
            <p:cNvSpPr/>
            <p:nvPr/>
          </p:nvSpPr>
          <p:spPr>
            <a:xfrm flipH="false" flipV="false" rot="0">
              <a:off x="0" y="0"/>
              <a:ext cx="3493262" cy="2735834"/>
            </a:xfrm>
            <a:custGeom>
              <a:avLst/>
              <a:gdLst/>
              <a:ahLst/>
              <a:cxnLst/>
              <a:rect r="r" b="b" t="t" l="l"/>
              <a:pathLst>
                <a:path h="2735834" w="3493262">
                  <a:moveTo>
                    <a:pt x="0" y="0"/>
                  </a:moveTo>
                  <a:lnTo>
                    <a:pt x="3493262" y="0"/>
                  </a:lnTo>
                  <a:lnTo>
                    <a:pt x="3493262" y="2735834"/>
                  </a:lnTo>
                  <a:lnTo>
                    <a:pt x="0" y="2735834"/>
                  </a:lnTo>
                  <a:lnTo>
                    <a:pt x="0" y="0"/>
                  </a:lnTo>
                  <a:close/>
                </a:path>
              </a:pathLst>
            </a:custGeom>
            <a:blipFill>
              <a:blip r:embed="rId4"/>
              <a:stretch>
                <a:fillRect l="-86" t="0" r="-87" b="0"/>
              </a:stretch>
            </a:blipFill>
          </p:spPr>
        </p:sp>
      </p:grpSp>
      <p:grpSp>
        <p:nvGrpSpPr>
          <p:cNvPr name="Group 11" id="11"/>
          <p:cNvGrpSpPr/>
          <p:nvPr/>
        </p:nvGrpSpPr>
        <p:grpSpPr>
          <a:xfrm rot="0">
            <a:off x="923925" y="4577693"/>
            <a:ext cx="603352" cy="603352"/>
            <a:chOff x="0" y="0"/>
            <a:chExt cx="804469" cy="804469"/>
          </a:xfrm>
        </p:grpSpPr>
        <p:sp>
          <p:nvSpPr>
            <p:cNvPr name="Freeform 12" id="12"/>
            <p:cNvSpPr/>
            <p:nvPr/>
          </p:nvSpPr>
          <p:spPr>
            <a:xfrm flipH="false" flipV="false" rot="0">
              <a:off x="0" y="0"/>
              <a:ext cx="804545" cy="804545"/>
            </a:xfrm>
            <a:custGeom>
              <a:avLst/>
              <a:gdLst/>
              <a:ahLst/>
              <a:cxnLst/>
              <a:rect r="r" b="b" t="t" l="l"/>
              <a:pathLst>
                <a:path h="804545" w="804545">
                  <a:moveTo>
                    <a:pt x="0" y="150241"/>
                  </a:moveTo>
                  <a:cubicBezTo>
                    <a:pt x="0" y="67310"/>
                    <a:pt x="67310" y="0"/>
                    <a:pt x="150241" y="0"/>
                  </a:cubicBezTo>
                  <a:lnTo>
                    <a:pt x="654304" y="0"/>
                  </a:lnTo>
                  <a:cubicBezTo>
                    <a:pt x="737235" y="0"/>
                    <a:pt x="804545" y="67310"/>
                    <a:pt x="804545" y="150241"/>
                  </a:cubicBezTo>
                  <a:lnTo>
                    <a:pt x="804545" y="654304"/>
                  </a:lnTo>
                  <a:cubicBezTo>
                    <a:pt x="804545" y="737235"/>
                    <a:pt x="737235" y="804545"/>
                    <a:pt x="654304" y="804545"/>
                  </a:cubicBezTo>
                  <a:lnTo>
                    <a:pt x="150241" y="804545"/>
                  </a:lnTo>
                  <a:cubicBezTo>
                    <a:pt x="67310" y="804418"/>
                    <a:pt x="0" y="737235"/>
                    <a:pt x="0" y="654304"/>
                  </a:cubicBezTo>
                  <a:close/>
                </a:path>
              </a:pathLst>
            </a:custGeom>
            <a:solidFill>
              <a:srgbClr val="FEEECD"/>
            </a:solidFill>
            <a:ln w="9525" cap="sq">
              <a:solidFill>
                <a:srgbClr val="E4D4B3"/>
              </a:solidFill>
              <a:prstDash val="solid"/>
              <a:miter/>
            </a:ln>
          </p:spPr>
        </p:sp>
      </p:grpSp>
      <p:grpSp>
        <p:nvGrpSpPr>
          <p:cNvPr name="Group 13" id="13"/>
          <p:cNvGrpSpPr/>
          <p:nvPr/>
        </p:nvGrpSpPr>
        <p:grpSpPr>
          <a:xfrm rot="0">
            <a:off x="1027662" y="4631938"/>
            <a:ext cx="395878" cy="494852"/>
            <a:chOff x="0" y="0"/>
            <a:chExt cx="527837" cy="659803"/>
          </a:xfrm>
        </p:grpSpPr>
        <p:sp>
          <p:nvSpPr>
            <p:cNvPr name="Freeform 14" id="14"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5"/>
              <a:stretch>
                <a:fillRect l="-481" t="0" r="-486" b="-5"/>
              </a:stretch>
            </a:blipFill>
          </p:spPr>
        </p:sp>
      </p:grpSp>
      <p:sp>
        <p:nvSpPr>
          <p:cNvPr name="TextBox 15" id="15"/>
          <p:cNvSpPr txBox="true"/>
          <p:nvPr/>
        </p:nvSpPr>
        <p:spPr>
          <a:xfrm rot="0">
            <a:off x="1786385" y="4654046"/>
            <a:ext cx="3299670" cy="431454"/>
          </a:xfrm>
          <a:prstGeom prst="rect">
            <a:avLst/>
          </a:prstGeom>
        </p:spPr>
        <p:txBody>
          <a:bodyPr anchor="t" rtlCol="false" tIns="0" lIns="0" bIns="0" rIns="0">
            <a:spAutoFit/>
          </a:bodyPr>
          <a:lstStyle/>
          <a:p>
            <a:pPr algn="l">
              <a:lnSpc>
                <a:spcPts val="3187"/>
              </a:lnSpc>
            </a:pPr>
            <a:r>
              <a:rPr lang="en-US" sz="2562" b="true">
                <a:solidFill>
                  <a:srgbClr val="000000"/>
                </a:solidFill>
                <a:latin typeface="Bitter Bold"/>
                <a:ea typeface="Bitter Bold"/>
                <a:cs typeface="Bitter Bold"/>
                <a:sym typeface="Bitter Bold"/>
              </a:rPr>
              <a:t>BIMSTEC</a:t>
            </a:r>
          </a:p>
        </p:txBody>
      </p:sp>
      <p:sp>
        <p:nvSpPr>
          <p:cNvPr name="TextBox 16" id="16"/>
          <p:cNvSpPr txBox="true"/>
          <p:nvPr/>
        </p:nvSpPr>
        <p:spPr>
          <a:xfrm rot="0">
            <a:off x="1786385" y="5158128"/>
            <a:ext cx="7197481" cy="1352845"/>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Thailand initiated BIST-EC in 1997, later renamed BIMSTEC. This forum connects 1.5 billion people across South and Southeast Asia.</a:t>
            </a:r>
          </a:p>
        </p:txBody>
      </p:sp>
      <p:sp>
        <p:nvSpPr>
          <p:cNvPr name="TextBox 17" id="17"/>
          <p:cNvSpPr txBox="true"/>
          <p:nvPr/>
        </p:nvSpPr>
        <p:spPr>
          <a:xfrm rot="0">
            <a:off x="1786385" y="6583601"/>
            <a:ext cx="7197481"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Members include Thailand, Bangladesh, Bhutan, India, Myanmar, Nepal and Sri Lanka.</a:t>
            </a:r>
          </a:p>
        </p:txBody>
      </p:sp>
      <p:sp>
        <p:nvSpPr>
          <p:cNvPr name="TextBox 18" id="18"/>
          <p:cNvSpPr txBox="true"/>
          <p:nvPr/>
        </p:nvSpPr>
        <p:spPr>
          <a:xfrm rot="0">
            <a:off x="1786385" y="7520623"/>
            <a:ext cx="7197481"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leads in 14 cooperation sectors including trade and tourism.</a:t>
            </a:r>
          </a:p>
        </p:txBody>
      </p:sp>
      <p:grpSp>
        <p:nvGrpSpPr>
          <p:cNvPr name="Group 19" id="19"/>
          <p:cNvGrpSpPr/>
          <p:nvPr/>
        </p:nvGrpSpPr>
        <p:grpSpPr>
          <a:xfrm rot="0">
            <a:off x="9309049" y="4577693"/>
            <a:ext cx="603352" cy="603352"/>
            <a:chOff x="0" y="0"/>
            <a:chExt cx="804469" cy="804469"/>
          </a:xfrm>
        </p:grpSpPr>
        <p:sp>
          <p:nvSpPr>
            <p:cNvPr name="Freeform 20" id="20"/>
            <p:cNvSpPr/>
            <p:nvPr/>
          </p:nvSpPr>
          <p:spPr>
            <a:xfrm flipH="false" flipV="false" rot="0">
              <a:off x="0" y="0"/>
              <a:ext cx="804545" cy="804545"/>
            </a:xfrm>
            <a:custGeom>
              <a:avLst/>
              <a:gdLst/>
              <a:ahLst/>
              <a:cxnLst/>
              <a:rect r="r" b="b" t="t" l="l"/>
              <a:pathLst>
                <a:path h="804545" w="804545">
                  <a:moveTo>
                    <a:pt x="0" y="150241"/>
                  </a:moveTo>
                  <a:cubicBezTo>
                    <a:pt x="0" y="67310"/>
                    <a:pt x="67310" y="0"/>
                    <a:pt x="150241" y="0"/>
                  </a:cubicBezTo>
                  <a:lnTo>
                    <a:pt x="654304" y="0"/>
                  </a:lnTo>
                  <a:cubicBezTo>
                    <a:pt x="737235" y="0"/>
                    <a:pt x="804545" y="67310"/>
                    <a:pt x="804545" y="150241"/>
                  </a:cubicBezTo>
                  <a:lnTo>
                    <a:pt x="804545" y="654304"/>
                  </a:lnTo>
                  <a:cubicBezTo>
                    <a:pt x="804545" y="737235"/>
                    <a:pt x="737235" y="804545"/>
                    <a:pt x="654304" y="804545"/>
                  </a:cubicBezTo>
                  <a:lnTo>
                    <a:pt x="150241" y="804545"/>
                  </a:lnTo>
                  <a:cubicBezTo>
                    <a:pt x="67310" y="804418"/>
                    <a:pt x="0" y="737235"/>
                    <a:pt x="0" y="654304"/>
                  </a:cubicBezTo>
                  <a:close/>
                </a:path>
              </a:pathLst>
            </a:custGeom>
            <a:solidFill>
              <a:srgbClr val="FEEECD"/>
            </a:solidFill>
            <a:ln w="9525" cap="sq">
              <a:solidFill>
                <a:srgbClr val="E4D4B3"/>
              </a:solidFill>
              <a:prstDash val="solid"/>
              <a:miter/>
            </a:ln>
          </p:spPr>
        </p:sp>
      </p:grpSp>
      <p:grpSp>
        <p:nvGrpSpPr>
          <p:cNvPr name="Group 21" id="21"/>
          <p:cNvGrpSpPr/>
          <p:nvPr/>
        </p:nvGrpSpPr>
        <p:grpSpPr>
          <a:xfrm rot="0">
            <a:off x="9412786" y="4631938"/>
            <a:ext cx="395878" cy="494852"/>
            <a:chOff x="0" y="0"/>
            <a:chExt cx="527837" cy="659803"/>
          </a:xfrm>
        </p:grpSpPr>
        <p:sp>
          <p:nvSpPr>
            <p:cNvPr name="Freeform 22" id="22" descr="preencoded.png"/>
            <p:cNvSpPr/>
            <p:nvPr/>
          </p:nvSpPr>
          <p:spPr>
            <a:xfrm flipH="false" flipV="false" rot="0">
              <a:off x="0" y="0"/>
              <a:ext cx="527812" cy="659765"/>
            </a:xfrm>
            <a:custGeom>
              <a:avLst/>
              <a:gdLst/>
              <a:ahLst/>
              <a:cxnLst/>
              <a:rect r="r" b="b" t="t" l="l"/>
              <a:pathLst>
                <a:path h="659765" w="527812">
                  <a:moveTo>
                    <a:pt x="0" y="0"/>
                  </a:moveTo>
                  <a:lnTo>
                    <a:pt x="527812" y="0"/>
                  </a:lnTo>
                  <a:lnTo>
                    <a:pt x="527812" y="659765"/>
                  </a:lnTo>
                  <a:lnTo>
                    <a:pt x="0" y="659765"/>
                  </a:lnTo>
                  <a:lnTo>
                    <a:pt x="0" y="0"/>
                  </a:lnTo>
                  <a:close/>
                </a:path>
              </a:pathLst>
            </a:custGeom>
            <a:blipFill>
              <a:blip r:embed="rId6"/>
              <a:stretch>
                <a:fillRect l="-481" t="0" r="-486" b="-5"/>
              </a:stretch>
            </a:blipFill>
          </p:spPr>
        </p:sp>
      </p:grpSp>
      <p:sp>
        <p:nvSpPr>
          <p:cNvPr name="TextBox 23" id="23"/>
          <p:cNvSpPr txBox="true"/>
          <p:nvPr/>
        </p:nvSpPr>
        <p:spPr>
          <a:xfrm rot="0">
            <a:off x="10171509" y="4654046"/>
            <a:ext cx="3299670" cy="431454"/>
          </a:xfrm>
          <a:prstGeom prst="rect">
            <a:avLst/>
          </a:prstGeom>
        </p:spPr>
        <p:txBody>
          <a:bodyPr anchor="t" rtlCol="false" tIns="0" lIns="0" bIns="0" rIns="0">
            <a:spAutoFit/>
          </a:bodyPr>
          <a:lstStyle/>
          <a:p>
            <a:pPr algn="l">
              <a:lnSpc>
                <a:spcPts val="3187"/>
              </a:lnSpc>
            </a:pPr>
            <a:r>
              <a:rPr lang="en-US" sz="2562" b="true">
                <a:solidFill>
                  <a:srgbClr val="000000"/>
                </a:solidFill>
                <a:latin typeface="Bitter Bold"/>
                <a:ea typeface="Bitter Bold"/>
                <a:cs typeface="Bitter Bold"/>
                <a:sym typeface="Bitter Bold"/>
              </a:rPr>
              <a:t>ACD</a:t>
            </a:r>
          </a:p>
        </p:txBody>
      </p:sp>
      <p:sp>
        <p:nvSpPr>
          <p:cNvPr name="TextBox 24" id="24"/>
          <p:cNvSpPr txBox="true"/>
          <p:nvPr/>
        </p:nvSpPr>
        <p:spPr>
          <a:xfrm rot="0">
            <a:off x="10171509" y="5158128"/>
            <a:ext cx="7197481" cy="817570"/>
          </a:xfrm>
          <a:prstGeom prst="rect">
            <a:avLst/>
          </a:prstGeom>
        </p:spPr>
        <p:txBody>
          <a:bodyPr anchor="t" rtlCol="false" tIns="0" lIns="0" bIns="0" rIns="0">
            <a:spAutoFit/>
          </a:bodyPr>
          <a:lstStyle/>
          <a:p>
            <a:pPr algn="l">
              <a:lnSpc>
                <a:spcPts val="3312"/>
              </a:lnSpc>
            </a:pPr>
            <a:r>
              <a:rPr lang="en-US" sz="2062">
                <a:solidFill>
                  <a:srgbClr val="000000"/>
                </a:solidFill>
                <a:latin typeface="Bitter"/>
                <a:ea typeface="Bitter"/>
                <a:cs typeface="Bitter"/>
                <a:sym typeface="Bitter"/>
              </a:rPr>
              <a:t>Thailand founded the Asia Cooperation Dialogue </a:t>
            </a:r>
          </a:p>
          <a:p>
            <a:pPr algn="l">
              <a:lnSpc>
                <a:spcPts val="3312"/>
              </a:lnSpc>
            </a:pPr>
            <a:r>
              <a:rPr lang="en-US" sz="2062">
                <a:solidFill>
                  <a:srgbClr val="000000"/>
                </a:solidFill>
                <a:latin typeface="Bitter"/>
                <a:ea typeface="Bitter"/>
                <a:cs typeface="Bitter"/>
                <a:sym typeface="Bitter"/>
              </a:rPr>
              <a:t>in 2002, creating the first pan-Asian forum.</a:t>
            </a:r>
          </a:p>
        </p:txBody>
      </p:sp>
      <p:sp>
        <p:nvSpPr>
          <p:cNvPr name="TextBox 25" id="25"/>
          <p:cNvSpPr txBox="true"/>
          <p:nvPr/>
        </p:nvSpPr>
        <p:spPr>
          <a:xfrm rot="0">
            <a:off x="10171509" y="6161225"/>
            <a:ext cx="7197481" cy="817570"/>
          </a:xfrm>
          <a:prstGeom prst="rect">
            <a:avLst/>
          </a:prstGeom>
        </p:spPr>
        <p:txBody>
          <a:bodyPr anchor="t" rtlCol="false" tIns="0" lIns="0" bIns="0" rIns="0">
            <a:spAutoFit/>
          </a:bodyPr>
          <a:lstStyle/>
          <a:p>
            <a:pPr algn="l" marL="310920" indent="-155460" lvl="1">
              <a:lnSpc>
                <a:spcPts val="3312"/>
              </a:lnSpc>
              <a:buFont typeface="Arial"/>
              <a:buChar char="•"/>
            </a:pPr>
            <a:r>
              <a:rPr lang="en-US" sz="2062">
                <a:solidFill>
                  <a:srgbClr val="000000"/>
                </a:solidFill>
                <a:latin typeface="Bitter"/>
                <a:ea typeface="Bitter"/>
                <a:cs typeface="Bitter"/>
                <a:sym typeface="Bitter"/>
              </a:rPr>
              <a:t>Member countries such as China, Japan, India, </a:t>
            </a:r>
          </a:p>
          <a:p>
            <a:pPr algn="l">
              <a:lnSpc>
                <a:spcPts val="3312"/>
              </a:lnSpc>
            </a:pPr>
            <a:r>
              <a:rPr lang="en-US" sz="2062">
                <a:solidFill>
                  <a:srgbClr val="000000"/>
                </a:solidFill>
                <a:latin typeface="Bitter"/>
                <a:ea typeface="Bitter"/>
                <a:cs typeface="Bitter"/>
                <a:sym typeface="Bitter"/>
              </a:rPr>
              <a:t>     </a:t>
            </a:r>
            <a:r>
              <a:rPr lang="en-US" sz="2062">
                <a:solidFill>
                  <a:srgbClr val="000000"/>
                </a:solidFill>
                <a:latin typeface="Bitter"/>
                <a:ea typeface="Bitter"/>
                <a:cs typeface="Bitter"/>
                <a:sym typeface="Bitter"/>
              </a:rPr>
              <a:t>South Korea and Indonesia and others.</a:t>
            </a:r>
          </a:p>
        </p:txBody>
      </p:sp>
      <p:sp>
        <p:nvSpPr>
          <p:cNvPr name="TextBox 26" id="26"/>
          <p:cNvSpPr txBox="true"/>
          <p:nvPr/>
        </p:nvSpPr>
        <p:spPr>
          <a:xfrm rot="0">
            <a:off x="10171509" y="7098247"/>
            <a:ext cx="7197481" cy="930478"/>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leads the Inclusive and Sustainable Development pillar</a:t>
            </a:r>
          </a:p>
        </p:txBody>
      </p:sp>
      <p:sp>
        <p:nvSpPr>
          <p:cNvPr name="TextBox 27" id="27"/>
          <p:cNvSpPr txBox="true"/>
          <p:nvPr/>
        </p:nvSpPr>
        <p:spPr>
          <a:xfrm rot="0">
            <a:off x="928840" y="9471508"/>
            <a:ext cx="16440150" cy="314325"/>
          </a:xfrm>
          <a:prstGeom prst="rect">
            <a:avLst/>
          </a:prstGeom>
        </p:spPr>
        <p:txBody>
          <a:bodyPr anchor="t" rtlCol="false" tIns="0" lIns="0" bIns="0" rIns="0">
            <a:spAutoFit/>
          </a:bodyPr>
          <a:lstStyle/>
          <a:p>
            <a:pPr algn="just">
              <a:lnSpc>
                <a:spcPts val="2624"/>
              </a:lnSpc>
            </a:pPr>
            <a:r>
              <a:rPr lang="en-US" sz="1625">
                <a:solidFill>
                  <a:srgbClr val="000000"/>
                </a:solidFill>
                <a:latin typeface="Bitter"/>
                <a:ea typeface="Bitter"/>
                <a:cs typeface="Bitter"/>
                <a:sym typeface="Bitter"/>
              </a:rPr>
              <a:t>Photo credit: Observer Research Foundation and ACD</a:t>
            </a:r>
          </a:p>
        </p:txBody>
      </p:sp>
      <p:grpSp>
        <p:nvGrpSpPr>
          <p:cNvPr name="Group 28" id="28"/>
          <p:cNvGrpSpPr/>
          <p:nvPr/>
        </p:nvGrpSpPr>
        <p:grpSpPr>
          <a:xfrm rot="0">
            <a:off x="17036948" y="285750"/>
            <a:ext cx="965302" cy="752323"/>
            <a:chOff x="0" y="0"/>
            <a:chExt cx="1287069" cy="1003097"/>
          </a:xfrm>
        </p:grpSpPr>
        <p:sp>
          <p:nvSpPr>
            <p:cNvPr name="Freeform 29" id="2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7"/>
              <a:stretch>
                <a:fillRect l="0" t="-179" r="-3" b="-186"/>
              </a:stretch>
            </a:blipFill>
          </p:spPr>
        </p:sp>
      </p:grpSp>
      <p:sp>
        <p:nvSpPr>
          <p:cNvPr name="TextBox 30" id="30"/>
          <p:cNvSpPr txBox="true"/>
          <p:nvPr/>
        </p:nvSpPr>
        <p:spPr>
          <a:xfrm rot="0">
            <a:off x="1786385" y="8349146"/>
            <a:ext cx="8022279"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has served as the host on two occasions, specifically the 1st Summit in 2004 and the 6th Summit in 2025.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31069" y="704107"/>
            <a:ext cx="6650984" cy="859927"/>
          </a:xfrm>
          <a:prstGeom prst="rect">
            <a:avLst/>
          </a:prstGeom>
        </p:spPr>
        <p:txBody>
          <a:bodyPr anchor="t" rtlCol="false" tIns="0" lIns="0" bIns="0" rIns="0">
            <a:spAutoFit/>
          </a:bodyPr>
          <a:lstStyle/>
          <a:p>
            <a:pPr algn="l">
              <a:lnSpc>
                <a:spcPts val="6499"/>
              </a:lnSpc>
            </a:pPr>
            <a:r>
              <a:rPr lang="en-US" sz="5187" b="true">
                <a:solidFill>
                  <a:srgbClr val="253A7E"/>
                </a:solidFill>
                <a:latin typeface="Bitter Bold"/>
                <a:ea typeface="Bitter Bold"/>
                <a:cs typeface="Bitter Bold"/>
                <a:sym typeface="Bitter Bold"/>
              </a:rPr>
              <a:t>ACMECS and APEC</a:t>
            </a:r>
          </a:p>
        </p:txBody>
      </p:sp>
      <p:grpSp>
        <p:nvGrpSpPr>
          <p:cNvPr name="Group 7" id="7"/>
          <p:cNvGrpSpPr/>
          <p:nvPr/>
        </p:nvGrpSpPr>
        <p:grpSpPr>
          <a:xfrm rot="0">
            <a:off x="4114505" y="2262340"/>
            <a:ext cx="1521466" cy="2141191"/>
            <a:chOff x="0" y="0"/>
            <a:chExt cx="2028622" cy="2854922"/>
          </a:xfrm>
        </p:grpSpPr>
        <p:sp>
          <p:nvSpPr>
            <p:cNvPr name="Freeform 8" id="8" descr="preencoded.png"/>
            <p:cNvSpPr/>
            <p:nvPr/>
          </p:nvSpPr>
          <p:spPr>
            <a:xfrm flipH="false" flipV="false" rot="0">
              <a:off x="0" y="0"/>
              <a:ext cx="2028571" cy="2854960"/>
            </a:xfrm>
            <a:custGeom>
              <a:avLst/>
              <a:gdLst/>
              <a:ahLst/>
              <a:cxnLst/>
              <a:rect r="r" b="b" t="t" l="l"/>
              <a:pathLst>
                <a:path h="2854960" w="2028571">
                  <a:moveTo>
                    <a:pt x="0" y="0"/>
                  </a:moveTo>
                  <a:lnTo>
                    <a:pt x="2028571" y="0"/>
                  </a:lnTo>
                  <a:lnTo>
                    <a:pt x="2028571" y="2854960"/>
                  </a:lnTo>
                  <a:lnTo>
                    <a:pt x="0" y="2854960"/>
                  </a:lnTo>
                  <a:lnTo>
                    <a:pt x="0" y="0"/>
                  </a:lnTo>
                  <a:close/>
                </a:path>
              </a:pathLst>
            </a:custGeom>
            <a:blipFill>
              <a:blip r:embed="rId3"/>
              <a:stretch>
                <a:fillRect l="-38" t="0" r="-40" b="1"/>
              </a:stretch>
            </a:blipFill>
          </p:spPr>
        </p:sp>
      </p:grpSp>
      <p:grpSp>
        <p:nvGrpSpPr>
          <p:cNvPr name="Group 9" id="9"/>
          <p:cNvGrpSpPr/>
          <p:nvPr/>
        </p:nvGrpSpPr>
        <p:grpSpPr>
          <a:xfrm rot="0">
            <a:off x="926306" y="4698054"/>
            <a:ext cx="7898016" cy="3981898"/>
            <a:chOff x="0" y="0"/>
            <a:chExt cx="10530688" cy="5309197"/>
          </a:xfrm>
        </p:grpSpPr>
        <p:sp>
          <p:nvSpPr>
            <p:cNvPr name="Freeform 10" id="10"/>
            <p:cNvSpPr/>
            <p:nvPr/>
          </p:nvSpPr>
          <p:spPr>
            <a:xfrm flipH="false" flipV="false" rot="0">
              <a:off x="0" y="0"/>
              <a:ext cx="10530713" cy="5309235"/>
            </a:xfrm>
            <a:custGeom>
              <a:avLst/>
              <a:gdLst/>
              <a:ahLst/>
              <a:cxnLst/>
              <a:rect r="r" b="b" t="t" l="l"/>
              <a:pathLst>
                <a:path h="5309235" w="10530713">
                  <a:moveTo>
                    <a:pt x="0" y="149352"/>
                  </a:moveTo>
                  <a:cubicBezTo>
                    <a:pt x="0" y="66802"/>
                    <a:pt x="66802" y="0"/>
                    <a:pt x="149352" y="0"/>
                  </a:cubicBezTo>
                  <a:lnTo>
                    <a:pt x="10381361" y="0"/>
                  </a:lnTo>
                  <a:cubicBezTo>
                    <a:pt x="10463784" y="0"/>
                    <a:pt x="10530713" y="66802"/>
                    <a:pt x="10530713" y="149352"/>
                  </a:cubicBezTo>
                  <a:lnTo>
                    <a:pt x="10530713" y="5159883"/>
                  </a:lnTo>
                  <a:cubicBezTo>
                    <a:pt x="10530713" y="5242306"/>
                    <a:pt x="10463911" y="5309235"/>
                    <a:pt x="10381361" y="5309235"/>
                  </a:cubicBezTo>
                  <a:lnTo>
                    <a:pt x="149352" y="5309235"/>
                  </a:lnTo>
                  <a:cubicBezTo>
                    <a:pt x="66802" y="5309235"/>
                    <a:pt x="0" y="5242306"/>
                    <a:pt x="0" y="5159883"/>
                  </a:cubicBezTo>
                  <a:close/>
                </a:path>
              </a:pathLst>
            </a:custGeom>
            <a:solidFill>
              <a:srgbClr val="FEEECD"/>
            </a:solidFill>
            <a:ln w="9525" cap="sq">
              <a:solidFill>
                <a:srgbClr val="E4D4B3"/>
              </a:solidFill>
              <a:prstDash val="solid"/>
              <a:miter/>
            </a:ln>
          </p:spPr>
        </p:sp>
      </p:grpSp>
      <p:sp>
        <p:nvSpPr>
          <p:cNvPr name="TextBox 11" id="11"/>
          <p:cNvSpPr txBox="true"/>
          <p:nvPr/>
        </p:nvSpPr>
        <p:spPr>
          <a:xfrm rot="0">
            <a:off x="1206551" y="4949723"/>
            <a:ext cx="3325416" cy="444103"/>
          </a:xfrm>
          <a:prstGeom prst="rect">
            <a:avLst/>
          </a:prstGeom>
        </p:spPr>
        <p:txBody>
          <a:bodyPr anchor="t" rtlCol="false" tIns="0" lIns="0" bIns="0" rIns="0">
            <a:spAutoFit/>
          </a:bodyPr>
          <a:lstStyle/>
          <a:p>
            <a:pPr algn="l">
              <a:lnSpc>
                <a:spcPts val="3249"/>
              </a:lnSpc>
            </a:pPr>
            <a:r>
              <a:rPr lang="en-US" sz="2562" b="true">
                <a:solidFill>
                  <a:srgbClr val="000000"/>
                </a:solidFill>
                <a:latin typeface="Bitter Bold"/>
                <a:ea typeface="Bitter Bold"/>
                <a:cs typeface="Bitter Bold"/>
                <a:sym typeface="Bitter Bold"/>
              </a:rPr>
              <a:t>ACMECS</a:t>
            </a:r>
          </a:p>
        </p:txBody>
      </p:sp>
      <p:sp>
        <p:nvSpPr>
          <p:cNvPr name="TextBox 12" id="12"/>
          <p:cNvSpPr txBox="true"/>
          <p:nvPr/>
        </p:nvSpPr>
        <p:spPr>
          <a:xfrm rot="0">
            <a:off x="1206551" y="5574059"/>
            <a:ext cx="7337527" cy="817563"/>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co-founded ACMECS in 2003 with Cambodia, Laos, Myanmar, and Vietnam.</a:t>
            </a:r>
          </a:p>
        </p:txBody>
      </p:sp>
      <p:sp>
        <p:nvSpPr>
          <p:cNvPr name="TextBox 13" id="13"/>
          <p:cNvSpPr txBox="true"/>
          <p:nvPr/>
        </p:nvSpPr>
        <p:spPr>
          <a:xfrm rot="0">
            <a:off x="1206551" y="6518377"/>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Strengthens cooperation with Cambodia, Laos, Myanmar, and Vietnam.</a:t>
            </a:r>
          </a:p>
        </p:txBody>
      </p:sp>
      <p:sp>
        <p:nvSpPr>
          <p:cNvPr name="TextBox 14" id="14"/>
          <p:cNvSpPr txBox="true"/>
          <p:nvPr/>
        </p:nvSpPr>
        <p:spPr>
          <a:xfrm rot="0">
            <a:off x="1206551" y="7462685"/>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Focuses on economic development and regional stability.</a:t>
            </a:r>
          </a:p>
        </p:txBody>
      </p:sp>
      <p:sp>
        <p:nvSpPr>
          <p:cNvPr name="TextBox 15" id="15"/>
          <p:cNvSpPr txBox="true"/>
          <p:nvPr/>
        </p:nvSpPr>
        <p:spPr>
          <a:xfrm rot="0">
            <a:off x="931069" y="8907809"/>
            <a:ext cx="7888491" cy="407194"/>
          </a:xfrm>
          <a:prstGeom prst="rect">
            <a:avLst/>
          </a:prstGeom>
        </p:spPr>
        <p:txBody>
          <a:bodyPr anchor="t" rtlCol="false" tIns="0" lIns="0" bIns="0" rIns="0">
            <a:spAutoFit/>
          </a:bodyPr>
          <a:lstStyle/>
          <a:p>
            <a:pPr algn="l">
              <a:lnSpc>
                <a:spcPts val="2624"/>
              </a:lnSpc>
            </a:pPr>
            <a:r>
              <a:rPr lang="en-US" sz="1625">
                <a:solidFill>
                  <a:srgbClr val="000000"/>
                </a:solidFill>
                <a:latin typeface="Bitter"/>
                <a:ea typeface="Bitter"/>
                <a:cs typeface="Bitter"/>
                <a:sym typeface="Bitter"/>
              </a:rPr>
              <a:t>Photo Credit: ACMECS, APEC</a:t>
            </a:r>
          </a:p>
        </p:txBody>
      </p:sp>
      <p:grpSp>
        <p:nvGrpSpPr>
          <p:cNvPr name="Group 16" id="16"/>
          <p:cNvGrpSpPr/>
          <p:nvPr/>
        </p:nvGrpSpPr>
        <p:grpSpPr>
          <a:xfrm rot="0">
            <a:off x="11607251" y="2262340"/>
            <a:ext cx="3629768" cy="2157860"/>
            <a:chOff x="0" y="0"/>
            <a:chExt cx="4839691" cy="2877147"/>
          </a:xfrm>
        </p:grpSpPr>
        <p:sp>
          <p:nvSpPr>
            <p:cNvPr name="Freeform 17" id="17" descr="preencoded.png"/>
            <p:cNvSpPr/>
            <p:nvPr/>
          </p:nvSpPr>
          <p:spPr>
            <a:xfrm flipH="false" flipV="false" rot="0">
              <a:off x="0" y="0"/>
              <a:ext cx="4839716" cy="2877185"/>
            </a:xfrm>
            <a:custGeom>
              <a:avLst/>
              <a:gdLst/>
              <a:ahLst/>
              <a:cxnLst/>
              <a:rect r="r" b="b" t="t" l="l"/>
              <a:pathLst>
                <a:path h="2877185" w="4839716">
                  <a:moveTo>
                    <a:pt x="0" y="0"/>
                  </a:moveTo>
                  <a:lnTo>
                    <a:pt x="4839716" y="0"/>
                  </a:lnTo>
                  <a:lnTo>
                    <a:pt x="4839716" y="2877185"/>
                  </a:lnTo>
                  <a:lnTo>
                    <a:pt x="0" y="2877185"/>
                  </a:lnTo>
                  <a:lnTo>
                    <a:pt x="0" y="0"/>
                  </a:lnTo>
                  <a:close/>
                </a:path>
              </a:pathLst>
            </a:custGeom>
            <a:blipFill>
              <a:blip r:embed="rId4"/>
              <a:stretch>
                <a:fillRect l="0" t="-110" r="0" b="-109"/>
              </a:stretch>
            </a:blipFill>
          </p:spPr>
        </p:sp>
      </p:grpSp>
      <p:grpSp>
        <p:nvGrpSpPr>
          <p:cNvPr name="Group 18" id="18"/>
          <p:cNvGrpSpPr/>
          <p:nvPr/>
        </p:nvGrpSpPr>
        <p:grpSpPr>
          <a:xfrm rot="0">
            <a:off x="9473203" y="4714723"/>
            <a:ext cx="7898016" cy="4407541"/>
            <a:chOff x="0" y="0"/>
            <a:chExt cx="10530688" cy="5876722"/>
          </a:xfrm>
        </p:grpSpPr>
        <p:sp>
          <p:nvSpPr>
            <p:cNvPr name="Freeform 19" id="19"/>
            <p:cNvSpPr/>
            <p:nvPr/>
          </p:nvSpPr>
          <p:spPr>
            <a:xfrm flipH="false" flipV="false" rot="0">
              <a:off x="0" y="0"/>
              <a:ext cx="10530713" cy="5876798"/>
            </a:xfrm>
            <a:custGeom>
              <a:avLst/>
              <a:gdLst/>
              <a:ahLst/>
              <a:cxnLst/>
              <a:rect r="r" b="b" t="t" l="l"/>
              <a:pathLst>
                <a:path h="5876798" w="10530713">
                  <a:moveTo>
                    <a:pt x="0" y="149352"/>
                  </a:moveTo>
                  <a:cubicBezTo>
                    <a:pt x="0" y="66802"/>
                    <a:pt x="66802" y="0"/>
                    <a:pt x="149352" y="0"/>
                  </a:cubicBezTo>
                  <a:lnTo>
                    <a:pt x="10381361" y="0"/>
                  </a:lnTo>
                  <a:cubicBezTo>
                    <a:pt x="10463784" y="0"/>
                    <a:pt x="10530713" y="66802"/>
                    <a:pt x="10530713" y="149352"/>
                  </a:cubicBezTo>
                  <a:lnTo>
                    <a:pt x="10530713" y="5727446"/>
                  </a:lnTo>
                  <a:cubicBezTo>
                    <a:pt x="10530713" y="5809869"/>
                    <a:pt x="10463911" y="5876798"/>
                    <a:pt x="10381361" y="5876798"/>
                  </a:cubicBezTo>
                  <a:lnTo>
                    <a:pt x="149352" y="5876798"/>
                  </a:lnTo>
                  <a:cubicBezTo>
                    <a:pt x="66802" y="5876671"/>
                    <a:pt x="0" y="5809869"/>
                    <a:pt x="0" y="5727446"/>
                  </a:cubicBezTo>
                  <a:close/>
                </a:path>
              </a:pathLst>
            </a:custGeom>
            <a:solidFill>
              <a:srgbClr val="FEEECD"/>
            </a:solidFill>
            <a:ln w="9525" cap="sq">
              <a:solidFill>
                <a:srgbClr val="E4D4B3"/>
              </a:solidFill>
              <a:prstDash val="solid"/>
              <a:miter/>
            </a:ln>
          </p:spPr>
        </p:sp>
      </p:grpSp>
      <p:sp>
        <p:nvSpPr>
          <p:cNvPr name="TextBox 20" id="20"/>
          <p:cNvSpPr txBox="true"/>
          <p:nvPr/>
        </p:nvSpPr>
        <p:spPr>
          <a:xfrm rot="0">
            <a:off x="9753448" y="4966392"/>
            <a:ext cx="3325416" cy="444103"/>
          </a:xfrm>
          <a:prstGeom prst="rect">
            <a:avLst/>
          </a:prstGeom>
        </p:spPr>
        <p:txBody>
          <a:bodyPr anchor="t" rtlCol="false" tIns="0" lIns="0" bIns="0" rIns="0">
            <a:spAutoFit/>
          </a:bodyPr>
          <a:lstStyle/>
          <a:p>
            <a:pPr algn="l">
              <a:lnSpc>
                <a:spcPts val="3249"/>
              </a:lnSpc>
            </a:pPr>
            <a:r>
              <a:rPr lang="en-US" sz="2562" b="true">
                <a:solidFill>
                  <a:srgbClr val="000000"/>
                </a:solidFill>
                <a:latin typeface="Bitter Bold"/>
                <a:ea typeface="Bitter Bold"/>
                <a:cs typeface="Bitter Bold"/>
                <a:sym typeface="Bitter Bold"/>
              </a:rPr>
              <a:t>APEC</a:t>
            </a:r>
          </a:p>
        </p:txBody>
      </p:sp>
      <p:sp>
        <p:nvSpPr>
          <p:cNvPr name="TextBox 21" id="21"/>
          <p:cNvSpPr txBox="true"/>
          <p:nvPr/>
        </p:nvSpPr>
        <p:spPr>
          <a:xfrm rot="0">
            <a:off x="9753448" y="5590727"/>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Thailand is a founding member of the Asia-Pacific Economic Cooperation (APEC), established in 1989.</a:t>
            </a:r>
          </a:p>
        </p:txBody>
      </p:sp>
      <p:sp>
        <p:nvSpPr>
          <p:cNvPr name="TextBox 22" id="22"/>
          <p:cNvSpPr txBox="true"/>
          <p:nvPr/>
        </p:nvSpPr>
        <p:spPr>
          <a:xfrm rot="0">
            <a:off x="9753448" y="6535045"/>
            <a:ext cx="7337527" cy="937022"/>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Members economies such as United States, China, Russia, Japan and Australia</a:t>
            </a:r>
          </a:p>
        </p:txBody>
      </p:sp>
      <p:sp>
        <p:nvSpPr>
          <p:cNvPr name="TextBox 23" id="23"/>
          <p:cNvSpPr txBox="true"/>
          <p:nvPr/>
        </p:nvSpPr>
        <p:spPr>
          <a:xfrm rot="0">
            <a:off x="9753448" y="7479354"/>
            <a:ext cx="7337527" cy="1362666"/>
          </a:xfrm>
          <a:prstGeom prst="rect">
            <a:avLst/>
          </a:prstGeom>
        </p:spPr>
        <p:txBody>
          <a:bodyPr anchor="t" rtlCol="false" tIns="0" lIns="0" bIns="0" rIns="0">
            <a:spAutoFit/>
          </a:bodyPr>
          <a:lstStyle/>
          <a:p>
            <a:pPr algn="l" marL="311051" indent="-155525" lvl="1">
              <a:lnSpc>
                <a:spcPts val="3312"/>
              </a:lnSpc>
              <a:buFont typeface="Arial"/>
              <a:buChar char="•"/>
            </a:pPr>
            <a:r>
              <a:rPr lang="en-US" sz="2062">
                <a:solidFill>
                  <a:srgbClr val="000000"/>
                </a:solidFill>
                <a:latin typeface="Bitter"/>
                <a:ea typeface="Bitter"/>
                <a:cs typeface="Bitter"/>
                <a:sym typeface="Bitter"/>
              </a:rPr>
              <a:t>Introduced the Bangkok Goals on Bio-Circular-Green (BCG) Economy in 2022, emphasizing sustainable growth and environmental resilience.</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DAHLVSMEvwU</dc:identifier>
  <dcterms:modified xsi:type="dcterms:W3CDTF">2011-08-01T06:04:30Z</dcterms:modified>
  <cp:revision>1</cp:revision>
  <dc:title>10-Thailands-Role-on-the-Global-Stage.pptx</dc:title>
</cp:coreProperties>
</file>