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notesMasterIdLst>
    <p:notesMasterId r:id="rId51"/>
  </p:notesMasterIdLst>
  <p:sldSz cx="14630400" cy="8229600"/>
  <p:notesSz cx="8229600" cy="14630400"/>
  <p:embeddedFontLst>
    <p:embeddedFont>
      <p:font typeface="Bitter"/>
      <p:regular r:id="rId56"/>
    </p:embeddedFont>
    <p:embeddedFont>
      <p:font typeface="Bitter"/>
      <p:regular r:id="rId57"/>
    </p:embeddedFont>
    <p:embeddedFont>
      <p:font typeface="Bitter"/>
      <p:regular r:id="rId58"/>
    </p:embeddedFont>
    <p:embeddedFont>
      <p:font typeface="Bitter"/>
      <p:regular r:id="rId59"/>
    </p:embeddedFont>
    <p:embeddedFont>
      <p:font typeface="Bitter"/>
      <p:regular r:id="rId60"/>
    </p:embeddedFont>
    <p:embeddedFont>
      <p:font typeface="Bitter"/>
      <p:regular r:id="rId61"/>
    </p:embeddedFont>
    <p:embeddedFont>
      <p:font typeface="Bitter"/>
      <p:regular r:id="rId62"/>
    </p:embeddedFont>
    <p:embeddedFont>
      <p:font typeface="Bitter"/>
      <p:regular r:id="rId63"/>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56" Type="http://schemas.openxmlformats.org/officeDocument/2006/relationships/font" Target="fonts/font1.fntdata"/><Relationship Id="rId57" Type="http://schemas.openxmlformats.org/officeDocument/2006/relationships/font" Target="fonts/font2.fntdata"/><Relationship Id="rId58" Type="http://schemas.openxmlformats.org/officeDocument/2006/relationships/font" Target="fonts/font3.fntdata"/><Relationship Id="rId59" Type="http://schemas.openxmlformats.org/officeDocument/2006/relationships/font" Target="fonts/font4.fntdata"/><Relationship Id="rId60" Type="http://schemas.openxmlformats.org/officeDocument/2006/relationships/font" Target="fonts/font5.fntdata"/><Relationship Id="rId61" Type="http://schemas.openxmlformats.org/officeDocument/2006/relationships/font" Target="fonts/font6.fntdata"/><Relationship Id="rId62" Type="http://schemas.openxmlformats.org/officeDocument/2006/relationships/font" Target="fonts/font7.fntdata"/><Relationship Id="rId63"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CD9D9"/>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33" Type="http://schemas.openxmlformats.org/officeDocument/2006/relationships/slideLayout" Target="../slideLayouts/slideLayout33.xml"/><Relationship Id="rId34" Type="http://schemas.openxmlformats.org/officeDocument/2006/relationships/slideLayout" Target="../slideLayouts/slideLayout34.xml"/><Relationship Id="rId35" Type="http://schemas.openxmlformats.org/officeDocument/2006/relationships/slideLayout" Target="../slideLayouts/slideLayout35.xml"/><Relationship Id="rId36" Type="http://schemas.openxmlformats.org/officeDocument/2006/relationships/slideLayout" Target="../slideLayouts/slideLayout36.xml"/><Relationship Id="rId37" Type="http://schemas.openxmlformats.org/officeDocument/2006/relationships/slideLayout" Target="../slideLayouts/slideLayout37.xml"/><Relationship Id="rId38" Type="http://schemas.openxmlformats.org/officeDocument/2006/relationships/slideLayout" Target="../slideLayouts/slideLayout38.xml"/><Relationship Id="rId39" Type="http://schemas.openxmlformats.org/officeDocument/2006/relationships/slideLayout" Target="../slideLayouts/slideLayout39.xml"/><Relationship Id="rId40" Type="http://schemas.openxmlformats.org/officeDocument/2006/relationships/slideLayout" Target="../slideLayouts/slideLayout40.xml"/><Relationship Id="rId41" Type="http://schemas.openxmlformats.org/officeDocument/2006/relationships/slideLayout" Target="../slideLayouts/slideLayout41.xml"/><Relationship Id="rId42" Type="http://schemas.openxmlformats.org/officeDocument/2006/relationships/slideLayout" Target="../slideLayouts/slideLayout42.xml"/><Relationship Id="rId43" Type="http://schemas.openxmlformats.org/officeDocument/2006/relationships/slideLayout" Target="../slideLayouts/slideLayout43.xml"/><Relationship Id="rId44" Type="http://schemas.openxmlformats.org/officeDocument/2006/relationships/slideLayout" Target="../slideLayouts/slideLayout44.xml"/><Relationship Id="rId45" Type="http://schemas.openxmlformats.org/officeDocument/2006/relationships/slideLayout" Target="../slideLayouts/slideLayout45.xml"/><Relationship Id="rId46" Type="http://schemas.openxmlformats.org/officeDocument/2006/relationships/slideLayout" Target="../slideLayouts/slideLayout46.xml"/><Relationship Id="rId47" Type="http://schemas.openxmlformats.org/officeDocument/2006/relationships/slideLayout" Target="../slideLayouts/slideLayout47.xml"/><Relationship Id="rId48" Type="http://schemas.openxmlformats.org/officeDocument/2006/relationships/slideLayout" Target="../slideLayouts/slideLayout48.xml"/><Relationship Id="rId49" Type="http://schemas.openxmlformats.org/officeDocument/2006/relationships/slideLayout" Target="../slideLayouts/slideLayout49.xml"/><Relationship Id="rId50" Type="http://schemas.openxmlformats.org/officeDocument/2006/relationships/slideLayout" Target="../slideLayouts/slideLayout50.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12.xml"/><Relationship Id="rId6"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slideLayout" Target="../slideLayouts/slideLayout14.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slideLayout" Target="../slideLayouts/slideLayout15.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6.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slideLayout" Target="../slideLayouts/slideLayout17.xml"/><Relationship Id="rId5"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slideLayout" Target="../slideLayouts/slideLayout18.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slideLayout" Target="../slideLayouts/slideLayout19.xml"/><Relationship Id="rId5"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20.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2-1.png"/><Relationship Id="rId3" Type="http://schemas.openxmlformats.org/officeDocument/2006/relationships/slideLayout" Target="../slideLayouts/slideLayout3.xm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slideLayout" Target="../slideLayouts/slideLayout21.xml"/><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slideLayout" Target="../slideLayouts/slideLayout22.xml"/><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slideLayout" Target="../slideLayouts/slideLayout23.xml"/><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slideLayout" Target="../slideLayouts/slideLayout24.xml"/><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slideLayout" Target="../slideLayouts/slideLayout25.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slideLayout" Target="../slideLayouts/slideLayout26.xml"/><Relationship Id="rId8"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27.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png"/><Relationship Id="rId2" Type="http://schemas.openxmlformats.org/officeDocument/2006/relationships/slideLayout" Target="../slideLayouts/slideLayout28.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image" Target="../media/image-28-3.png"/><Relationship Id="rId4" Type="http://schemas.openxmlformats.org/officeDocument/2006/relationships/slideLayout" Target="../slideLayouts/slideLayout29.xml"/><Relationship Id="rId5"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image" Target="../media/image-29-1.png"/><Relationship Id="rId2" Type="http://schemas.openxmlformats.org/officeDocument/2006/relationships/image" Target="../media/image-29-2.png"/><Relationship Id="rId3" Type="http://schemas.openxmlformats.org/officeDocument/2006/relationships/image" Target="../media/image-29-3.png"/><Relationship Id="rId4" Type="http://schemas.openxmlformats.org/officeDocument/2006/relationships/image" Target="../media/image-29-4.png"/><Relationship Id="rId5" Type="http://schemas.openxmlformats.org/officeDocument/2006/relationships/slideLayout" Target="../slideLayouts/slideLayout30.xml"/><Relationship Id="rId6"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hyperlink" Target="mailto:info@thailandfoundation.or.th" TargetMode="External"/><Relationship Id="rId2" Type="http://schemas.openxmlformats.org/officeDocument/2006/relationships/image" Target="../media/image-3-1.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image" Target="../media/image-30-1.png"/><Relationship Id="rId2" Type="http://schemas.openxmlformats.org/officeDocument/2006/relationships/image" Target="../media/image-30-2.png"/><Relationship Id="rId3" Type="http://schemas.openxmlformats.org/officeDocument/2006/relationships/image" Target="../media/image-30-3.png"/><Relationship Id="rId4" Type="http://schemas.openxmlformats.org/officeDocument/2006/relationships/slideLayout" Target="../slideLayouts/slideLayout31.xml"/><Relationship Id="rId5"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image" Target="../media/image-31-2.png"/><Relationship Id="rId3" Type="http://schemas.openxmlformats.org/officeDocument/2006/relationships/image" Target="../media/image-31-3.png"/><Relationship Id="rId4" Type="http://schemas.openxmlformats.org/officeDocument/2006/relationships/image" Target="../media/image-31-4.png"/><Relationship Id="rId5" Type="http://schemas.openxmlformats.org/officeDocument/2006/relationships/image" Target="../media/image-31-5.png"/><Relationship Id="rId6" Type="http://schemas.openxmlformats.org/officeDocument/2006/relationships/slideLayout" Target="../slideLayouts/slideLayout32.xml"/><Relationship Id="rId7"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image" Target="../media/image-32-1.png"/><Relationship Id="rId2" Type="http://schemas.openxmlformats.org/officeDocument/2006/relationships/image" Target="../media/image-32-2.png"/><Relationship Id="rId3" Type="http://schemas.openxmlformats.org/officeDocument/2006/relationships/image" Target="../media/image-32-3.png"/><Relationship Id="rId4" Type="http://schemas.openxmlformats.org/officeDocument/2006/relationships/slideLayout" Target="../slideLayouts/slideLayout33.xml"/><Relationship Id="rId5"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image" Target="../media/image-33-1.png"/><Relationship Id="rId2" Type="http://schemas.openxmlformats.org/officeDocument/2006/relationships/image" Target="../media/image-33-2.png"/><Relationship Id="rId3" Type="http://schemas.openxmlformats.org/officeDocument/2006/relationships/image" Target="../media/image-33-3.png"/><Relationship Id="rId4" Type="http://schemas.openxmlformats.org/officeDocument/2006/relationships/image" Target="../media/image-33-4.png"/><Relationship Id="rId5" Type="http://schemas.openxmlformats.org/officeDocument/2006/relationships/image" Target="../media/image-33-5.png"/><Relationship Id="rId6" Type="http://schemas.openxmlformats.org/officeDocument/2006/relationships/slideLayout" Target="../slideLayouts/slideLayout34.xml"/><Relationship Id="rId7"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image" Target="../media/image-34-1.png"/><Relationship Id="rId2" Type="http://schemas.openxmlformats.org/officeDocument/2006/relationships/image" Target="../media/image-34-2.png"/><Relationship Id="rId3" Type="http://schemas.openxmlformats.org/officeDocument/2006/relationships/image" Target="../media/image-34-3.png"/><Relationship Id="rId4" Type="http://schemas.openxmlformats.org/officeDocument/2006/relationships/slideLayout" Target="../slideLayouts/slideLayout35.xml"/><Relationship Id="rId5"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image" Target="../media/image-35-1.png"/><Relationship Id="rId2" Type="http://schemas.openxmlformats.org/officeDocument/2006/relationships/image" Target="../media/image-35-2.png"/><Relationship Id="rId3" Type="http://schemas.openxmlformats.org/officeDocument/2006/relationships/image" Target="../media/image-35-3.png"/><Relationship Id="rId4" Type="http://schemas.openxmlformats.org/officeDocument/2006/relationships/slideLayout" Target="../slideLayouts/slideLayout36.xml"/><Relationship Id="rId5"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image" Target="../media/image-36-1.png"/><Relationship Id="rId2" Type="http://schemas.openxmlformats.org/officeDocument/2006/relationships/image" Target="../media/image-36-2.png"/><Relationship Id="rId3" Type="http://schemas.openxmlformats.org/officeDocument/2006/relationships/image" Target="../media/image-36-3.png"/><Relationship Id="rId4" Type="http://schemas.openxmlformats.org/officeDocument/2006/relationships/slideLayout" Target="../slideLayouts/slideLayout37.xml"/><Relationship Id="rId5"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image" Target="../media/image-37-1.png"/><Relationship Id="rId2" Type="http://schemas.openxmlformats.org/officeDocument/2006/relationships/image" Target="../media/image-37-2.png"/><Relationship Id="rId3" Type="http://schemas.openxmlformats.org/officeDocument/2006/relationships/image" Target="../media/image-37-3.png"/><Relationship Id="rId4" Type="http://schemas.openxmlformats.org/officeDocument/2006/relationships/image" Target="../media/image-37-4.png"/><Relationship Id="rId5" Type="http://schemas.openxmlformats.org/officeDocument/2006/relationships/slideLayout" Target="../slideLayouts/slideLayout38.xml"/><Relationship Id="rId6"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image" Target="../media/image-38-1.png"/><Relationship Id="rId2" Type="http://schemas.openxmlformats.org/officeDocument/2006/relationships/image" Target="../media/image-38-2.png"/><Relationship Id="rId3" Type="http://schemas.openxmlformats.org/officeDocument/2006/relationships/image" Target="../media/image-38-3.png"/><Relationship Id="rId4" Type="http://schemas.openxmlformats.org/officeDocument/2006/relationships/slideLayout" Target="../slideLayouts/slideLayout39.xml"/><Relationship Id="rId5"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image" Target="../media/image-39-1.png"/><Relationship Id="rId2" Type="http://schemas.openxmlformats.org/officeDocument/2006/relationships/image" Target="../media/image-39-2.png"/><Relationship Id="rId3" Type="http://schemas.openxmlformats.org/officeDocument/2006/relationships/image" Target="../media/image-39-3.png"/><Relationship Id="rId4" Type="http://schemas.openxmlformats.org/officeDocument/2006/relationships/image" Target="../media/image-39-4.png"/><Relationship Id="rId5" Type="http://schemas.openxmlformats.org/officeDocument/2006/relationships/slideLayout" Target="../slideLayouts/slideLayout40.xml"/><Relationship Id="rId6"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image" Target="../media/image-40-1.png"/><Relationship Id="rId2" Type="http://schemas.openxmlformats.org/officeDocument/2006/relationships/image" Target="../media/image-40-2.png"/><Relationship Id="rId3" Type="http://schemas.openxmlformats.org/officeDocument/2006/relationships/image" Target="../media/image-40-3.png"/><Relationship Id="rId4" Type="http://schemas.openxmlformats.org/officeDocument/2006/relationships/slideLayout" Target="../slideLayouts/slideLayout41.xml"/><Relationship Id="rId5"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41-1.png"/><Relationship Id="rId2" Type="http://schemas.openxmlformats.org/officeDocument/2006/relationships/image" Target="../media/image-41-2.png"/><Relationship Id="rId3" Type="http://schemas.openxmlformats.org/officeDocument/2006/relationships/image" Target="../media/image-41-3.png"/><Relationship Id="rId4" Type="http://schemas.openxmlformats.org/officeDocument/2006/relationships/image" Target="../media/image-41-4.png"/><Relationship Id="rId5" Type="http://schemas.openxmlformats.org/officeDocument/2006/relationships/slideLayout" Target="../slideLayouts/slideLayout42.xml"/><Relationship Id="rId6"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image" Target="../media/image-42-1.png"/><Relationship Id="rId2" Type="http://schemas.openxmlformats.org/officeDocument/2006/relationships/image" Target="../media/image-42-2.png"/><Relationship Id="rId3" Type="http://schemas.openxmlformats.org/officeDocument/2006/relationships/image" Target="../media/image-42-3.png"/><Relationship Id="rId4" Type="http://schemas.openxmlformats.org/officeDocument/2006/relationships/slideLayout" Target="../slideLayouts/slideLayout43.xml"/><Relationship Id="rId5"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image" Target="../media/image-43-1.png"/><Relationship Id="rId2" Type="http://schemas.openxmlformats.org/officeDocument/2006/relationships/image" Target="../media/image-43-2.png"/><Relationship Id="rId3" Type="http://schemas.openxmlformats.org/officeDocument/2006/relationships/image" Target="../media/image-43-3.png"/><Relationship Id="rId4" Type="http://schemas.openxmlformats.org/officeDocument/2006/relationships/slideLayout" Target="../slideLayouts/slideLayout44.xml"/><Relationship Id="rId5"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image" Target="../media/image-44-1.png"/><Relationship Id="rId2" Type="http://schemas.openxmlformats.org/officeDocument/2006/relationships/image" Target="../media/image-44-2.png"/><Relationship Id="rId3" Type="http://schemas.openxmlformats.org/officeDocument/2006/relationships/image" Target="../media/image-44-3.png"/><Relationship Id="rId4" Type="http://schemas.openxmlformats.org/officeDocument/2006/relationships/slideLayout" Target="../slideLayouts/slideLayout45.xml"/><Relationship Id="rId5"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image" Target="../media/image-45-1.png"/><Relationship Id="rId2" Type="http://schemas.openxmlformats.org/officeDocument/2006/relationships/image" Target="../media/image-45-2.png"/><Relationship Id="rId3" Type="http://schemas.openxmlformats.org/officeDocument/2006/relationships/image" Target="../media/image-45-3.png"/><Relationship Id="rId4" Type="http://schemas.openxmlformats.org/officeDocument/2006/relationships/image" Target="../media/image-45-4.png"/><Relationship Id="rId5" Type="http://schemas.openxmlformats.org/officeDocument/2006/relationships/slideLayout" Target="../slideLayouts/slideLayout46.xml"/><Relationship Id="rId6"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image" Target="../media/image-46-1.png"/><Relationship Id="rId2" Type="http://schemas.openxmlformats.org/officeDocument/2006/relationships/image" Target="../media/image-46-2.png"/><Relationship Id="rId3" Type="http://schemas.openxmlformats.org/officeDocument/2006/relationships/slideLayout" Target="../slideLayouts/slideLayout47.xml"/><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image" Target="../media/image-47-1.png"/><Relationship Id="rId2" Type="http://schemas.openxmlformats.org/officeDocument/2006/relationships/image" Target="../media/image-47-2.png"/><Relationship Id="rId3" Type="http://schemas.openxmlformats.org/officeDocument/2006/relationships/image" Target="../media/image-47-3.png"/><Relationship Id="rId4" Type="http://schemas.openxmlformats.org/officeDocument/2006/relationships/slideLayout" Target="../slideLayouts/slideLayout48.xml"/><Relationship Id="rId5"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image" Target="../media/image-48-1.png"/><Relationship Id="rId2" Type="http://schemas.openxmlformats.org/officeDocument/2006/relationships/image" Target="../media/image-48-2.png"/><Relationship Id="rId3" Type="http://schemas.openxmlformats.org/officeDocument/2006/relationships/image" Target="../media/image-48-3.png"/><Relationship Id="rId4" Type="http://schemas.openxmlformats.org/officeDocument/2006/relationships/slideLayout" Target="../slideLayouts/slideLayout49.xml"/><Relationship Id="rId5"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image" Target="../media/image-49-1.png"/><Relationship Id="rId2" Type="http://schemas.openxmlformats.org/officeDocument/2006/relationships/image" Target="../media/image-49-2.png"/><Relationship Id="rId3" Type="http://schemas.openxmlformats.org/officeDocument/2006/relationships/image" Target="../media/image-49-3.png"/><Relationship Id="rId4" Type="http://schemas.openxmlformats.org/officeDocument/2006/relationships/slideLayout" Target="../slideLayouts/slideLayout50.xml"/><Relationship Id="rId5"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slideLayout" Target="../slideLayouts/slideLayout6.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slideLayout" Target="../slideLayouts/slideLayout8.xm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slideLayout" Target="../slideLayouts/slideLayout9.xml"/><Relationship Id="rId6"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slideLayout" Target="../slideLayouts/slideLayout10.xml"/><Relationship Id="rId5"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pic>
        <p:nvPicPr>
          <p:cNvPr id="3" name="Image 1" descr="preencoded.png">    </p:cNvPr>
          <p:cNvPicPr>
            <a:picLocks noChangeAspect="1"/>
          </p:cNvPicPr>
          <p:nvPr/>
        </p:nvPicPr>
        <p:blipFill>
          <a:blip r:embed="rId2"/>
          <a:stretch>
            <a:fillRect/>
          </a:stretch>
        </p:blipFill>
        <p:spPr>
          <a:xfrm>
            <a:off x="9919454" y="1163122"/>
            <a:ext cx="4427339" cy="5903238"/>
          </a:xfrm>
          <a:prstGeom prst="rect">
            <a:avLst/>
          </a:prstGeom>
        </p:spPr>
      </p:pic>
      <p:sp>
        <p:nvSpPr>
          <p:cNvPr id="4" name="Text 0"/>
          <p:cNvSpPr/>
          <p:nvPr/>
        </p:nvSpPr>
        <p:spPr>
          <a:xfrm>
            <a:off x="793790" y="2683073"/>
            <a:ext cx="6078617"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Geography of Thailand</a:t>
            </a:r>
            <a:endParaRPr lang="en-US" sz="4450" dirty="0"/>
          </a:p>
        </p:txBody>
      </p:sp>
      <p:sp>
        <p:nvSpPr>
          <p:cNvPr id="5" name="Text 1"/>
          <p:cNvSpPr/>
          <p:nvPr/>
        </p:nvSpPr>
        <p:spPr>
          <a:xfrm>
            <a:off x="793790" y="3732014"/>
            <a:ext cx="7556421"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Thailand, a country rich in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natural beauty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cultural heritage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located in the heart of Southeast Asia. This presentation will explore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geography, regions, connectivity, and major cities</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of Thailand, providing insights into its unique characteristics and global significance.</a:t>
            </a:r>
            <a:endParaRPr lang="en-US" sz="17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6527" y="618530"/>
            <a:ext cx="5618559" cy="702231"/>
          </a:xfrm>
          <a:prstGeom prst="rect">
            <a:avLst/>
          </a:prstGeom>
          <a:noFill/>
          <a:ln/>
        </p:spPr>
        <p:txBody>
          <a:bodyPr wrap="none" lIns="0" tIns="0" rIns="0" bIns="0" rtlCol="0" anchor="t"/>
          <a:lstStyle/>
          <a:p>
            <a:pPr algn="l" indent="0" marL="0">
              <a:lnSpc>
                <a:spcPts val="5500"/>
              </a:lnSpc>
              <a:buNone/>
            </a:pPr>
            <a:r>
              <a:rPr lang="en-US" sz="4400" b="1" dirty="0">
                <a:solidFill>
                  <a:srgbClr val="253A7E"/>
                </a:solidFill>
                <a:latin typeface="Bitter Bold" pitchFamily="34" charset="0"/>
                <a:ea typeface="Bitter Bold" pitchFamily="34" charset="-122"/>
                <a:cs typeface="Bitter Bold" pitchFamily="34" charset="-120"/>
              </a:rPr>
              <a:t>The Northeast </a:t>
            </a:r>
            <a:endParaRPr lang="en-US" sz="4400" dirty="0"/>
          </a:p>
        </p:txBody>
      </p:sp>
      <p:sp>
        <p:nvSpPr>
          <p:cNvPr id="3" name="Text 1"/>
          <p:cNvSpPr/>
          <p:nvPr/>
        </p:nvSpPr>
        <p:spPr>
          <a:xfrm>
            <a:off x="786527" y="1657826"/>
            <a:ext cx="9232225" cy="351234"/>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Also known as Isan, the Thai Northeast is a plateau with drier climate  </a:t>
            </a:r>
            <a:endParaRPr lang="en-US" sz="2200" dirty="0"/>
          </a:p>
        </p:txBody>
      </p:sp>
      <p:pic>
        <p:nvPicPr>
          <p:cNvPr id="4" name="Image 0" descr="preencoded.png">    </p:cNvPr>
          <p:cNvPicPr>
            <a:picLocks noChangeAspect="1"/>
          </p:cNvPicPr>
          <p:nvPr/>
        </p:nvPicPr>
        <p:blipFill>
          <a:blip r:embed="rId1"/>
          <a:stretch>
            <a:fillRect/>
          </a:stretch>
        </p:blipFill>
        <p:spPr>
          <a:xfrm>
            <a:off x="786527" y="2598896"/>
            <a:ext cx="5493782" cy="3657243"/>
          </a:xfrm>
          <a:prstGeom prst="rect">
            <a:avLst/>
          </a:prstGeom>
        </p:spPr>
      </p:pic>
      <p:sp>
        <p:nvSpPr>
          <p:cNvPr id="5" name="Text 2"/>
          <p:cNvSpPr/>
          <p:nvPr/>
        </p:nvSpPr>
        <p:spPr>
          <a:xfrm>
            <a:off x="786527" y="6508909"/>
            <a:ext cx="6253162" cy="359569"/>
          </a:xfrm>
          <a:prstGeom prst="rect">
            <a:avLst/>
          </a:prstGeom>
          <a:noFill/>
          <a:ln/>
        </p:spPr>
        <p:txBody>
          <a:bodyPr wrap="none" lIns="0" tIns="0" rIns="0" bIns="0" rtlCol="0" anchor="t"/>
          <a:lstStyle/>
          <a:p>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Hin Sam Wan (Three Whale Rock), Bueng Kan</a:t>
            </a:r>
            <a:endParaRPr lang="en-US" sz="1750" dirty="0"/>
          </a:p>
        </p:txBody>
      </p:sp>
      <p:pic>
        <p:nvPicPr>
          <p:cNvPr id="6" name="Image 1" descr="preencoded.png">    </p:cNvPr>
          <p:cNvPicPr>
            <a:picLocks noChangeAspect="1"/>
          </p:cNvPicPr>
          <p:nvPr/>
        </p:nvPicPr>
        <p:blipFill>
          <a:blip r:embed="rId2"/>
          <a:stretch>
            <a:fillRect/>
          </a:stretch>
        </p:blipFill>
        <p:spPr>
          <a:xfrm>
            <a:off x="7595473" y="2598896"/>
            <a:ext cx="4819531" cy="3614618"/>
          </a:xfrm>
          <a:prstGeom prst="rect">
            <a:avLst/>
          </a:prstGeom>
        </p:spPr>
      </p:pic>
      <p:sp>
        <p:nvSpPr>
          <p:cNvPr id="7" name="Text 3"/>
          <p:cNvSpPr/>
          <p:nvPr/>
        </p:nvSpPr>
        <p:spPr>
          <a:xfrm>
            <a:off x="7595473" y="6466284"/>
            <a:ext cx="6255901" cy="359569"/>
          </a:xfrm>
          <a:prstGeom prst="rect">
            <a:avLst/>
          </a:prstGeom>
          <a:noFill/>
          <a:ln/>
        </p:spPr>
        <p:txBody>
          <a:bodyPr wrap="none" lIns="0" tIns="0" rIns="0" bIns="0" rtlCol="0" anchor="t"/>
          <a:lstStyle/>
          <a:p>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Thung Kula Ronghai, Roi Et</a:t>
            </a:r>
            <a:endParaRPr lang="en-US" sz="1750" dirty="0"/>
          </a:p>
        </p:txBody>
      </p:sp>
      <p:sp>
        <p:nvSpPr>
          <p:cNvPr id="8" name="Text 4"/>
          <p:cNvSpPr/>
          <p:nvPr/>
        </p:nvSpPr>
        <p:spPr>
          <a:xfrm>
            <a:off x="786527" y="7323415"/>
            <a:ext cx="13057346" cy="287655"/>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Kapook Travel, Silpa-mag</a:t>
            </a:r>
            <a:endParaRPr lang="en-US" sz="1400" dirty="0"/>
          </a:p>
        </p:txBody>
      </p:sp>
      <p:pic>
        <p:nvPicPr>
          <p:cNvPr id="9"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1060371"/>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The South</a:t>
            </a:r>
            <a:endParaRPr lang="en-US" sz="4450" dirty="0"/>
          </a:p>
        </p:txBody>
      </p:sp>
      <p:sp>
        <p:nvSpPr>
          <p:cNvPr id="3" name="Text 1"/>
          <p:cNvSpPr/>
          <p:nvPr/>
        </p:nvSpPr>
        <p:spPr>
          <a:xfrm>
            <a:off x="793790" y="2109311"/>
            <a:ext cx="7510462"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Boasts tropical weather, beaches, islands, and coastlines</a:t>
            </a:r>
            <a:endParaRPr lang="en-US" sz="2200" dirty="0"/>
          </a:p>
        </p:txBody>
      </p:sp>
      <p:pic>
        <p:nvPicPr>
          <p:cNvPr id="4" name="Image 0" descr="preencoded.png">    </p:cNvPr>
          <p:cNvPicPr>
            <a:picLocks noChangeAspect="1"/>
          </p:cNvPicPr>
          <p:nvPr/>
        </p:nvPicPr>
        <p:blipFill>
          <a:blip r:embed="rId1"/>
          <a:stretch>
            <a:fillRect/>
          </a:stretch>
        </p:blipFill>
        <p:spPr>
          <a:xfrm>
            <a:off x="793790" y="3058954"/>
            <a:ext cx="3978116" cy="2651998"/>
          </a:xfrm>
          <a:prstGeom prst="rect">
            <a:avLst/>
          </a:prstGeom>
        </p:spPr>
      </p:pic>
      <p:sp>
        <p:nvSpPr>
          <p:cNvPr id="5" name="Text 2"/>
          <p:cNvSpPr/>
          <p:nvPr/>
        </p:nvSpPr>
        <p:spPr>
          <a:xfrm>
            <a:off x="793790" y="5966103"/>
            <a:ext cx="3978116"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Koh Phi Phi, Krabi</a:t>
            </a:r>
            <a:endParaRPr lang="en-US" sz="2200" dirty="0"/>
          </a:p>
        </p:txBody>
      </p:sp>
      <p:pic>
        <p:nvPicPr>
          <p:cNvPr id="6" name="Image 1" descr="preencoded.png">    </p:cNvPr>
          <p:cNvPicPr>
            <a:picLocks noChangeAspect="1"/>
          </p:cNvPicPr>
          <p:nvPr/>
        </p:nvPicPr>
        <p:blipFill>
          <a:blip r:embed="rId2"/>
          <a:stretch>
            <a:fillRect/>
          </a:stretch>
        </p:blipFill>
        <p:spPr>
          <a:xfrm>
            <a:off x="5332928" y="3058954"/>
            <a:ext cx="3979545" cy="2601158"/>
          </a:xfrm>
          <a:prstGeom prst="rect">
            <a:avLst/>
          </a:prstGeom>
        </p:spPr>
      </p:pic>
      <p:sp>
        <p:nvSpPr>
          <p:cNvPr id="7" name="Text 3"/>
          <p:cNvSpPr/>
          <p:nvPr/>
        </p:nvSpPr>
        <p:spPr>
          <a:xfrm>
            <a:off x="5332928" y="5915263"/>
            <a:ext cx="3979545"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Koh Ta Pu, Phang Nga</a:t>
            </a:r>
            <a:endParaRPr lang="en-US" sz="2200" dirty="0"/>
          </a:p>
        </p:txBody>
      </p:sp>
      <p:pic>
        <p:nvPicPr>
          <p:cNvPr id="8" name="Image 2" descr="preencoded.png">    </p:cNvPr>
          <p:cNvPicPr>
            <a:picLocks noChangeAspect="1"/>
          </p:cNvPicPr>
          <p:nvPr/>
        </p:nvPicPr>
        <p:blipFill>
          <a:blip r:embed="rId3"/>
          <a:stretch>
            <a:fillRect/>
          </a:stretch>
        </p:blipFill>
        <p:spPr>
          <a:xfrm>
            <a:off x="10098286" y="3058954"/>
            <a:ext cx="3528417" cy="2646283"/>
          </a:xfrm>
          <a:prstGeom prst="rect">
            <a:avLst/>
          </a:prstGeom>
        </p:spPr>
      </p:pic>
      <p:sp>
        <p:nvSpPr>
          <p:cNvPr id="9" name="Text 4"/>
          <p:cNvSpPr/>
          <p:nvPr/>
        </p:nvSpPr>
        <p:spPr>
          <a:xfrm>
            <a:off x="9873496" y="5960388"/>
            <a:ext cx="3978116" cy="453509"/>
          </a:xfrm>
          <a:prstGeom prst="rect">
            <a:avLst/>
          </a:prstGeom>
          <a:noFill/>
          <a:ln/>
        </p:spPr>
        <p:txBody>
          <a:bodyPr wrap="non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Koh Kradan, Trang</a:t>
            </a:r>
            <a:endParaRPr lang="en-US" sz="2200" dirty="0"/>
          </a:p>
        </p:txBody>
      </p:sp>
      <p:sp>
        <p:nvSpPr>
          <p:cNvPr id="10" name="Text 5"/>
          <p:cNvSpPr/>
          <p:nvPr/>
        </p:nvSpPr>
        <p:spPr>
          <a:xfrm>
            <a:off x="793790" y="6878836"/>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Asia King Travel, Thailand Tours, Krungthep Turakij</a:t>
            </a:r>
            <a:endParaRPr lang="en-US" sz="1400" dirty="0"/>
          </a:p>
        </p:txBody>
      </p:sp>
      <p:pic>
        <p:nvPicPr>
          <p:cNvPr id="11"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389501" y="283488"/>
            <a:ext cx="5841206" cy="7662624"/>
          </a:xfrm>
          <a:prstGeom prst="rect">
            <a:avLst/>
          </a:prstGeom>
        </p:spPr>
      </p:pic>
      <p:sp>
        <p:nvSpPr>
          <p:cNvPr id="3" name="Text 0"/>
          <p:cNvSpPr/>
          <p:nvPr/>
        </p:nvSpPr>
        <p:spPr>
          <a:xfrm>
            <a:off x="793790" y="1069419"/>
            <a:ext cx="57276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Thailand's   Connectivity </a:t>
            </a:r>
            <a:endParaRPr lang="en-US" sz="4450" dirty="0"/>
          </a:p>
        </p:txBody>
      </p:sp>
      <p:sp>
        <p:nvSpPr>
          <p:cNvPr id="4" name="Text 1"/>
          <p:cNvSpPr/>
          <p:nvPr/>
        </p:nvSpPr>
        <p:spPr>
          <a:xfrm>
            <a:off x="793790" y="2827139"/>
            <a:ext cx="5727621"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Thailand's strategic location, combined with a robust transportation network, has established the country as a vital hub for regional and international connectivity.</a:t>
            </a:r>
            <a:endParaRPr lang="en-US" sz="1750" dirty="0"/>
          </a:p>
        </p:txBody>
      </p:sp>
      <p:sp>
        <p:nvSpPr>
          <p:cNvPr id="5" name="Text 2"/>
          <p:cNvSpPr/>
          <p:nvPr/>
        </p:nvSpPr>
        <p:spPr>
          <a:xfrm>
            <a:off x="793790" y="4618911"/>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Primary Highways</a:t>
            </a:r>
            <a:endParaRPr lang="en-US" sz="3550" dirty="0"/>
          </a:p>
        </p:txBody>
      </p:sp>
      <p:sp>
        <p:nvSpPr>
          <p:cNvPr id="6" name="Text 3"/>
          <p:cNvSpPr/>
          <p:nvPr/>
        </p:nvSpPr>
        <p:spPr>
          <a:xfrm>
            <a:off x="793790" y="5526048"/>
            <a:ext cx="57276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Through several major highways, Thailand is connected to its neighbors and regions beyond such as India and China.</a:t>
            </a:r>
            <a:endParaRPr lang="en-US" sz="1750" dirty="0"/>
          </a:p>
        </p:txBody>
      </p:sp>
      <p:sp>
        <p:nvSpPr>
          <p:cNvPr id="7" name="Text 4"/>
          <p:cNvSpPr/>
          <p:nvPr/>
        </p:nvSpPr>
        <p:spPr>
          <a:xfrm>
            <a:off x="793790" y="6869906"/>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greatermekong.org</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pic>
        <p:nvPicPr>
          <p:cNvPr id="3" name="Image 1" descr="preencoded.png">    </p:cNvPr>
          <p:cNvPicPr>
            <a:picLocks noChangeAspect="1"/>
          </p:cNvPicPr>
          <p:nvPr/>
        </p:nvPicPr>
        <p:blipFill>
          <a:blip r:embed="rId2"/>
          <a:stretch>
            <a:fillRect/>
          </a:stretch>
        </p:blipFill>
        <p:spPr>
          <a:xfrm>
            <a:off x="9519404" y="1017270"/>
            <a:ext cx="3581400" cy="6195060"/>
          </a:xfrm>
          <a:prstGeom prst="rect">
            <a:avLst/>
          </a:prstGeom>
        </p:spPr>
      </p:pic>
      <p:sp>
        <p:nvSpPr>
          <p:cNvPr id="4" name="Text 0"/>
          <p:cNvSpPr/>
          <p:nvPr/>
        </p:nvSpPr>
        <p:spPr>
          <a:xfrm>
            <a:off x="793790" y="1572101"/>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Railways</a:t>
            </a:r>
            <a:endParaRPr lang="en-US" sz="4450" dirty="0"/>
          </a:p>
        </p:txBody>
      </p:sp>
      <p:sp>
        <p:nvSpPr>
          <p:cNvPr id="5" name="Text 1"/>
          <p:cNvSpPr/>
          <p:nvPr/>
        </p:nvSpPr>
        <p:spPr>
          <a:xfrm>
            <a:off x="793790" y="2621042"/>
            <a:ext cx="5727621" cy="1360527"/>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Thailand’s railway system spans over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4,800 km</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passing through a total of 47 of 76 provinces.</a:t>
            </a:r>
            <a:endParaRPr lang="en-US" sz="1750" dirty="0"/>
          </a:p>
        </p:txBody>
      </p:sp>
      <p:sp>
        <p:nvSpPr>
          <p:cNvPr id="6" name="Text 2"/>
          <p:cNvSpPr/>
          <p:nvPr/>
        </p:nvSpPr>
        <p:spPr>
          <a:xfrm>
            <a:off x="793790" y="4060865"/>
            <a:ext cx="5727621" cy="1360527"/>
          </a:xfrm>
          <a:prstGeom prst="rect">
            <a:avLst/>
          </a:prstGeom>
          <a:noFill/>
          <a:ln/>
        </p:spPr>
        <p:txBody>
          <a:bodyPr wrap="squar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Its major railways link the country with international transportation routes, extending far and wide.</a:t>
            </a:r>
            <a:endParaRPr lang="en-US" sz="1750" dirty="0"/>
          </a:p>
        </p:txBody>
      </p:sp>
      <p:sp>
        <p:nvSpPr>
          <p:cNvPr id="7" name="Text 3"/>
          <p:cNvSpPr/>
          <p:nvPr/>
        </p:nvSpPr>
        <p:spPr>
          <a:xfrm>
            <a:off x="793790" y="5676543"/>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8" name="Text 4"/>
          <p:cNvSpPr/>
          <p:nvPr/>
        </p:nvSpPr>
        <p:spPr>
          <a:xfrm>
            <a:off x="793790" y="6294596"/>
            <a:ext cx="57276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Thailand Trains</a:t>
            </a:r>
            <a:endParaRPr lang="en-US" sz="17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93790" y="667345"/>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Airports in Thailand</a:t>
            </a:r>
            <a:endParaRPr lang="en-US" sz="3550" dirty="0"/>
          </a:p>
        </p:txBody>
      </p:sp>
      <p:sp>
        <p:nvSpPr>
          <p:cNvPr id="3" name="Text 1"/>
          <p:cNvSpPr/>
          <p:nvPr/>
        </p:nvSpPr>
        <p:spPr>
          <a:xfrm>
            <a:off x="793790" y="1693545"/>
            <a:ext cx="4734163"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4" name="Text 2"/>
          <p:cNvSpPr/>
          <p:nvPr/>
        </p:nvSpPr>
        <p:spPr>
          <a:xfrm>
            <a:off x="793790" y="2260521"/>
            <a:ext cx="4734163"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There are approximately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33 airports</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all over the country.</a:t>
            </a:r>
            <a:endParaRPr lang="en-US" sz="1750" dirty="0"/>
          </a:p>
        </p:txBody>
      </p:sp>
      <p:pic>
        <p:nvPicPr>
          <p:cNvPr id="5" name="Image 0" descr="preencoded.png">    </p:cNvPr>
          <p:cNvPicPr>
            <a:picLocks noChangeAspect="1"/>
          </p:cNvPicPr>
          <p:nvPr/>
        </p:nvPicPr>
        <p:blipFill>
          <a:blip r:embed="rId1"/>
          <a:stretch>
            <a:fillRect/>
          </a:stretch>
        </p:blipFill>
        <p:spPr>
          <a:xfrm>
            <a:off x="7124938" y="1744623"/>
            <a:ext cx="5683210" cy="4944308"/>
          </a:xfrm>
          <a:prstGeom prst="rect">
            <a:avLst/>
          </a:prstGeom>
        </p:spPr>
      </p:pic>
      <p:sp>
        <p:nvSpPr>
          <p:cNvPr id="6" name="Text 3"/>
          <p:cNvSpPr/>
          <p:nvPr/>
        </p:nvSpPr>
        <p:spPr>
          <a:xfrm>
            <a:off x="793790" y="7199233"/>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ThaiTrav</a:t>
            </a:r>
            <a:endParaRPr lang="en-US" sz="1750" dirty="0"/>
          </a:p>
        </p:txBody>
      </p:sp>
      <p:pic>
        <p:nvPicPr>
          <p:cNvPr id="7"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35330" y="747355"/>
            <a:ext cx="3939897" cy="393859"/>
          </a:xfrm>
          <a:prstGeom prst="rect">
            <a:avLst/>
          </a:prstGeom>
          <a:noFill/>
          <a:ln/>
        </p:spPr>
        <p:txBody>
          <a:bodyPr wrap="none" lIns="0" tIns="0" rIns="0" bIns="0" rtlCol="0" anchor="t"/>
          <a:lstStyle/>
          <a:p>
            <a:pPr algn="l" indent="0" marL="0">
              <a:lnSpc>
                <a:spcPts val="3100"/>
              </a:lnSpc>
              <a:buNone/>
            </a:pPr>
            <a:r>
              <a:rPr lang="en-US" sz="2450" b="1" dirty="0">
                <a:solidFill>
                  <a:srgbClr val="253A7E"/>
                </a:solidFill>
                <a:latin typeface="Bitter Bold" pitchFamily="34" charset="0"/>
                <a:ea typeface="Bitter Bold" pitchFamily="34" charset="-122"/>
                <a:cs typeface="Bitter Bold" pitchFamily="34" charset="-120"/>
              </a:rPr>
              <a:t>Major Airports in Thailand</a:t>
            </a:r>
            <a:endParaRPr lang="en-US" sz="2450" dirty="0"/>
          </a:p>
        </p:txBody>
      </p:sp>
      <p:pic>
        <p:nvPicPr>
          <p:cNvPr id="3" name="Image 0" descr="preencoded.png">    </p:cNvPr>
          <p:cNvPicPr>
            <a:picLocks noChangeAspect="1"/>
          </p:cNvPicPr>
          <p:nvPr/>
        </p:nvPicPr>
        <p:blipFill>
          <a:blip r:embed="rId1"/>
          <a:stretch>
            <a:fillRect/>
          </a:stretch>
        </p:blipFill>
        <p:spPr>
          <a:xfrm>
            <a:off x="1159312" y="1613892"/>
            <a:ext cx="5474137" cy="3655933"/>
          </a:xfrm>
          <a:prstGeom prst="rect">
            <a:avLst/>
          </a:prstGeom>
        </p:spPr>
      </p:pic>
      <p:sp>
        <p:nvSpPr>
          <p:cNvPr id="4" name="Text 1"/>
          <p:cNvSpPr/>
          <p:nvPr/>
        </p:nvSpPr>
        <p:spPr>
          <a:xfrm>
            <a:off x="735330" y="5506164"/>
            <a:ext cx="6322219" cy="420172"/>
          </a:xfrm>
          <a:prstGeom prst="rect">
            <a:avLst/>
          </a:prstGeom>
          <a:noFill/>
          <a:ln/>
        </p:spPr>
        <p:txBody>
          <a:bodyPr wrap="none" lIns="0" tIns="0" rIns="0" bIns="0" rtlCol="0" anchor="t"/>
          <a:lstStyle/>
          <a:p>
            <a:pPr algn="l" indent="0" marL="0">
              <a:lnSpc>
                <a:spcPts val="3300"/>
              </a:lnSpc>
              <a:buNone/>
            </a:pPr>
            <a:r>
              <a:rPr lang="en-US" sz="2050" b="1" dirty="0">
                <a:solidFill>
                  <a:srgbClr val="000000"/>
                </a:solidFill>
                <a:latin typeface="Bitter" pitchFamily="34" charset="0"/>
                <a:ea typeface="Bitter" pitchFamily="34" charset="-122"/>
                <a:cs typeface="Bitter" pitchFamily="34" charset="-120"/>
              </a:rPr>
              <a:t>Suvarnabhumi Airport (BKK)</a:t>
            </a:r>
            <a:endParaRPr lang="en-US" sz="2050" dirty="0"/>
          </a:p>
        </p:txBody>
      </p:sp>
      <p:sp>
        <p:nvSpPr>
          <p:cNvPr id="5" name="Text 2"/>
          <p:cNvSpPr/>
          <p:nvPr/>
        </p:nvSpPr>
        <p:spPr>
          <a:xfrm>
            <a:off x="735330" y="6115407"/>
            <a:ext cx="6322219" cy="672465"/>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One of Southeast Asia's busiest aviation hubs, offering international flights to Europe, Asia, the Middle East, and beyond.</a:t>
            </a:r>
            <a:endParaRPr lang="en-US" sz="1650" dirty="0"/>
          </a:p>
        </p:txBody>
      </p:sp>
      <p:pic>
        <p:nvPicPr>
          <p:cNvPr id="6" name="Image 1" descr="preencoded.png">    </p:cNvPr>
          <p:cNvPicPr>
            <a:picLocks noChangeAspect="1"/>
          </p:cNvPicPr>
          <p:nvPr/>
        </p:nvPicPr>
        <p:blipFill>
          <a:blip r:embed="rId2"/>
          <a:stretch>
            <a:fillRect/>
          </a:stretch>
        </p:blipFill>
        <p:spPr>
          <a:xfrm>
            <a:off x="7577614" y="1613892"/>
            <a:ext cx="6324957" cy="3905607"/>
          </a:xfrm>
          <a:prstGeom prst="rect">
            <a:avLst/>
          </a:prstGeom>
        </p:spPr>
      </p:pic>
      <p:sp>
        <p:nvSpPr>
          <p:cNvPr id="7" name="Text 3"/>
          <p:cNvSpPr/>
          <p:nvPr/>
        </p:nvSpPr>
        <p:spPr>
          <a:xfrm>
            <a:off x="7577614" y="5755838"/>
            <a:ext cx="6324957" cy="420172"/>
          </a:xfrm>
          <a:prstGeom prst="rect">
            <a:avLst/>
          </a:prstGeom>
          <a:noFill/>
          <a:ln/>
        </p:spPr>
        <p:txBody>
          <a:bodyPr wrap="none" lIns="0" tIns="0" rIns="0" bIns="0" rtlCol="0" anchor="t"/>
          <a:lstStyle/>
          <a:p>
            <a:pPr algn="l" indent="0" marL="0">
              <a:lnSpc>
                <a:spcPts val="3300"/>
              </a:lnSpc>
              <a:buNone/>
            </a:pPr>
            <a:r>
              <a:rPr lang="en-US" sz="2050" b="1" dirty="0">
                <a:solidFill>
                  <a:srgbClr val="000000"/>
                </a:solidFill>
                <a:latin typeface="Bitter" pitchFamily="34" charset="0"/>
                <a:ea typeface="Bitter" pitchFamily="34" charset="-122"/>
                <a:cs typeface="Bitter" pitchFamily="34" charset="-120"/>
              </a:rPr>
              <a:t>Don Mueang Airport (DMK)</a:t>
            </a:r>
            <a:endParaRPr lang="en-US" sz="2050" dirty="0"/>
          </a:p>
        </p:txBody>
      </p:sp>
      <p:sp>
        <p:nvSpPr>
          <p:cNvPr id="8" name="Text 4"/>
          <p:cNvSpPr/>
          <p:nvPr/>
        </p:nvSpPr>
        <p:spPr>
          <a:xfrm>
            <a:off x="7577614" y="6365081"/>
            <a:ext cx="6324957" cy="336233"/>
          </a:xfrm>
          <a:prstGeom prst="rect">
            <a:avLst/>
          </a:prstGeom>
          <a:noFill/>
          <a:ln/>
        </p:spPr>
        <p:txBody>
          <a:bodyPr wrap="non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Caters to low-cost carriers and domestic flights.</a:t>
            </a:r>
            <a:endParaRPr lang="en-US" sz="1650" dirty="0"/>
          </a:p>
        </p:txBody>
      </p:sp>
      <p:sp>
        <p:nvSpPr>
          <p:cNvPr id="9" name="Text 5"/>
          <p:cNvSpPr/>
          <p:nvPr/>
        </p:nvSpPr>
        <p:spPr>
          <a:xfrm>
            <a:off x="735330" y="7213283"/>
            <a:ext cx="13159740" cy="268962"/>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Akyra Hotels, Thailand Awaits</a:t>
            </a:r>
            <a:endParaRPr lang="en-US" sz="13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Text 0"/>
          <p:cNvSpPr/>
          <p:nvPr/>
        </p:nvSpPr>
        <p:spPr>
          <a:xfrm>
            <a:off x="793790" y="812483"/>
            <a:ext cx="5038130" cy="425291"/>
          </a:xfrm>
          <a:prstGeom prst="rect">
            <a:avLst/>
          </a:prstGeom>
          <a:noFill/>
          <a:ln/>
        </p:spPr>
        <p:txBody>
          <a:bodyPr wrap="none" lIns="0" tIns="0" rIns="0" bIns="0" rtlCol="0" anchor="t"/>
          <a:lstStyle/>
          <a:p>
            <a:pPr algn="l" indent="0" marL="0">
              <a:lnSpc>
                <a:spcPts val="3300"/>
              </a:lnSpc>
              <a:buNone/>
            </a:pPr>
            <a:r>
              <a:rPr lang="en-US" sz="2650" b="1" dirty="0">
                <a:solidFill>
                  <a:srgbClr val="253A7E"/>
                </a:solidFill>
                <a:latin typeface="Bitter Bold" pitchFamily="34" charset="0"/>
                <a:ea typeface="Bitter Bold" pitchFamily="34" charset="-122"/>
                <a:cs typeface="Bitter Bold" pitchFamily="34" charset="-120"/>
              </a:rPr>
              <a:t>Secondary Airports in Thailand</a:t>
            </a:r>
            <a:endParaRPr lang="en-US" sz="2650" dirty="0"/>
          </a:p>
        </p:txBody>
      </p:sp>
      <p:pic>
        <p:nvPicPr>
          <p:cNvPr id="3" name="Image 0" descr="preencoded.png">    </p:cNvPr>
          <p:cNvPicPr>
            <a:picLocks noChangeAspect="1"/>
          </p:cNvPicPr>
          <p:nvPr/>
        </p:nvPicPr>
        <p:blipFill>
          <a:blip r:embed="rId1"/>
          <a:stretch>
            <a:fillRect/>
          </a:stretch>
        </p:blipFill>
        <p:spPr>
          <a:xfrm>
            <a:off x="793790" y="1748076"/>
            <a:ext cx="3978116" cy="2238494"/>
          </a:xfrm>
          <a:prstGeom prst="rect">
            <a:avLst/>
          </a:prstGeom>
        </p:spPr>
      </p:pic>
      <p:sp>
        <p:nvSpPr>
          <p:cNvPr id="4" name="Text 1"/>
          <p:cNvSpPr/>
          <p:nvPr/>
        </p:nvSpPr>
        <p:spPr>
          <a:xfrm>
            <a:off x="793790" y="4241721"/>
            <a:ext cx="3978116" cy="907018"/>
          </a:xfrm>
          <a:prstGeom prst="rect">
            <a:avLst/>
          </a:prstGeom>
          <a:noFill/>
          <a:ln/>
        </p:spPr>
        <p:txBody>
          <a:bodyPr wrap="squar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Chiang Mai International Airport (CNX)</a:t>
            </a:r>
            <a:endParaRPr lang="en-US" sz="2200" dirty="0"/>
          </a:p>
        </p:txBody>
      </p:sp>
      <p:pic>
        <p:nvPicPr>
          <p:cNvPr id="5" name="Image 1" descr="preencoded.png">    </p:cNvPr>
          <p:cNvPicPr>
            <a:picLocks noChangeAspect="1"/>
          </p:cNvPicPr>
          <p:nvPr/>
        </p:nvPicPr>
        <p:blipFill>
          <a:blip r:embed="rId2"/>
          <a:stretch>
            <a:fillRect/>
          </a:stretch>
        </p:blipFill>
        <p:spPr>
          <a:xfrm>
            <a:off x="5332928" y="1748076"/>
            <a:ext cx="3979545" cy="2006441"/>
          </a:xfrm>
          <a:prstGeom prst="rect">
            <a:avLst/>
          </a:prstGeom>
        </p:spPr>
      </p:pic>
      <p:sp>
        <p:nvSpPr>
          <p:cNvPr id="6" name="Text 2"/>
          <p:cNvSpPr/>
          <p:nvPr/>
        </p:nvSpPr>
        <p:spPr>
          <a:xfrm>
            <a:off x="5332928" y="4009668"/>
            <a:ext cx="3979545" cy="907018"/>
          </a:xfrm>
          <a:prstGeom prst="rect">
            <a:avLst/>
          </a:prstGeom>
          <a:noFill/>
          <a:ln/>
        </p:spPr>
        <p:txBody>
          <a:bodyPr wrap="squar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Hat Yai International Airport (HDY)</a:t>
            </a:r>
            <a:endParaRPr lang="en-US" sz="2200" dirty="0"/>
          </a:p>
        </p:txBody>
      </p:sp>
      <p:sp>
        <p:nvSpPr>
          <p:cNvPr id="7" name="Text 3"/>
          <p:cNvSpPr/>
          <p:nvPr/>
        </p:nvSpPr>
        <p:spPr>
          <a:xfrm>
            <a:off x="9873496" y="1696998"/>
            <a:ext cx="3978116" cy="453509"/>
          </a:xfrm>
          <a:prstGeom prst="rect">
            <a:avLst/>
          </a:prstGeom>
          <a:noFill/>
          <a:ln/>
        </p:spPr>
        <p:txBody>
          <a:bodyPr wrap="non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and other airports include…</a:t>
            </a:r>
            <a:endParaRPr lang="en-US" sz="2200" dirty="0"/>
          </a:p>
        </p:txBody>
      </p:sp>
      <p:sp>
        <p:nvSpPr>
          <p:cNvPr id="8" name="Text 4"/>
          <p:cNvSpPr/>
          <p:nvPr/>
        </p:nvSpPr>
        <p:spPr>
          <a:xfrm>
            <a:off x="9873496" y="2354580"/>
            <a:ext cx="3978116" cy="907018"/>
          </a:xfrm>
          <a:prstGeom prst="rect">
            <a:avLst/>
          </a:prstGeom>
          <a:noFill/>
          <a:ln/>
        </p:spPr>
        <p:txBody>
          <a:bodyPr wrap="squar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Chiang Rai International Airport (CEI)</a:t>
            </a:r>
            <a:endParaRPr lang="en-US" sz="2200" dirty="0"/>
          </a:p>
        </p:txBody>
      </p:sp>
      <p:sp>
        <p:nvSpPr>
          <p:cNvPr id="9" name="Text 5"/>
          <p:cNvSpPr/>
          <p:nvPr/>
        </p:nvSpPr>
        <p:spPr>
          <a:xfrm>
            <a:off x="9873496" y="3465671"/>
            <a:ext cx="3978116" cy="907018"/>
          </a:xfrm>
          <a:prstGeom prst="rect">
            <a:avLst/>
          </a:prstGeom>
          <a:noFill/>
          <a:ln/>
        </p:spPr>
        <p:txBody>
          <a:bodyPr wrap="squar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Udon Thani International Airport (UTH)</a:t>
            </a:r>
            <a:endParaRPr lang="en-US" sz="2200" dirty="0"/>
          </a:p>
        </p:txBody>
      </p:sp>
      <p:sp>
        <p:nvSpPr>
          <p:cNvPr id="10" name="Text 6"/>
          <p:cNvSpPr/>
          <p:nvPr/>
        </p:nvSpPr>
        <p:spPr>
          <a:xfrm>
            <a:off x="9873496" y="4576762"/>
            <a:ext cx="3978116" cy="907018"/>
          </a:xfrm>
          <a:prstGeom prst="rect">
            <a:avLst/>
          </a:prstGeom>
          <a:noFill/>
          <a:ln/>
        </p:spPr>
        <p:txBody>
          <a:bodyPr wrap="squar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Phuket International Airport (HKT)</a:t>
            </a:r>
            <a:endParaRPr lang="en-US" sz="2200" dirty="0"/>
          </a:p>
        </p:txBody>
      </p:sp>
      <p:sp>
        <p:nvSpPr>
          <p:cNvPr id="11" name="Text 7"/>
          <p:cNvSpPr/>
          <p:nvPr/>
        </p:nvSpPr>
        <p:spPr>
          <a:xfrm>
            <a:off x="9873496" y="5687854"/>
            <a:ext cx="3978116" cy="907018"/>
          </a:xfrm>
          <a:prstGeom prst="rect">
            <a:avLst/>
          </a:prstGeom>
          <a:noFill/>
          <a:ln/>
        </p:spPr>
        <p:txBody>
          <a:bodyPr wrap="square" lIns="0" tIns="0" rIns="0" bIns="0" rtlCol="0" anchor="t"/>
          <a:lstStyle/>
          <a:p>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U-Tapao International Airport (UTP)</a:t>
            </a:r>
            <a:endParaRPr lang="en-US" sz="2200" dirty="0"/>
          </a:p>
        </p:txBody>
      </p:sp>
      <p:sp>
        <p:nvSpPr>
          <p:cNvPr id="12" name="Text 8"/>
          <p:cNvSpPr/>
          <p:nvPr/>
        </p:nvSpPr>
        <p:spPr>
          <a:xfrm>
            <a:off x="793790" y="7054096"/>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Airportthai, Sailing Click </a:t>
            </a:r>
            <a:endParaRPr lang="en-US" sz="1750" dirty="0"/>
          </a:p>
        </p:txBody>
      </p:sp>
      <p:pic>
        <p:nvPicPr>
          <p:cNvPr id="13"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8046720" cy="8229600"/>
          </a:xfrm>
          <a:prstGeom prst="rect">
            <a:avLst/>
          </a:prstGeom>
        </p:spPr>
      </p:pic>
      <p:sp>
        <p:nvSpPr>
          <p:cNvPr id="3" name="Text 0"/>
          <p:cNvSpPr/>
          <p:nvPr/>
        </p:nvSpPr>
        <p:spPr>
          <a:xfrm>
            <a:off x="8108990" y="1025009"/>
            <a:ext cx="4536519"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Seaports</a:t>
            </a:r>
            <a:endParaRPr lang="en-US" sz="3550" dirty="0"/>
          </a:p>
        </p:txBody>
      </p:sp>
      <p:sp>
        <p:nvSpPr>
          <p:cNvPr id="4" name="Text 1"/>
          <p:cNvSpPr/>
          <p:nvPr/>
        </p:nvSpPr>
        <p:spPr>
          <a:xfrm>
            <a:off x="8108990" y="1818799"/>
            <a:ext cx="5727621" cy="907018"/>
          </a:xfrm>
          <a:prstGeom prst="rect">
            <a:avLst/>
          </a:prstGeom>
          <a:noFill/>
          <a:ln/>
        </p:spPr>
        <p:txBody>
          <a:bodyPr wrap="square" lIns="0" tIns="0" rIns="0" bIns="0" rtlCol="0" anchor="t"/>
          <a:lstStyle/>
          <a:p>
            <a:pPr algn="l" marL="342900" indent="-342900">
              <a:lnSpc>
                <a:spcPts val="2850"/>
              </a:lnSpc>
              <a:buSzPct val="100000"/>
              <a:buChar char="•"/>
            </a:pPr>
            <a:r>
              <a:rPr lang="en-US" sz="1750" b="1" dirty="0">
                <a:solidFill>
                  <a:srgbClr val="000000"/>
                </a:solidFill>
                <a:latin typeface="Bitter" pitchFamily="34" charset="0"/>
                <a:ea typeface="Bitter" pitchFamily="34" charset="-122"/>
                <a:cs typeface="Bitter" pitchFamily="34" charset="-120"/>
              </a:rPr>
              <a:t>Laem Chabang Port</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in Chonburi, is Thailand’s largest deep-sea port.</a:t>
            </a:r>
            <a:endParaRPr lang="en-US" sz="1750" dirty="0"/>
          </a:p>
        </p:txBody>
      </p:sp>
      <p:sp>
        <p:nvSpPr>
          <p:cNvPr id="5" name="Text 2"/>
          <p:cNvSpPr/>
          <p:nvPr/>
        </p:nvSpPr>
        <p:spPr>
          <a:xfrm>
            <a:off x="8108990" y="2805113"/>
            <a:ext cx="5727621" cy="1814036"/>
          </a:xfrm>
          <a:prstGeom prst="rect">
            <a:avLst/>
          </a:prstGeom>
          <a:noFill/>
          <a:ln/>
        </p:spPr>
        <p:txBody>
          <a:bodyPr wrap="square" lIns="0" tIns="0" rIns="0" bIns="0" rtlCol="0" anchor="t"/>
          <a:lstStyle/>
          <a:p>
            <a:pPr algn="l" marL="342900" indent="-342900">
              <a:lnSpc>
                <a:spcPts val="2850"/>
              </a:lnSpc>
              <a:buSzPct val="100000"/>
              <a:buChar char="•"/>
            </a:pPr>
            <a:r>
              <a:rPr lang="en-US" sz="1750" b="1" dirty="0">
                <a:solidFill>
                  <a:srgbClr val="000000"/>
                </a:solidFill>
                <a:latin typeface="Bitter" pitchFamily="34" charset="0"/>
                <a:ea typeface="Bitter" pitchFamily="34" charset="-122"/>
                <a:cs typeface="Bitter" pitchFamily="34" charset="-120"/>
              </a:rPr>
              <a:t>Map Ta Phut Industrial Port</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in Rayong, together with Laem Chabang Port, is part of the Eastern Economic Corridor (EEC).</a:t>
            </a:r>
            <a:endParaRPr lang="en-US" sz="1750" dirty="0"/>
          </a:p>
        </p:txBody>
      </p:sp>
      <p:sp>
        <p:nvSpPr>
          <p:cNvPr id="6" name="Text 3"/>
          <p:cNvSpPr/>
          <p:nvPr/>
        </p:nvSpPr>
        <p:spPr>
          <a:xfrm>
            <a:off x="8108990" y="4698444"/>
            <a:ext cx="5727621" cy="907018"/>
          </a:xfrm>
          <a:prstGeom prst="rect">
            <a:avLst/>
          </a:prstGeom>
          <a:noFill/>
          <a:ln/>
        </p:spPr>
        <p:txBody>
          <a:bodyPr wrap="square" lIns="0" tIns="0" rIns="0" bIns="0" rtlCol="0" anchor="t"/>
          <a:lstStyle/>
          <a:p>
            <a:pPr algn="l" marL="342900" indent="-342900">
              <a:lnSpc>
                <a:spcPts val="2850"/>
              </a:lnSpc>
              <a:buSzPct val="100000"/>
              <a:buChar char="•"/>
            </a:pPr>
            <a:r>
              <a:rPr lang="en-US" sz="1750" b="1" dirty="0">
                <a:solidFill>
                  <a:srgbClr val="000000"/>
                </a:solidFill>
                <a:latin typeface="Bitter" pitchFamily="34" charset="0"/>
                <a:ea typeface="Bitter" pitchFamily="34" charset="-122"/>
                <a:cs typeface="Bitter" pitchFamily="34" charset="-120"/>
              </a:rPr>
              <a:t>Bangkok Port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further supports the nation’s logistics and industrial sectors.</a:t>
            </a:r>
            <a:endParaRPr lang="en-US" sz="1750" dirty="0"/>
          </a:p>
        </p:txBody>
      </p:sp>
      <p:sp>
        <p:nvSpPr>
          <p:cNvPr id="7" name="Text 4"/>
          <p:cNvSpPr/>
          <p:nvPr/>
        </p:nvSpPr>
        <p:spPr>
          <a:xfrm>
            <a:off x="8108990" y="5860613"/>
            <a:ext cx="57276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8" name="Text 5"/>
          <p:cNvSpPr/>
          <p:nvPr/>
        </p:nvSpPr>
        <p:spPr>
          <a:xfrm>
            <a:off x="8108990" y="6478667"/>
            <a:ext cx="5727621"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Pictured: Laem Chabang Port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Hutchison Ports Thailand</a:t>
            </a:r>
            <a:endParaRPr lang="en-US" sz="1750" dirty="0"/>
          </a:p>
        </p:txBody>
      </p:sp>
      <p:pic>
        <p:nvPicPr>
          <p:cNvPr id="9"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77332" y="621387"/>
            <a:ext cx="6044327" cy="706160"/>
          </a:xfrm>
          <a:prstGeom prst="rect">
            <a:avLst/>
          </a:prstGeom>
          <a:noFill/>
          <a:ln/>
        </p:spPr>
        <p:txBody>
          <a:bodyPr wrap="none" lIns="0" tIns="0" rIns="0" bIns="0" rtlCol="0" anchor="t"/>
          <a:lstStyle/>
          <a:p>
            <a:pPr algn="l" indent="0" marL="0">
              <a:lnSpc>
                <a:spcPts val="5550"/>
              </a:lnSpc>
              <a:buNone/>
            </a:pPr>
            <a:r>
              <a:rPr lang="en-US" sz="4400" b="1" dirty="0">
                <a:solidFill>
                  <a:srgbClr val="253A7E"/>
                </a:solidFill>
                <a:latin typeface="Bitter Bold" pitchFamily="34" charset="0"/>
                <a:ea typeface="Bitter Bold" pitchFamily="34" charset="-122"/>
                <a:cs typeface="Bitter Bold" pitchFamily="34" charset="-120"/>
              </a:rPr>
              <a:t>Thailand's Major Cities</a:t>
            </a:r>
            <a:endParaRPr lang="en-US" sz="4400" dirty="0"/>
          </a:p>
        </p:txBody>
      </p:sp>
      <p:sp>
        <p:nvSpPr>
          <p:cNvPr id="4" name="Text 1"/>
          <p:cNvSpPr/>
          <p:nvPr/>
        </p:nvSpPr>
        <p:spPr>
          <a:xfrm>
            <a:off x="6277332" y="1892498"/>
            <a:ext cx="3505438" cy="1129903"/>
          </a:xfrm>
          <a:prstGeom prst="rect">
            <a:avLst/>
          </a:prstGeom>
          <a:noFill/>
          <a:ln/>
        </p:spPr>
        <p:txBody>
          <a:bodyPr wrap="square" lIns="0" tIns="0" rIns="0" bIns="0" rtlCol="0" anchor="t"/>
          <a:lstStyle/>
          <a:p>
            <a:pPr algn="l" indent="0" marL="0">
              <a:lnSpc>
                <a:spcPts val="4400"/>
              </a:lnSpc>
              <a:buNone/>
            </a:pPr>
            <a:r>
              <a:rPr lang="en-US" sz="3550" b="1" dirty="0">
                <a:solidFill>
                  <a:srgbClr val="253A7E"/>
                </a:solidFill>
                <a:latin typeface="Bitter Bold" pitchFamily="34" charset="0"/>
                <a:ea typeface="Bitter Bold" pitchFamily="34" charset="-122"/>
                <a:cs typeface="Bitter Bold" pitchFamily="34" charset="-120"/>
              </a:rPr>
              <a:t>Bangkok: The Capital City</a:t>
            </a:r>
            <a:endParaRPr lang="en-US" sz="3550" dirty="0"/>
          </a:p>
        </p:txBody>
      </p:sp>
      <p:sp>
        <p:nvSpPr>
          <p:cNvPr id="5" name="Text 2"/>
          <p:cNvSpPr/>
          <p:nvPr/>
        </p:nvSpPr>
        <p:spPr>
          <a:xfrm>
            <a:off x="6277332" y="3248382"/>
            <a:ext cx="3389828" cy="423624"/>
          </a:xfrm>
          <a:prstGeom prst="rect">
            <a:avLst/>
          </a:prstGeom>
          <a:noFill/>
          <a:ln/>
        </p:spPr>
        <p:txBody>
          <a:bodyPr wrap="none" lIns="0" tIns="0" rIns="0" bIns="0" rtlCol="0" anchor="t"/>
          <a:lstStyle/>
          <a:p>
            <a:pPr algn="l" indent="0" marL="0">
              <a:lnSpc>
                <a:spcPts val="3300"/>
              </a:lnSpc>
              <a:buNone/>
            </a:pPr>
            <a:r>
              <a:rPr lang="en-US" sz="2650" b="1" dirty="0">
                <a:solidFill>
                  <a:srgbClr val="253A7E"/>
                </a:solidFill>
                <a:latin typeface="Bitter Bold" pitchFamily="34" charset="0"/>
                <a:ea typeface="Bitter Bold" pitchFamily="34" charset="-122"/>
                <a:cs typeface="Bitter Bold" pitchFamily="34" charset="-120"/>
              </a:rPr>
              <a:t>Size and Population</a:t>
            </a:r>
            <a:endParaRPr lang="en-US" sz="2650" dirty="0"/>
          </a:p>
        </p:txBody>
      </p:sp>
      <p:sp>
        <p:nvSpPr>
          <p:cNvPr id="6" name="Text 3"/>
          <p:cNvSpPr/>
          <p:nvPr/>
        </p:nvSpPr>
        <p:spPr>
          <a:xfrm>
            <a:off x="6277332" y="3897987"/>
            <a:ext cx="3505438" cy="1445895"/>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1,568.737 km² in total area. Bangkok is the most populous city in Thailand with over 9 million total residents.</a:t>
            </a:r>
            <a:endParaRPr lang="en-US" sz="1750" dirty="0"/>
          </a:p>
        </p:txBody>
      </p:sp>
      <p:sp>
        <p:nvSpPr>
          <p:cNvPr id="7" name="Text 4"/>
          <p:cNvSpPr/>
          <p:nvPr/>
        </p:nvSpPr>
        <p:spPr>
          <a:xfrm>
            <a:off x="6277332" y="5547241"/>
            <a:ext cx="3505438" cy="289084"/>
          </a:xfrm>
          <a:prstGeom prst="rect">
            <a:avLst/>
          </a:prstGeom>
          <a:noFill/>
          <a:ln/>
        </p:spPr>
        <p:txBody>
          <a:bodyPr wrap="none" lIns="0" tIns="0" rIns="0" bIns="0" rtlCol="0" anchor="t"/>
          <a:lstStyle/>
          <a:p>
            <a:pPr algn="l" indent="0" marL="0">
              <a:lnSpc>
                <a:spcPts val="2250"/>
              </a:lnSpc>
              <a:buNone/>
            </a:pPr>
            <a:endParaRPr lang="en-US" sz="1400" dirty="0"/>
          </a:p>
        </p:txBody>
      </p:sp>
      <p:sp>
        <p:nvSpPr>
          <p:cNvPr id="8" name="Text 5"/>
          <p:cNvSpPr/>
          <p:nvPr/>
        </p:nvSpPr>
        <p:spPr>
          <a:xfrm>
            <a:off x="10341650" y="1892498"/>
            <a:ext cx="2824877" cy="353139"/>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Where is Bangkok?</a:t>
            </a:r>
            <a:endParaRPr lang="en-US" sz="2200" dirty="0"/>
          </a:p>
        </p:txBody>
      </p:sp>
      <p:pic>
        <p:nvPicPr>
          <p:cNvPr id="9" name="Image 1" descr="preencoded.png">    </p:cNvPr>
          <p:cNvPicPr>
            <a:picLocks noChangeAspect="1"/>
          </p:cNvPicPr>
          <p:nvPr/>
        </p:nvPicPr>
        <p:blipFill>
          <a:blip r:embed="rId2"/>
          <a:stretch>
            <a:fillRect/>
          </a:stretch>
        </p:blipFill>
        <p:spPr>
          <a:xfrm>
            <a:off x="10871954" y="2499836"/>
            <a:ext cx="2444829" cy="4310896"/>
          </a:xfrm>
          <a:prstGeom prst="rect">
            <a:avLst/>
          </a:prstGeom>
        </p:spPr>
      </p:pic>
      <p:sp>
        <p:nvSpPr>
          <p:cNvPr id="10" name="Text 6"/>
          <p:cNvSpPr/>
          <p:nvPr/>
        </p:nvSpPr>
        <p:spPr>
          <a:xfrm>
            <a:off x="6277332" y="7319129"/>
            <a:ext cx="7562136" cy="28908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NordNordWest</a:t>
            </a:r>
            <a:endParaRPr lang="en-US" sz="1400" dirty="0"/>
          </a:p>
        </p:txBody>
      </p:sp>
      <p:pic>
        <p:nvPicPr>
          <p:cNvPr id="11"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1749266"/>
            <a:ext cx="6766322"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Bangkok: The Capital City</a:t>
            </a:r>
            <a:endParaRPr lang="en-US" sz="4450" dirty="0"/>
          </a:p>
        </p:txBody>
      </p:sp>
      <p:sp>
        <p:nvSpPr>
          <p:cNvPr id="5" name="Shape 2"/>
          <p:cNvSpPr/>
          <p:nvPr/>
        </p:nvSpPr>
        <p:spPr>
          <a:xfrm>
            <a:off x="793790" y="2798207"/>
            <a:ext cx="6408063" cy="3136702"/>
          </a:xfrm>
          <a:prstGeom prst="roundRect">
            <a:avLst>
              <a:gd name="adj" fmla="val 3037"/>
            </a:avLst>
          </a:prstGeom>
          <a:solidFill>
            <a:srgbClr val="FEEECD"/>
          </a:solidFill>
          <a:ln w="7620">
            <a:solidFill>
              <a:srgbClr val="E4D4B3"/>
            </a:solidFill>
            <a:prstDash val="solid"/>
          </a:ln>
        </p:spPr>
      </p:sp>
      <p:sp>
        <p:nvSpPr>
          <p:cNvPr id="6" name="Text 3"/>
          <p:cNvSpPr/>
          <p:nvPr/>
        </p:nvSpPr>
        <p:spPr>
          <a:xfrm>
            <a:off x="1028224" y="3032641"/>
            <a:ext cx="3562588"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World's Longest City Name</a:t>
            </a:r>
            <a:endParaRPr lang="en-US" sz="2200" dirty="0"/>
          </a:p>
        </p:txBody>
      </p:sp>
      <p:sp>
        <p:nvSpPr>
          <p:cNvPr id="7" name="Text 4"/>
          <p:cNvSpPr/>
          <p:nvPr/>
        </p:nvSpPr>
        <p:spPr>
          <a:xfrm>
            <a:off x="1028224" y="3523059"/>
            <a:ext cx="5939195" cy="2177415"/>
          </a:xfrm>
          <a:prstGeom prst="rect">
            <a:avLst/>
          </a:prstGeom>
          <a:noFill/>
          <a:ln/>
        </p:spPr>
        <p:txBody>
          <a:bodyPr wrap="square" lIns="0" tIns="0" rIns="0" bIns="0" rtlCol="0" anchor="t"/>
          <a:lstStyle/>
          <a:p>
            <a:pPr algn="ctr" indent="0" marL="0">
              <a:lnSpc>
                <a:spcPts val="2850"/>
              </a:lnSpc>
              <a:buNone/>
            </a:pPr>
            <a:r>
              <a:rPr lang="en-US" sz="1750" i="1" dirty="0">
                <a:solidFill>
                  <a:srgbClr val="000000"/>
                </a:solidFill>
                <a:latin typeface="Bitter" pitchFamily="34" charset="0"/>
                <a:ea typeface="Bitter" pitchFamily="34" charset="-122"/>
                <a:cs typeface="Bitter" pitchFamily="34" charset="-120"/>
              </a:rPr>
              <a:t>Krungthepmahanakhon Amonrattanakosin Mahintharayutthaya Mahadilokphop Noppharatratchathaniburirom Udomratchaniwetmahasathan Amonphimanawatansathit Sakkathattiyawitsanukamprasit</a:t>
            </a:r>
            <a:endParaRPr lang="en-US" sz="1750" dirty="0"/>
          </a:p>
        </p:txBody>
      </p:sp>
      <p:sp>
        <p:nvSpPr>
          <p:cNvPr id="8" name="Shape 5"/>
          <p:cNvSpPr/>
          <p:nvPr/>
        </p:nvSpPr>
        <p:spPr>
          <a:xfrm>
            <a:off x="7428667" y="2798207"/>
            <a:ext cx="6408063" cy="3136702"/>
          </a:xfrm>
          <a:prstGeom prst="roundRect">
            <a:avLst>
              <a:gd name="adj" fmla="val 3037"/>
            </a:avLst>
          </a:prstGeom>
          <a:solidFill>
            <a:srgbClr val="FEEECD"/>
          </a:solidFill>
          <a:ln w="7620">
            <a:solidFill>
              <a:srgbClr val="E4D4B3"/>
            </a:solidFill>
            <a:prstDash val="solid"/>
          </a:ln>
        </p:spPr>
      </p:sp>
      <p:sp>
        <p:nvSpPr>
          <p:cNvPr id="9" name="Text 6"/>
          <p:cNvSpPr/>
          <p:nvPr/>
        </p:nvSpPr>
        <p:spPr>
          <a:xfrm>
            <a:off x="7663101" y="3032641"/>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Meaning</a:t>
            </a:r>
            <a:endParaRPr lang="en-US" sz="2200" dirty="0"/>
          </a:p>
        </p:txBody>
      </p:sp>
      <p:sp>
        <p:nvSpPr>
          <p:cNvPr id="10" name="Text 7"/>
          <p:cNvSpPr/>
          <p:nvPr/>
        </p:nvSpPr>
        <p:spPr>
          <a:xfrm>
            <a:off x="7663101" y="3523059"/>
            <a:ext cx="5939195" cy="1451610"/>
          </a:xfrm>
          <a:prstGeom prst="rect">
            <a:avLst/>
          </a:prstGeom>
          <a:noFill/>
          <a:ln/>
        </p:spPr>
        <p:txBody>
          <a:bodyPr wrap="square" lIns="0" tIns="0" rIns="0" bIns="0" rtlCol="0" anchor="t"/>
          <a:lstStyle/>
          <a:p>
            <a:pPr algn="l" indent="0" marL="0">
              <a:lnSpc>
                <a:spcPts val="2850"/>
              </a:lnSpc>
              <a:buNone/>
            </a:pPr>
            <a:r>
              <a:rPr lang="en-US" sz="1750" i="1" dirty="0">
                <a:solidFill>
                  <a:srgbClr val="000000"/>
                </a:solidFill>
                <a:latin typeface="Bitter" pitchFamily="34" charset="0"/>
                <a:ea typeface="Bitter" pitchFamily="34" charset="-122"/>
                <a:cs typeface="Bitter" pitchFamily="34" charset="-120"/>
              </a:rPr>
              <a:t>City of angels, great city of immortals, magnificent city of the nine gems, seat of the king, city of royal palaces, home of gods incarnate, erected by Vishvakarman at Indra's behest</a:t>
            </a:r>
            <a:endParaRPr lang="en-US" sz="1750" dirty="0"/>
          </a:p>
        </p:txBody>
      </p:sp>
      <p:sp>
        <p:nvSpPr>
          <p:cNvPr id="11" name="Text 8"/>
          <p:cNvSpPr/>
          <p:nvPr/>
        </p:nvSpPr>
        <p:spPr>
          <a:xfrm>
            <a:off x="793790" y="6190059"/>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Pixels</a:t>
            </a:r>
            <a:endParaRPr lang="en-US" sz="1400" dirty="0"/>
          </a:p>
        </p:txBody>
      </p:sp>
      <p:pic>
        <p:nvPicPr>
          <p:cNvPr id="12"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664369"/>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Thailand in Brief</a:t>
            </a:r>
            <a:endParaRPr lang="en-US" sz="4450" dirty="0"/>
          </a:p>
        </p:txBody>
      </p:sp>
      <p:sp>
        <p:nvSpPr>
          <p:cNvPr id="3" name="Text 1"/>
          <p:cNvSpPr/>
          <p:nvPr/>
        </p:nvSpPr>
        <p:spPr>
          <a:xfrm>
            <a:off x="793790" y="1826776"/>
            <a:ext cx="13042821" cy="1088708"/>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has been prepared by the Thailand Foundation to support students, scholars, and the general public who wish to give presentations about Thailand to their audiences—for example, exchange program students and international participants.</a:t>
            </a:r>
            <a:endParaRPr lang="en-US" sz="1750" dirty="0"/>
          </a:p>
        </p:txBody>
      </p:sp>
      <p:sp>
        <p:nvSpPr>
          <p:cNvPr id="4" name="Text 2"/>
          <p:cNvSpPr/>
          <p:nvPr/>
        </p:nvSpPr>
        <p:spPr>
          <a:xfrm>
            <a:off x="793790" y="3170634"/>
            <a:ext cx="130428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work presents some basic information about Thailand in 11 areas: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1) Geography,  2) History,  3) Politics and Government, 4) Economics,  5) Demographics,  6) Culture,  7) Values,  8) Thai People and Other Popularity That You May Know,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pPr algn="l" indent="0" marL="0">
              <a:lnSpc>
                <a:spcPts val="2850"/>
              </a:lnSpc>
              <a:buNone/>
            </a:pPr>
            <a:r>
              <a:rPr lang="en-US" sz="1750" b="1" i="1" dirty="0">
                <a:solidFill>
                  <a:srgbClr val="000000"/>
                </a:solidFill>
                <a:latin typeface="Bitter" pitchFamily="34" charset="0"/>
                <a:ea typeface="Bitter" pitchFamily="34" charset="-122"/>
                <a:cs typeface="Bitter" pitchFamily="34" charset="-120"/>
              </a:rPr>
              <a:t>9) Misconceptions about Thailand,  10) Thailand's Role on the Global Stage, and  11) Rankings Related to Thailand.</a:t>
            </a:r>
            <a:endParaRPr lang="en-US" sz="1750" dirty="0"/>
          </a:p>
        </p:txBody>
      </p:sp>
      <p:sp>
        <p:nvSpPr>
          <p:cNvPr id="5" name="Text 3"/>
          <p:cNvSpPr/>
          <p:nvPr/>
        </p:nvSpPr>
        <p:spPr>
          <a:xfrm>
            <a:off x="793790" y="4514493"/>
            <a:ext cx="13042821" cy="1451610"/>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is produced in both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PDF file (.pdf)</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 Powerpoint Presentation (.pptx)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formats, consisting of xx slides. Users may download and select the topics they wish to present, and may rearrange the sequence of the slides as appropriate. However, the content of this document cannot be edited. Reproduction or use for commercial purposes without permission from the Thailand Foundation is not allowed.</a:t>
            </a:r>
            <a:endParaRPr lang="en-US" sz="1750" dirty="0"/>
          </a:p>
        </p:txBody>
      </p:sp>
      <p:sp>
        <p:nvSpPr>
          <p:cNvPr id="6" name="Text 4"/>
          <p:cNvSpPr/>
          <p:nvPr/>
        </p:nvSpPr>
        <p:spPr>
          <a:xfrm>
            <a:off x="793790" y="6221254"/>
            <a:ext cx="13042821" cy="725805"/>
          </a:xfrm>
          <a:prstGeom prst="rect">
            <a:avLst/>
          </a:prstGeom>
          <a:noFill/>
          <a:ln/>
        </p:spPr>
        <p:txBody>
          <a:bodyPr wrap="squar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in Brief"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will be updated every third quarter each year. For inquiries or further suggestions, please contact the Thailand Foundation at </a:t>
            </a:r>
            <a:pPr algn="l" indent="0" marL="0">
              <a:lnSpc>
                <a:spcPts val="2850"/>
              </a:lnSpc>
              <a:buNone/>
            </a:pPr>
            <a:r>
              <a:rPr lang="en-US" sz="175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t>
            </a:r>
            <a:endParaRPr lang="en-US" sz="1750" dirty="0"/>
          </a:p>
        </p:txBody>
      </p:sp>
      <p:sp>
        <p:nvSpPr>
          <p:cNvPr id="7" name="Text 5"/>
          <p:cNvSpPr/>
          <p:nvPr/>
        </p:nvSpPr>
        <p:spPr>
          <a:xfrm>
            <a:off x="793790" y="7202210"/>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27 May 2025</a:t>
            </a:r>
            <a:endParaRPr lang="en-US" sz="175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51403" y="590312"/>
            <a:ext cx="5174456" cy="536734"/>
          </a:xfrm>
          <a:prstGeom prst="rect">
            <a:avLst/>
          </a:prstGeom>
          <a:noFill/>
          <a:ln/>
        </p:spPr>
        <p:txBody>
          <a:bodyPr wrap="none" lIns="0" tIns="0" rIns="0" bIns="0" rtlCol="0" anchor="t"/>
          <a:lstStyle/>
          <a:p>
            <a:pPr algn="l" indent="0" marL="0">
              <a:lnSpc>
                <a:spcPts val="4200"/>
              </a:lnSpc>
              <a:buNone/>
            </a:pPr>
            <a:r>
              <a:rPr lang="en-US" sz="3350" b="1" dirty="0">
                <a:solidFill>
                  <a:srgbClr val="253A7E"/>
                </a:solidFill>
                <a:latin typeface="Bitter Bold" pitchFamily="34" charset="0"/>
                <a:ea typeface="Bitter Bold" pitchFamily="34" charset="-122"/>
                <a:cs typeface="Bitter Bold" pitchFamily="34" charset="-120"/>
              </a:rPr>
              <a:t>Bangkok's Historic Places</a:t>
            </a:r>
            <a:endParaRPr lang="en-US" sz="3350" dirty="0"/>
          </a:p>
        </p:txBody>
      </p:sp>
      <p:pic>
        <p:nvPicPr>
          <p:cNvPr id="3" name="Image 0" descr="preencoded.png">    </p:cNvPr>
          <p:cNvPicPr>
            <a:picLocks noChangeAspect="1"/>
          </p:cNvPicPr>
          <p:nvPr/>
        </p:nvPicPr>
        <p:blipFill>
          <a:blip r:embed="rId1"/>
          <a:stretch>
            <a:fillRect/>
          </a:stretch>
        </p:blipFill>
        <p:spPr>
          <a:xfrm>
            <a:off x="751403" y="1556385"/>
            <a:ext cx="4196953" cy="2593896"/>
          </a:xfrm>
          <a:prstGeom prst="rect">
            <a:avLst/>
          </a:prstGeom>
        </p:spPr>
      </p:pic>
      <p:sp>
        <p:nvSpPr>
          <p:cNvPr id="4" name="Text 1"/>
          <p:cNvSpPr/>
          <p:nvPr/>
        </p:nvSpPr>
        <p:spPr>
          <a:xfrm>
            <a:off x="751403" y="4418648"/>
            <a:ext cx="3356253" cy="335399"/>
          </a:xfrm>
          <a:prstGeom prst="rect">
            <a:avLst/>
          </a:prstGeom>
          <a:noFill/>
          <a:ln/>
        </p:spPr>
        <p:txBody>
          <a:bodyPr wrap="none" lIns="0" tIns="0" rIns="0" bIns="0" rtlCol="0" anchor="t"/>
          <a:lstStyle/>
          <a:p>
            <a:pPr algn="l" indent="0" marL="0">
              <a:lnSpc>
                <a:spcPts val="2600"/>
              </a:lnSpc>
              <a:buNone/>
            </a:pPr>
            <a:r>
              <a:rPr lang="en-US" sz="2100" b="1" dirty="0">
                <a:solidFill>
                  <a:srgbClr val="000000"/>
                </a:solidFill>
                <a:latin typeface="Bitter Bold" pitchFamily="34" charset="0"/>
                <a:ea typeface="Bitter Bold" pitchFamily="34" charset="-122"/>
                <a:cs typeface="Bitter Bold" pitchFamily="34" charset="-120"/>
              </a:rPr>
              <a:t>The Grand Palace Complex</a:t>
            </a:r>
            <a:endParaRPr lang="en-US" sz="2100" dirty="0"/>
          </a:p>
        </p:txBody>
      </p:sp>
      <p:sp>
        <p:nvSpPr>
          <p:cNvPr id="5" name="Text 2"/>
          <p:cNvSpPr/>
          <p:nvPr/>
        </p:nvSpPr>
        <p:spPr>
          <a:xfrm>
            <a:off x="751403" y="4882753"/>
            <a:ext cx="4196953" cy="2403634"/>
          </a:xfrm>
          <a:prstGeom prst="rect">
            <a:avLst/>
          </a:prstGeom>
          <a:noFill/>
          <a:ln/>
        </p:spPr>
        <p:txBody>
          <a:bodyPr wrap="square" lIns="0" tIns="0" rIns="0" bIns="0" rtlCol="0" anchor="t"/>
          <a:lstStyle/>
          <a:p>
            <a:pPr algn="l" indent="0" marL="0">
              <a:lnSpc>
                <a:spcPts val="2700"/>
              </a:lnSpc>
              <a:buNone/>
            </a:pPr>
            <a:r>
              <a:rPr lang="en-US" sz="1650" b="1" dirty="0">
                <a:solidFill>
                  <a:srgbClr val="000000"/>
                </a:solidFill>
                <a:latin typeface="Bitter" pitchFamily="34" charset="0"/>
                <a:ea typeface="Bitter" pitchFamily="34" charset="-122"/>
                <a:cs typeface="Bitter" pitchFamily="34" charset="-120"/>
              </a:rPr>
              <a:t>The Grand Palace</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sits at the heart of Bangkok and has been the official residence of the monarchy since 1782. Located in the Grand Palace, </a:t>
            </a:r>
            <a:pPr algn="l" indent="0" marL="0">
              <a:lnSpc>
                <a:spcPts val="2700"/>
              </a:lnSpc>
              <a:buNone/>
            </a:pPr>
            <a:r>
              <a:rPr lang="en-US" sz="1650" b="1" dirty="0">
                <a:solidFill>
                  <a:srgbClr val="000000"/>
                </a:solidFill>
                <a:latin typeface="Bitter" pitchFamily="34" charset="0"/>
                <a:ea typeface="Bitter" pitchFamily="34" charset="-122"/>
                <a:cs typeface="Bitter" pitchFamily="34" charset="-120"/>
              </a:rPr>
              <a:t>Wat Phra Kaew</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is Thailand’s most sacred site housing the revered </a:t>
            </a:r>
            <a:pPr algn="l" indent="0" marL="0">
              <a:lnSpc>
                <a:spcPts val="2700"/>
              </a:lnSpc>
              <a:buNone/>
            </a:pPr>
            <a:r>
              <a:rPr lang="en-US" sz="1650" b="1" dirty="0">
                <a:solidFill>
                  <a:srgbClr val="000000"/>
                </a:solidFill>
                <a:latin typeface="Bitter" pitchFamily="34" charset="0"/>
                <a:ea typeface="Bitter" pitchFamily="34" charset="-122"/>
                <a:cs typeface="Bitter" pitchFamily="34" charset="-120"/>
              </a:rPr>
              <a:t>Emerald Buddha</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statue.</a:t>
            </a:r>
            <a:endParaRPr lang="en-US" sz="1650" dirty="0"/>
          </a:p>
        </p:txBody>
      </p:sp>
      <p:pic>
        <p:nvPicPr>
          <p:cNvPr id="6" name="Image 1" descr="preencoded.png">    </p:cNvPr>
          <p:cNvPicPr>
            <a:picLocks noChangeAspect="1"/>
          </p:cNvPicPr>
          <p:nvPr/>
        </p:nvPicPr>
        <p:blipFill>
          <a:blip r:embed="rId2"/>
          <a:stretch>
            <a:fillRect/>
          </a:stretch>
        </p:blipFill>
        <p:spPr>
          <a:xfrm>
            <a:off x="5216723" y="1556385"/>
            <a:ext cx="4196953" cy="2593896"/>
          </a:xfrm>
          <a:prstGeom prst="rect">
            <a:avLst/>
          </a:prstGeom>
        </p:spPr>
      </p:pic>
      <p:sp>
        <p:nvSpPr>
          <p:cNvPr id="7" name="Text 3"/>
          <p:cNvSpPr/>
          <p:nvPr/>
        </p:nvSpPr>
        <p:spPr>
          <a:xfrm>
            <a:off x="5216723" y="4418648"/>
            <a:ext cx="2683669" cy="335399"/>
          </a:xfrm>
          <a:prstGeom prst="rect">
            <a:avLst/>
          </a:prstGeom>
          <a:noFill/>
          <a:ln/>
        </p:spPr>
        <p:txBody>
          <a:bodyPr wrap="none" lIns="0" tIns="0" rIns="0" bIns="0" rtlCol="0" anchor="t"/>
          <a:lstStyle/>
          <a:p>
            <a:pPr algn="l" indent="0" marL="0">
              <a:lnSpc>
                <a:spcPts val="2600"/>
              </a:lnSpc>
              <a:buNone/>
            </a:pPr>
            <a:r>
              <a:rPr lang="en-US" sz="2100" b="1" dirty="0">
                <a:solidFill>
                  <a:srgbClr val="000000"/>
                </a:solidFill>
                <a:latin typeface="Bitter Bold" pitchFamily="34" charset="0"/>
                <a:ea typeface="Bitter Bold" pitchFamily="34" charset="-122"/>
                <a:cs typeface="Bitter Bold" pitchFamily="34" charset="-120"/>
              </a:rPr>
              <a:t>Wat Pho</a:t>
            </a:r>
            <a:endParaRPr lang="en-US" sz="2100" dirty="0"/>
          </a:p>
        </p:txBody>
      </p:sp>
      <p:sp>
        <p:nvSpPr>
          <p:cNvPr id="8" name="Text 4"/>
          <p:cNvSpPr/>
          <p:nvPr/>
        </p:nvSpPr>
        <p:spPr>
          <a:xfrm>
            <a:off x="5216723" y="4882753"/>
            <a:ext cx="4196953" cy="1373505"/>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One of Bangkok’s oldest temples, Wat Pho is home to the massive </a:t>
            </a:r>
            <a:pPr algn="l" indent="0" marL="0">
              <a:lnSpc>
                <a:spcPts val="2700"/>
              </a:lnSpc>
              <a:buNone/>
            </a:pPr>
            <a:r>
              <a:rPr lang="en-US" sz="1650" b="1" dirty="0">
                <a:solidFill>
                  <a:srgbClr val="000000"/>
                </a:solidFill>
                <a:latin typeface="Bitter" pitchFamily="34" charset="0"/>
                <a:ea typeface="Bitter" pitchFamily="34" charset="-122"/>
                <a:cs typeface="Bitter" pitchFamily="34" charset="-120"/>
              </a:rPr>
              <a:t>Reclining Buddha</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statue and a center of traditional Thai massage.</a:t>
            </a:r>
            <a:endParaRPr lang="en-US" sz="1650" dirty="0"/>
          </a:p>
        </p:txBody>
      </p:sp>
      <p:sp>
        <p:nvSpPr>
          <p:cNvPr id="9" name="Text 5"/>
          <p:cNvSpPr/>
          <p:nvPr/>
        </p:nvSpPr>
        <p:spPr>
          <a:xfrm>
            <a:off x="5216723" y="6384965"/>
            <a:ext cx="4196953" cy="274796"/>
          </a:xfrm>
          <a:prstGeom prst="rect">
            <a:avLst/>
          </a:prstGeom>
          <a:noFill/>
          <a:ln/>
        </p:spPr>
        <p:txBody>
          <a:bodyPr wrap="none" lIns="0" tIns="0" rIns="0" bIns="0" rtlCol="0" anchor="t"/>
          <a:lstStyle/>
          <a:p>
            <a:pPr algn="l" indent="0" marL="0">
              <a:lnSpc>
                <a:spcPts val="2150"/>
              </a:lnSpc>
              <a:buNone/>
            </a:pPr>
            <a:endParaRPr lang="en-US" sz="1350" dirty="0"/>
          </a:p>
        </p:txBody>
      </p:sp>
      <p:pic>
        <p:nvPicPr>
          <p:cNvPr id="10" name="Image 2" descr="preencoded.png">    </p:cNvPr>
          <p:cNvPicPr>
            <a:picLocks noChangeAspect="1"/>
          </p:cNvPicPr>
          <p:nvPr/>
        </p:nvPicPr>
        <p:blipFill>
          <a:blip r:embed="rId3"/>
          <a:stretch>
            <a:fillRect/>
          </a:stretch>
        </p:blipFill>
        <p:spPr>
          <a:xfrm>
            <a:off x="9682043" y="1556385"/>
            <a:ext cx="4196953" cy="2593896"/>
          </a:xfrm>
          <a:prstGeom prst="rect">
            <a:avLst/>
          </a:prstGeom>
        </p:spPr>
      </p:pic>
      <p:sp>
        <p:nvSpPr>
          <p:cNvPr id="11" name="Text 6"/>
          <p:cNvSpPr/>
          <p:nvPr/>
        </p:nvSpPr>
        <p:spPr>
          <a:xfrm>
            <a:off x="9682043" y="4418648"/>
            <a:ext cx="2683669" cy="335399"/>
          </a:xfrm>
          <a:prstGeom prst="rect">
            <a:avLst/>
          </a:prstGeom>
          <a:noFill/>
          <a:ln/>
        </p:spPr>
        <p:txBody>
          <a:bodyPr wrap="none" lIns="0" tIns="0" rIns="0" bIns="0" rtlCol="0" anchor="t"/>
          <a:lstStyle/>
          <a:p>
            <a:pPr algn="l" indent="0" marL="0">
              <a:lnSpc>
                <a:spcPts val="2600"/>
              </a:lnSpc>
              <a:buNone/>
            </a:pPr>
            <a:r>
              <a:rPr lang="en-US" sz="2100" b="1" dirty="0">
                <a:solidFill>
                  <a:srgbClr val="000000"/>
                </a:solidFill>
                <a:latin typeface="Bitter Bold" pitchFamily="34" charset="0"/>
                <a:ea typeface="Bitter Bold" pitchFamily="34" charset="-122"/>
                <a:cs typeface="Bitter Bold" pitchFamily="34" charset="-120"/>
              </a:rPr>
              <a:t>Wat Arun</a:t>
            </a:r>
            <a:endParaRPr lang="en-US" sz="2100" dirty="0"/>
          </a:p>
        </p:txBody>
      </p:sp>
      <p:sp>
        <p:nvSpPr>
          <p:cNvPr id="12" name="Text 7"/>
          <p:cNvSpPr/>
          <p:nvPr/>
        </p:nvSpPr>
        <p:spPr>
          <a:xfrm>
            <a:off x="9682043" y="4882753"/>
            <a:ext cx="4196953" cy="2060258"/>
          </a:xfrm>
          <a:prstGeom prst="rect">
            <a:avLst/>
          </a:prstGeom>
          <a:noFill/>
          <a:ln/>
        </p:spPr>
        <p:txBody>
          <a:bodyPr wrap="square" lIns="0" tIns="0" rIns="0" bIns="0" rtlCol="0" anchor="t"/>
          <a:lstStyle/>
          <a:p>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Wat Arun, or </a:t>
            </a:r>
            <a:pPr algn="l" indent="0" marL="0">
              <a:lnSpc>
                <a:spcPts val="2700"/>
              </a:lnSpc>
              <a:buNone/>
            </a:pPr>
            <a:r>
              <a:rPr lang="en-US" sz="1650" b="1" dirty="0">
                <a:solidFill>
                  <a:srgbClr val="000000"/>
                </a:solidFill>
                <a:latin typeface="Bitter" pitchFamily="34" charset="0"/>
                <a:ea typeface="Bitter" pitchFamily="34" charset="-122"/>
                <a:cs typeface="Bitter" pitchFamily="34" charset="-120"/>
              </a:rPr>
              <a:t>the Temple of Dawn</a:t>
            </a:r>
            <a:pPr algn="l" indent="0" marL="0">
              <a:lnSpc>
                <a:spcPts val="2700"/>
              </a:lnSpc>
              <a:buNone/>
            </a:pPr>
            <a:r>
              <a:rPr lang="en-US" sz="1650" dirty="0">
                <a:solidFill>
                  <a:srgbClr val="000000"/>
                </a:solidFill>
                <a:latin typeface="Bitter" pitchFamily="34" charset="0"/>
                <a:ea typeface="Bitter" pitchFamily="34" charset="-122"/>
                <a:cs typeface="Bitter" pitchFamily="34" charset="-120"/>
              </a:rPr>
              <a:t>, stands as a stunning monument on the bank of Chao Phraya river serving as the first sign to travelers sailing from the Gulf of Thailand that they have arrived in Bangkok.</a:t>
            </a:r>
            <a:endParaRPr lang="en-US" sz="1650" dirty="0"/>
          </a:p>
        </p:txBody>
      </p:sp>
      <p:sp>
        <p:nvSpPr>
          <p:cNvPr id="13" name="Text 8"/>
          <p:cNvSpPr/>
          <p:nvPr/>
        </p:nvSpPr>
        <p:spPr>
          <a:xfrm>
            <a:off x="751403" y="7527846"/>
            <a:ext cx="13127593" cy="274796"/>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Sun Leisure World, Roasn, Tourism Authority of Thailand</a:t>
            </a:r>
            <a:endParaRPr lang="en-US" sz="1350" dirty="0"/>
          </a:p>
        </p:txBody>
      </p:sp>
      <p:pic>
        <p:nvPicPr>
          <p:cNvPr id="14"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sp>
        <p:nvSpPr>
          <p:cNvPr id="2" name="Text 0"/>
          <p:cNvSpPr/>
          <p:nvPr/>
        </p:nvSpPr>
        <p:spPr>
          <a:xfrm>
            <a:off x="790932" y="621387"/>
            <a:ext cx="8954333" cy="706160"/>
          </a:xfrm>
          <a:prstGeom prst="rect">
            <a:avLst/>
          </a:prstGeom>
          <a:noFill/>
          <a:ln/>
        </p:spPr>
        <p:txBody>
          <a:bodyPr wrap="none" lIns="0" tIns="0" rIns="0" bIns="0" rtlCol="0" anchor="t"/>
          <a:lstStyle/>
          <a:p>
            <a:pPr algn="l" indent="0" marL="0">
              <a:lnSpc>
                <a:spcPts val="5550"/>
              </a:lnSpc>
              <a:buNone/>
            </a:pPr>
            <a:r>
              <a:rPr lang="en-US" sz="4400" b="1" dirty="0">
                <a:solidFill>
                  <a:srgbClr val="253A7E"/>
                </a:solidFill>
                <a:latin typeface="Bitter Bold" pitchFamily="34" charset="0"/>
                <a:ea typeface="Bitter Bold" pitchFamily="34" charset="-122"/>
                <a:cs typeface="Bitter Bold" pitchFamily="34" charset="-120"/>
              </a:rPr>
              <a:t>Bangkok's Shopping Destinations</a:t>
            </a:r>
            <a:endParaRPr lang="en-US" sz="4400" dirty="0"/>
          </a:p>
        </p:txBody>
      </p:sp>
      <p:pic>
        <p:nvPicPr>
          <p:cNvPr id="3" name="Image 0" descr="preencoded.png">    </p:cNvPr>
          <p:cNvPicPr>
            <a:picLocks noChangeAspect="1"/>
          </p:cNvPicPr>
          <p:nvPr/>
        </p:nvPicPr>
        <p:blipFill>
          <a:blip r:embed="rId1"/>
          <a:stretch>
            <a:fillRect/>
          </a:stretch>
        </p:blipFill>
        <p:spPr>
          <a:xfrm>
            <a:off x="790932" y="1779508"/>
            <a:ext cx="4161234" cy="2571750"/>
          </a:xfrm>
          <a:prstGeom prst="rect">
            <a:avLst/>
          </a:prstGeom>
        </p:spPr>
      </p:pic>
      <p:sp>
        <p:nvSpPr>
          <p:cNvPr id="4" name="Text 1"/>
          <p:cNvSpPr/>
          <p:nvPr/>
        </p:nvSpPr>
        <p:spPr>
          <a:xfrm>
            <a:off x="790932" y="4633674"/>
            <a:ext cx="3697605" cy="423624"/>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Siam Shopping District</a:t>
            </a:r>
            <a:endParaRPr lang="en-US" sz="2650" dirty="0"/>
          </a:p>
        </p:txBody>
      </p:sp>
      <p:sp>
        <p:nvSpPr>
          <p:cNvPr id="5" name="Text 2"/>
          <p:cNvSpPr/>
          <p:nvPr/>
        </p:nvSpPr>
        <p:spPr>
          <a:xfrm>
            <a:off x="790932" y="5192792"/>
            <a:ext cx="4161234" cy="180736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One of the top shopping destinations in the world, featuring Siam Paragon, Siam Center, Siam Discovery, Siam Square One, MBK Center, Central World, etc.</a:t>
            </a:r>
            <a:endParaRPr lang="en-US" sz="1750" dirty="0"/>
          </a:p>
        </p:txBody>
      </p:sp>
      <p:pic>
        <p:nvPicPr>
          <p:cNvPr id="6" name="Image 1" descr="preencoded.png">    </p:cNvPr>
          <p:cNvPicPr>
            <a:picLocks noChangeAspect="1"/>
          </p:cNvPicPr>
          <p:nvPr/>
        </p:nvPicPr>
        <p:blipFill>
          <a:blip r:embed="rId2"/>
          <a:stretch>
            <a:fillRect/>
          </a:stretch>
        </p:blipFill>
        <p:spPr>
          <a:xfrm>
            <a:off x="5234583" y="1779508"/>
            <a:ext cx="4161234" cy="2571750"/>
          </a:xfrm>
          <a:prstGeom prst="rect">
            <a:avLst/>
          </a:prstGeom>
        </p:spPr>
      </p:pic>
      <p:sp>
        <p:nvSpPr>
          <p:cNvPr id="7" name="Text 3"/>
          <p:cNvSpPr/>
          <p:nvPr/>
        </p:nvSpPr>
        <p:spPr>
          <a:xfrm>
            <a:off x="5234583" y="4633674"/>
            <a:ext cx="3389828" cy="423624"/>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Chatuchak Market</a:t>
            </a:r>
            <a:endParaRPr lang="en-US" sz="2650" dirty="0"/>
          </a:p>
        </p:txBody>
      </p:sp>
      <p:sp>
        <p:nvSpPr>
          <p:cNvPr id="8" name="Text 4"/>
          <p:cNvSpPr/>
          <p:nvPr/>
        </p:nvSpPr>
        <p:spPr>
          <a:xfrm>
            <a:off x="5234583" y="5192792"/>
            <a:ext cx="4161234" cy="180736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Thailand's biggest market with over </a:t>
            </a:r>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200,000 visitors</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 every weekend. It offers diverse goods, selling anything from antiques, furniture, cosmetics, clothing to pets and plants.</a:t>
            </a:r>
            <a:endParaRPr lang="en-US" sz="1750" dirty="0"/>
          </a:p>
        </p:txBody>
      </p:sp>
      <p:pic>
        <p:nvPicPr>
          <p:cNvPr id="9" name="Image 2" descr="preencoded.png">    </p:cNvPr>
          <p:cNvPicPr>
            <a:picLocks noChangeAspect="1"/>
          </p:cNvPicPr>
          <p:nvPr/>
        </p:nvPicPr>
        <p:blipFill>
          <a:blip r:embed="rId3"/>
          <a:stretch>
            <a:fillRect/>
          </a:stretch>
        </p:blipFill>
        <p:spPr>
          <a:xfrm>
            <a:off x="9678233" y="1779508"/>
            <a:ext cx="4161234" cy="2571750"/>
          </a:xfrm>
          <a:prstGeom prst="rect">
            <a:avLst/>
          </a:prstGeom>
        </p:spPr>
      </p:pic>
      <p:sp>
        <p:nvSpPr>
          <p:cNvPr id="10" name="Text 5"/>
          <p:cNvSpPr/>
          <p:nvPr/>
        </p:nvSpPr>
        <p:spPr>
          <a:xfrm>
            <a:off x="9678233" y="4633674"/>
            <a:ext cx="4161234" cy="847249"/>
          </a:xfrm>
          <a:prstGeom prst="rect">
            <a:avLst/>
          </a:prstGeom>
          <a:noFill/>
          <a:ln/>
        </p:spPr>
        <p:txBody>
          <a:bodyPr wrap="squar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Khlong Lat Mayom Floating Market</a:t>
            </a:r>
            <a:endParaRPr lang="en-US" sz="2650" dirty="0"/>
          </a:p>
        </p:txBody>
      </p:sp>
      <p:sp>
        <p:nvSpPr>
          <p:cNvPr id="11" name="Text 6"/>
          <p:cNvSpPr/>
          <p:nvPr/>
        </p:nvSpPr>
        <p:spPr>
          <a:xfrm>
            <a:off x="9678233" y="5616416"/>
            <a:ext cx="4161234" cy="1084421"/>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 traditional Thai floating market experience in Bangkok, offering local foods and goods.</a:t>
            </a:r>
            <a:endParaRPr lang="en-US" sz="1750" dirty="0"/>
          </a:p>
        </p:txBody>
      </p:sp>
      <p:sp>
        <p:nvSpPr>
          <p:cNvPr id="12" name="Text 7"/>
          <p:cNvSpPr/>
          <p:nvPr/>
        </p:nvSpPr>
        <p:spPr>
          <a:xfrm>
            <a:off x="790932" y="7254359"/>
            <a:ext cx="13048536" cy="361474"/>
          </a:xfrm>
          <a:prstGeom prst="rect">
            <a:avLst/>
          </a:prstGeom>
          <a:noFill/>
          <a:ln/>
        </p:spPr>
        <p:txBody>
          <a:bodyPr wrap="non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Photo credit: Siampiwat, Thairath, The Unusual Trip</a:t>
            </a:r>
            <a:endParaRPr lang="en-US" sz="1750" dirty="0"/>
          </a:p>
        </p:txBody>
      </p:sp>
      <p:pic>
        <p:nvPicPr>
          <p:cNvPr id="13"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Text 0"/>
          <p:cNvSpPr/>
          <p:nvPr/>
        </p:nvSpPr>
        <p:spPr>
          <a:xfrm>
            <a:off x="793790" y="1193959"/>
            <a:ext cx="5936813"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Chinatown (Yaowarat)</a:t>
            </a:r>
            <a:endParaRPr lang="en-US" sz="4450" dirty="0"/>
          </a:p>
        </p:txBody>
      </p:sp>
      <p:pic>
        <p:nvPicPr>
          <p:cNvPr id="3" name="Image 0" descr="preencoded.png">    </p:cNvPr>
          <p:cNvPicPr>
            <a:picLocks noChangeAspect="1"/>
          </p:cNvPicPr>
          <p:nvPr/>
        </p:nvPicPr>
        <p:blipFill>
          <a:blip r:embed="rId1"/>
          <a:stretch>
            <a:fillRect/>
          </a:stretch>
        </p:blipFill>
        <p:spPr>
          <a:xfrm>
            <a:off x="793790" y="2356366"/>
            <a:ext cx="3048000" cy="1883807"/>
          </a:xfrm>
          <a:prstGeom prst="rect">
            <a:avLst/>
          </a:prstGeom>
        </p:spPr>
      </p:pic>
      <p:sp>
        <p:nvSpPr>
          <p:cNvPr id="4" name="Text 1"/>
          <p:cNvSpPr/>
          <p:nvPr/>
        </p:nvSpPr>
        <p:spPr>
          <a:xfrm>
            <a:off x="793790" y="4523661"/>
            <a:ext cx="3048000"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Yaowarat Road</a:t>
            </a:r>
            <a:endParaRPr lang="en-US" sz="2650" dirty="0"/>
          </a:p>
        </p:txBody>
      </p:sp>
      <p:sp>
        <p:nvSpPr>
          <p:cNvPr id="5" name="Text 2"/>
          <p:cNvSpPr/>
          <p:nvPr/>
        </p:nvSpPr>
        <p:spPr>
          <a:xfrm>
            <a:off x="793790" y="5085040"/>
            <a:ext cx="3048000" cy="290274"/>
          </a:xfrm>
          <a:prstGeom prst="rect">
            <a:avLst/>
          </a:prstGeom>
          <a:noFill/>
          <a:ln/>
        </p:spPr>
        <p:txBody>
          <a:bodyPr wrap="none" lIns="0" tIns="0" rIns="0" bIns="0" rtlCol="0" anchor="t"/>
          <a:lstStyle/>
          <a:p>
            <a:pPr algn="l" indent="0" marL="0">
              <a:lnSpc>
                <a:spcPts val="2250"/>
              </a:lnSpc>
              <a:buNone/>
            </a:pPr>
            <a:endParaRPr lang="en-US" sz="1400" dirty="0"/>
          </a:p>
        </p:txBody>
      </p:sp>
      <p:pic>
        <p:nvPicPr>
          <p:cNvPr id="6" name="Image 1" descr="preencoded.png">    </p:cNvPr>
          <p:cNvPicPr>
            <a:picLocks noChangeAspect="1"/>
          </p:cNvPicPr>
          <p:nvPr/>
        </p:nvPicPr>
        <p:blipFill>
          <a:blip r:embed="rId2"/>
          <a:stretch>
            <a:fillRect/>
          </a:stretch>
        </p:blipFill>
        <p:spPr>
          <a:xfrm>
            <a:off x="4125278" y="2356366"/>
            <a:ext cx="3048119" cy="1883807"/>
          </a:xfrm>
          <a:prstGeom prst="rect">
            <a:avLst/>
          </a:prstGeom>
        </p:spPr>
      </p:pic>
      <p:sp>
        <p:nvSpPr>
          <p:cNvPr id="7" name="Text 3"/>
          <p:cNvSpPr/>
          <p:nvPr/>
        </p:nvSpPr>
        <p:spPr>
          <a:xfrm>
            <a:off x="4125278" y="4523661"/>
            <a:ext cx="3048119"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Dragon Gate </a:t>
            </a:r>
            <a:endParaRPr lang="en-US" sz="2650" dirty="0"/>
          </a:p>
        </p:txBody>
      </p:sp>
      <p:pic>
        <p:nvPicPr>
          <p:cNvPr id="8" name="Image 2" descr="preencoded.png">    </p:cNvPr>
          <p:cNvPicPr>
            <a:picLocks noChangeAspect="1"/>
          </p:cNvPicPr>
          <p:nvPr/>
        </p:nvPicPr>
        <p:blipFill>
          <a:blip r:embed="rId3"/>
          <a:stretch>
            <a:fillRect/>
          </a:stretch>
        </p:blipFill>
        <p:spPr>
          <a:xfrm>
            <a:off x="7456884" y="2356366"/>
            <a:ext cx="3048119" cy="1883807"/>
          </a:xfrm>
          <a:prstGeom prst="rect">
            <a:avLst/>
          </a:prstGeom>
        </p:spPr>
      </p:pic>
      <p:sp>
        <p:nvSpPr>
          <p:cNvPr id="9" name="Text 4"/>
          <p:cNvSpPr/>
          <p:nvPr/>
        </p:nvSpPr>
        <p:spPr>
          <a:xfrm>
            <a:off x="7456884" y="4523661"/>
            <a:ext cx="3048119" cy="1275874"/>
          </a:xfrm>
          <a:prstGeom prst="rect">
            <a:avLst/>
          </a:prstGeom>
          <a:noFill/>
          <a:ln/>
        </p:spPr>
        <p:txBody>
          <a:bodyPr wrap="squar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The Golden Buddha at Wat Traimitr</a:t>
            </a:r>
            <a:endParaRPr lang="en-US" sz="2650" dirty="0"/>
          </a:p>
        </p:txBody>
      </p:sp>
      <p:pic>
        <p:nvPicPr>
          <p:cNvPr id="10" name="Image 3" descr="preencoded.png">    </p:cNvPr>
          <p:cNvPicPr>
            <a:picLocks noChangeAspect="1"/>
          </p:cNvPicPr>
          <p:nvPr/>
        </p:nvPicPr>
        <p:blipFill>
          <a:blip r:embed="rId4"/>
          <a:stretch>
            <a:fillRect/>
          </a:stretch>
        </p:blipFill>
        <p:spPr>
          <a:xfrm>
            <a:off x="10788491" y="2356366"/>
            <a:ext cx="3048119" cy="1883807"/>
          </a:xfrm>
          <a:prstGeom prst="rect">
            <a:avLst/>
          </a:prstGeom>
        </p:spPr>
      </p:pic>
      <p:sp>
        <p:nvSpPr>
          <p:cNvPr id="11" name="Text 5"/>
          <p:cNvSpPr/>
          <p:nvPr/>
        </p:nvSpPr>
        <p:spPr>
          <a:xfrm>
            <a:off x="10788491" y="4523661"/>
            <a:ext cx="3048119"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Wat Leng Noei Yi</a:t>
            </a:r>
            <a:endParaRPr lang="en-US" sz="2650" dirty="0"/>
          </a:p>
        </p:txBody>
      </p:sp>
      <p:sp>
        <p:nvSpPr>
          <p:cNvPr id="12" name="Text 6"/>
          <p:cNvSpPr/>
          <p:nvPr/>
        </p:nvSpPr>
        <p:spPr>
          <a:xfrm>
            <a:off x="793790" y="6054685"/>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13" name="Text 7"/>
          <p:cNvSpPr/>
          <p:nvPr/>
        </p:nvSpPr>
        <p:spPr>
          <a:xfrm>
            <a:off x="793790" y="6672739"/>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Bangkok Tuk Tuk Tour, HLP VirtualTour, Thaipost, Shutterstock</a:t>
            </a:r>
            <a:endParaRPr lang="en-US" sz="1750" dirty="0"/>
          </a:p>
        </p:txBody>
      </p:sp>
      <p:pic>
        <p:nvPicPr>
          <p:cNvPr id="14"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738426" y="580192"/>
            <a:ext cx="6210419" cy="527447"/>
          </a:xfrm>
          <a:prstGeom prst="rect">
            <a:avLst/>
          </a:prstGeom>
          <a:noFill/>
          <a:ln/>
        </p:spPr>
        <p:txBody>
          <a:bodyPr wrap="none" lIns="0" tIns="0" rIns="0" bIns="0" rtlCol="0" anchor="t"/>
          <a:lstStyle/>
          <a:p>
            <a:pPr algn="l" indent="0" marL="0">
              <a:lnSpc>
                <a:spcPts val="4150"/>
              </a:lnSpc>
              <a:buNone/>
            </a:pPr>
            <a:r>
              <a:rPr lang="en-US" sz="3300" b="1" dirty="0">
                <a:solidFill>
                  <a:srgbClr val="253A7E"/>
                </a:solidFill>
                <a:latin typeface="Bitter Bold" pitchFamily="34" charset="0"/>
                <a:ea typeface="Bitter Bold" pitchFamily="34" charset="-122"/>
                <a:cs typeface="Bitter Bold" pitchFamily="34" charset="-120"/>
              </a:rPr>
              <a:t>Bangkok's Mass Transit System</a:t>
            </a:r>
            <a:endParaRPr lang="en-US" sz="3300" dirty="0"/>
          </a:p>
        </p:txBody>
      </p:sp>
      <p:pic>
        <p:nvPicPr>
          <p:cNvPr id="3" name="Image 0" descr="preencoded.png">    </p:cNvPr>
          <p:cNvPicPr>
            <a:picLocks noChangeAspect="1"/>
          </p:cNvPicPr>
          <p:nvPr/>
        </p:nvPicPr>
        <p:blipFill>
          <a:blip r:embed="rId1"/>
          <a:stretch>
            <a:fillRect/>
          </a:stretch>
        </p:blipFill>
        <p:spPr>
          <a:xfrm>
            <a:off x="738426" y="1582222"/>
            <a:ext cx="2902268" cy="1934766"/>
          </a:xfrm>
          <a:prstGeom prst="rect">
            <a:avLst/>
          </a:prstGeom>
        </p:spPr>
      </p:pic>
      <p:sp>
        <p:nvSpPr>
          <p:cNvPr id="4" name="Text 1"/>
          <p:cNvSpPr/>
          <p:nvPr/>
        </p:nvSpPr>
        <p:spPr>
          <a:xfrm>
            <a:off x="738426" y="3754279"/>
            <a:ext cx="2902268" cy="395526"/>
          </a:xfrm>
          <a:prstGeom prst="rect">
            <a:avLst/>
          </a:prstGeom>
          <a:noFill/>
          <a:ln/>
        </p:spPr>
        <p:txBody>
          <a:bodyPr wrap="none" lIns="0" tIns="0" rIns="0" bIns="0" rtlCol="0" anchor="t"/>
          <a:lstStyle/>
          <a:p>
            <a:pPr algn="l" indent="0" marL="0">
              <a:lnSpc>
                <a:spcPts val="3100"/>
              </a:lnSpc>
              <a:buNone/>
            </a:pPr>
            <a:r>
              <a:rPr lang="en-US" sz="2450" b="1" dirty="0">
                <a:solidFill>
                  <a:srgbClr val="253A7E"/>
                </a:solidFill>
                <a:latin typeface="Bitter Bold" pitchFamily="34" charset="0"/>
                <a:ea typeface="Bitter Bold" pitchFamily="34" charset="-122"/>
                <a:cs typeface="Bitter Bold" pitchFamily="34" charset="-120"/>
              </a:rPr>
              <a:t>BTS Skytrain</a:t>
            </a:r>
            <a:endParaRPr lang="en-US" sz="2450" dirty="0"/>
          </a:p>
        </p:txBody>
      </p:sp>
      <p:sp>
        <p:nvSpPr>
          <p:cNvPr id="5" name="Text 2"/>
          <p:cNvSpPr/>
          <p:nvPr/>
        </p:nvSpPr>
        <p:spPr>
          <a:xfrm>
            <a:off x="738426" y="4360783"/>
            <a:ext cx="2902268" cy="2025253"/>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An elevated rail system with two main lines—the Sukhumvit Line and the Silom Line—providing a convenient way to navigate the city's central areas.</a:t>
            </a:r>
            <a:endParaRPr lang="en-US" sz="1650" dirty="0"/>
          </a:p>
        </p:txBody>
      </p:sp>
      <p:pic>
        <p:nvPicPr>
          <p:cNvPr id="6" name="Image 1" descr="preencoded.png">    </p:cNvPr>
          <p:cNvPicPr>
            <a:picLocks noChangeAspect="1"/>
          </p:cNvPicPr>
          <p:nvPr/>
        </p:nvPicPr>
        <p:blipFill>
          <a:blip r:embed="rId2"/>
          <a:stretch>
            <a:fillRect/>
          </a:stretch>
        </p:blipFill>
        <p:spPr>
          <a:xfrm>
            <a:off x="4163139" y="1582222"/>
            <a:ext cx="2902268" cy="1933575"/>
          </a:xfrm>
          <a:prstGeom prst="rect">
            <a:avLst/>
          </a:prstGeom>
        </p:spPr>
      </p:pic>
      <p:sp>
        <p:nvSpPr>
          <p:cNvPr id="7" name="Text 3"/>
          <p:cNvSpPr/>
          <p:nvPr/>
        </p:nvSpPr>
        <p:spPr>
          <a:xfrm>
            <a:off x="4163139" y="3753088"/>
            <a:ext cx="2902268" cy="395526"/>
          </a:xfrm>
          <a:prstGeom prst="rect">
            <a:avLst/>
          </a:prstGeom>
          <a:noFill/>
          <a:ln/>
        </p:spPr>
        <p:txBody>
          <a:bodyPr wrap="none" lIns="0" tIns="0" rIns="0" bIns="0" rtlCol="0" anchor="t"/>
          <a:lstStyle/>
          <a:p>
            <a:pPr algn="l" indent="0" marL="0">
              <a:lnSpc>
                <a:spcPts val="3100"/>
              </a:lnSpc>
              <a:buNone/>
            </a:pPr>
            <a:r>
              <a:rPr lang="en-US" sz="2450" b="1" dirty="0">
                <a:solidFill>
                  <a:srgbClr val="253A7E"/>
                </a:solidFill>
                <a:latin typeface="Bitter Bold" pitchFamily="34" charset="0"/>
                <a:ea typeface="Bitter Bold" pitchFamily="34" charset="-122"/>
                <a:cs typeface="Bitter Bold" pitchFamily="34" charset="-120"/>
              </a:rPr>
              <a:t>MRT</a:t>
            </a:r>
            <a:endParaRPr lang="en-US" sz="2450" dirty="0"/>
          </a:p>
        </p:txBody>
      </p:sp>
      <p:sp>
        <p:nvSpPr>
          <p:cNvPr id="8" name="Text 4"/>
          <p:cNvSpPr/>
          <p:nvPr/>
        </p:nvSpPr>
        <p:spPr>
          <a:xfrm>
            <a:off x="4163139" y="4359593"/>
            <a:ext cx="2902268" cy="1012627"/>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The metro system that connects key districts and suburban areas.</a:t>
            </a:r>
            <a:endParaRPr lang="en-US" sz="1650" dirty="0"/>
          </a:p>
        </p:txBody>
      </p:sp>
      <p:pic>
        <p:nvPicPr>
          <p:cNvPr id="9" name="Image 2" descr="preencoded.png">    </p:cNvPr>
          <p:cNvPicPr>
            <a:picLocks noChangeAspect="1"/>
          </p:cNvPicPr>
          <p:nvPr/>
        </p:nvPicPr>
        <p:blipFill>
          <a:blip r:embed="rId3"/>
          <a:stretch>
            <a:fillRect/>
          </a:stretch>
        </p:blipFill>
        <p:spPr>
          <a:xfrm>
            <a:off x="7587853" y="1582222"/>
            <a:ext cx="2902268" cy="1935718"/>
          </a:xfrm>
          <a:prstGeom prst="rect">
            <a:avLst/>
          </a:prstGeom>
        </p:spPr>
      </p:pic>
      <p:sp>
        <p:nvSpPr>
          <p:cNvPr id="10" name="Text 5"/>
          <p:cNvSpPr/>
          <p:nvPr/>
        </p:nvSpPr>
        <p:spPr>
          <a:xfrm>
            <a:off x="7587853" y="3755231"/>
            <a:ext cx="2902268" cy="791051"/>
          </a:xfrm>
          <a:prstGeom prst="rect">
            <a:avLst/>
          </a:prstGeom>
          <a:noFill/>
          <a:ln/>
        </p:spPr>
        <p:txBody>
          <a:bodyPr wrap="square" lIns="0" tIns="0" rIns="0" bIns="0" rtlCol="0" anchor="t"/>
          <a:lstStyle/>
          <a:p>
            <a:pPr algn="l" indent="0" marL="0">
              <a:lnSpc>
                <a:spcPts val="3100"/>
              </a:lnSpc>
              <a:buNone/>
            </a:pPr>
            <a:r>
              <a:rPr lang="en-US" sz="2450" b="1" dirty="0">
                <a:solidFill>
                  <a:srgbClr val="253A7E"/>
                </a:solidFill>
                <a:latin typeface="Bitter Bold" pitchFamily="34" charset="0"/>
                <a:ea typeface="Bitter Bold" pitchFamily="34" charset="-122"/>
                <a:cs typeface="Bitter Bold" pitchFamily="34" charset="-120"/>
              </a:rPr>
              <a:t>Airport Rail Link (ARL)</a:t>
            </a:r>
            <a:endParaRPr lang="en-US" sz="2450" dirty="0"/>
          </a:p>
        </p:txBody>
      </p:sp>
      <p:sp>
        <p:nvSpPr>
          <p:cNvPr id="11" name="Text 6"/>
          <p:cNvSpPr/>
          <p:nvPr/>
        </p:nvSpPr>
        <p:spPr>
          <a:xfrm>
            <a:off x="7587853" y="4757261"/>
            <a:ext cx="2902268" cy="1012627"/>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An elevated rail connecting Suvarnabhumi Airport to the city center.</a:t>
            </a:r>
            <a:endParaRPr lang="en-US" sz="1650" dirty="0"/>
          </a:p>
        </p:txBody>
      </p:sp>
      <p:pic>
        <p:nvPicPr>
          <p:cNvPr id="12" name="Image 3" descr="preencoded.png">    </p:cNvPr>
          <p:cNvPicPr>
            <a:picLocks noChangeAspect="1"/>
          </p:cNvPicPr>
          <p:nvPr/>
        </p:nvPicPr>
        <p:blipFill>
          <a:blip r:embed="rId4"/>
          <a:stretch>
            <a:fillRect/>
          </a:stretch>
        </p:blipFill>
        <p:spPr>
          <a:xfrm>
            <a:off x="11012567" y="1582222"/>
            <a:ext cx="2902268" cy="1632466"/>
          </a:xfrm>
          <a:prstGeom prst="rect">
            <a:avLst/>
          </a:prstGeom>
        </p:spPr>
      </p:pic>
      <p:sp>
        <p:nvSpPr>
          <p:cNvPr id="13" name="Text 7"/>
          <p:cNvSpPr/>
          <p:nvPr/>
        </p:nvSpPr>
        <p:spPr>
          <a:xfrm>
            <a:off x="11012567" y="3451979"/>
            <a:ext cx="2902268" cy="395526"/>
          </a:xfrm>
          <a:prstGeom prst="rect">
            <a:avLst/>
          </a:prstGeom>
          <a:noFill/>
          <a:ln/>
        </p:spPr>
        <p:txBody>
          <a:bodyPr wrap="none" lIns="0" tIns="0" rIns="0" bIns="0" rtlCol="0" anchor="t"/>
          <a:lstStyle/>
          <a:p>
            <a:pPr algn="l" indent="0" marL="0">
              <a:lnSpc>
                <a:spcPts val="3100"/>
              </a:lnSpc>
              <a:buNone/>
            </a:pPr>
            <a:r>
              <a:rPr lang="en-US" sz="2450" b="1" dirty="0">
                <a:solidFill>
                  <a:srgbClr val="253A7E"/>
                </a:solidFill>
                <a:latin typeface="Bitter Bold" pitchFamily="34" charset="0"/>
                <a:ea typeface="Bitter Bold" pitchFamily="34" charset="-122"/>
                <a:cs typeface="Bitter Bold" pitchFamily="34" charset="-120"/>
              </a:rPr>
              <a:t>Buses and BRT</a:t>
            </a:r>
            <a:endParaRPr lang="en-US" sz="2450" dirty="0"/>
          </a:p>
        </p:txBody>
      </p:sp>
      <p:sp>
        <p:nvSpPr>
          <p:cNvPr id="14" name="Text 8"/>
          <p:cNvSpPr/>
          <p:nvPr/>
        </p:nvSpPr>
        <p:spPr>
          <a:xfrm>
            <a:off x="11012567" y="4058483"/>
            <a:ext cx="2902268" cy="3037880"/>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Operated by the Bangkok Mass Transit Authority (BMTA) and private companies. BRT (Bus Rapid Transit) is a dedicated bus service operating along specific lanes to provide faster travel compared to regular buses.</a:t>
            </a:r>
            <a:endParaRPr lang="en-US" sz="1650" dirty="0"/>
          </a:p>
        </p:txBody>
      </p:sp>
      <p:sp>
        <p:nvSpPr>
          <p:cNvPr id="15" name="Text 9"/>
          <p:cNvSpPr/>
          <p:nvPr/>
        </p:nvSpPr>
        <p:spPr>
          <a:xfrm>
            <a:off x="738426" y="7523440"/>
            <a:ext cx="13153549" cy="270034"/>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Sawasdee Thailand, TAT Newsroom, Atmind Group, Khaosod</a:t>
            </a:r>
            <a:endParaRPr lang="en-US" sz="1300" dirty="0"/>
          </a:p>
        </p:txBody>
      </p:sp>
      <p:pic>
        <p:nvPicPr>
          <p:cNvPr id="16"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791647" y="621983"/>
            <a:ext cx="6657261" cy="565547"/>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Bangkok's Mass Transit System</a:t>
            </a:r>
            <a:endParaRPr lang="en-US" sz="3550" dirty="0"/>
          </a:p>
        </p:txBody>
      </p:sp>
      <p:sp>
        <p:nvSpPr>
          <p:cNvPr id="3" name="Text 1"/>
          <p:cNvSpPr/>
          <p:nvPr/>
        </p:nvSpPr>
        <p:spPr>
          <a:xfrm>
            <a:off x="791647" y="1645444"/>
            <a:ext cx="5159693" cy="3167063"/>
          </a:xfrm>
          <a:prstGeom prst="rect">
            <a:avLst/>
          </a:prstGeom>
          <a:noFill/>
          <a:ln/>
        </p:spPr>
        <p:txBody>
          <a:bodyPr wrap="square" lIns="0" tIns="0" rIns="0" bIns="0" rtlCol="0" anchor="t"/>
          <a:lstStyle/>
          <a:p>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As of 2025, Bangkok’s rapid mass transportation network (BTS, MRT, ARL, BRT) covers a combined distance of nearly </a:t>
            </a:r>
            <a:pPr algn="l" indent="0" marL="0">
              <a:lnSpc>
                <a:spcPts val="3550"/>
              </a:lnSpc>
              <a:buNone/>
            </a:pPr>
            <a:r>
              <a:rPr lang="en-US" sz="2200" b="1" dirty="0">
                <a:solidFill>
                  <a:srgbClr val="000000"/>
                </a:solidFill>
                <a:latin typeface="Bitter" pitchFamily="34" charset="0"/>
                <a:ea typeface="Bitter" pitchFamily="34" charset="-122"/>
                <a:cs typeface="Bitter" pitchFamily="34" charset="-120"/>
              </a:rPr>
              <a:t>250 kilometers</a:t>
            </a:r>
            <a:pPr algn="l" indent="0" marL="0">
              <a:lnSpc>
                <a:spcPts val="3550"/>
              </a:lnSpc>
              <a:buNone/>
            </a:pPr>
            <a:r>
              <a:rPr lang="en-US" sz="2200" dirty="0">
                <a:solidFill>
                  <a:srgbClr val="000000"/>
                </a:solidFill>
                <a:latin typeface="Bitter" pitchFamily="34" charset="0"/>
                <a:ea typeface="Bitter" pitchFamily="34" charset="-122"/>
                <a:cs typeface="Bitter" pitchFamily="34" charset="-120"/>
              </a:rPr>
              <a:t>, with ongoing expansions to accommodate the city's growing population and ease congestion.</a:t>
            </a:r>
            <a:endParaRPr lang="en-US" sz="2200" dirty="0"/>
          </a:p>
        </p:txBody>
      </p:sp>
      <p:sp>
        <p:nvSpPr>
          <p:cNvPr id="4" name="Text 2"/>
          <p:cNvSpPr/>
          <p:nvPr/>
        </p:nvSpPr>
        <p:spPr>
          <a:xfrm>
            <a:off x="791647" y="5015984"/>
            <a:ext cx="5159693" cy="289560"/>
          </a:xfrm>
          <a:prstGeom prst="rect">
            <a:avLst/>
          </a:prstGeom>
          <a:noFill/>
          <a:ln/>
        </p:spPr>
        <p:txBody>
          <a:bodyPr wrap="none" lIns="0" tIns="0" rIns="0" bIns="0" rtlCol="0" anchor="t"/>
          <a:lstStyle/>
          <a:p>
            <a:pPr algn="l" indent="0" marL="0">
              <a:lnSpc>
                <a:spcPts val="2250"/>
              </a:lnSpc>
              <a:buNone/>
            </a:pPr>
            <a:endParaRPr lang="en-US" sz="1400" dirty="0"/>
          </a:p>
        </p:txBody>
      </p:sp>
      <p:sp>
        <p:nvSpPr>
          <p:cNvPr id="5" name="Text 3"/>
          <p:cNvSpPr/>
          <p:nvPr/>
        </p:nvSpPr>
        <p:spPr>
          <a:xfrm>
            <a:off x="791647" y="5509022"/>
            <a:ext cx="5159693" cy="289560"/>
          </a:xfrm>
          <a:prstGeom prst="rect">
            <a:avLst/>
          </a:prstGeom>
          <a:noFill/>
          <a:ln/>
        </p:spPr>
        <p:txBody>
          <a:bodyPr wrap="none" lIns="0" tIns="0" rIns="0" bIns="0" rtlCol="0" anchor="t"/>
          <a:lstStyle/>
          <a:p>
            <a:pPr algn="l" indent="0" marL="0">
              <a:lnSpc>
                <a:spcPts val="2250"/>
              </a:lnSpc>
              <a:buNone/>
            </a:pPr>
            <a:endParaRPr lang="en-US" sz="1400" dirty="0"/>
          </a:p>
        </p:txBody>
      </p:sp>
      <p:sp>
        <p:nvSpPr>
          <p:cNvPr id="6" name="Text 4"/>
          <p:cNvSpPr/>
          <p:nvPr/>
        </p:nvSpPr>
        <p:spPr>
          <a:xfrm>
            <a:off x="791647" y="6002060"/>
            <a:ext cx="5159693" cy="289560"/>
          </a:xfrm>
          <a:prstGeom prst="rect">
            <a:avLst/>
          </a:prstGeom>
          <a:noFill/>
          <a:ln/>
        </p:spPr>
        <p:txBody>
          <a:bodyPr wrap="none" lIns="0" tIns="0" rIns="0" bIns="0" rtlCol="0" anchor="t"/>
          <a:lstStyle/>
          <a:p>
            <a:pPr algn="l" indent="0" marL="0">
              <a:lnSpc>
                <a:spcPts val="2250"/>
              </a:lnSpc>
              <a:buNone/>
            </a:pPr>
            <a:endParaRPr lang="en-US" sz="1400" dirty="0"/>
          </a:p>
        </p:txBody>
      </p:sp>
      <p:sp>
        <p:nvSpPr>
          <p:cNvPr id="7" name="Text 5"/>
          <p:cNvSpPr/>
          <p:nvPr/>
        </p:nvSpPr>
        <p:spPr>
          <a:xfrm>
            <a:off x="791647" y="6495098"/>
            <a:ext cx="5159693" cy="289560"/>
          </a:xfrm>
          <a:prstGeom prst="rect">
            <a:avLst/>
          </a:prstGeom>
          <a:noFill/>
          <a:ln/>
        </p:spPr>
        <p:txBody>
          <a:bodyPr wrap="none" lIns="0" tIns="0" rIns="0" bIns="0" rtlCol="0" anchor="t"/>
          <a:lstStyle/>
          <a:p>
            <a:pPr algn="l" indent="0" marL="0">
              <a:lnSpc>
                <a:spcPts val="2250"/>
              </a:lnSpc>
              <a:buNone/>
            </a:pPr>
            <a:endParaRPr lang="en-US" sz="1400" dirty="0"/>
          </a:p>
        </p:txBody>
      </p:sp>
      <p:sp>
        <p:nvSpPr>
          <p:cNvPr id="8" name="Text 6"/>
          <p:cNvSpPr/>
          <p:nvPr/>
        </p:nvSpPr>
        <p:spPr>
          <a:xfrm>
            <a:off x="791647" y="6988135"/>
            <a:ext cx="5159693" cy="289560"/>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Faculty of Engineering, Mahidol University</a:t>
            </a:r>
            <a:endParaRPr lang="en-US" sz="1400" dirty="0"/>
          </a:p>
        </p:txBody>
      </p:sp>
      <p:sp>
        <p:nvSpPr>
          <p:cNvPr id="9" name="Text 7"/>
          <p:cNvSpPr/>
          <p:nvPr/>
        </p:nvSpPr>
        <p:spPr>
          <a:xfrm>
            <a:off x="6510695" y="1645444"/>
            <a:ext cx="7335560" cy="361950"/>
          </a:xfrm>
          <a:prstGeom prst="rect">
            <a:avLst/>
          </a:prstGeom>
          <a:noFill/>
          <a:ln/>
        </p:spPr>
        <p:txBody>
          <a:bodyPr wrap="none" lIns="0" tIns="0" rIns="0" bIns="0" rtlCol="0" anchor="t"/>
          <a:lstStyle/>
          <a:p>
            <a:pPr algn="l" indent="0" marL="0">
              <a:lnSpc>
                <a:spcPts val="2800"/>
              </a:lnSpc>
              <a:buNone/>
            </a:pPr>
            <a:endParaRPr lang="en-US" sz="1750" dirty="0"/>
          </a:p>
        </p:txBody>
      </p:sp>
      <p:pic>
        <p:nvPicPr>
          <p:cNvPr id="10" name="Image 0" descr="preencoded.png">    </p:cNvPr>
          <p:cNvPicPr>
            <a:picLocks noChangeAspect="1"/>
          </p:cNvPicPr>
          <p:nvPr/>
        </p:nvPicPr>
        <p:blipFill>
          <a:blip r:embed="rId1"/>
          <a:stretch>
            <a:fillRect/>
          </a:stretch>
        </p:blipFill>
        <p:spPr>
          <a:xfrm>
            <a:off x="8306753" y="2261830"/>
            <a:ext cx="3743444" cy="5092898"/>
          </a:xfrm>
          <a:prstGeom prst="rect">
            <a:avLst/>
          </a:prstGeom>
        </p:spPr>
      </p:pic>
      <p:pic>
        <p:nvPicPr>
          <p:cNvPr id="11" name="Image 1"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793790" y="1133118"/>
            <a:ext cx="6674763" cy="566976"/>
          </a:xfrm>
          <a:prstGeom prst="rect">
            <a:avLst/>
          </a:prstGeom>
          <a:noFill/>
          <a:ln/>
        </p:spPr>
        <p:txBody>
          <a:bodyPr wrap="none" lIns="0" tIns="0" rIns="0" bIns="0" rtlCol="0" anchor="t"/>
          <a:lstStyle/>
          <a:p>
            <a:pPr algn="l" indent="0" marL="0">
              <a:lnSpc>
                <a:spcPts val="4450"/>
              </a:lnSpc>
              <a:buNone/>
            </a:pPr>
            <a:r>
              <a:rPr lang="en-US" sz="3550" b="1" dirty="0">
                <a:solidFill>
                  <a:srgbClr val="253A7E"/>
                </a:solidFill>
                <a:latin typeface="Bitter Bold" pitchFamily="34" charset="0"/>
                <a:ea typeface="Bitter Bold" pitchFamily="34" charset="-122"/>
                <a:cs typeface="Bitter Bold" pitchFamily="34" charset="-120"/>
              </a:rPr>
              <a:t>Bangkok's Mass Transit System</a:t>
            </a:r>
            <a:endParaRPr lang="en-US" sz="3550" dirty="0"/>
          </a:p>
        </p:txBody>
      </p:sp>
      <p:sp>
        <p:nvSpPr>
          <p:cNvPr id="3" name="Shape 1"/>
          <p:cNvSpPr/>
          <p:nvPr/>
        </p:nvSpPr>
        <p:spPr>
          <a:xfrm>
            <a:off x="793790" y="2153722"/>
            <a:ext cx="13042821" cy="1685092"/>
          </a:xfrm>
          <a:prstGeom prst="roundRect">
            <a:avLst>
              <a:gd name="adj" fmla="val 5654"/>
            </a:avLst>
          </a:prstGeom>
          <a:solidFill>
            <a:srgbClr val="FEEECD"/>
          </a:solidFill>
          <a:ln w="7620">
            <a:solidFill>
              <a:srgbClr val="E4D4B3"/>
            </a:solidFill>
            <a:prstDash val="solid"/>
          </a:ln>
        </p:spPr>
      </p:sp>
      <p:sp>
        <p:nvSpPr>
          <p:cNvPr id="4" name="Text 2"/>
          <p:cNvSpPr/>
          <p:nvPr/>
        </p:nvSpPr>
        <p:spPr>
          <a:xfrm>
            <a:off x="1028224" y="238815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Other Transport</a:t>
            </a:r>
            <a:endParaRPr lang="en-US" sz="2200" dirty="0"/>
          </a:p>
        </p:txBody>
      </p:sp>
      <p:sp>
        <p:nvSpPr>
          <p:cNvPr id="5" name="Text 3"/>
          <p:cNvSpPr/>
          <p:nvPr/>
        </p:nvSpPr>
        <p:spPr>
          <a:xfrm>
            <a:off x="1028224" y="2878574"/>
            <a:ext cx="12573953"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Taxis, Tuk-Tuks, Motorbike Taxis, Buses, and Boats and Ferries traversing the Chao Phraya River and canals within the city.</a:t>
            </a:r>
            <a:endParaRPr lang="en-US" sz="1750" dirty="0"/>
          </a:p>
        </p:txBody>
      </p:sp>
      <p:pic>
        <p:nvPicPr>
          <p:cNvPr id="6" name="Image 0" descr="preencoded.png">    </p:cNvPr>
          <p:cNvPicPr>
            <a:picLocks noChangeAspect="1"/>
          </p:cNvPicPr>
          <p:nvPr/>
        </p:nvPicPr>
        <p:blipFill>
          <a:blip r:embed="rId1"/>
          <a:stretch>
            <a:fillRect/>
          </a:stretch>
        </p:blipFill>
        <p:spPr>
          <a:xfrm>
            <a:off x="801529" y="4239935"/>
            <a:ext cx="2386965" cy="1474351"/>
          </a:xfrm>
          <a:prstGeom prst="rect">
            <a:avLst/>
          </a:prstGeom>
        </p:spPr>
      </p:pic>
      <p:pic>
        <p:nvPicPr>
          <p:cNvPr id="7" name="Image 1" descr="preencoded.png">    </p:cNvPr>
          <p:cNvPicPr>
            <a:picLocks noChangeAspect="1"/>
          </p:cNvPicPr>
          <p:nvPr/>
        </p:nvPicPr>
        <p:blipFill>
          <a:blip r:embed="rId2"/>
          <a:stretch>
            <a:fillRect/>
          </a:stretch>
        </p:blipFill>
        <p:spPr>
          <a:xfrm>
            <a:off x="3369945" y="4239935"/>
            <a:ext cx="2372201" cy="1474351"/>
          </a:xfrm>
          <a:prstGeom prst="rect">
            <a:avLst/>
          </a:prstGeom>
        </p:spPr>
      </p:pic>
      <p:pic>
        <p:nvPicPr>
          <p:cNvPr id="8" name="Image 2" descr="preencoded.png">    </p:cNvPr>
          <p:cNvPicPr>
            <a:picLocks noChangeAspect="1"/>
          </p:cNvPicPr>
          <p:nvPr/>
        </p:nvPicPr>
        <p:blipFill>
          <a:blip r:embed="rId3"/>
          <a:stretch>
            <a:fillRect/>
          </a:stretch>
        </p:blipFill>
        <p:spPr>
          <a:xfrm>
            <a:off x="5923598" y="4239935"/>
            <a:ext cx="2381488" cy="1474351"/>
          </a:xfrm>
          <a:prstGeom prst="rect">
            <a:avLst/>
          </a:prstGeom>
        </p:spPr>
      </p:pic>
      <p:pic>
        <p:nvPicPr>
          <p:cNvPr id="9" name="Image 3" descr="preencoded.png">    </p:cNvPr>
          <p:cNvPicPr>
            <a:picLocks noChangeAspect="1"/>
          </p:cNvPicPr>
          <p:nvPr/>
        </p:nvPicPr>
        <p:blipFill>
          <a:blip r:embed="rId4"/>
          <a:stretch>
            <a:fillRect/>
          </a:stretch>
        </p:blipFill>
        <p:spPr>
          <a:xfrm>
            <a:off x="8486537" y="4239935"/>
            <a:ext cx="2375892" cy="1474351"/>
          </a:xfrm>
          <a:prstGeom prst="rect">
            <a:avLst/>
          </a:prstGeom>
        </p:spPr>
      </p:pic>
      <p:pic>
        <p:nvPicPr>
          <p:cNvPr id="10" name="Image 4" descr="preencoded.png">    </p:cNvPr>
          <p:cNvPicPr>
            <a:picLocks noChangeAspect="1"/>
          </p:cNvPicPr>
          <p:nvPr/>
        </p:nvPicPr>
        <p:blipFill>
          <a:blip r:embed="rId5"/>
          <a:stretch>
            <a:fillRect/>
          </a:stretch>
        </p:blipFill>
        <p:spPr>
          <a:xfrm>
            <a:off x="11043880" y="4239935"/>
            <a:ext cx="2784991" cy="1474351"/>
          </a:xfrm>
          <a:prstGeom prst="rect">
            <a:avLst/>
          </a:prstGeom>
        </p:spPr>
      </p:pic>
      <p:sp>
        <p:nvSpPr>
          <p:cNvPr id="11" name="Text 4"/>
          <p:cNvSpPr/>
          <p:nvPr/>
        </p:nvSpPr>
        <p:spPr>
          <a:xfrm>
            <a:off x="793790" y="6115407"/>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12" name="Text 5"/>
          <p:cNvSpPr/>
          <p:nvPr/>
        </p:nvSpPr>
        <p:spPr>
          <a:xfrm>
            <a:off x="793790" y="6733461"/>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Bangkok Tuk Tuk Tour, Techsauce, Consumerthai, Thairath, Siamnews</a:t>
            </a:r>
            <a:endParaRPr lang="en-US" sz="1750" dirty="0"/>
          </a:p>
        </p:txBody>
      </p:sp>
      <p:pic>
        <p:nvPicPr>
          <p:cNvPr id="13" name="Image 5" descr="preencoded.png">    </p:cNvPr>
          <p:cNvPicPr>
            <a:picLocks noChangeAspect="1"/>
          </p:cNvPicPr>
          <p:nvPr/>
        </p:nvPicPr>
        <p:blipFill>
          <a:blip r:embed="rId6"/>
          <a:stretch>
            <a:fillRect/>
          </a:stretch>
        </p:blipFill>
        <p:spPr>
          <a:xfrm>
            <a:off x="13629561" y="228600"/>
            <a:ext cx="772239" cy="60186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sp>
        <p:nvSpPr>
          <p:cNvPr id="2" name="Text 0"/>
          <p:cNvSpPr/>
          <p:nvPr/>
        </p:nvSpPr>
        <p:spPr>
          <a:xfrm>
            <a:off x="793790" y="687705"/>
            <a:ext cx="720852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Bangkok's Global Rankings</a:t>
            </a:r>
            <a:endParaRPr lang="en-US" sz="4450" dirty="0"/>
          </a:p>
        </p:txBody>
      </p:sp>
      <p:sp>
        <p:nvSpPr>
          <p:cNvPr id="3" name="Text 1"/>
          <p:cNvSpPr/>
          <p:nvPr/>
        </p:nvSpPr>
        <p:spPr>
          <a:xfrm>
            <a:off x="793790" y="1963460"/>
            <a:ext cx="6351270"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1st</a:t>
            </a:r>
            <a:endParaRPr lang="en-US" sz="5850" dirty="0"/>
          </a:p>
        </p:txBody>
      </p:sp>
      <p:sp>
        <p:nvSpPr>
          <p:cNvPr id="4" name="Text 2"/>
          <p:cNvSpPr/>
          <p:nvPr/>
        </p:nvSpPr>
        <p:spPr>
          <a:xfrm>
            <a:off x="793790" y="2995255"/>
            <a:ext cx="6351270" cy="1360527"/>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Ranked as the Top Tourism City in 2024 with around 32.4 million visitors. (Euromonitor International)</a:t>
            </a:r>
            <a:endParaRPr lang="en-US" sz="2200" dirty="0"/>
          </a:p>
        </p:txBody>
      </p:sp>
      <p:sp>
        <p:nvSpPr>
          <p:cNvPr id="5" name="Text 3"/>
          <p:cNvSpPr/>
          <p:nvPr/>
        </p:nvSpPr>
        <p:spPr>
          <a:xfrm>
            <a:off x="7485221" y="1963460"/>
            <a:ext cx="6351389"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1st</a:t>
            </a:r>
            <a:endParaRPr lang="en-US" sz="5850" dirty="0"/>
          </a:p>
        </p:txBody>
      </p:sp>
      <p:sp>
        <p:nvSpPr>
          <p:cNvPr id="6" name="Text 4"/>
          <p:cNvSpPr/>
          <p:nvPr/>
        </p:nvSpPr>
        <p:spPr>
          <a:xfrm>
            <a:off x="7485221" y="2995255"/>
            <a:ext cx="6351389" cy="907018"/>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Ranked 1st globally for 'easy to get a visa'.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(Brand Finance Global City Index 2024)</a:t>
            </a:r>
            <a:endParaRPr lang="en-US" sz="2200" dirty="0"/>
          </a:p>
        </p:txBody>
      </p:sp>
      <p:sp>
        <p:nvSpPr>
          <p:cNvPr id="7" name="Text 5"/>
          <p:cNvSpPr/>
          <p:nvPr/>
        </p:nvSpPr>
        <p:spPr>
          <a:xfrm>
            <a:off x="793790" y="5149572"/>
            <a:ext cx="6351270"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2nd</a:t>
            </a:r>
            <a:endParaRPr lang="en-US" sz="5850" dirty="0"/>
          </a:p>
        </p:txBody>
      </p:sp>
      <p:sp>
        <p:nvSpPr>
          <p:cNvPr id="8" name="Text 6"/>
          <p:cNvSpPr/>
          <p:nvPr/>
        </p:nvSpPr>
        <p:spPr>
          <a:xfrm>
            <a:off x="793790" y="6181368"/>
            <a:ext cx="6351270" cy="907018"/>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Ranked as the 2nd best place in the world for digital nomads in 2023. (ETHRWorld)</a:t>
            </a:r>
            <a:endParaRPr lang="en-US" sz="2200" dirty="0"/>
          </a:p>
        </p:txBody>
      </p:sp>
      <p:sp>
        <p:nvSpPr>
          <p:cNvPr id="9" name="Text 7"/>
          <p:cNvSpPr/>
          <p:nvPr/>
        </p:nvSpPr>
        <p:spPr>
          <a:xfrm>
            <a:off x="7485221" y="5149572"/>
            <a:ext cx="6351389"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4th</a:t>
            </a:r>
            <a:endParaRPr lang="en-US" sz="5850" dirty="0"/>
          </a:p>
        </p:txBody>
      </p:sp>
      <p:sp>
        <p:nvSpPr>
          <p:cNvPr id="10" name="Text 8"/>
          <p:cNvSpPr/>
          <p:nvPr/>
        </p:nvSpPr>
        <p:spPr>
          <a:xfrm>
            <a:off x="7485221" y="6181368"/>
            <a:ext cx="6351389" cy="1360527"/>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The 4th most ‘affordable city’ for housing, education, and overall cost of living.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(Brand Finance Global City Index 2024)</a:t>
            </a:r>
            <a:endParaRPr lang="en-US" sz="2200" dirty="0"/>
          </a:p>
        </p:txBody>
      </p:sp>
      <p:pic>
        <p:nvPicPr>
          <p:cNvPr id="11" name="Image 0" descr="preencoded.png">    </p:cNvPr>
          <p:cNvPicPr>
            <a:picLocks noChangeAspect="1"/>
          </p:cNvPicPr>
          <p:nvPr/>
        </p:nvPicPr>
        <p:blipFill>
          <a:blip r:embed="rId1"/>
          <a:stretch>
            <a:fillRect/>
          </a:stretch>
        </p:blipFill>
        <p:spPr>
          <a:xfrm>
            <a:off x="13629561" y="228600"/>
            <a:ext cx="772239" cy="60186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793790" y="687705"/>
            <a:ext cx="720852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Bangkok's Global Rankings</a:t>
            </a:r>
            <a:endParaRPr lang="en-US" sz="4450" dirty="0"/>
          </a:p>
        </p:txBody>
      </p:sp>
      <p:sp>
        <p:nvSpPr>
          <p:cNvPr id="3" name="Text 1"/>
          <p:cNvSpPr/>
          <p:nvPr/>
        </p:nvSpPr>
        <p:spPr>
          <a:xfrm>
            <a:off x="793790" y="1963460"/>
            <a:ext cx="6351270"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6th</a:t>
            </a:r>
            <a:endParaRPr lang="en-US" sz="5850" dirty="0"/>
          </a:p>
        </p:txBody>
      </p:sp>
      <p:sp>
        <p:nvSpPr>
          <p:cNvPr id="4" name="Text 2"/>
          <p:cNvSpPr/>
          <p:nvPr/>
        </p:nvSpPr>
        <p:spPr>
          <a:xfrm>
            <a:off x="793790" y="2995255"/>
            <a:ext cx="6351270" cy="907018"/>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Ranked as the 6th best food city in the world in 2024. (Time Out magazine)</a:t>
            </a:r>
            <a:endParaRPr lang="en-US" sz="2200" dirty="0"/>
          </a:p>
        </p:txBody>
      </p:sp>
      <p:sp>
        <p:nvSpPr>
          <p:cNvPr id="5" name="Text 3"/>
          <p:cNvSpPr/>
          <p:nvPr/>
        </p:nvSpPr>
        <p:spPr>
          <a:xfrm>
            <a:off x="7485221" y="1963460"/>
            <a:ext cx="6351389"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9th</a:t>
            </a:r>
            <a:endParaRPr lang="en-US" sz="5850" dirty="0"/>
          </a:p>
        </p:txBody>
      </p:sp>
      <p:sp>
        <p:nvSpPr>
          <p:cNvPr id="6" name="Text 4"/>
          <p:cNvSpPr/>
          <p:nvPr/>
        </p:nvSpPr>
        <p:spPr>
          <a:xfrm>
            <a:off x="7485221" y="2995255"/>
            <a:ext cx="6351389" cy="1360527"/>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The 9th most diverse and multicultural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city in the world.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(Brand Finance Global City Index 2024)</a:t>
            </a:r>
            <a:endParaRPr lang="en-US" sz="2200" dirty="0"/>
          </a:p>
        </p:txBody>
      </p:sp>
      <p:sp>
        <p:nvSpPr>
          <p:cNvPr id="7" name="Text 5"/>
          <p:cNvSpPr/>
          <p:nvPr/>
        </p:nvSpPr>
        <p:spPr>
          <a:xfrm>
            <a:off x="793790" y="5149572"/>
            <a:ext cx="6351270"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11th</a:t>
            </a:r>
            <a:endParaRPr lang="en-US" sz="5850" dirty="0"/>
          </a:p>
        </p:txBody>
      </p:sp>
      <p:sp>
        <p:nvSpPr>
          <p:cNvPr id="8" name="Text 6"/>
          <p:cNvSpPr/>
          <p:nvPr/>
        </p:nvSpPr>
        <p:spPr>
          <a:xfrm>
            <a:off x="793790" y="6181368"/>
            <a:ext cx="6351270" cy="907018"/>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Ranked 11th top city in the area of economic activity in 2024. (Global Cities Index)</a:t>
            </a:r>
            <a:endParaRPr lang="en-US" sz="2200" dirty="0"/>
          </a:p>
        </p:txBody>
      </p:sp>
      <p:sp>
        <p:nvSpPr>
          <p:cNvPr id="9" name="Text 7"/>
          <p:cNvSpPr/>
          <p:nvPr/>
        </p:nvSpPr>
        <p:spPr>
          <a:xfrm>
            <a:off x="7485221" y="5149572"/>
            <a:ext cx="6351389" cy="748427"/>
          </a:xfrm>
          <a:prstGeom prst="rect">
            <a:avLst/>
          </a:prstGeom>
          <a:noFill/>
          <a:ln/>
        </p:spPr>
        <p:txBody>
          <a:bodyPr wrap="none" lIns="0" tIns="0" rIns="0" bIns="0" rtlCol="0" anchor="t"/>
          <a:lstStyle/>
          <a:p>
            <a:pPr algn="ctr" indent="0" marL="0">
              <a:lnSpc>
                <a:spcPts val="5850"/>
              </a:lnSpc>
              <a:buNone/>
            </a:pPr>
            <a:r>
              <a:rPr lang="en-US" sz="5850" b="1" dirty="0">
                <a:solidFill>
                  <a:srgbClr val="000000"/>
                </a:solidFill>
                <a:latin typeface="Bitter Bold" pitchFamily="34" charset="0"/>
                <a:ea typeface="Bitter Bold" pitchFamily="34" charset="-122"/>
                <a:cs typeface="Bitter Bold" pitchFamily="34" charset="-120"/>
              </a:rPr>
              <a:t>13th</a:t>
            </a:r>
            <a:endParaRPr lang="en-US" sz="5850" dirty="0"/>
          </a:p>
        </p:txBody>
      </p:sp>
      <p:sp>
        <p:nvSpPr>
          <p:cNvPr id="10" name="Text 8"/>
          <p:cNvSpPr/>
          <p:nvPr/>
        </p:nvSpPr>
        <p:spPr>
          <a:xfrm>
            <a:off x="7485221" y="6181368"/>
            <a:ext cx="6351389" cy="1360527"/>
          </a:xfrm>
          <a:prstGeom prst="rect">
            <a:avLst/>
          </a:prstGeom>
          <a:noFill/>
          <a:ln/>
        </p:spPr>
        <p:txBody>
          <a:bodyPr wrap="square" lIns="0" tIns="0" rIns="0" bIns="0" rtlCol="0" anchor="t"/>
          <a:lstStyle/>
          <a:p>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The 13th most open and welcoming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city in the world.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
</a:t>
            </a:r>
            <a:pPr algn="ctr" indent="0" marL="0">
              <a:lnSpc>
                <a:spcPts val="3550"/>
              </a:lnSpc>
              <a:buNone/>
            </a:pPr>
            <a:r>
              <a:rPr lang="en-US" sz="2200" dirty="0">
                <a:solidFill>
                  <a:srgbClr val="000000"/>
                </a:solidFill>
                <a:latin typeface="Bitter" pitchFamily="34" charset="0"/>
                <a:ea typeface="Bitter" pitchFamily="34" charset="-122"/>
                <a:cs typeface="Bitter" pitchFamily="34" charset="-120"/>
              </a:rPr>
              <a:t>(Brand Finance Global City Index 2024)</a:t>
            </a:r>
            <a:endParaRPr lang="en-US" sz="2200" dirty="0"/>
          </a:p>
        </p:txBody>
      </p:sp>
      <p:pic>
        <p:nvPicPr>
          <p:cNvPr id="11" name="Image 0" descr="preencoded.png">    </p:cNvPr>
          <p:cNvPicPr>
            <a:picLocks noChangeAspect="1"/>
          </p:cNvPicPr>
          <p:nvPr/>
        </p:nvPicPr>
        <p:blipFill>
          <a:blip r:embed="rId1"/>
          <a:stretch>
            <a:fillRect/>
          </a:stretch>
        </p:blipFill>
        <p:spPr>
          <a:xfrm>
            <a:off x="13629561" y="228600"/>
            <a:ext cx="772239" cy="60186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719"/>
          </a:xfrm>
          <a:prstGeom prst="rect">
            <a:avLst/>
          </a:prstGeom>
        </p:spPr>
      </p:pic>
      <p:sp>
        <p:nvSpPr>
          <p:cNvPr id="3" name="Shape 0"/>
          <p:cNvSpPr/>
          <p:nvPr/>
        </p:nvSpPr>
        <p:spPr>
          <a:xfrm>
            <a:off x="0" y="0"/>
            <a:ext cx="14630400" cy="8229719"/>
          </a:xfrm>
          <a:prstGeom prst="rect">
            <a:avLst/>
          </a:prstGeom>
          <a:solidFill>
            <a:srgbClr val="FFFFFF">
              <a:alpha val="85000"/>
            </a:srgbClr>
          </a:solidFill>
          <a:ln/>
        </p:spPr>
      </p:sp>
      <p:sp>
        <p:nvSpPr>
          <p:cNvPr id="4" name="Text 1"/>
          <p:cNvSpPr/>
          <p:nvPr/>
        </p:nvSpPr>
        <p:spPr>
          <a:xfrm>
            <a:off x="782241" y="614601"/>
            <a:ext cx="5587841" cy="698421"/>
          </a:xfrm>
          <a:prstGeom prst="rect">
            <a:avLst/>
          </a:prstGeom>
          <a:noFill/>
          <a:ln/>
        </p:spPr>
        <p:txBody>
          <a:bodyPr wrap="none" lIns="0" tIns="0" rIns="0" bIns="0" rtlCol="0" anchor="t"/>
          <a:lstStyle/>
          <a:p>
            <a:pPr algn="l" indent="0" marL="0">
              <a:lnSpc>
                <a:spcPts val="5450"/>
              </a:lnSpc>
              <a:buNone/>
            </a:pPr>
            <a:r>
              <a:rPr lang="en-US" sz="4350" b="1" dirty="0">
                <a:solidFill>
                  <a:srgbClr val="253A7E"/>
                </a:solidFill>
                <a:latin typeface="Bitter Bold" pitchFamily="34" charset="0"/>
                <a:ea typeface="Bitter Bold" pitchFamily="34" charset="-122"/>
                <a:cs typeface="Bitter Bold" pitchFamily="34" charset="-120"/>
              </a:rPr>
              <a:t>Chiang Mai</a:t>
            </a:r>
            <a:endParaRPr lang="en-US" sz="4350" dirty="0"/>
          </a:p>
        </p:txBody>
      </p:sp>
      <p:sp>
        <p:nvSpPr>
          <p:cNvPr id="5" name="Text 2"/>
          <p:cNvSpPr/>
          <p:nvPr/>
        </p:nvSpPr>
        <p:spPr>
          <a:xfrm>
            <a:off x="782241" y="1849279"/>
            <a:ext cx="6260306" cy="71508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The second largest city in Thailand at 405 km², Chiang Mai has a population of over a million people.</a:t>
            </a:r>
            <a:endParaRPr lang="en-US" sz="1750" dirty="0"/>
          </a:p>
        </p:txBody>
      </p:sp>
      <p:sp>
        <p:nvSpPr>
          <p:cNvPr id="6" name="Text 3"/>
          <p:cNvSpPr/>
          <p:nvPr/>
        </p:nvSpPr>
        <p:spPr>
          <a:xfrm>
            <a:off x="782241" y="2765465"/>
            <a:ext cx="6260306" cy="71508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Located on Thai Highlands and surrounded by mountains and forests, making it a hub for outdoor activities.</a:t>
            </a:r>
            <a:endParaRPr lang="en-US" sz="1750" dirty="0"/>
          </a:p>
        </p:txBody>
      </p:sp>
      <p:sp>
        <p:nvSpPr>
          <p:cNvPr id="7" name="Text 4"/>
          <p:cNvSpPr/>
          <p:nvPr/>
        </p:nvSpPr>
        <p:spPr>
          <a:xfrm>
            <a:off x="782241" y="3681651"/>
            <a:ext cx="6260306" cy="71508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It is home to Chiang Mai University, the leading academic institution of the Northern region.</a:t>
            </a:r>
            <a:endParaRPr lang="en-US" sz="1750" dirty="0"/>
          </a:p>
        </p:txBody>
      </p:sp>
      <p:sp>
        <p:nvSpPr>
          <p:cNvPr id="8" name="Text 5"/>
          <p:cNvSpPr/>
          <p:nvPr/>
        </p:nvSpPr>
        <p:spPr>
          <a:xfrm>
            <a:off x="782241" y="4597837"/>
            <a:ext cx="6260306" cy="286107"/>
          </a:xfrm>
          <a:prstGeom prst="rect">
            <a:avLst/>
          </a:prstGeom>
          <a:noFill/>
          <a:ln/>
        </p:spPr>
        <p:txBody>
          <a:bodyPr wrap="none" lIns="0" tIns="0" rIns="0" bIns="0" rtlCol="0" anchor="t"/>
          <a:lstStyle/>
          <a:p>
            <a:pPr algn="l" indent="0" marL="0">
              <a:lnSpc>
                <a:spcPts val="2250"/>
              </a:lnSpc>
              <a:buNone/>
            </a:pPr>
            <a:endParaRPr lang="en-US" sz="1400" dirty="0"/>
          </a:p>
        </p:txBody>
      </p:sp>
      <p:sp>
        <p:nvSpPr>
          <p:cNvPr id="9" name="Text 6"/>
          <p:cNvSpPr/>
          <p:nvPr/>
        </p:nvSpPr>
        <p:spPr>
          <a:xfrm>
            <a:off x="7595473" y="1871663"/>
            <a:ext cx="4838462" cy="419100"/>
          </a:xfrm>
          <a:prstGeom prst="rect">
            <a:avLst/>
          </a:prstGeom>
          <a:noFill/>
          <a:ln/>
        </p:spPr>
        <p:txBody>
          <a:bodyPr wrap="none" lIns="0" tIns="0" rIns="0" bIns="0" rtlCol="0" anchor="t"/>
          <a:lstStyle/>
          <a:p>
            <a:pPr algn="l" indent="0" marL="0">
              <a:lnSpc>
                <a:spcPts val="3250"/>
              </a:lnSpc>
              <a:buNone/>
            </a:pPr>
            <a:r>
              <a:rPr lang="en-US" sz="2600" b="1" dirty="0">
                <a:solidFill>
                  <a:srgbClr val="253A7E"/>
                </a:solidFill>
                <a:latin typeface="Bitter Bold" pitchFamily="34" charset="0"/>
                <a:ea typeface="Bitter Bold" pitchFamily="34" charset="-122"/>
                <a:cs typeface="Bitter Bold" pitchFamily="34" charset="-120"/>
              </a:rPr>
              <a:t>Where is Chiang Mai province?</a:t>
            </a:r>
            <a:endParaRPr lang="en-US" sz="2600" dirty="0"/>
          </a:p>
        </p:txBody>
      </p:sp>
      <p:pic>
        <p:nvPicPr>
          <p:cNvPr id="10" name="Image 1" descr="preencoded.png">    </p:cNvPr>
          <p:cNvPicPr>
            <a:picLocks noChangeAspect="1"/>
          </p:cNvPicPr>
          <p:nvPr/>
        </p:nvPicPr>
        <p:blipFill>
          <a:blip r:embed="rId2"/>
          <a:stretch>
            <a:fillRect/>
          </a:stretch>
        </p:blipFill>
        <p:spPr>
          <a:xfrm>
            <a:off x="9527381" y="2542103"/>
            <a:ext cx="2396490" cy="4212788"/>
          </a:xfrm>
          <a:prstGeom prst="rect">
            <a:avLst/>
          </a:prstGeom>
        </p:spPr>
      </p:pic>
      <p:sp>
        <p:nvSpPr>
          <p:cNvPr id="11" name="Text 7"/>
          <p:cNvSpPr/>
          <p:nvPr/>
        </p:nvSpPr>
        <p:spPr>
          <a:xfrm>
            <a:off x="782241" y="7257574"/>
            <a:ext cx="13065919" cy="357545"/>
          </a:xfrm>
          <a:prstGeom prst="rect">
            <a:avLst/>
          </a:prstGeom>
          <a:noFill/>
          <a:ln/>
        </p:spPr>
        <p:txBody>
          <a:bodyPr wrap="non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Photo credit: Agoda, NordNordWest</a:t>
            </a:r>
            <a:endParaRPr lang="en-US" sz="1750" dirty="0"/>
          </a:p>
        </p:txBody>
      </p:sp>
      <p:pic>
        <p:nvPicPr>
          <p:cNvPr id="12"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sp>
        <p:nvSpPr>
          <p:cNvPr id="2" name="Text 0"/>
          <p:cNvSpPr/>
          <p:nvPr/>
        </p:nvSpPr>
        <p:spPr>
          <a:xfrm>
            <a:off x="785098" y="667941"/>
            <a:ext cx="6713220" cy="700921"/>
          </a:xfrm>
          <a:prstGeom prst="rect">
            <a:avLst/>
          </a:prstGeom>
          <a:noFill/>
          <a:ln/>
        </p:spPr>
        <p:txBody>
          <a:bodyPr wrap="none" lIns="0" tIns="0" rIns="0" bIns="0" rtlCol="0" anchor="t"/>
          <a:lstStyle/>
          <a:p>
            <a:pPr algn="l" indent="0" marL="0">
              <a:lnSpc>
                <a:spcPts val="5500"/>
              </a:lnSpc>
              <a:buNone/>
            </a:pPr>
            <a:r>
              <a:rPr lang="en-US" sz="4400" b="1" dirty="0">
                <a:solidFill>
                  <a:srgbClr val="253A7E"/>
                </a:solidFill>
                <a:latin typeface="Bitter Bold" pitchFamily="34" charset="0"/>
                <a:ea typeface="Bitter Bold" pitchFamily="34" charset="-122"/>
                <a:cs typeface="Bitter Bold" pitchFamily="34" charset="-120"/>
              </a:rPr>
              <a:t>Landmarks in Chiang Mai</a:t>
            </a:r>
            <a:endParaRPr lang="en-US" sz="4400" dirty="0"/>
          </a:p>
        </p:txBody>
      </p:sp>
      <p:pic>
        <p:nvPicPr>
          <p:cNvPr id="3" name="Image 0" descr="preencoded.png">    </p:cNvPr>
          <p:cNvPicPr>
            <a:picLocks noChangeAspect="1"/>
          </p:cNvPicPr>
          <p:nvPr/>
        </p:nvPicPr>
        <p:blipFill>
          <a:blip r:embed="rId1"/>
          <a:stretch>
            <a:fillRect/>
          </a:stretch>
        </p:blipFill>
        <p:spPr>
          <a:xfrm>
            <a:off x="785098" y="1817489"/>
            <a:ext cx="4166473" cy="2574965"/>
          </a:xfrm>
          <a:prstGeom prst="rect">
            <a:avLst/>
          </a:prstGeom>
        </p:spPr>
      </p:pic>
      <p:sp>
        <p:nvSpPr>
          <p:cNvPr id="4" name="Text 1"/>
          <p:cNvSpPr/>
          <p:nvPr/>
        </p:nvSpPr>
        <p:spPr>
          <a:xfrm>
            <a:off x="785098" y="4672846"/>
            <a:ext cx="3364944" cy="420529"/>
          </a:xfrm>
          <a:prstGeom prst="rect">
            <a:avLst/>
          </a:prstGeom>
          <a:noFill/>
          <a:ln/>
        </p:spPr>
        <p:txBody>
          <a:bodyPr wrap="none" lIns="0" tIns="0" rIns="0" bIns="0" rtlCol="0" anchor="t"/>
          <a:lstStyle/>
          <a:p>
            <a:pPr algn="l" indent="0" marL="0">
              <a:lnSpc>
                <a:spcPts val="3300"/>
              </a:lnSpc>
              <a:buNone/>
            </a:pPr>
            <a:r>
              <a:rPr lang="en-US" sz="2600" b="1" dirty="0">
                <a:solidFill>
                  <a:srgbClr val="000000"/>
                </a:solidFill>
                <a:latin typeface="Bitter Bold" pitchFamily="34" charset="0"/>
                <a:ea typeface="Bitter Bold" pitchFamily="34" charset="-122"/>
                <a:cs typeface="Bitter Bold" pitchFamily="34" charset="-120"/>
              </a:rPr>
              <a:t>Wat Chedi Luang</a:t>
            </a:r>
            <a:endParaRPr lang="en-US" sz="2600" dirty="0"/>
          </a:p>
        </p:txBody>
      </p:sp>
      <p:sp>
        <p:nvSpPr>
          <p:cNvPr id="5" name="Text 2"/>
          <p:cNvSpPr/>
          <p:nvPr/>
        </p:nvSpPr>
        <p:spPr>
          <a:xfrm>
            <a:off x="785098" y="5227915"/>
            <a:ext cx="4166473" cy="1076563"/>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 historic temple known for its massive Lanna-style </a:t>
            </a:r>
            <a:pPr algn="l" indent="0" marL="0">
              <a:lnSpc>
                <a:spcPts val="2800"/>
              </a:lnSpc>
              <a:buNone/>
            </a:pPr>
            <a:r>
              <a:rPr lang="en-US" sz="1750" i="1" dirty="0">
                <a:solidFill>
                  <a:srgbClr val="000000"/>
                </a:solidFill>
                <a:latin typeface="Bitter" pitchFamily="34" charset="0"/>
                <a:ea typeface="Bitter" pitchFamily="34" charset="-122"/>
                <a:cs typeface="Bitter" pitchFamily="34" charset="-120"/>
              </a:rPr>
              <a:t>chedi  </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(pagoda), which once housed the revered Emerald Buddha. </a:t>
            </a:r>
            <a:endParaRPr lang="en-US" sz="1750" dirty="0"/>
          </a:p>
        </p:txBody>
      </p:sp>
      <p:sp>
        <p:nvSpPr>
          <p:cNvPr id="6" name="Text 3"/>
          <p:cNvSpPr/>
          <p:nvPr/>
        </p:nvSpPr>
        <p:spPr>
          <a:xfrm>
            <a:off x="785098" y="6439019"/>
            <a:ext cx="4166473" cy="358854"/>
          </a:xfrm>
          <a:prstGeom prst="rect">
            <a:avLst/>
          </a:prstGeom>
          <a:noFill/>
          <a:ln/>
        </p:spPr>
        <p:txBody>
          <a:bodyPr wrap="none" lIns="0" tIns="0" rIns="0" bIns="0" rtlCol="0" anchor="t"/>
          <a:lstStyle/>
          <a:p>
            <a:pPr algn="l" indent="0" marL="0">
              <a:lnSpc>
                <a:spcPts val="2800"/>
              </a:lnSpc>
              <a:buNone/>
            </a:pPr>
            <a:endParaRPr lang="en-US" sz="1750" dirty="0"/>
          </a:p>
        </p:txBody>
      </p:sp>
      <p:pic>
        <p:nvPicPr>
          <p:cNvPr id="7" name="Image 1" descr="preencoded.png">    </p:cNvPr>
          <p:cNvPicPr>
            <a:picLocks noChangeAspect="1"/>
          </p:cNvPicPr>
          <p:nvPr/>
        </p:nvPicPr>
        <p:blipFill>
          <a:blip r:embed="rId2"/>
          <a:stretch>
            <a:fillRect/>
          </a:stretch>
        </p:blipFill>
        <p:spPr>
          <a:xfrm>
            <a:off x="5231963" y="1817489"/>
            <a:ext cx="4166473" cy="2574965"/>
          </a:xfrm>
          <a:prstGeom prst="rect">
            <a:avLst/>
          </a:prstGeom>
        </p:spPr>
      </p:pic>
      <p:sp>
        <p:nvSpPr>
          <p:cNvPr id="8" name="Text 4"/>
          <p:cNvSpPr/>
          <p:nvPr/>
        </p:nvSpPr>
        <p:spPr>
          <a:xfrm>
            <a:off x="5231963" y="4672846"/>
            <a:ext cx="3364944" cy="420529"/>
          </a:xfrm>
          <a:prstGeom prst="rect">
            <a:avLst/>
          </a:prstGeom>
          <a:noFill/>
          <a:ln/>
        </p:spPr>
        <p:txBody>
          <a:bodyPr wrap="none" lIns="0" tIns="0" rIns="0" bIns="0" rtlCol="0" anchor="t"/>
          <a:lstStyle/>
          <a:p>
            <a:pPr algn="l" indent="0" marL="0">
              <a:lnSpc>
                <a:spcPts val="3300"/>
              </a:lnSpc>
              <a:buNone/>
            </a:pPr>
            <a:r>
              <a:rPr lang="en-US" sz="2600" b="1" dirty="0">
                <a:solidFill>
                  <a:srgbClr val="000000"/>
                </a:solidFill>
                <a:latin typeface="Bitter Bold" pitchFamily="34" charset="0"/>
                <a:ea typeface="Bitter Bold" pitchFamily="34" charset="-122"/>
                <a:cs typeface="Bitter Bold" pitchFamily="34" charset="-120"/>
              </a:rPr>
              <a:t>Doi Suthep</a:t>
            </a:r>
            <a:endParaRPr lang="en-US" sz="2600" dirty="0"/>
          </a:p>
        </p:txBody>
      </p:sp>
      <p:sp>
        <p:nvSpPr>
          <p:cNvPr id="9" name="Text 5"/>
          <p:cNvSpPr/>
          <p:nvPr/>
        </p:nvSpPr>
        <p:spPr>
          <a:xfrm>
            <a:off x="5231963" y="5227915"/>
            <a:ext cx="4166473" cy="1794272"/>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 </a:t>
            </a:r>
            <a:pPr algn="l" indent="0" marL="0">
              <a:lnSpc>
                <a:spcPts val="2800"/>
              </a:lnSpc>
              <a:buNone/>
            </a:pPr>
            <a:r>
              <a:rPr lang="en-US" sz="1750" i="1" dirty="0">
                <a:solidFill>
                  <a:srgbClr val="000000"/>
                </a:solidFill>
                <a:latin typeface="Bitter" pitchFamily="34" charset="0"/>
                <a:ea typeface="Bitter" pitchFamily="34" charset="-122"/>
                <a:cs typeface="Bitter" pitchFamily="34" charset="-120"/>
              </a:rPr>
              <a:t>doi </a:t>
            </a:r>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(mountain) overlooking Chiang Mai, it hosts a sacred temple with a golden pagoda and panoramic views of the city. The site is a major pilgrimage destination in Thailand. </a:t>
            </a:r>
            <a:endParaRPr lang="en-US" sz="1750" dirty="0"/>
          </a:p>
        </p:txBody>
      </p:sp>
      <p:pic>
        <p:nvPicPr>
          <p:cNvPr id="10" name="Image 2" descr="preencoded.png">    </p:cNvPr>
          <p:cNvPicPr>
            <a:picLocks noChangeAspect="1"/>
          </p:cNvPicPr>
          <p:nvPr/>
        </p:nvPicPr>
        <p:blipFill>
          <a:blip r:embed="rId3"/>
          <a:stretch>
            <a:fillRect/>
          </a:stretch>
        </p:blipFill>
        <p:spPr>
          <a:xfrm>
            <a:off x="9678829" y="1817489"/>
            <a:ext cx="4166473" cy="2574965"/>
          </a:xfrm>
          <a:prstGeom prst="rect">
            <a:avLst/>
          </a:prstGeom>
        </p:spPr>
      </p:pic>
      <p:sp>
        <p:nvSpPr>
          <p:cNvPr id="11" name="Text 6"/>
          <p:cNvSpPr/>
          <p:nvPr/>
        </p:nvSpPr>
        <p:spPr>
          <a:xfrm>
            <a:off x="9678829" y="4672846"/>
            <a:ext cx="3364944" cy="420529"/>
          </a:xfrm>
          <a:prstGeom prst="rect">
            <a:avLst/>
          </a:prstGeom>
          <a:noFill/>
          <a:ln/>
        </p:spPr>
        <p:txBody>
          <a:bodyPr wrap="none" lIns="0" tIns="0" rIns="0" bIns="0" rtlCol="0" anchor="t"/>
          <a:lstStyle/>
          <a:p>
            <a:pPr algn="l" indent="0" marL="0">
              <a:lnSpc>
                <a:spcPts val="3300"/>
              </a:lnSpc>
              <a:buNone/>
            </a:pPr>
            <a:r>
              <a:rPr lang="en-US" sz="2600" b="1" dirty="0">
                <a:solidFill>
                  <a:srgbClr val="000000"/>
                </a:solidFill>
                <a:latin typeface="Bitter Bold" pitchFamily="34" charset="0"/>
                <a:ea typeface="Bitter Bold" pitchFamily="34" charset="-122"/>
                <a:cs typeface="Bitter Bold" pitchFamily="34" charset="-120"/>
              </a:rPr>
              <a:t>Tha Phae Gate</a:t>
            </a:r>
            <a:endParaRPr lang="en-US" sz="2600" dirty="0"/>
          </a:p>
        </p:txBody>
      </p:sp>
      <p:sp>
        <p:nvSpPr>
          <p:cNvPr id="12" name="Text 7"/>
          <p:cNvSpPr/>
          <p:nvPr/>
        </p:nvSpPr>
        <p:spPr>
          <a:xfrm>
            <a:off x="9678829" y="5227915"/>
            <a:ext cx="4166473" cy="1794272"/>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 historic gateway to Chiang Mai’s Old City, it is a well-preserved remnant of the ancient city walls. The gate serves as a cultural hub, hosting festivals and a lively night market.</a:t>
            </a:r>
            <a:endParaRPr lang="en-US" sz="1750" dirty="0"/>
          </a:p>
        </p:txBody>
      </p:sp>
      <p:sp>
        <p:nvSpPr>
          <p:cNvPr id="13" name="Text 8"/>
          <p:cNvSpPr/>
          <p:nvPr/>
        </p:nvSpPr>
        <p:spPr>
          <a:xfrm>
            <a:off x="785098" y="7274481"/>
            <a:ext cx="13060204" cy="287060"/>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Flickr, Silpa-mag, ForeverVacation</a:t>
            </a:r>
            <a:endParaRPr lang="en-US" sz="1400" dirty="0"/>
          </a:p>
        </p:txBody>
      </p:sp>
      <p:pic>
        <p:nvPicPr>
          <p:cNvPr id="14"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67596" y="778669"/>
            <a:ext cx="5482828" cy="685324"/>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Thailand in Brief</a:t>
            </a:r>
            <a:endParaRPr lang="en-US" sz="4300" dirty="0"/>
          </a:p>
        </p:txBody>
      </p:sp>
      <p:sp>
        <p:nvSpPr>
          <p:cNvPr id="3" name="Text 1"/>
          <p:cNvSpPr/>
          <p:nvPr/>
        </p:nvSpPr>
        <p:spPr>
          <a:xfrm>
            <a:off x="767596" y="1902619"/>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จัดทำขึ้นโดยมูลนิธิไทย (Thailand Foundation) เพื่ออำนวยความสะดวกแก่ นักเรียน นักศึกษา และผู้สนใจทั่วไป นำไปใช้ประโยชน์ อาทิ ในการบรรยาย หรือให้ความรู้เกี่ยวกับประเทศไทยในด้านต่าง ๆ แก่ชาวต่างประเทศ เช่น กรณีนักศึกษาแลกเปลี่ยนที่ไปเรียนในต่างประเทศที่ต้องนำเสนอเรื่องราวเกี่ยวกับประเทศไทยในสถาบันที่ไปศึกษาอยู่ เป็นต้น</a:t>
            </a:r>
            <a:endParaRPr lang="en-US" sz="1700" dirty="0"/>
          </a:p>
        </p:txBody>
      </p:sp>
      <p:sp>
        <p:nvSpPr>
          <p:cNvPr id="4" name="Text 2"/>
          <p:cNvSpPr/>
          <p:nvPr/>
        </p:nvSpPr>
        <p:spPr>
          <a:xfrm>
            <a:off x="767596" y="3201948"/>
            <a:ext cx="13095208" cy="1403509"/>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งานชิ้นนี้เสนอข้อมูลเกี่ยวกับประเทศไทยโดยสังเขป 11 ด้าน ได้แก่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 ภูมิศาสตร์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(Geography)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2) ประวัติศาสตร์</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(History)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3) การเมืองการปกครอง</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(Politics and Government)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4) เศรษฐกิจ</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(Economics)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5) ประชากร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(Demographics)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6) วัฒนธรรม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(Culture)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7) ค่านิยม</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(Values)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8) คนไทยและสื่อที่คุณอาจรู้จัก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 people and other popularity that you may know)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9) ความเข้าใจผิดเกี่ยวกับประเทศไทย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(Misconceptions)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10) บทบาทของไทยในเวทีโลก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(Thailand’s role on the Global Stage) และ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11) การจัดอันดับที่เกี่ยวกับประเทศไทย</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(Rankings related to Thailand)</a:t>
            </a:r>
            <a:endParaRPr lang="en-US" sz="1700" dirty="0"/>
          </a:p>
        </p:txBody>
      </p:sp>
      <p:sp>
        <p:nvSpPr>
          <p:cNvPr id="5" name="Text 3"/>
          <p:cNvSpPr/>
          <p:nvPr/>
        </p:nvSpPr>
        <p:spPr>
          <a:xfrm>
            <a:off x="767596" y="4852154"/>
            <a:ext cx="13095208" cy="1052632"/>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นี้จัดทำเป็นสไลด์ จำนวน xx สไลด์ ในรูปแบบ .pdf และ .pptx สามารถดาวน์โหลดและเลือกใช้หัวข้อที่นำเสนอ และสลับลำดับการนำเสนอได้ตามความเหมาะสม อย่างไรก็ดี ผู้ใช้งานไม่สามารถดัดแปลงเนื้อหาในเอกสารได้ และห้ามผลิตซ้ำ หรือนำไปใช้เพื่อผลประโยชน์เชิงพาณิชย์โดยไม่ได้รับอนุญาตจากมูลนิธิไทย</a:t>
            </a:r>
            <a:endParaRPr lang="en-US" sz="1700" dirty="0"/>
          </a:p>
        </p:txBody>
      </p:sp>
      <p:sp>
        <p:nvSpPr>
          <p:cNvPr id="6" name="Text 4"/>
          <p:cNvSpPr/>
          <p:nvPr/>
        </p:nvSpPr>
        <p:spPr>
          <a:xfrm>
            <a:off x="767596" y="6151483"/>
            <a:ext cx="13095208" cy="701754"/>
          </a:xfrm>
          <a:prstGeom prst="rect">
            <a:avLst/>
          </a:prstGeom>
          <a:noFill/>
          <a:ln/>
        </p:spPr>
        <p:txBody>
          <a:bodyPr wrap="square" lIns="0" tIns="0" rIns="0" bIns="0" rtlCol="0" anchor="t"/>
          <a:lstStyle/>
          <a:p>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"Thailand in Brief "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จะได้รับการปรับปรุงให้ทันสมัยในทุกไตรมาสที่ 3 ของปี หากมีข้อสงสัยและข้อเสนอแนะเพิ่มเติม กรุณาติดต่อมูลนิธิไทย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อีเมล </a:t>
            </a:r>
            <a:pPr algn="l" indent="0" marL="0">
              <a:lnSpc>
                <a:spcPts val="2750"/>
              </a:lnSpc>
              <a:buNone/>
            </a:pPr>
            <a:r>
              <a:rPr lang="en-US" sz="1700" u="sng" dirty="0">
                <a:solidFill>
                  <a:srgbClr val="966703"/>
                </a:solidFill>
                <a:latin typeface="Bitter" pitchFamily="34" charset="0"/>
                <a:ea typeface="Bitter" pitchFamily="34" charset="-122"/>
                <a:cs typeface="Bitter" pitchFamily="34" charset="-120"/>
                <a:hlinkClick r:id="rId1" invalidUrl="" action="" tgtFrame="" tooltip="" history="1" highlightClick="0" endSnd="0">
                  <a:extLst>
                    <a:ext uri="{A12FA001-AC4F-418D-AE19-62706E023703}">
                      <ahyp:hlinkClr xmlns:ahyp="http://schemas.microsoft.com/office/drawing/2018/hyperlinkcolor" val="tx"/>
                    </a:ext>
                  </a:extLst>
                </a:hlinkClick>
              </a:rPr>
              <a:t>info@thailandfoundation.or.th</a:t>
            </a:r>
            <a:endParaRPr lang="en-US" sz="1700" dirty="0"/>
          </a:p>
        </p:txBody>
      </p:sp>
      <p:sp>
        <p:nvSpPr>
          <p:cNvPr id="7" name="Text 5"/>
          <p:cNvSpPr/>
          <p:nvPr/>
        </p:nvSpPr>
        <p:spPr>
          <a:xfrm>
            <a:off x="767596" y="7099935"/>
            <a:ext cx="13095208" cy="350877"/>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27 พฤษภาคม 2568</a:t>
            </a:r>
            <a:endParaRPr lang="en-US" sz="1700" dirty="0"/>
          </a:p>
        </p:txBody>
      </p:sp>
      <p:pic>
        <p:nvPicPr>
          <p:cNvPr id="8" name="Image 0" descr="preencoded.png">    </p:cNvPr>
          <p:cNvPicPr>
            <a:picLocks noChangeAspect="1"/>
          </p:cNvPicPr>
          <p:nvPr/>
        </p:nvPicPr>
        <p:blipFill>
          <a:blip r:embed="rId2"/>
          <a:stretch>
            <a:fillRect/>
          </a:stretch>
        </p:blipFill>
        <p:spPr>
          <a:xfrm>
            <a:off x="13629561" y="228600"/>
            <a:ext cx="772239" cy="60186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48519" y="600313"/>
            <a:ext cx="5443776" cy="680442"/>
          </a:xfrm>
          <a:prstGeom prst="rect">
            <a:avLst/>
          </a:prstGeom>
          <a:noFill/>
          <a:ln/>
        </p:spPr>
        <p:txBody>
          <a:bodyPr wrap="none" lIns="0" tIns="0" rIns="0" bIns="0" rtlCol="0" anchor="t"/>
          <a:lstStyle/>
          <a:p>
            <a:pPr algn="l" indent="0" marL="0">
              <a:lnSpc>
                <a:spcPts val="5350"/>
              </a:lnSpc>
              <a:buNone/>
            </a:pPr>
            <a:r>
              <a:rPr lang="en-US" sz="4250" b="1" dirty="0">
                <a:solidFill>
                  <a:srgbClr val="253A7E"/>
                </a:solidFill>
                <a:latin typeface="Bitter Bold" pitchFamily="34" charset="0"/>
                <a:ea typeface="Bitter Bold" pitchFamily="34" charset="-122"/>
                <a:cs typeface="Bitter Bold" pitchFamily="34" charset="-120"/>
              </a:rPr>
              <a:t>Pattaya City</a:t>
            </a:r>
            <a:endParaRPr lang="en-US" sz="4250" dirty="0"/>
          </a:p>
        </p:txBody>
      </p:sp>
      <p:sp>
        <p:nvSpPr>
          <p:cNvPr id="4" name="Text 1"/>
          <p:cNvSpPr/>
          <p:nvPr/>
        </p:nvSpPr>
        <p:spPr>
          <a:xfrm>
            <a:off x="6248519" y="1803321"/>
            <a:ext cx="3544253" cy="2787015"/>
          </a:xfrm>
          <a:prstGeom prst="rect">
            <a:avLst/>
          </a:prstGeom>
          <a:noFill/>
          <a:ln/>
        </p:spPr>
        <p:txBody>
          <a:bodyPr wrap="squar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Pattaya is a vibrant coastal city located in the Chonburi province, famous for its lively beaches, nearby islands such as Koh Larn, entertainment, and nightlife. Once a small fishing village, Pattaya has grown into a major tourist destination.</a:t>
            </a:r>
            <a:endParaRPr lang="en-US" sz="1700" dirty="0"/>
          </a:p>
        </p:txBody>
      </p:sp>
      <p:sp>
        <p:nvSpPr>
          <p:cNvPr id="5" name="Text 2"/>
          <p:cNvSpPr/>
          <p:nvPr/>
        </p:nvSpPr>
        <p:spPr>
          <a:xfrm>
            <a:off x="6248519" y="4807982"/>
            <a:ext cx="3266242" cy="408146"/>
          </a:xfrm>
          <a:prstGeom prst="rect">
            <a:avLst/>
          </a:prstGeom>
          <a:noFill/>
          <a:ln/>
        </p:spPr>
        <p:txBody>
          <a:bodyPr wrap="none" lIns="0" tIns="0" rIns="0" bIns="0" rtlCol="0" anchor="t"/>
          <a:lstStyle/>
          <a:p>
            <a:pPr algn="l" indent="0" marL="0">
              <a:lnSpc>
                <a:spcPts val="3200"/>
              </a:lnSpc>
              <a:buNone/>
            </a:pPr>
            <a:r>
              <a:rPr lang="en-US" sz="2550" b="1" dirty="0">
                <a:solidFill>
                  <a:srgbClr val="253A7E"/>
                </a:solidFill>
                <a:latin typeface="Bitter Bold" pitchFamily="34" charset="0"/>
                <a:ea typeface="Bitter Bold" pitchFamily="34" charset="-122"/>
                <a:cs typeface="Bitter Bold" pitchFamily="34" charset="-120"/>
              </a:rPr>
              <a:t>Size and Population</a:t>
            </a:r>
            <a:endParaRPr lang="en-US" sz="2550" dirty="0"/>
          </a:p>
        </p:txBody>
      </p:sp>
      <p:sp>
        <p:nvSpPr>
          <p:cNvPr id="6" name="Text 3"/>
          <p:cNvSpPr/>
          <p:nvPr/>
        </p:nvSpPr>
        <p:spPr>
          <a:xfrm>
            <a:off x="6248519" y="5433774"/>
            <a:ext cx="3544253" cy="696754"/>
          </a:xfrm>
          <a:prstGeom prst="rect">
            <a:avLst/>
          </a:prstGeom>
          <a:noFill/>
          <a:ln/>
        </p:spPr>
        <p:txBody>
          <a:bodyPr wrap="squar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53.4 km² in area. With 120,000 population</a:t>
            </a:r>
            <a:endParaRPr lang="en-US" sz="1700" dirty="0"/>
          </a:p>
        </p:txBody>
      </p:sp>
      <p:sp>
        <p:nvSpPr>
          <p:cNvPr id="7" name="Text 4"/>
          <p:cNvSpPr/>
          <p:nvPr/>
        </p:nvSpPr>
        <p:spPr>
          <a:xfrm>
            <a:off x="10331648" y="1824990"/>
            <a:ext cx="3544253" cy="680323"/>
          </a:xfrm>
          <a:prstGeom prst="rect">
            <a:avLst/>
          </a:prstGeom>
          <a:noFill/>
          <a:ln/>
        </p:spPr>
        <p:txBody>
          <a:bodyPr wrap="square" lIns="0" tIns="0" rIns="0" bIns="0" rtlCol="0" anchor="t"/>
          <a:lstStyle/>
          <a:p>
            <a:pPr algn="l" indent="0" marL="0">
              <a:lnSpc>
                <a:spcPts val="2650"/>
              </a:lnSpc>
              <a:buNone/>
            </a:pPr>
            <a:r>
              <a:rPr lang="en-US" sz="2100" b="1" dirty="0">
                <a:solidFill>
                  <a:srgbClr val="253A7E"/>
                </a:solidFill>
                <a:latin typeface="Bitter Bold" pitchFamily="34" charset="0"/>
                <a:ea typeface="Bitter Bold" pitchFamily="34" charset="-122"/>
                <a:cs typeface="Bitter Bold" pitchFamily="34" charset="-120"/>
              </a:rPr>
              <a:t>Where is Chonburi province?</a:t>
            </a:r>
            <a:endParaRPr lang="en-US" sz="2100" dirty="0"/>
          </a:p>
        </p:txBody>
      </p:sp>
      <p:pic>
        <p:nvPicPr>
          <p:cNvPr id="8" name="Image 1" descr="preencoded.png">    </p:cNvPr>
          <p:cNvPicPr>
            <a:picLocks noChangeAspect="1"/>
          </p:cNvPicPr>
          <p:nvPr/>
        </p:nvPicPr>
        <p:blipFill>
          <a:blip r:embed="rId2"/>
          <a:stretch>
            <a:fillRect/>
          </a:stretch>
        </p:blipFill>
        <p:spPr>
          <a:xfrm>
            <a:off x="10954464" y="2750225"/>
            <a:ext cx="2298502" cy="4040743"/>
          </a:xfrm>
          <a:prstGeom prst="rect">
            <a:avLst/>
          </a:prstGeom>
        </p:spPr>
      </p:pic>
      <p:sp>
        <p:nvSpPr>
          <p:cNvPr id="9" name="Text 5"/>
          <p:cNvSpPr/>
          <p:nvPr/>
        </p:nvSpPr>
        <p:spPr>
          <a:xfrm>
            <a:off x="6248519" y="7280791"/>
            <a:ext cx="7619762" cy="348377"/>
          </a:xfrm>
          <a:prstGeom prst="rect">
            <a:avLst/>
          </a:prstGeom>
          <a:noFill/>
          <a:ln/>
        </p:spPr>
        <p:txBody>
          <a:bodyPr wrap="non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Photo credit: Thailand Awaits, NordNordWest</a:t>
            </a:r>
            <a:endParaRPr lang="en-US" sz="17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793790" y="825341"/>
            <a:ext cx="6991945"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Landmarks in Pattaya City</a:t>
            </a:r>
            <a:endParaRPr lang="en-US" sz="4450" dirty="0"/>
          </a:p>
        </p:txBody>
      </p:sp>
      <p:pic>
        <p:nvPicPr>
          <p:cNvPr id="3" name="Image 0" descr="preencoded.png">    </p:cNvPr>
          <p:cNvPicPr>
            <a:picLocks noChangeAspect="1"/>
          </p:cNvPicPr>
          <p:nvPr/>
        </p:nvPicPr>
        <p:blipFill>
          <a:blip r:embed="rId1"/>
          <a:stretch>
            <a:fillRect/>
          </a:stretch>
        </p:blipFill>
        <p:spPr>
          <a:xfrm>
            <a:off x="793790" y="1987748"/>
            <a:ext cx="3048000" cy="1883807"/>
          </a:xfrm>
          <a:prstGeom prst="rect">
            <a:avLst/>
          </a:prstGeom>
        </p:spPr>
      </p:pic>
      <p:sp>
        <p:nvSpPr>
          <p:cNvPr id="4" name="Text 1"/>
          <p:cNvSpPr/>
          <p:nvPr/>
        </p:nvSpPr>
        <p:spPr>
          <a:xfrm>
            <a:off x="793790" y="4155043"/>
            <a:ext cx="3048000"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Beaches</a:t>
            </a:r>
            <a:endParaRPr lang="en-US" sz="2650" dirty="0"/>
          </a:p>
        </p:txBody>
      </p:sp>
      <p:sp>
        <p:nvSpPr>
          <p:cNvPr id="5" name="Text 2"/>
          <p:cNvSpPr/>
          <p:nvPr/>
        </p:nvSpPr>
        <p:spPr>
          <a:xfrm>
            <a:off x="793790" y="4716423"/>
            <a:ext cx="3048000"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Pattaya beach, Jomtien beach</a:t>
            </a:r>
            <a:endParaRPr lang="en-US" sz="1750" dirty="0"/>
          </a:p>
        </p:txBody>
      </p:sp>
      <p:sp>
        <p:nvSpPr>
          <p:cNvPr id="6" name="Text 3"/>
          <p:cNvSpPr/>
          <p:nvPr/>
        </p:nvSpPr>
        <p:spPr>
          <a:xfrm>
            <a:off x="793790" y="5578316"/>
            <a:ext cx="3048000" cy="290274"/>
          </a:xfrm>
          <a:prstGeom prst="rect">
            <a:avLst/>
          </a:prstGeom>
          <a:noFill/>
          <a:ln/>
        </p:spPr>
        <p:txBody>
          <a:bodyPr wrap="none" lIns="0" tIns="0" rIns="0" bIns="0" rtlCol="0" anchor="t"/>
          <a:lstStyle/>
          <a:p>
            <a:pPr algn="l" indent="0" marL="0">
              <a:lnSpc>
                <a:spcPts val="2250"/>
              </a:lnSpc>
              <a:buNone/>
            </a:pPr>
            <a:endParaRPr lang="en-US" sz="1400" dirty="0"/>
          </a:p>
        </p:txBody>
      </p:sp>
      <p:pic>
        <p:nvPicPr>
          <p:cNvPr id="7" name="Image 1" descr="preencoded.png">    </p:cNvPr>
          <p:cNvPicPr>
            <a:picLocks noChangeAspect="1"/>
          </p:cNvPicPr>
          <p:nvPr/>
        </p:nvPicPr>
        <p:blipFill>
          <a:blip r:embed="rId2"/>
          <a:stretch>
            <a:fillRect/>
          </a:stretch>
        </p:blipFill>
        <p:spPr>
          <a:xfrm>
            <a:off x="4125278" y="1987748"/>
            <a:ext cx="3048119" cy="1883807"/>
          </a:xfrm>
          <a:prstGeom prst="rect">
            <a:avLst/>
          </a:prstGeom>
        </p:spPr>
      </p:pic>
      <p:sp>
        <p:nvSpPr>
          <p:cNvPr id="8" name="Text 4"/>
          <p:cNvSpPr/>
          <p:nvPr/>
        </p:nvSpPr>
        <p:spPr>
          <a:xfrm>
            <a:off x="4125278" y="4155043"/>
            <a:ext cx="3048119"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Sanctuary of Truth</a:t>
            </a:r>
            <a:endParaRPr lang="en-US" sz="2650" dirty="0"/>
          </a:p>
        </p:txBody>
      </p:sp>
      <p:sp>
        <p:nvSpPr>
          <p:cNvPr id="9" name="Text 5"/>
          <p:cNvSpPr/>
          <p:nvPr/>
        </p:nvSpPr>
        <p:spPr>
          <a:xfrm>
            <a:off x="4125278" y="4716423"/>
            <a:ext cx="3048119"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 intricately carved wooden temple</a:t>
            </a:r>
            <a:endParaRPr lang="en-US" sz="1750" dirty="0"/>
          </a:p>
        </p:txBody>
      </p:sp>
      <p:pic>
        <p:nvPicPr>
          <p:cNvPr id="10" name="Image 2" descr="preencoded.png">    </p:cNvPr>
          <p:cNvPicPr>
            <a:picLocks noChangeAspect="1"/>
          </p:cNvPicPr>
          <p:nvPr/>
        </p:nvPicPr>
        <p:blipFill>
          <a:blip r:embed="rId3"/>
          <a:stretch>
            <a:fillRect/>
          </a:stretch>
        </p:blipFill>
        <p:spPr>
          <a:xfrm>
            <a:off x="7456884" y="1987748"/>
            <a:ext cx="3048119" cy="1883807"/>
          </a:xfrm>
          <a:prstGeom prst="rect">
            <a:avLst/>
          </a:prstGeom>
        </p:spPr>
      </p:pic>
      <p:sp>
        <p:nvSpPr>
          <p:cNvPr id="11" name="Text 6"/>
          <p:cNvSpPr/>
          <p:nvPr/>
        </p:nvSpPr>
        <p:spPr>
          <a:xfrm>
            <a:off x="7456884" y="4155043"/>
            <a:ext cx="3048119" cy="850583"/>
          </a:xfrm>
          <a:prstGeom prst="rect">
            <a:avLst/>
          </a:prstGeom>
          <a:noFill/>
          <a:ln/>
        </p:spPr>
        <p:txBody>
          <a:bodyPr wrap="squar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Nong Nooch Tropical Garden</a:t>
            </a:r>
            <a:endParaRPr lang="en-US" sz="2650" dirty="0"/>
          </a:p>
        </p:txBody>
      </p:sp>
      <p:sp>
        <p:nvSpPr>
          <p:cNvPr id="12" name="Text 7"/>
          <p:cNvSpPr/>
          <p:nvPr/>
        </p:nvSpPr>
        <p:spPr>
          <a:xfrm>
            <a:off x="7456884" y="5141714"/>
            <a:ext cx="3048119"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largest botanical garden in Southeast Asia</a:t>
            </a:r>
            <a:endParaRPr lang="en-US" sz="1750" dirty="0"/>
          </a:p>
        </p:txBody>
      </p:sp>
      <p:pic>
        <p:nvPicPr>
          <p:cNvPr id="13" name="Image 3" descr="preencoded.png">    </p:cNvPr>
          <p:cNvPicPr>
            <a:picLocks noChangeAspect="1"/>
          </p:cNvPicPr>
          <p:nvPr/>
        </p:nvPicPr>
        <p:blipFill>
          <a:blip r:embed="rId4"/>
          <a:stretch>
            <a:fillRect/>
          </a:stretch>
        </p:blipFill>
        <p:spPr>
          <a:xfrm>
            <a:off x="10788491" y="1987748"/>
            <a:ext cx="3048119" cy="1883807"/>
          </a:xfrm>
          <a:prstGeom prst="rect">
            <a:avLst/>
          </a:prstGeom>
        </p:spPr>
      </p:pic>
      <p:sp>
        <p:nvSpPr>
          <p:cNvPr id="14" name="Text 8"/>
          <p:cNvSpPr/>
          <p:nvPr/>
        </p:nvSpPr>
        <p:spPr>
          <a:xfrm>
            <a:off x="10788491" y="4155043"/>
            <a:ext cx="3048119"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Tiffany's Show</a:t>
            </a:r>
            <a:endParaRPr lang="en-US" sz="2650" dirty="0"/>
          </a:p>
        </p:txBody>
      </p:sp>
      <p:sp>
        <p:nvSpPr>
          <p:cNvPr id="15" name="Text 9"/>
          <p:cNvSpPr/>
          <p:nvPr/>
        </p:nvSpPr>
        <p:spPr>
          <a:xfrm>
            <a:off x="10788491" y="4716423"/>
            <a:ext cx="3048119"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 famous transgender cabaret known for its spectacular costumes and choreography</a:t>
            </a:r>
            <a:endParaRPr lang="en-US" sz="1750" dirty="0"/>
          </a:p>
        </p:txBody>
      </p:sp>
      <p:sp>
        <p:nvSpPr>
          <p:cNvPr id="16" name="Text 10"/>
          <p:cNvSpPr/>
          <p:nvPr/>
        </p:nvSpPr>
        <p:spPr>
          <a:xfrm>
            <a:off x="793790" y="6423184"/>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17" name="Text 11"/>
          <p:cNvSpPr/>
          <p:nvPr/>
        </p:nvSpPr>
        <p:spPr>
          <a:xfrm>
            <a:off x="793790" y="7041237"/>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Withlocals, Atmind Group, Viator</a:t>
            </a:r>
            <a:endParaRPr lang="en-US" sz="1750" dirty="0"/>
          </a:p>
        </p:txBody>
      </p:sp>
      <p:pic>
        <p:nvPicPr>
          <p:cNvPr id="18"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15089" y="563166"/>
            <a:ext cx="5107781" cy="638413"/>
          </a:xfrm>
          <a:prstGeom prst="rect">
            <a:avLst/>
          </a:prstGeom>
          <a:noFill/>
          <a:ln/>
        </p:spPr>
        <p:txBody>
          <a:bodyPr wrap="none" lIns="0" tIns="0" rIns="0" bIns="0" rtlCol="0" anchor="t"/>
          <a:lstStyle/>
          <a:p>
            <a:pPr algn="l" indent="0" marL="0">
              <a:lnSpc>
                <a:spcPts val="5000"/>
              </a:lnSpc>
              <a:buNone/>
            </a:pPr>
            <a:r>
              <a:rPr lang="en-US" sz="4000" b="1" dirty="0">
                <a:solidFill>
                  <a:srgbClr val="253A7E"/>
                </a:solidFill>
                <a:latin typeface="Bitter Bold" pitchFamily="34" charset="0"/>
                <a:ea typeface="Bitter Bold" pitchFamily="34" charset="-122"/>
                <a:cs typeface="Bitter Bold" pitchFamily="34" charset="-120"/>
              </a:rPr>
              <a:t>Ayutthaya</a:t>
            </a:r>
            <a:endParaRPr lang="en-US" sz="4000" dirty="0"/>
          </a:p>
        </p:txBody>
      </p:sp>
      <p:sp>
        <p:nvSpPr>
          <p:cNvPr id="5" name="Text 2"/>
          <p:cNvSpPr/>
          <p:nvPr/>
        </p:nvSpPr>
        <p:spPr>
          <a:xfrm>
            <a:off x="715089" y="1691878"/>
            <a:ext cx="6898838" cy="980480"/>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Ayutthaya, a UNESCO World Heritage Site, was the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former capital of the Kingdom of Siam</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and remains one of Thailand’s most historically significant cities. </a:t>
            </a:r>
            <a:endParaRPr lang="en-US" sz="1600" dirty="0"/>
          </a:p>
        </p:txBody>
      </p:sp>
      <p:sp>
        <p:nvSpPr>
          <p:cNvPr id="6" name="Text 3"/>
          <p:cNvSpPr/>
          <p:nvPr/>
        </p:nvSpPr>
        <p:spPr>
          <a:xfrm>
            <a:off x="715089" y="2856190"/>
            <a:ext cx="6898838" cy="1307306"/>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Founded in 1350, it flourished as a cosmopolitan trade and cultural hub. Today, the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Ayutthaya Historical Park</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showcases the city's grandeur, which includes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Wat Mahathat</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famous for the Buddha head in tree roots, and </a:t>
            </a:r>
            <a:pPr algn="l" indent="0" marL="0">
              <a:lnSpc>
                <a:spcPts val="2550"/>
              </a:lnSpc>
              <a:buNone/>
            </a:pPr>
            <a:r>
              <a:rPr lang="en-US" sz="1600" b="1" dirty="0">
                <a:solidFill>
                  <a:srgbClr val="000000"/>
                </a:solidFill>
                <a:latin typeface="Bitter" pitchFamily="34" charset="0"/>
                <a:ea typeface="Bitter" pitchFamily="34" charset="-122"/>
                <a:cs typeface="Bitter" pitchFamily="34" charset="-120"/>
              </a:rPr>
              <a:t>Wat Phra Si Sanphet</a:t>
            </a:r>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 the former royal temple. </a:t>
            </a:r>
            <a:endParaRPr lang="en-US" sz="1600" dirty="0"/>
          </a:p>
        </p:txBody>
      </p:sp>
      <p:sp>
        <p:nvSpPr>
          <p:cNvPr id="7" name="Text 4"/>
          <p:cNvSpPr/>
          <p:nvPr/>
        </p:nvSpPr>
        <p:spPr>
          <a:xfrm>
            <a:off x="715089" y="4347329"/>
            <a:ext cx="6898838" cy="653653"/>
          </a:xfrm>
          <a:prstGeom prst="rect">
            <a:avLst/>
          </a:prstGeom>
          <a:noFill/>
          <a:ln/>
        </p:spPr>
        <p:txBody>
          <a:bodyPr wrap="square" lIns="0" tIns="0" rIns="0" bIns="0" rtlCol="0" anchor="t"/>
          <a:lstStyle/>
          <a:p>
            <a:pPr algn="l" indent="0" marL="0">
              <a:lnSpc>
                <a:spcPts val="2550"/>
              </a:lnSpc>
              <a:buNone/>
            </a:pPr>
            <a:r>
              <a:rPr lang="en-US" sz="1600" dirty="0">
                <a:solidFill>
                  <a:srgbClr val="000000"/>
                </a:solidFill>
                <a:latin typeface="Bitter" pitchFamily="34" charset="0"/>
                <a:ea typeface="Bitter" pitchFamily="34" charset="-122"/>
                <a:cs typeface="Bitter" pitchFamily="34" charset="-120"/>
              </a:rPr>
              <a:t>With its rich history and well-preserved ruins, Ayutthaya offers a captivating journey into Thailand’s past.</a:t>
            </a:r>
            <a:endParaRPr lang="en-US" sz="1600" dirty="0"/>
          </a:p>
        </p:txBody>
      </p:sp>
      <p:sp>
        <p:nvSpPr>
          <p:cNvPr id="8" name="Text 5"/>
          <p:cNvSpPr/>
          <p:nvPr/>
        </p:nvSpPr>
        <p:spPr>
          <a:xfrm>
            <a:off x="715089" y="5184815"/>
            <a:ext cx="6898838" cy="326827"/>
          </a:xfrm>
          <a:prstGeom prst="rect">
            <a:avLst/>
          </a:prstGeom>
          <a:noFill/>
          <a:ln/>
        </p:spPr>
        <p:txBody>
          <a:bodyPr wrap="none" lIns="0" tIns="0" rIns="0" bIns="0" rtlCol="0" anchor="t"/>
          <a:lstStyle/>
          <a:p>
            <a:pPr algn="l" indent="0" marL="0">
              <a:lnSpc>
                <a:spcPts val="2550"/>
              </a:lnSpc>
              <a:buNone/>
            </a:pPr>
            <a:endParaRPr lang="en-US" sz="1600" dirty="0"/>
          </a:p>
        </p:txBody>
      </p:sp>
      <p:sp>
        <p:nvSpPr>
          <p:cNvPr id="9" name="Text 6"/>
          <p:cNvSpPr/>
          <p:nvPr/>
        </p:nvSpPr>
        <p:spPr>
          <a:xfrm>
            <a:off x="715089" y="5695474"/>
            <a:ext cx="6898838" cy="326827"/>
          </a:xfrm>
          <a:prstGeom prst="rect">
            <a:avLst/>
          </a:prstGeom>
          <a:noFill/>
          <a:ln/>
        </p:spPr>
        <p:txBody>
          <a:bodyPr wrap="none" lIns="0" tIns="0" rIns="0" bIns="0" rtlCol="0" anchor="t"/>
          <a:lstStyle/>
          <a:p>
            <a:pPr algn="l" indent="0" marL="0">
              <a:lnSpc>
                <a:spcPts val="2550"/>
              </a:lnSpc>
              <a:buNone/>
            </a:pPr>
            <a:endParaRPr lang="en-US" sz="1600" dirty="0"/>
          </a:p>
        </p:txBody>
      </p:sp>
      <p:sp>
        <p:nvSpPr>
          <p:cNvPr id="10" name="Text 7"/>
          <p:cNvSpPr/>
          <p:nvPr/>
        </p:nvSpPr>
        <p:spPr>
          <a:xfrm>
            <a:off x="715089" y="6206133"/>
            <a:ext cx="6898838" cy="261461"/>
          </a:xfrm>
          <a:prstGeom prst="rect">
            <a:avLst/>
          </a:prstGeom>
          <a:noFill/>
          <a:ln/>
        </p:spPr>
        <p:txBody>
          <a:bodyPr wrap="none" lIns="0" tIns="0" rIns="0" bIns="0" rtlCol="0" anchor="t"/>
          <a:lstStyle/>
          <a:p>
            <a:pPr algn="l" indent="0" marL="0">
              <a:lnSpc>
                <a:spcPts val="2050"/>
              </a:lnSpc>
              <a:buNone/>
            </a:pPr>
            <a:r>
              <a:rPr lang="en-US" sz="1250" dirty="0">
                <a:solidFill>
                  <a:srgbClr val="000000"/>
                </a:solidFill>
                <a:latin typeface="Bitter" pitchFamily="34" charset="0"/>
                <a:ea typeface="Bitter" pitchFamily="34" charset="-122"/>
                <a:cs typeface="Bitter" pitchFamily="34" charset="-120"/>
              </a:rPr>
              <a:t>Photo credit: NordNordWest</a:t>
            </a:r>
            <a:endParaRPr lang="en-US" sz="1250" dirty="0"/>
          </a:p>
        </p:txBody>
      </p:sp>
      <p:sp>
        <p:nvSpPr>
          <p:cNvPr id="11" name="Text 8"/>
          <p:cNvSpPr/>
          <p:nvPr/>
        </p:nvSpPr>
        <p:spPr>
          <a:xfrm>
            <a:off x="8119943" y="1712357"/>
            <a:ext cx="4319230" cy="383024"/>
          </a:xfrm>
          <a:prstGeom prst="rect">
            <a:avLst/>
          </a:prstGeom>
          <a:noFill/>
          <a:ln/>
        </p:spPr>
        <p:txBody>
          <a:bodyPr wrap="none" lIns="0" tIns="0" rIns="0" bIns="0" rtlCol="0" anchor="t"/>
          <a:lstStyle/>
          <a:p>
            <a:pPr algn="l" indent="0" marL="0">
              <a:lnSpc>
                <a:spcPts val="3000"/>
              </a:lnSpc>
              <a:buNone/>
            </a:pPr>
            <a:r>
              <a:rPr lang="en-US" sz="2400" b="1" dirty="0">
                <a:solidFill>
                  <a:srgbClr val="253A7E"/>
                </a:solidFill>
                <a:latin typeface="Bitter Bold" pitchFamily="34" charset="0"/>
                <a:ea typeface="Bitter Bold" pitchFamily="34" charset="-122"/>
                <a:cs typeface="Bitter Bold" pitchFamily="34" charset="-120"/>
              </a:rPr>
              <a:t>Where is Ayutthaya province?</a:t>
            </a:r>
            <a:endParaRPr lang="en-US" sz="2400" dirty="0"/>
          </a:p>
        </p:txBody>
      </p:sp>
      <p:pic>
        <p:nvPicPr>
          <p:cNvPr id="12" name="Image 1" descr="preencoded.png">    </p:cNvPr>
          <p:cNvPicPr>
            <a:picLocks noChangeAspect="1"/>
          </p:cNvPicPr>
          <p:nvPr/>
        </p:nvPicPr>
        <p:blipFill>
          <a:blip r:embed="rId2"/>
          <a:stretch>
            <a:fillRect/>
          </a:stretch>
        </p:blipFill>
        <p:spPr>
          <a:xfrm>
            <a:off x="9727406" y="2325172"/>
            <a:ext cx="2587943" cy="4554736"/>
          </a:xfrm>
          <a:prstGeom prst="rect">
            <a:avLst/>
          </a:prstGeom>
        </p:spPr>
      </p:pic>
      <p:sp>
        <p:nvSpPr>
          <p:cNvPr id="13" name="Text 9"/>
          <p:cNvSpPr/>
          <p:nvPr/>
        </p:nvSpPr>
        <p:spPr>
          <a:xfrm>
            <a:off x="715089" y="7339489"/>
            <a:ext cx="13200221" cy="326827"/>
          </a:xfrm>
          <a:prstGeom prst="rect">
            <a:avLst/>
          </a:prstGeom>
          <a:noFill/>
          <a:ln/>
        </p:spPr>
        <p:txBody>
          <a:bodyPr wrap="none" lIns="0" tIns="0" rIns="0" bIns="0" rtlCol="0" anchor="t"/>
          <a:lstStyle/>
          <a:p>
            <a:pPr algn="l" indent="0" marL="0">
              <a:lnSpc>
                <a:spcPts val="2550"/>
              </a:lnSpc>
              <a:buNone/>
            </a:pPr>
            <a:endParaRPr lang="en-US" sz="1600" dirty="0"/>
          </a:p>
        </p:txBody>
      </p:sp>
      <p:pic>
        <p:nvPicPr>
          <p:cNvPr id="14"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793790" y="1300877"/>
            <a:ext cx="6596182"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Landmarks in Ayutthaya</a:t>
            </a:r>
            <a:endParaRPr lang="en-US" sz="4450" dirty="0"/>
          </a:p>
        </p:txBody>
      </p:sp>
      <p:pic>
        <p:nvPicPr>
          <p:cNvPr id="3" name="Image 0" descr="preencoded.png">    </p:cNvPr>
          <p:cNvPicPr>
            <a:picLocks noChangeAspect="1"/>
          </p:cNvPicPr>
          <p:nvPr/>
        </p:nvPicPr>
        <p:blipFill>
          <a:blip r:embed="rId1"/>
          <a:stretch>
            <a:fillRect/>
          </a:stretch>
        </p:blipFill>
        <p:spPr>
          <a:xfrm>
            <a:off x="793790" y="2604968"/>
            <a:ext cx="2845594" cy="1639253"/>
          </a:xfrm>
          <a:prstGeom prst="rect">
            <a:avLst/>
          </a:prstGeom>
        </p:spPr>
      </p:pic>
      <p:sp>
        <p:nvSpPr>
          <p:cNvPr id="4" name="Text 1"/>
          <p:cNvSpPr/>
          <p:nvPr/>
        </p:nvSpPr>
        <p:spPr>
          <a:xfrm>
            <a:off x="793790" y="449937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Wat Mahathat</a:t>
            </a:r>
            <a:endParaRPr lang="en-US" sz="2200" dirty="0"/>
          </a:p>
        </p:txBody>
      </p:sp>
      <p:pic>
        <p:nvPicPr>
          <p:cNvPr id="5" name="Image 1" descr="preencoded.png">    </p:cNvPr>
          <p:cNvPicPr>
            <a:picLocks noChangeAspect="1"/>
          </p:cNvPicPr>
          <p:nvPr/>
        </p:nvPicPr>
        <p:blipFill>
          <a:blip r:embed="rId2"/>
          <a:stretch>
            <a:fillRect/>
          </a:stretch>
        </p:blipFill>
        <p:spPr>
          <a:xfrm>
            <a:off x="4200406" y="2604968"/>
            <a:ext cx="2845594" cy="1897023"/>
          </a:xfrm>
          <a:prstGeom prst="rect">
            <a:avLst/>
          </a:prstGeom>
        </p:spPr>
      </p:pic>
      <p:sp>
        <p:nvSpPr>
          <p:cNvPr id="6" name="Text 2"/>
          <p:cNvSpPr/>
          <p:nvPr/>
        </p:nvSpPr>
        <p:spPr>
          <a:xfrm>
            <a:off x="4200406" y="4757142"/>
            <a:ext cx="2845594"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Buddha Head in Tree Roots </a:t>
            </a:r>
            <a:endParaRPr lang="en-US" sz="2200" dirty="0"/>
          </a:p>
        </p:txBody>
      </p:sp>
      <p:pic>
        <p:nvPicPr>
          <p:cNvPr id="7" name="Image 2" descr="preencoded.png">    </p:cNvPr>
          <p:cNvPicPr>
            <a:picLocks noChangeAspect="1"/>
          </p:cNvPicPr>
          <p:nvPr/>
        </p:nvPicPr>
        <p:blipFill>
          <a:blip r:embed="rId3"/>
          <a:stretch>
            <a:fillRect/>
          </a:stretch>
        </p:blipFill>
        <p:spPr>
          <a:xfrm>
            <a:off x="7607022" y="2604968"/>
            <a:ext cx="2845594" cy="1897023"/>
          </a:xfrm>
          <a:prstGeom prst="rect">
            <a:avLst/>
          </a:prstGeom>
        </p:spPr>
      </p:pic>
      <p:sp>
        <p:nvSpPr>
          <p:cNvPr id="8" name="Text 3"/>
          <p:cNvSpPr/>
          <p:nvPr/>
        </p:nvSpPr>
        <p:spPr>
          <a:xfrm>
            <a:off x="7607022" y="475714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Wat Phra Si Sanphet</a:t>
            </a:r>
            <a:endParaRPr lang="en-US" sz="2200" dirty="0"/>
          </a:p>
        </p:txBody>
      </p:sp>
      <p:pic>
        <p:nvPicPr>
          <p:cNvPr id="9" name="Image 3" descr="preencoded.png">    </p:cNvPr>
          <p:cNvPicPr>
            <a:picLocks noChangeAspect="1"/>
          </p:cNvPicPr>
          <p:nvPr/>
        </p:nvPicPr>
        <p:blipFill>
          <a:blip r:embed="rId4"/>
          <a:stretch>
            <a:fillRect/>
          </a:stretch>
        </p:blipFill>
        <p:spPr>
          <a:xfrm>
            <a:off x="11013638" y="2604968"/>
            <a:ext cx="2845594" cy="1897023"/>
          </a:xfrm>
          <a:prstGeom prst="rect">
            <a:avLst/>
          </a:prstGeom>
        </p:spPr>
      </p:pic>
      <p:sp>
        <p:nvSpPr>
          <p:cNvPr id="10" name="Text 4"/>
          <p:cNvSpPr/>
          <p:nvPr/>
        </p:nvSpPr>
        <p:spPr>
          <a:xfrm>
            <a:off x="11013638" y="4757142"/>
            <a:ext cx="2845594" cy="708660"/>
          </a:xfrm>
          <a:prstGeom prst="rect">
            <a:avLst/>
          </a:prstGeom>
          <a:noFill/>
          <a:ln/>
        </p:spPr>
        <p:txBody>
          <a:bodyPr wrap="squar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Ayutthaya Floating Market</a:t>
            </a:r>
            <a:endParaRPr lang="en-US" sz="2200" dirty="0"/>
          </a:p>
        </p:txBody>
      </p:sp>
      <p:sp>
        <p:nvSpPr>
          <p:cNvPr id="11" name="Text 5"/>
          <p:cNvSpPr/>
          <p:nvPr/>
        </p:nvSpPr>
        <p:spPr>
          <a:xfrm>
            <a:off x="793790" y="5947767"/>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12" name="Text 6"/>
          <p:cNvSpPr/>
          <p:nvPr/>
        </p:nvSpPr>
        <p:spPr>
          <a:xfrm>
            <a:off x="793790" y="6565821"/>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Quizlet, iStock, Tripadvisor</a:t>
            </a:r>
            <a:endParaRPr lang="en-US" sz="1750" dirty="0"/>
          </a:p>
        </p:txBody>
      </p:sp>
      <p:pic>
        <p:nvPicPr>
          <p:cNvPr id="13"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29600"/>
          </a:xfrm>
          <a:prstGeom prst="rect">
            <a:avLst/>
          </a:prstGeom>
        </p:spPr>
      </p:pic>
      <p:sp>
        <p:nvSpPr>
          <p:cNvPr id="3" name="Text 0"/>
          <p:cNvSpPr/>
          <p:nvPr/>
        </p:nvSpPr>
        <p:spPr>
          <a:xfrm>
            <a:off x="6248519" y="599123"/>
            <a:ext cx="5443776" cy="680442"/>
          </a:xfrm>
          <a:prstGeom prst="rect">
            <a:avLst/>
          </a:prstGeom>
          <a:noFill/>
          <a:ln/>
        </p:spPr>
        <p:txBody>
          <a:bodyPr wrap="none" lIns="0" tIns="0" rIns="0" bIns="0" rtlCol="0" anchor="t"/>
          <a:lstStyle/>
          <a:p>
            <a:pPr algn="l" indent="0" marL="0">
              <a:lnSpc>
                <a:spcPts val="5350"/>
              </a:lnSpc>
              <a:buNone/>
            </a:pPr>
            <a:r>
              <a:rPr lang="en-US" sz="4250" b="1" dirty="0">
                <a:solidFill>
                  <a:srgbClr val="253A7E"/>
                </a:solidFill>
                <a:latin typeface="Bitter Bold" pitchFamily="34" charset="0"/>
                <a:ea typeface="Bitter Bold" pitchFamily="34" charset="-122"/>
                <a:cs typeface="Bitter Bold" pitchFamily="34" charset="-120"/>
              </a:rPr>
              <a:t>Nakhon Ratchasima</a:t>
            </a:r>
            <a:endParaRPr lang="en-US" sz="4250" dirty="0"/>
          </a:p>
        </p:txBody>
      </p:sp>
      <p:sp>
        <p:nvSpPr>
          <p:cNvPr id="4" name="Text 1"/>
          <p:cNvSpPr/>
          <p:nvPr/>
        </p:nvSpPr>
        <p:spPr>
          <a:xfrm>
            <a:off x="6248519" y="1802130"/>
            <a:ext cx="3761780" cy="1741646"/>
          </a:xfrm>
          <a:prstGeom prst="rect">
            <a:avLst/>
          </a:prstGeom>
          <a:noFill/>
          <a:ln/>
        </p:spPr>
        <p:txBody>
          <a:bodyPr wrap="square" lIns="0" tIns="0" rIns="0" bIns="0" rtlCol="0" anchor="t"/>
          <a:lstStyle/>
          <a:p>
            <a:pPr algn="l" indent="0" marL="0">
              <a:lnSpc>
                <a:spcPts val="3400"/>
              </a:lnSpc>
              <a:buNone/>
            </a:pPr>
            <a:r>
              <a:rPr lang="en-US" sz="2100" dirty="0">
                <a:solidFill>
                  <a:srgbClr val="000000"/>
                </a:solidFill>
                <a:latin typeface="Bitter" pitchFamily="34" charset="0"/>
                <a:ea typeface="Bitter" pitchFamily="34" charset="-122"/>
                <a:cs typeface="Bitter" pitchFamily="34" charset="-120"/>
              </a:rPr>
              <a:t>Nakhon Ratchasima, commonly known as </a:t>
            </a:r>
            <a:pPr algn="l" indent="0" marL="0">
              <a:lnSpc>
                <a:spcPts val="3400"/>
              </a:lnSpc>
              <a:buNone/>
            </a:pPr>
            <a:r>
              <a:rPr lang="en-US" sz="2100" b="1" dirty="0">
                <a:solidFill>
                  <a:srgbClr val="000000"/>
                </a:solidFill>
                <a:latin typeface="Bitter" pitchFamily="34" charset="0"/>
                <a:ea typeface="Bitter" pitchFamily="34" charset="-122"/>
                <a:cs typeface="Bitter" pitchFamily="34" charset="-120"/>
              </a:rPr>
              <a:t>Korat</a:t>
            </a:r>
            <a:pPr algn="l" indent="0" marL="0">
              <a:lnSpc>
                <a:spcPts val="3400"/>
              </a:lnSpc>
              <a:buNone/>
            </a:pPr>
            <a:r>
              <a:rPr lang="en-US" sz="2100" dirty="0">
                <a:solidFill>
                  <a:srgbClr val="000000"/>
                </a:solidFill>
                <a:latin typeface="Bitter" pitchFamily="34" charset="0"/>
                <a:ea typeface="Bitter" pitchFamily="34" charset="-122"/>
                <a:cs typeface="Bitter" pitchFamily="34" charset="-120"/>
              </a:rPr>
              <a:t>, is the third largest city in Thailand. </a:t>
            </a:r>
            <a:endParaRPr lang="en-US" sz="2100" dirty="0"/>
          </a:p>
        </p:txBody>
      </p:sp>
      <p:sp>
        <p:nvSpPr>
          <p:cNvPr id="5" name="Text 2"/>
          <p:cNvSpPr/>
          <p:nvPr/>
        </p:nvSpPr>
        <p:spPr>
          <a:xfrm>
            <a:off x="6248519" y="3739753"/>
            <a:ext cx="3761780" cy="2177058"/>
          </a:xfrm>
          <a:prstGeom prst="rect">
            <a:avLst/>
          </a:prstGeom>
          <a:noFill/>
          <a:ln/>
        </p:spPr>
        <p:txBody>
          <a:bodyPr wrap="square" lIns="0" tIns="0" rIns="0" bIns="0" rtlCol="0" anchor="t"/>
          <a:lstStyle/>
          <a:p>
            <a:pPr algn="l" indent="0" marL="0">
              <a:lnSpc>
                <a:spcPts val="3400"/>
              </a:lnSpc>
              <a:buNone/>
            </a:pPr>
            <a:r>
              <a:rPr lang="en-US" sz="2100" dirty="0">
                <a:solidFill>
                  <a:srgbClr val="000000"/>
                </a:solidFill>
                <a:latin typeface="Bitter" pitchFamily="34" charset="0"/>
                <a:ea typeface="Bitter" pitchFamily="34" charset="-122"/>
                <a:cs typeface="Bitter" pitchFamily="34" charset="-120"/>
              </a:rPr>
              <a:t>It serves as a gateway to the Isan region and is known for its rich history, cultural landmarks, and modern urban development.</a:t>
            </a:r>
            <a:endParaRPr lang="en-US" sz="2100" dirty="0"/>
          </a:p>
        </p:txBody>
      </p:sp>
      <p:sp>
        <p:nvSpPr>
          <p:cNvPr id="6" name="Text 3"/>
          <p:cNvSpPr/>
          <p:nvPr/>
        </p:nvSpPr>
        <p:spPr>
          <a:xfrm>
            <a:off x="6248519" y="6112788"/>
            <a:ext cx="3761780" cy="278606"/>
          </a:xfrm>
          <a:prstGeom prst="rect">
            <a:avLst/>
          </a:prstGeom>
          <a:noFill/>
          <a:ln/>
        </p:spPr>
        <p:txBody>
          <a:bodyPr wrap="none" lIns="0" tIns="0" rIns="0" bIns="0" rtlCol="0" anchor="t"/>
          <a:lstStyle/>
          <a:p>
            <a:pPr algn="l" indent="0" marL="0">
              <a:lnSpc>
                <a:spcPts val="2150"/>
              </a:lnSpc>
              <a:buNone/>
            </a:pPr>
            <a:endParaRPr lang="en-US" sz="1350" dirty="0"/>
          </a:p>
        </p:txBody>
      </p:sp>
      <p:sp>
        <p:nvSpPr>
          <p:cNvPr id="7" name="Text 4"/>
          <p:cNvSpPr/>
          <p:nvPr/>
        </p:nvSpPr>
        <p:spPr>
          <a:xfrm>
            <a:off x="10549176" y="1823799"/>
            <a:ext cx="3326606" cy="680323"/>
          </a:xfrm>
          <a:prstGeom prst="rect">
            <a:avLst/>
          </a:prstGeom>
          <a:noFill/>
          <a:ln/>
        </p:spPr>
        <p:txBody>
          <a:bodyPr wrap="square" lIns="0" tIns="0" rIns="0" bIns="0" rtlCol="0" anchor="t"/>
          <a:lstStyle/>
          <a:p>
            <a:pPr algn="l" indent="0" marL="0">
              <a:lnSpc>
                <a:spcPts val="2650"/>
              </a:lnSpc>
              <a:buNone/>
            </a:pPr>
            <a:r>
              <a:rPr lang="en-US" sz="2100" b="1" dirty="0">
                <a:solidFill>
                  <a:srgbClr val="253A7E"/>
                </a:solidFill>
                <a:latin typeface="Bitter Bold" pitchFamily="34" charset="0"/>
                <a:ea typeface="Bitter Bold" pitchFamily="34" charset="-122"/>
                <a:cs typeface="Bitter Bold" pitchFamily="34" charset="-120"/>
              </a:rPr>
              <a:t>Where is Nakhon Ratchasima province?</a:t>
            </a:r>
            <a:endParaRPr lang="en-US" sz="2100" dirty="0"/>
          </a:p>
        </p:txBody>
      </p:sp>
      <p:pic>
        <p:nvPicPr>
          <p:cNvPr id="8" name="Image 1" descr="preencoded.png">    </p:cNvPr>
          <p:cNvPicPr>
            <a:picLocks noChangeAspect="1"/>
          </p:cNvPicPr>
          <p:nvPr/>
        </p:nvPicPr>
        <p:blipFill>
          <a:blip r:embed="rId2"/>
          <a:stretch>
            <a:fillRect/>
          </a:stretch>
        </p:blipFill>
        <p:spPr>
          <a:xfrm>
            <a:off x="11063168" y="2749034"/>
            <a:ext cx="2298502" cy="4043243"/>
          </a:xfrm>
          <a:prstGeom prst="rect">
            <a:avLst/>
          </a:prstGeom>
        </p:spPr>
      </p:pic>
      <p:sp>
        <p:nvSpPr>
          <p:cNvPr id="9" name="Text 5"/>
          <p:cNvSpPr/>
          <p:nvPr/>
        </p:nvSpPr>
        <p:spPr>
          <a:xfrm>
            <a:off x="6248519" y="7282101"/>
            <a:ext cx="7619762" cy="348377"/>
          </a:xfrm>
          <a:prstGeom prst="rect">
            <a:avLst/>
          </a:prstGeom>
          <a:noFill/>
          <a:ln/>
        </p:spPr>
        <p:txBody>
          <a:bodyPr wrap="non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Photo credit: Asia King Travel, NordNordWest</a:t>
            </a:r>
            <a:endParaRPr lang="en-US" sz="17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sp>
        <p:nvSpPr>
          <p:cNvPr id="2" name="Text 0"/>
          <p:cNvSpPr/>
          <p:nvPr/>
        </p:nvSpPr>
        <p:spPr>
          <a:xfrm>
            <a:off x="667702" y="524589"/>
            <a:ext cx="7765018" cy="596146"/>
          </a:xfrm>
          <a:prstGeom prst="rect">
            <a:avLst/>
          </a:prstGeom>
          <a:noFill/>
          <a:ln/>
        </p:spPr>
        <p:txBody>
          <a:bodyPr wrap="none" lIns="0" tIns="0" rIns="0" bIns="0" rtlCol="0" anchor="t"/>
          <a:lstStyle/>
          <a:p>
            <a:pPr algn="l" indent="0" marL="0">
              <a:lnSpc>
                <a:spcPts val="4650"/>
              </a:lnSpc>
              <a:buNone/>
            </a:pPr>
            <a:r>
              <a:rPr lang="en-US" sz="3750" b="1" dirty="0">
                <a:solidFill>
                  <a:srgbClr val="253A7E"/>
                </a:solidFill>
                <a:latin typeface="Bitter Bold" pitchFamily="34" charset="0"/>
                <a:ea typeface="Bitter Bold" pitchFamily="34" charset="-122"/>
                <a:cs typeface="Bitter Bold" pitchFamily="34" charset="-120"/>
              </a:rPr>
              <a:t>Landmarks in Nakhon Ratchasima</a:t>
            </a:r>
            <a:endParaRPr lang="en-US" sz="3750" dirty="0"/>
          </a:p>
        </p:txBody>
      </p:sp>
      <p:pic>
        <p:nvPicPr>
          <p:cNvPr id="3" name="Image 0" descr="preencoded.png">    </p:cNvPr>
          <p:cNvPicPr>
            <a:picLocks noChangeAspect="1"/>
          </p:cNvPicPr>
          <p:nvPr/>
        </p:nvPicPr>
        <p:blipFill>
          <a:blip r:embed="rId1"/>
          <a:stretch>
            <a:fillRect/>
          </a:stretch>
        </p:blipFill>
        <p:spPr>
          <a:xfrm>
            <a:off x="667702" y="1406843"/>
            <a:ext cx="6528197" cy="4034671"/>
          </a:xfrm>
          <a:prstGeom prst="rect">
            <a:avLst/>
          </a:prstGeom>
        </p:spPr>
      </p:pic>
      <p:sp>
        <p:nvSpPr>
          <p:cNvPr id="4" name="Text 1"/>
          <p:cNvSpPr/>
          <p:nvPr/>
        </p:nvSpPr>
        <p:spPr>
          <a:xfrm>
            <a:off x="667702" y="5679996"/>
            <a:ext cx="3712012" cy="357783"/>
          </a:xfrm>
          <a:prstGeom prst="rect">
            <a:avLst/>
          </a:prstGeom>
          <a:noFill/>
          <a:ln/>
        </p:spPr>
        <p:txBody>
          <a:bodyPr wrap="none" lIns="0" tIns="0" rIns="0" bIns="0" rtlCol="0" anchor="t"/>
          <a:lstStyle/>
          <a:p>
            <a:pPr algn="l" indent="0" marL="0">
              <a:lnSpc>
                <a:spcPts val="2800"/>
              </a:lnSpc>
              <a:buNone/>
            </a:pPr>
            <a:r>
              <a:rPr lang="en-US" sz="2250" b="1" dirty="0">
                <a:solidFill>
                  <a:srgbClr val="000000"/>
                </a:solidFill>
                <a:latin typeface="Bitter Bold" pitchFamily="34" charset="0"/>
                <a:ea typeface="Bitter Bold" pitchFamily="34" charset="-122"/>
                <a:cs typeface="Bitter Bold" pitchFamily="34" charset="-120"/>
              </a:rPr>
              <a:t>Thao Suranaree Monument</a:t>
            </a:r>
            <a:endParaRPr lang="en-US" sz="2250" dirty="0"/>
          </a:p>
        </p:txBody>
      </p:sp>
      <p:sp>
        <p:nvSpPr>
          <p:cNvPr id="5" name="Text 2"/>
          <p:cNvSpPr/>
          <p:nvPr/>
        </p:nvSpPr>
        <p:spPr>
          <a:xfrm>
            <a:off x="667702" y="6152198"/>
            <a:ext cx="6528197" cy="610314"/>
          </a:xfrm>
          <a:prstGeom prst="rect">
            <a:avLst/>
          </a:prstGeom>
          <a:noFill/>
          <a:ln/>
        </p:spPr>
        <p:txBody>
          <a:bodyPr wrap="squar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Dedicated to the revered local heroine,</a:t>
            </a:r>
            <a:pPr algn="l" indent="0" marL="0">
              <a:lnSpc>
                <a:spcPts val="2400"/>
              </a:lnSpc>
              <a:buNone/>
            </a:pPr>
            <a:r>
              <a:rPr lang="en-US" sz="1500" b="1" dirty="0">
                <a:solidFill>
                  <a:srgbClr val="000000"/>
                </a:solidFill>
                <a:latin typeface="Bitter" pitchFamily="34" charset="0"/>
                <a:ea typeface="Bitter" pitchFamily="34" charset="-122"/>
                <a:cs typeface="Bitter" pitchFamily="34" charset="-120"/>
              </a:rPr>
              <a:t> Thao Suranaree (Ya Mo)</a:t>
            </a:r>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 who played a role in defending the city from invaders in the 19th century.</a:t>
            </a:r>
            <a:endParaRPr lang="en-US" sz="1500" dirty="0"/>
          </a:p>
        </p:txBody>
      </p:sp>
      <p:sp>
        <p:nvSpPr>
          <p:cNvPr id="6" name="Text 3"/>
          <p:cNvSpPr/>
          <p:nvPr/>
        </p:nvSpPr>
        <p:spPr>
          <a:xfrm>
            <a:off x="667702" y="6876931"/>
            <a:ext cx="6528197" cy="381476"/>
          </a:xfrm>
          <a:prstGeom prst="rect">
            <a:avLst/>
          </a:prstGeom>
          <a:noFill/>
          <a:ln/>
        </p:spPr>
        <p:txBody>
          <a:bodyPr wrap="none" lIns="0" tIns="0" rIns="0" bIns="0" rtlCol="0" anchor="t"/>
          <a:lstStyle/>
          <a:p>
            <a:pPr algn="l" indent="0" marL="0">
              <a:lnSpc>
                <a:spcPts val="3000"/>
              </a:lnSpc>
              <a:buNone/>
            </a:pPr>
            <a:endParaRPr lang="en-US" sz="1850" dirty="0"/>
          </a:p>
        </p:txBody>
      </p:sp>
      <p:pic>
        <p:nvPicPr>
          <p:cNvPr id="7" name="Image 1" descr="preencoded.png">    </p:cNvPr>
          <p:cNvPicPr>
            <a:picLocks noChangeAspect="1"/>
          </p:cNvPicPr>
          <p:nvPr/>
        </p:nvPicPr>
        <p:blipFill>
          <a:blip r:embed="rId2"/>
          <a:stretch>
            <a:fillRect/>
          </a:stretch>
        </p:blipFill>
        <p:spPr>
          <a:xfrm>
            <a:off x="7434382" y="1406843"/>
            <a:ext cx="6528316" cy="4034790"/>
          </a:xfrm>
          <a:prstGeom prst="rect">
            <a:avLst/>
          </a:prstGeom>
        </p:spPr>
      </p:pic>
      <p:sp>
        <p:nvSpPr>
          <p:cNvPr id="8" name="Text 4"/>
          <p:cNvSpPr/>
          <p:nvPr/>
        </p:nvSpPr>
        <p:spPr>
          <a:xfrm>
            <a:off x="7434382" y="5680115"/>
            <a:ext cx="3046809" cy="357783"/>
          </a:xfrm>
          <a:prstGeom prst="rect">
            <a:avLst/>
          </a:prstGeom>
          <a:noFill/>
          <a:ln/>
        </p:spPr>
        <p:txBody>
          <a:bodyPr wrap="none" lIns="0" tIns="0" rIns="0" bIns="0" rtlCol="0" anchor="t"/>
          <a:lstStyle/>
          <a:p>
            <a:pPr algn="l" indent="0" marL="0">
              <a:lnSpc>
                <a:spcPts val="2800"/>
              </a:lnSpc>
              <a:buNone/>
            </a:pPr>
            <a:r>
              <a:rPr lang="en-US" sz="2250" b="1" dirty="0">
                <a:solidFill>
                  <a:srgbClr val="000000"/>
                </a:solidFill>
                <a:latin typeface="Bitter Bold" pitchFamily="34" charset="0"/>
                <a:ea typeface="Bitter Bold" pitchFamily="34" charset="-122"/>
                <a:cs typeface="Bitter Bold" pitchFamily="34" charset="-120"/>
              </a:rPr>
              <a:t>Phimai Historical Park</a:t>
            </a:r>
            <a:endParaRPr lang="en-US" sz="2250" dirty="0"/>
          </a:p>
        </p:txBody>
      </p:sp>
      <p:sp>
        <p:nvSpPr>
          <p:cNvPr id="9" name="Text 5"/>
          <p:cNvSpPr/>
          <p:nvPr/>
        </p:nvSpPr>
        <p:spPr>
          <a:xfrm>
            <a:off x="7434382" y="6152317"/>
            <a:ext cx="6528316" cy="915472"/>
          </a:xfrm>
          <a:prstGeom prst="rect">
            <a:avLst/>
          </a:prstGeom>
          <a:noFill/>
          <a:ln/>
        </p:spPr>
        <p:txBody>
          <a:bodyPr wrap="squar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Home to Thailand’s </a:t>
            </a:r>
            <a:pPr algn="l" indent="0" marL="0">
              <a:lnSpc>
                <a:spcPts val="2400"/>
              </a:lnSpc>
              <a:buNone/>
            </a:pPr>
            <a:r>
              <a:rPr lang="en-US" sz="1500" b="1" dirty="0">
                <a:solidFill>
                  <a:srgbClr val="000000"/>
                </a:solidFill>
                <a:latin typeface="Bitter" pitchFamily="34" charset="0"/>
                <a:ea typeface="Bitter" pitchFamily="34" charset="-122"/>
                <a:cs typeface="Bitter" pitchFamily="34" charset="-120"/>
              </a:rPr>
              <a:t>largest sandstone temple</a:t>
            </a:r>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 complex. Built in the </a:t>
            </a:r>
            <a:pPr algn="l" indent="0" marL="0">
              <a:lnSpc>
                <a:spcPts val="2400"/>
              </a:lnSpc>
              <a:buNone/>
            </a:pPr>
            <a:r>
              <a:rPr lang="en-US" sz="1500" b="1" dirty="0">
                <a:solidFill>
                  <a:srgbClr val="000000"/>
                </a:solidFill>
                <a:latin typeface="Bitter" pitchFamily="34" charset="0"/>
                <a:ea typeface="Bitter" pitchFamily="34" charset="-122"/>
                <a:cs typeface="Bitter" pitchFamily="34" charset="-120"/>
              </a:rPr>
              <a:t>11th century</a:t>
            </a:r>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 the site features intricate Khmer architecture, reflecting Thailand's historical connections with ancient Khmer civilization.</a:t>
            </a:r>
            <a:endParaRPr lang="en-US" sz="1500" dirty="0"/>
          </a:p>
        </p:txBody>
      </p:sp>
      <p:sp>
        <p:nvSpPr>
          <p:cNvPr id="10" name="Text 6"/>
          <p:cNvSpPr/>
          <p:nvPr/>
        </p:nvSpPr>
        <p:spPr>
          <a:xfrm>
            <a:off x="667702" y="7472958"/>
            <a:ext cx="13294995" cy="305157"/>
          </a:xfrm>
          <a:prstGeom prst="rect">
            <a:avLst/>
          </a:prstGeom>
          <a:noFill/>
          <a:ln/>
        </p:spPr>
        <p:txBody>
          <a:bodyPr wrap="none" lIns="0" tIns="0" rIns="0" bIns="0" rtlCol="0" anchor="t"/>
          <a:lstStyle/>
          <a:p>
            <a:pPr algn="l" indent="0" marL="0">
              <a:lnSpc>
                <a:spcPts val="2400"/>
              </a:lnSpc>
              <a:buNone/>
            </a:pPr>
            <a:r>
              <a:rPr lang="en-US" sz="1500" dirty="0">
                <a:solidFill>
                  <a:srgbClr val="000000"/>
                </a:solidFill>
                <a:latin typeface="Bitter" pitchFamily="34" charset="0"/>
                <a:ea typeface="Bitter" pitchFamily="34" charset="-122"/>
                <a:cs typeface="Bitter" pitchFamily="34" charset="-120"/>
              </a:rPr>
              <a:t>Photo credit: Unseentourthailand, Virtual Historical Park</a:t>
            </a:r>
            <a:endParaRPr lang="en-US" sz="1500" dirty="0"/>
          </a:p>
        </p:txBody>
      </p:sp>
      <p:pic>
        <p:nvPicPr>
          <p:cNvPr id="11"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35330" y="578406"/>
            <a:ext cx="5252442" cy="656630"/>
          </a:xfrm>
          <a:prstGeom prst="rect">
            <a:avLst/>
          </a:prstGeom>
          <a:noFill/>
          <a:ln/>
        </p:spPr>
        <p:txBody>
          <a:bodyPr wrap="none" lIns="0" tIns="0" rIns="0" bIns="0" rtlCol="0" anchor="t"/>
          <a:lstStyle/>
          <a:p>
            <a:pPr algn="l" indent="0" marL="0">
              <a:lnSpc>
                <a:spcPts val="5150"/>
              </a:lnSpc>
              <a:buNone/>
            </a:pPr>
            <a:r>
              <a:rPr lang="en-US" sz="4100" b="1" dirty="0">
                <a:solidFill>
                  <a:srgbClr val="253A7E"/>
                </a:solidFill>
                <a:latin typeface="Bitter Bold" pitchFamily="34" charset="0"/>
                <a:ea typeface="Bitter Bold" pitchFamily="34" charset="-122"/>
                <a:cs typeface="Bitter Bold" pitchFamily="34" charset="-120"/>
              </a:rPr>
              <a:t>Khon Kaen</a:t>
            </a:r>
            <a:endParaRPr lang="en-US" sz="4100" dirty="0"/>
          </a:p>
        </p:txBody>
      </p:sp>
      <p:sp>
        <p:nvSpPr>
          <p:cNvPr id="5" name="Text 2"/>
          <p:cNvSpPr/>
          <p:nvPr/>
        </p:nvSpPr>
        <p:spPr>
          <a:xfrm>
            <a:off x="735330" y="1739146"/>
            <a:ext cx="6253877" cy="1008698"/>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The Isan region's center for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education and commerce</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Khon Kaen is one of the 'Big Four' of Isan, which also includes Nakhon Ratchasima, Udon Thani, and Ubon Ratchathani.  </a:t>
            </a:r>
            <a:endParaRPr lang="en-US" sz="1650" dirty="0"/>
          </a:p>
        </p:txBody>
      </p:sp>
      <p:sp>
        <p:nvSpPr>
          <p:cNvPr id="6" name="Text 3"/>
          <p:cNvSpPr/>
          <p:nvPr/>
        </p:nvSpPr>
        <p:spPr>
          <a:xfrm>
            <a:off x="735330" y="2936915"/>
            <a:ext cx="6253877" cy="2017395"/>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It is home to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Khon Kaen University</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the region’s leading academic institution. The province is known for its rich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silk-weaving tradition</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and landmarks like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Wat Nong Wang</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with its towering pagoda overlooking Kaen Nakhon Lake. Nature lovers can explore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Phu Pha Man National Park</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famous for its limestone mountains, caves, and diverse wildlife.</a:t>
            </a:r>
            <a:endParaRPr lang="en-US" sz="1650" dirty="0"/>
          </a:p>
        </p:txBody>
      </p:sp>
      <p:sp>
        <p:nvSpPr>
          <p:cNvPr id="7" name="Text 4"/>
          <p:cNvSpPr/>
          <p:nvPr/>
        </p:nvSpPr>
        <p:spPr>
          <a:xfrm>
            <a:off x="735330" y="5143381"/>
            <a:ext cx="6253877" cy="336233"/>
          </a:xfrm>
          <a:prstGeom prst="rect">
            <a:avLst/>
          </a:prstGeom>
          <a:noFill/>
          <a:ln/>
        </p:spPr>
        <p:txBody>
          <a:bodyPr wrap="none" lIns="0" tIns="0" rIns="0" bIns="0" rtlCol="0" anchor="t"/>
          <a:lstStyle/>
          <a:p>
            <a:pPr algn="l" indent="0" marL="0">
              <a:lnSpc>
                <a:spcPts val="2600"/>
              </a:lnSpc>
              <a:buNone/>
            </a:pPr>
            <a:endParaRPr lang="en-US" sz="1650" dirty="0"/>
          </a:p>
        </p:txBody>
      </p:sp>
      <p:sp>
        <p:nvSpPr>
          <p:cNvPr id="8" name="Text 5"/>
          <p:cNvSpPr/>
          <p:nvPr/>
        </p:nvSpPr>
        <p:spPr>
          <a:xfrm>
            <a:off x="735330" y="5668685"/>
            <a:ext cx="6253877" cy="268962"/>
          </a:xfrm>
          <a:prstGeom prst="rect">
            <a:avLst/>
          </a:prstGeom>
          <a:noFill/>
          <a:ln/>
        </p:spPr>
        <p:txBody>
          <a:bodyPr wrap="none" lIns="0" tIns="0" rIns="0" bIns="0" rtlCol="0" anchor="t"/>
          <a:lstStyle/>
          <a:p>
            <a:pPr algn="l" indent="0" marL="0">
              <a:lnSpc>
                <a:spcPts val="2100"/>
              </a:lnSpc>
              <a:buNone/>
            </a:pPr>
            <a:endParaRPr lang="en-US" sz="1300" dirty="0"/>
          </a:p>
        </p:txBody>
      </p:sp>
      <p:sp>
        <p:nvSpPr>
          <p:cNvPr id="9" name="Text 6"/>
          <p:cNvSpPr/>
          <p:nvPr/>
        </p:nvSpPr>
        <p:spPr>
          <a:xfrm>
            <a:off x="7509272" y="1760101"/>
            <a:ext cx="4529971" cy="393859"/>
          </a:xfrm>
          <a:prstGeom prst="rect">
            <a:avLst/>
          </a:prstGeom>
          <a:noFill/>
          <a:ln/>
        </p:spPr>
        <p:txBody>
          <a:bodyPr wrap="none" lIns="0" tIns="0" rIns="0" bIns="0" rtlCol="0" anchor="t"/>
          <a:lstStyle/>
          <a:p>
            <a:pPr algn="l" indent="0" marL="0">
              <a:lnSpc>
                <a:spcPts val="3100"/>
              </a:lnSpc>
              <a:buNone/>
            </a:pPr>
            <a:r>
              <a:rPr lang="en-US" sz="2450" b="1" dirty="0">
                <a:solidFill>
                  <a:srgbClr val="253A7E"/>
                </a:solidFill>
                <a:latin typeface="Bitter Bold" pitchFamily="34" charset="0"/>
                <a:ea typeface="Bitter Bold" pitchFamily="34" charset="-122"/>
                <a:cs typeface="Bitter Bold" pitchFamily="34" charset="-120"/>
              </a:rPr>
              <a:t>Where is Khon Kaen province?</a:t>
            </a:r>
            <a:endParaRPr lang="en-US" sz="2450" dirty="0"/>
          </a:p>
        </p:txBody>
      </p:sp>
      <p:pic>
        <p:nvPicPr>
          <p:cNvPr id="10" name="Image 1" descr="preencoded.png">    </p:cNvPr>
          <p:cNvPicPr>
            <a:picLocks noChangeAspect="1"/>
          </p:cNvPicPr>
          <p:nvPr/>
        </p:nvPicPr>
        <p:blipFill>
          <a:blip r:embed="rId2"/>
          <a:stretch>
            <a:fillRect/>
          </a:stretch>
        </p:blipFill>
        <p:spPr>
          <a:xfrm>
            <a:off x="9422011" y="2390299"/>
            <a:ext cx="2567821" cy="4519255"/>
          </a:xfrm>
          <a:prstGeom prst="rect">
            <a:avLst/>
          </a:prstGeom>
        </p:spPr>
      </p:pic>
      <p:sp>
        <p:nvSpPr>
          <p:cNvPr id="11" name="Text 7"/>
          <p:cNvSpPr/>
          <p:nvPr/>
        </p:nvSpPr>
        <p:spPr>
          <a:xfrm>
            <a:off x="735330" y="7382232"/>
            <a:ext cx="13159740" cy="268962"/>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Asia King Travel, NordNordWest</a:t>
            </a:r>
            <a:endParaRPr lang="en-US" sz="1300" dirty="0"/>
          </a:p>
        </p:txBody>
      </p:sp>
      <p:pic>
        <p:nvPicPr>
          <p:cNvPr id="12"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sp>
        <p:nvSpPr>
          <p:cNvPr id="2" name="Text 0"/>
          <p:cNvSpPr/>
          <p:nvPr/>
        </p:nvSpPr>
        <p:spPr>
          <a:xfrm>
            <a:off x="793790" y="738307"/>
            <a:ext cx="6755011"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Landmarks in Khon Kaen</a:t>
            </a:r>
            <a:endParaRPr lang="en-US" sz="4450" dirty="0"/>
          </a:p>
        </p:txBody>
      </p:sp>
      <p:pic>
        <p:nvPicPr>
          <p:cNvPr id="3" name="Image 0" descr="preencoded.png">    </p:cNvPr>
          <p:cNvPicPr>
            <a:picLocks noChangeAspect="1"/>
          </p:cNvPicPr>
          <p:nvPr/>
        </p:nvPicPr>
        <p:blipFill>
          <a:blip r:embed="rId1"/>
          <a:stretch>
            <a:fillRect/>
          </a:stretch>
        </p:blipFill>
        <p:spPr>
          <a:xfrm>
            <a:off x="793790" y="1787247"/>
            <a:ext cx="4158615" cy="2570202"/>
          </a:xfrm>
          <a:prstGeom prst="rect">
            <a:avLst/>
          </a:prstGeom>
        </p:spPr>
      </p:pic>
      <p:sp>
        <p:nvSpPr>
          <p:cNvPr id="4" name="Text 1"/>
          <p:cNvSpPr/>
          <p:nvPr/>
        </p:nvSpPr>
        <p:spPr>
          <a:xfrm>
            <a:off x="793790" y="4640937"/>
            <a:ext cx="2935486"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Khon Kaen University</a:t>
            </a:r>
            <a:endParaRPr lang="en-US" sz="2200" dirty="0"/>
          </a:p>
        </p:txBody>
      </p:sp>
      <p:sp>
        <p:nvSpPr>
          <p:cNvPr id="5" name="Text 2"/>
          <p:cNvSpPr/>
          <p:nvPr/>
        </p:nvSpPr>
        <p:spPr>
          <a:xfrm>
            <a:off x="793790" y="5131356"/>
            <a:ext cx="4158615"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The leading academic institution of Isan, it is a hub for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research, innovation, and higher education</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Established in 1964, it plays a key role in regional development.</a:t>
            </a:r>
            <a:endParaRPr lang="en-US" sz="1750" dirty="0"/>
          </a:p>
        </p:txBody>
      </p:sp>
      <p:pic>
        <p:nvPicPr>
          <p:cNvPr id="6" name="Image 1" descr="preencoded.png">    </p:cNvPr>
          <p:cNvPicPr>
            <a:picLocks noChangeAspect="1"/>
          </p:cNvPicPr>
          <p:nvPr/>
        </p:nvPicPr>
        <p:blipFill>
          <a:blip r:embed="rId2"/>
          <a:stretch>
            <a:fillRect/>
          </a:stretch>
        </p:blipFill>
        <p:spPr>
          <a:xfrm>
            <a:off x="5235893" y="1787247"/>
            <a:ext cx="4158615" cy="2570202"/>
          </a:xfrm>
          <a:prstGeom prst="rect">
            <a:avLst/>
          </a:prstGeom>
        </p:spPr>
      </p:pic>
      <p:sp>
        <p:nvSpPr>
          <p:cNvPr id="7" name="Text 3"/>
          <p:cNvSpPr/>
          <p:nvPr/>
        </p:nvSpPr>
        <p:spPr>
          <a:xfrm>
            <a:off x="5235893" y="4640937"/>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Wat Nong Waeng</a:t>
            </a:r>
            <a:endParaRPr lang="en-US" sz="2200" dirty="0"/>
          </a:p>
        </p:txBody>
      </p:sp>
      <p:sp>
        <p:nvSpPr>
          <p:cNvPr id="8" name="Text 4"/>
          <p:cNvSpPr/>
          <p:nvPr/>
        </p:nvSpPr>
        <p:spPr>
          <a:xfrm>
            <a:off x="5235893" y="5131356"/>
            <a:ext cx="4158615"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 revered temple featuring a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9-story pagoda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that enshrines the Buddha’s holy relics. Each floor showcases intricate carvings while the top level offers a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panoramic view </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of the city</a:t>
            </a:r>
            <a:endParaRPr lang="en-US" sz="1750" dirty="0"/>
          </a:p>
        </p:txBody>
      </p:sp>
      <p:pic>
        <p:nvPicPr>
          <p:cNvPr id="9" name="Image 2" descr="preencoded.png">    </p:cNvPr>
          <p:cNvPicPr>
            <a:picLocks noChangeAspect="1"/>
          </p:cNvPicPr>
          <p:nvPr/>
        </p:nvPicPr>
        <p:blipFill>
          <a:blip r:embed="rId3"/>
          <a:stretch>
            <a:fillRect/>
          </a:stretch>
        </p:blipFill>
        <p:spPr>
          <a:xfrm>
            <a:off x="9677995" y="1787247"/>
            <a:ext cx="4158615" cy="2570202"/>
          </a:xfrm>
          <a:prstGeom prst="rect">
            <a:avLst/>
          </a:prstGeom>
        </p:spPr>
      </p:pic>
      <p:sp>
        <p:nvSpPr>
          <p:cNvPr id="10" name="Text 5"/>
          <p:cNvSpPr/>
          <p:nvPr/>
        </p:nvSpPr>
        <p:spPr>
          <a:xfrm>
            <a:off x="9677995" y="4640937"/>
            <a:ext cx="3619500"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Phu Pha Man National Park</a:t>
            </a:r>
            <a:endParaRPr lang="en-US" sz="2200" dirty="0"/>
          </a:p>
        </p:txBody>
      </p:sp>
      <p:sp>
        <p:nvSpPr>
          <p:cNvPr id="11" name="Text 6"/>
          <p:cNvSpPr/>
          <p:nvPr/>
        </p:nvSpPr>
        <p:spPr>
          <a:xfrm>
            <a:off x="9677995" y="5131356"/>
            <a:ext cx="4158615"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 limestone mountain range, known for its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cliff resembling a giant curtain</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The park features evergreen forests, a cool climate year-round, caves, and waterfalls for nature lovers to explore.</a:t>
            </a:r>
            <a:endParaRPr lang="en-US" sz="1750" dirty="0"/>
          </a:p>
        </p:txBody>
      </p:sp>
      <p:sp>
        <p:nvSpPr>
          <p:cNvPr id="12" name="Text 7"/>
          <p:cNvSpPr/>
          <p:nvPr/>
        </p:nvSpPr>
        <p:spPr>
          <a:xfrm>
            <a:off x="793790" y="7201019"/>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Khon Kaen University, Thaipost, Roijang</a:t>
            </a:r>
            <a:endParaRPr lang="en-US" sz="1400" dirty="0"/>
          </a:p>
        </p:txBody>
      </p:sp>
      <p:pic>
        <p:nvPicPr>
          <p:cNvPr id="13"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30195"/>
          </a:xfrm>
          <a:prstGeom prst="rect">
            <a:avLst/>
          </a:prstGeom>
        </p:spPr>
      </p:pic>
      <p:sp>
        <p:nvSpPr>
          <p:cNvPr id="3" name="Shape 0"/>
          <p:cNvSpPr/>
          <p:nvPr/>
        </p:nvSpPr>
        <p:spPr>
          <a:xfrm>
            <a:off x="0" y="0"/>
            <a:ext cx="14630400" cy="8230195"/>
          </a:xfrm>
          <a:prstGeom prst="rect">
            <a:avLst/>
          </a:prstGeom>
          <a:solidFill>
            <a:srgbClr val="FFFFFF">
              <a:alpha val="85000"/>
            </a:srgbClr>
          </a:solidFill>
          <a:ln/>
        </p:spPr>
      </p:sp>
      <p:sp>
        <p:nvSpPr>
          <p:cNvPr id="4" name="Text 1"/>
          <p:cNvSpPr/>
          <p:nvPr/>
        </p:nvSpPr>
        <p:spPr>
          <a:xfrm>
            <a:off x="734020" y="576739"/>
            <a:ext cx="5243393" cy="655439"/>
          </a:xfrm>
          <a:prstGeom prst="rect">
            <a:avLst/>
          </a:prstGeom>
          <a:noFill/>
          <a:ln/>
        </p:spPr>
        <p:txBody>
          <a:bodyPr wrap="none" lIns="0" tIns="0" rIns="0" bIns="0" rtlCol="0" anchor="t"/>
          <a:lstStyle/>
          <a:p>
            <a:pPr algn="l" indent="0" marL="0">
              <a:lnSpc>
                <a:spcPts val="5150"/>
              </a:lnSpc>
              <a:buNone/>
            </a:pPr>
            <a:r>
              <a:rPr lang="en-US" sz="4100" b="1" dirty="0">
                <a:solidFill>
                  <a:srgbClr val="253A7E"/>
                </a:solidFill>
                <a:latin typeface="Bitter Bold" pitchFamily="34" charset="0"/>
                <a:ea typeface="Bitter Bold" pitchFamily="34" charset="-122"/>
                <a:cs typeface="Bitter Bold" pitchFamily="34" charset="-120"/>
              </a:rPr>
              <a:t>Udon Thani</a:t>
            </a:r>
            <a:endParaRPr lang="en-US" sz="4100" dirty="0"/>
          </a:p>
        </p:txBody>
      </p:sp>
      <p:sp>
        <p:nvSpPr>
          <p:cNvPr id="5" name="Text 2"/>
          <p:cNvSpPr/>
          <p:nvPr/>
        </p:nvSpPr>
        <p:spPr>
          <a:xfrm>
            <a:off x="734020" y="1735455"/>
            <a:ext cx="6255544" cy="1342549"/>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Udon Thani is known for its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historical significance and natural beauty</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It is home to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Ban Chiang Archaeological Site</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a UNESCO World Heritage site, and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Talay Bua Daeng (Red Lotus Sea)</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a stunning seasonal lake covered in blooming pink water lilies. </a:t>
            </a:r>
            <a:endParaRPr lang="en-US" sz="1650" dirty="0"/>
          </a:p>
        </p:txBody>
      </p:sp>
      <p:sp>
        <p:nvSpPr>
          <p:cNvPr id="6" name="Text 3"/>
          <p:cNvSpPr/>
          <p:nvPr/>
        </p:nvSpPr>
        <p:spPr>
          <a:xfrm>
            <a:off x="734020" y="3266718"/>
            <a:ext cx="6255544" cy="1006912"/>
          </a:xfrm>
          <a:prstGeom prst="rect">
            <a:avLst/>
          </a:prstGeom>
          <a:noFill/>
          <a:ln/>
        </p:spPr>
        <p:txBody>
          <a:bodyPr wrap="square" lIns="0" tIns="0" rIns="0" bIns="0" rtlCol="0" anchor="t"/>
          <a:lstStyle/>
          <a:p>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Serving as a key economic and transportation hub, the province is easily accessible via </a:t>
            </a:r>
            <a:pPr algn="l" indent="0" marL="0">
              <a:lnSpc>
                <a:spcPts val="2600"/>
              </a:lnSpc>
              <a:buNone/>
            </a:pPr>
            <a:r>
              <a:rPr lang="en-US" sz="1650" b="1" dirty="0">
                <a:solidFill>
                  <a:srgbClr val="000000"/>
                </a:solidFill>
                <a:latin typeface="Bitter" pitchFamily="34" charset="0"/>
                <a:ea typeface="Bitter" pitchFamily="34" charset="-122"/>
                <a:cs typeface="Bitter" pitchFamily="34" charset="-120"/>
              </a:rPr>
              <a:t>Udon Thani International Airport</a:t>
            </a:r>
            <a:pPr algn="l" indent="0" marL="0">
              <a:lnSpc>
                <a:spcPts val="2600"/>
              </a:lnSpc>
              <a:buNone/>
            </a:pPr>
            <a:r>
              <a:rPr lang="en-US" sz="1650" dirty="0">
                <a:solidFill>
                  <a:srgbClr val="000000"/>
                </a:solidFill>
                <a:latin typeface="Bitter" pitchFamily="34" charset="0"/>
                <a:ea typeface="Bitter" pitchFamily="34" charset="-122"/>
                <a:cs typeface="Bitter" pitchFamily="34" charset="-120"/>
              </a:rPr>
              <a:t>, connecting it to major domestic and international destinations.</a:t>
            </a:r>
            <a:endParaRPr lang="en-US" sz="1650" dirty="0"/>
          </a:p>
        </p:txBody>
      </p:sp>
      <p:sp>
        <p:nvSpPr>
          <p:cNvPr id="7" name="Text 4"/>
          <p:cNvSpPr/>
          <p:nvPr/>
        </p:nvSpPr>
        <p:spPr>
          <a:xfrm>
            <a:off x="7508915" y="1756410"/>
            <a:ext cx="3846314" cy="327660"/>
          </a:xfrm>
          <a:prstGeom prst="rect">
            <a:avLst/>
          </a:prstGeom>
          <a:noFill/>
          <a:ln/>
        </p:spPr>
        <p:txBody>
          <a:bodyPr wrap="none" lIns="0" tIns="0" rIns="0" bIns="0" rtlCol="0" anchor="t"/>
          <a:lstStyle/>
          <a:p>
            <a:pPr algn="l" indent="0" marL="0">
              <a:lnSpc>
                <a:spcPts val="2550"/>
              </a:lnSpc>
              <a:buNone/>
            </a:pPr>
            <a:r>
              <a:rPr lang="en-US" sz="2050" b="1" dirty="0">
                <a:solidFill>
                  <a:srgbClr val="253A7E"/>
                </a:solidFill>
                <a:latin typeface="Bitter Bold" pitchFamily="34" charset="0"/>
                <a:ea typeface="Bitter Bold" pitchFamily="34" charset="-122"/>
                <a:cs typeface="Bitter Bold" pitchFamily="34" charset="-120"/>
              </a:rPr>
              <a:t>Where is Udon Thani province?</a:t>
            </a:r>
            <a:endParaRPr lang="en-US" sz="2050" dirty="0"/>
          </a:p>
        </p:txBody>
      </p:sp>
      <p:pic>
        <p:nvPicPr>
          <p:cNvPr id="8" name="Image 1" descr="preencoded.png">    </p:cNvPr>
          <p:cNvPicPr>
            <a:picLocks noChangeAspect="1"/>
          </p:cNvPicPr>
          <p:nvPr/>
        </p:nvPicPr>
        <p:blipFill>
          <a:blip r:embed="rId2"/>
          <a:stretch>
            <a:fillRect/>
          </a:stretch>
        </p:blipFill>
        <p:spPr>
          <a:xfrm>
            <a:off x="9401413" y="2319933"/>
            <a:ext cx="2609969" cy="4593431"/>
          </a:xfrm>
          <a:prstGeom prst="rect">
            <a:avLst/>
          </a:prstGeom>
        </p:spPr>
      </p:pic>
      <p:sp>
        <p:nvSpPr>
          <p:cNvPr id="9" name="Text 5"/>
          <p:cNvSpPr/>
          <p:nvPr/>
        </p:nvSpPr>
        <p:spPr>
          <a:xfrm>
            <a:off x="734020" y="7385090"/>
            <a:ext cx="13162359" cy="268367"/>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MGR Online, NordNordWest</a:t>
            </a:r>
            <a:endParaRPr lang="en-US" sz="13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774502" y="608528"/>
            <a:ext cx="6755249" cy="691515"/>
          </a:xfrm>
          <a:prstGeom prst="rect">
            <a:avLst/>
          </a:prstGeom>
          <a:noFill/>
          <a:ln/>
        </p:spPr>
        <p:txBody>
          <a:bodyPr wrap="none" lIns="0" tIns="0" rIns="0" bIns="0" rtlCol="0" anchor="t"/>
          <a:lstStyle/>
          <a:p>
            <a:pPr algn="l" indent="0" marL="0">
              <a:lnSpc>
                <a:spcPts val="5400"/>
              </a:lnSpc>
              <a:buNone/>
            </a:pPr>
            <a:r>
              <a:rPr lang="en-US" sz="4350" b="1" dirty="0">
                <a:solidFill>
                  <a:srgbClr val="253A7E"/>
                </a:solidFill>
                <a:latin typeface="Bitter Bold" pitchFamily="34" charset="0"/>
                <a:ea typeface="Bitter Bold" pitchFamily="34" charset="-122"/>
                <a:cs typeface="Bitter Bold" pitchFamily="34" charset="-120"/>
              </a:rPr>
              <a:t>Landmarks in Udon Thani</a:t>
            </a:r>
            <a:endParaRPr lang="en-US" sz="4350" dirty="0"/>
          </a:p>
        </p:txBody>
      </p:sp>
      <p:pic>
        <p:nvPicPr>
          <p:cNvPr id="3" name="Image 0" descr="preencoded.png">    </p:cNvPr>
          <p:cNvPicPr>
            <a:picLocks noChangeAspect="1"/>
          </p:cNvPicPr>
          <p:nvPr/>
        </p:nvPicPr>
        <p:blipFill>
          <a:blip r:embed="rId1"/>
          <a:stretch>
            <a:fillRect/>
          </a:stretch>
        </p:blipFill>
        <p:spPr>
          <a:xfrm>
            <a:off x="774502" y="1631871"/>
            <a:ext cx="4175998" cy="2580918"/>
          </a:xfrm>
          <a:prstGeom prst="rect">
            <a:avLst/>
          </a:prstGeom>
        </p:spPr>
      </p:pic>
      <p:sp>
        <p:nvSpPr>
          <p:cNvPr id="4" name="Text 1"/>
          <p:cNvSpPr/>
          <p:nvPr/>
        </p:nvSpPr>
        <p:spPr>
          <a:xfrm>
            <a:off x="774502" y="4489371"/>
            <a:ext cx="3864769" cy="345638"/>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Ban Chiang National Museum</a:t>
            </a:r>
            <a:endParaRPr lang="en-US" sz="2150" dirty="0"/>
          </a:p>
        </p:txBody>
      </p:sp>
      <p:sp>
        <p:nvSpPr>
          <p:cNvPr id="5" name="Text 2"/>
          <p:cNvSpPr/>
          <p:nvPr/>
        </p:nvSpPr>
        <p:spPr>
          <a:xfrm>
            <a:off x="774502" y="4967764"/>
            <a:ext cx="4175998" cy="2124551"/>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This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UNESCO World Heritage Site</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is one of Southeast Asia’s oldest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Bronze Age archaeological sites</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Famous for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pottery, ancient tools, and burial sites</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it offers insight into early human settlements. </a:t>
            </a:r>
            <a:endParaRPr lang="en-US" sz="1700" dirty="0"/>
          </a:p>
        </p:txBody>
      </p:sp>
      <p:pic>
        <p:nvPicPr>
          <p:cNvPr id="6" name="Image 1" descr="preencoded.png">    </p:cNvPr>
          <p:cNvPicPr>
            <a:picLocks noChangeAspect="1"/>
          </p:cNvPicPr>
          <p:nvPr/>
        </p:nvPicPr>
        <p:blipFill>
          <a:blip r:embed="rId2"/>
          <a:stretch>
            <a:fillRect/>
          </a:stretch>
        </p:blipFill>
        <p:spPr>
          <a:xfrm>
            <a:off x="5227082" y="1631871"/>
            <a:ext cx="4176117" cy="2580918"/>
          </a:xfrm>
          <a:prstGeom prst="rect">
            <a:avLst/>
          </a:prstGeom>
        </p:spPr>
      </p:pic>
      <p:sp>
        <p:nvSpPr>
          <p:cNvPr id="7" name="Text 3"/>
          <p:cNvSpPr/>
          <p:nvPr/>
        </p:nvSpPr>
        <p:spPr>
          <a:xfrm>
            <a:off x="5227082" y="4489371"/>
            <a:ext cx="3684151" cy="345638"/>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Phu Phra Bat Historical Park</a:t>
            </a:r>
            <a:endParaRPr lang="en-US" sz="2150" dirty="0"/>
          </a:p>
        </p:txBody>
      </p:sp>
      <p:sp>
        <p:nvSpPr>
          <p:cNvPr id="8" name="Text 4"/>
          <p:cNvSpPr/>
          <p:nvPr/>
        </p:nvSpPr>
        <p:spPr>
          <a:xfrm>
            <a:off x="5227082" y="4967764"/>
            <a:ext cx="4176117" cy="1770459"/>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Home to the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prehistoric archaeological site</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featuring ancient</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 cave paintings, religious shrines, and rock formations </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shaped by nature over thousands of years. </a:t>
            </a:r>
            <a:endParaRPr lang="en-US" sz="1700" dirty="0"/>
          </a:p>
        </p:txBody>
      </p:sp>
      <p:pic>
        <p:nvPicPr>
          <p:cNvPr id="9" name="Image 2" descr="preencoded.png">    </p:cNvPr>
          <p:cNvPicPr>
            <a:picLocks noChangeAspect="1"/>
          </p:cNvPicPr>
          <p:nvPr/>
        </p:nvPicPr>
        <p:blipFill>
          <a:blip r:embed="rId3"/>
          <a:stretch>
            <a:fillRect/>
          </a:stretch>
        </p:blipFill>
        <p:spPr>
          <a:xfrm>
            <a:off x="9679781" y="1631871"/>
            <a:ext cx="4175998" cy="2580918"/>
          </a:xfrm>
          <a:prstGeom prst="rect">
            <a:avLst/>
          </a:prstGeom>
        </p:spPr>
      </p:pic>
      <p:sp>
        <p:nvSpPr>
          <p:cNvPr id="10" name="Text 5"/>
          <p:cNvSpPr/>
          <p:nvPr/>
        </p:nvSpPr>
        <p:spPr>
          <a:xfrm>
            <a:off x="9679781" y="4489371"/>
            <a:ext cx="2766179" cy="345638"/>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Talay Bua Daeng</a:t>
            </a:r>
            <a:endParaRPr lang="en-US" sz="2150" dirty="0"/>
          </a:p>
        </p:txBody>
      </p:sp>
      <p:sp>
        <p:nvSpPr>
          <p:cNvPr id="11" name="Text 6"/>
          <p:cNvSpPr/>
          <p:nvPr/>
        </p:nvSpPr>
        <p:spPr>
          <a:xfrm>
            <a:off x="9679781" y="4967764"/>
            <a:ext cx="4175998" cy="1416368"/>
          </a:xfrm>
          <a:prstGeom prst="rect">
            <a:avLst/>
          </a:prstGeom>
          <a:noFill/>
          <a:ln/>
        </p:spPr>
        <p:txBody>
          <a:bodyPr wrap="squar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The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Red Lotus Sea</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is a seasonal lake in Udon Thani, famous for its breathtaking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pink water lilies</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that bloom from </a:t>
            </a:r>
            <a:pPr algn="l" indent="0" marL="0">
              <a:lnSpc>
                <a:spcPts val="2750"/>
              </a:lnSpc>
              <a:buNone/>
            </a:pPr>
            <a:r>
              <a:rPr lang="en-US" sz="1700" b="1" dirty="0">
                <a:solidFill>
                  <a:srgbClr val="000000"/>
                </a:solidFill>
                <a:latin typeface="Bitter" pitchFamily="34" charset="0"/>
                <a:ea typeface="Bitter" pitchFamily="34" charset="-122"/>
                <a:cs typeface="Bitter" pitchFamily="34" charset="-120"/>
              </a:rPr>
              <a:t>December to February</a:t>
            </a:r>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 </a:t>
            </a:r>
            <a:endParaRPr lang="en-US" sz="1700" dirty="0"/>
          </a:p>
        </p:txBody>
      </p:sp>
      <p:sp>
        <p:nvSpPr>
          <p:cNvPr id="12" name="Text 7"/>
          <p:cNvSpPr/>
          <p:nvPr/>
        </p:nvSpPr>
        <p:spPr>
          <a:xfrm>
            <a:off x="9679781" y="6516886"/>
            <a:ext cx="4175998" cy="283250"/>
          </a:xfrm>
          <a:prstGeom prst="rect">
            <a:avLst/>
          </a:prstGeom>
          <a:noFill/>
          <a:ln/>
        </p:spPr>
        <p:txBody>
          <a:bodyPr wrap="none" lIns="0" tIns="0" rIns="0" bIns="0" rtlCol="0" anchor="t"/>
          <a:lstStyle/>
          <a:p>
            <a:pPr algn="l" indent="0" marL="0">
              <a:lnSpc>
                <a:spcPts val="2200"/>
              </a:lnSpc>
              <a:buNone/>
            </a:pPr>
            <a:endParaRPr lang="en-US" sz="1350" dirty="0"/>
          </a:p>
        </p:txBody>
      </p:sp>
      <p:sp>
        <p:nvSpPr>
          <p:cNvPr id="13" name="Text 8"/>
          <p:cNvSpPr/>
          <p:nvPr/>
        </p:nvSpPr>
        <p:spPr>
          <a:xfrm>
            <a:off x="774502" y="7341156"/>
            <a:ext cx="13081397" cy="354092"/>
          </a:xfrm>
          <a:prstGeom prst="rect">
            <a:avLst/>
          </a:prstGeom>
          <a:noFill/>
          <a:ln/>
        </p:spPr>
        <p:txBody>
          <a:bodyPr wrap="none" lIns="0" tIns="0" rIns="0" bIns="0" rtlCol="0" anchor="t"/>
          <a:lstStyle/>
          <a:p>
            <a:pPr algn="l" indent="0" marL="0">
              <a:lnSpc>
                <a:spcPts val="2750"/>
              </a:lnSpc>
              <a:buNone/>
            </a:pPr>
            <a:r>
              <a:rPr lang="en-US" sz="1700" dirty="0">
                <a:solidFill>
                  <a:srgbClr val="000000"/>
                </a:solidFill>
                <a:latin typeface="Bitter" pitchFamily="34" charset="0"/>
                <a:ea typeface="Bitter" pitchFamily="34" charset="-122"/>
                <a:cs typeface="Bitter" pitchFamily="34" charset="-120"/>
              </a:rPr>
              <a:t>Photo credit: The Cloud, CBT Thailand, Agoda</a:t>
            </a:r>
            <a:endParaRPr lang="en-US" sz="1700" dirty="0"/>
          </a:p>
        </p:txBody>
      </p:sp>
      <p:pic>
        <p:nvPicPr>
          <p:cNvPr id="14"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203174" y="2007870"/>
            <a:ext cx="4213860" cy="4213860"/>
          </a:xfrm>
          <a:prstGeom prst="rect">
            <a:avLst/>
          </a:prstGeom>
        </p:spPr>
      </p:pic>
      <p:sp>
        <p:nvSpPr>
          <p:cNvPr id="3" name="Text 0"/>
          <p:cNvSpPr/>
          <p:nvPr/>
        </p:nvSpPr>
        <p:spPr>
          <a:xfrm>
            <a:off x="793790" y="3090743"/>
            <a:ext cx="57276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Where is Thailand in the World? </a:t>
            </a:r>
            <a:endParaRPr lang="en-US" sz="4450" dirty="0"/>
          </a:p>
        </p:txBody>
      </p:sp>
      <p:sp>
        <p:nvSpPr>
          <p:cNvPr id="4" name="Text 1"/>
          <p:cNvSpPr/>
          <p:nvPr/>
        </p:nvSpPr>
        <p:spPr>
          <a:xfrm>
            <a:off x="793790" y="4848463"/>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Zuanzuanfuwa</a:t>
            </a:r>
            <a:endParaRPr lang="en-US" sz="1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84332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Ubon Ratchathani</a:t>
            </a:r>
            <a:endParaRPr lang="en-US" sz="4450" dirty="0"/>
          </a:p>
        </p:txBody>
      </p:sp>
      <p:sp>
        <p:nvSpPr>
          <p:cNvPr id="5" name="Text 2"/>
          <p:cNvSpPr/>
          <p:nvPr/>
        </p:nvSpPr>
        <p:spPr>
          <a:xfrm>
            <a:off x="793790" y="2096333"/>
            <a:ext cx="5564862"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One of  the major provinces in the Isan region, known for its Buddhist heritage, natural beauty, and cultural festivals. </a:t>
            </a:r>
            <a:endParaRPr lang="en-US" sz="1750" dirty="0"/>
          </a:p>
        </p:txBody>
      </p:sp>
      <p:sp>
        <p:nvSpPr>
          <p:cNvPr id="6" name="Text 3"/>
          <p:cNvSpPr/>
          <p:nvPr/>
        </p:nvSpPr>
        <p:spPr>
          <a:xfrm>
            <a:off x="793790" y="3389114"/>
            <a:ext cx="5564862" cy="1451610"/>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Located near the Lao and Cambodian borders,  the province is famous for its annual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Candle Festival</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and features numerous beautiful and historically significant temples.</a:t>
            </a:r>
            <a:endParaRPr lang="en-US" sz="1750" dirty="0"/>
          </a:p>
        </p:txBody>
      </p:sp>
      <p:sp>
        <p:nvSpPr>
          <p:cNvPr id="7" name="Text 4"/>
          <p:cNvSpPr/>
          <p:nvPr/>
        </p:nvSpPr>
        <p:spPr>
          <a:xfrm>
            <a:off x="793790" y="5044797"/>
            <a:ext cx="5564862"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8" name="Text 5"/>
          <p:cNvSpPr/>
          <p:nvPr/>
        </p:nvSpPr>
        <p:spPr>
          <a:xfrm>
            <a:off x="793790" y="5611773"/>
            <a:ext cx="5564862"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9" name="Text 6"/>
          <p:cNvSpPr/>
          <p:nvPr/>
        </p:nvSpPr>
        <p:spPr>
          <a:xfrm>
            <a:off x="6919674" y="2119074"/>
            <a:ext cx="5034915"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Where is Ubon Ratchathani province?</a:t>
            </a:r>
            <a:endParaRPr lang="en-US" sz="2200" dirty="0"/>
          </a:p>
        </p:txBody>
      </p:sp>
      <p:pic>
        <p:nvPicPr>
          <p:cNvPr id="10" name="Image 1" descr="preencoded.png">    </p:cNvPr>
          <p:cNvPicPr>
            <a:picLocks noChangeAspect="1"/>
          </p:cNvPicPr>
          <p:nvPr/>
        </p:nvPicPr>
        <p:blipFill>
          <a:blip r:embed="rId2"/>
          <a:stretch>
            <a:fillRect/>
          </a:stretch>
        </p:blipFill>
        <p:spPr>
          <a:xfrm>
            <a:off x="9285565" y="2728555"/>
            <a:ext cx="2192655" cy="3857030"/>
          </a:xfrm>
          <a:prstGeom prst="rect">
            <a:avLst/>
          </a:prstGeom>
        </p:spPr>
      </p:pic>
      <p:sp>
        <p:nvSpPr>
          <p:cNvPr id="11" name="Text 7"/>
          <p:cNvSpPr/>
          <p:nvPr/>
        </p:nvSpPr>
        <p:spPr>
          <a:xfrm>
            <a:off x="793790" y="7095887"/>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Nopparat Thnatawan,  NordNordWest</a:t>
            </a:r>
            <a:endParaRPr lang="en-US" sz="1400" dirty="0"/>
          </a:p>
        </p:txBody>
      </p:sp>
      <p:pic>
        <p:nvPicPr>
          <p:cNvPr id="12"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sp>
        <p:nvSpPr>
          <p:cNvPr id="2" name="Text 0"/>
          <p:cNvSpPr/>
          <p:nvPr/>
        </p:nvSpPr>
        <p:spPr>
          <a:xfrm>
            <a:off x="793790" y="646033"/>
            <a:ext cx="8676442"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Landmarks in Ubon Ratchathani</a:t>
            </a:r>
            <a:endParaRPr lang="en-US" sz="4450" dirty="0"/>
          </a:p>
        </p:txBody>
      </p:sp>
      <p:pic>
        <p:nvPicPr>
          <p:cNvPr id="3" name="Image 0" descr="preencoded.png">    </p:cNvPr>
          <p:cNvPicPr>
            <a:picLocks noChangeAspect="1"/>
          </p:cNvPicPr>
          <p:nvPr/>
        </p:nvPicPr>
        <p:blipFill>
          <a:blip r:embed="rId1"/>
          <a:stretch>
            <a:fillRect/>
          </a:stretch>
        </p:blipFill>
        <p:spPr>
          <a:xfrm>
            <a:off x="793790" y="1808440"/>
            <a:ext cx="4158615" cy="2570202"/>
          </a:xfrm>
          <a:prstGeom prst="rect">
            <a:avLst/>
          </a:prstGeom>
        </p:spPr>
      </p:pic>
      <p:sp>
        <p:nvSpPr>
          <p:cNvPr id="4" name="Text 1"/>
          <p:cNvSpPr/>
          <p:nvPr/>
        </p:nvSpPr>
        <p:spPr>
          <a:xfrm>
            <a:off x="793790" y="4662130"/>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Candle Festival</a:t>
            </a:r>
            <a:endParaRPr lang="en-US" sz="2650" dirty="0"/>
          </a:p>
        </p:txBody>
      </p:sp>
      <p:sp>
        <p:nvSpPr>
          <p:cNvPr id="5" name="Text 2"/>
          <p:cNvSpPr/>
          <p:nvPr/>
        </p:nvSpPr>
        <p:spPr>
          <a:xfrm>
            <a:off x="793790" y="5223510"/>
            <a:ext cx="4158615"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Featuring elaborate wax sculptures, the festival marks the start of Buddhist Lent in July.</a:t>
            </a:r>
            <a:endParaRPr lang="en-US" sz="1750" dirty="0"/>
          </a:p>
        </p:txBody>
      </p:sp>
      <p:pic>
        <p:nvPicPr>
          <p:cNvPr id="6" name="Image 1" descr="preencoded.png">    </p:cNvPr>
          <p:cNvPicPr>
            <a:picLocks noChangeAspect="1"/>
          </p:cNvPicPr>
          <p:nvPr/>
        </p:nvPicPr>
        <p:blipFill>
          <a:blip r:embed="rId2"/>
          <a:stretch>
            <a:fillRect/>
          </a:stretch>
        </p:blipFill>
        <p:spPr>
          <a:xfrm>
            <a:off x="5235893" y="1808440"/>
            <a:ext cx="4158615" cy="2570202"/>
          </a:xfrm>
          <a:prstGeom prst="rect">
            <a:avLst/>
          </a:prstGeom>
        </p:spPr>
      </p:pic>
      <p:sp>
        <p:nvSpPr>
          <p:cNvPr id="7" name="Text 3"/>
          <p:cNvSpPr/>
          <p:nvPr/>
        </p:nvSpPr>
        <p:spPr>
          <a:xfrm>
            <a:off x="5235893" y="4662130"/>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Wat Nong Pa Phong</a:t>
            </a:r>
            <a:endParaRPr lang="en-US" sz="2650" dirty="0"/>
          </a:p>
        </p:txBody>
      </p:sp>
      <p:sp>
        <p:nvSpPr>
          <p:cNvPr id="8" name="Text 4"/>
          <p:cNvSpPr/>
          <p:nvPr/>
        </p:nvSpPr>
        <p:spPr>
          <a:xfrm>
            <a:off x="5235893" y="5223510"/>
            <a:ext cx="4158615" cy="1814513"/>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 prominent forest monastery founded by the venerable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Ajahn Chah</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It is a center for meditation and monastic training, attracting practitioners from around the world. </a:t>
            </a:r>
            <a:endParaRPr lang="en-US" sz="1750" dirty="0"/>
          </a:p>
        </p:txBody>
      </p:sp>
      <p:pic>
        <p:nvPicPr>
          <p:cNvPr id="9" name="Image 2" descr="preencoded.png">    </p:cNvPr>
          <p:cNvPicPr>
            <a:picLocks noChangeAspect="1"/>
          </p:cNvPicPr>
          <p:nvPr/>
        </p:nvPicPr>
        <p:blipFill>
          <a:blip r:embed="rId3"/>
          <a:stretch>
            <a:fillRect/>
          </a:stretch>
        </p:blipFill>
        <p:spPr>
          <a:xfrm>
            <a:off x="9677995" y="1808440"/>
            <a:ext cx="4158615" cy="2570202"/>
          </a:xfrm>
          <a:prstGeom prst="rect">
            <a:avLst/>
          </a:prstGeom>
        </p:spPr>
      </p:pic>
      <p:sp>
        <p:nvSpPr>
          <p:cNvPr id="10" name="Text 5"/>
          <p:cNvSpPr/>
          <p:nvPr/>
        </p:nvSpPr>
        <p:spPr>
          <a:xfrm>
            <a:off x="9677995" y="4662130"/>
            <a:ext cx="3402330" cy="425291"/>
          </a:xfrm>
          <a:prstGeom prst="rect">
            <a:avLst/>
          </a:prstGeom>
          <a:noFill/>
          <a:ln/>
        </p:spPr>
        <p:txBody>
          <a:bodyPr wrap="none" lIns="0" tIns="0" rIns="0" bIns="0" rtlCol="0" anchor="t"/>
          <a:lstStyle/>
          <a:p>
            <a:pPr algn="l" indent="0" marL="0">
              <a:lnSpc>
                <a:spcPts val="3300"/>
              </a:lnSpc>
              <a:buNone/>
            </a:pPr>
            <a:r>
              <a:rPr lang="en-US" sz="2650" b="1" dirty="0">
                <a:solidFill>
                  <a:srgbClr val="000000"/>
                </a:solidFill>
                <a:latin typeface="Bitter Bold" pitchFamily="34" charset="0"/>
                <a:ea typeface="Bitter Bold" pitchFamily="34" charset="-122"/>
                <a:cs typeface="Bitter Bold" pitchFamily="34" charset="-120"/>
              </a:rPr>
              <a:t>Urban Area</a:t>
            </a:r>
            <a:endParaRPr lang="en-US" sz="2650" dirty="0"/>
          </a:p>
        </p:txBody>
      </p:sp>
      <p:sp>
        <p:nvSpPr>
          <p:cNvPr id="11" name="Text 6"/>
          <p:cNvSpPr/>
          <p:nvPr/>
        </p:nvSpPr>
        <p:spPr>
          <a:xfrm>
            <a:off x="9677995" y="5223510"/>
            <a:ext cx="4158615"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Ubon Ratchathani city blends modern urban development with traditional Thai culture.</a:t>
            </a:r>
            <a:endParaRPr lang="en-US" sz="1750" dirty="0"/>
          </a:p>
        </p:txBody>
      </p:sp>
      <p:sp>
        <p:nvSpPr>
          <p:cNvPr id="12" name="Text 7"/>
          <p:cNvSpPr/>
          <p:nvPr/>
        </p:nvSpPr>
        <p:spPr>
          <a:xfrm>
            <a:off x="9677995" y="6448306"/>
            <a:ext cx="4158615"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 </a:t>
            </a:r>
            <a:endParaRPr lang="en-US" sz="1400" dirty="0"/>
          </a:p>
        </p:txBody>
      </p:sp>
      <p:sp>
        <p:nvSpPr>
          <p:cNvPr id="13" name="Text 8"/>
          <p:cNvSpPr/>
          <p:nvPr/>
        </p:nvSpPr>
        <p:spPr>
          <a:xfrm>
            <a:off x="793790" y="7293173"/>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Thailand NOW, CBT Thailand, Ubon Ratchathani Municipality</a:t>
            </a:r>
            <a:endParaRPr lang="en-US" sz="1400" dirty="0"/>
          </a:p>
        </p:txBody>
      </p:sp>
      <p:pic>
        <p:nvPicPr>
          <p:cNvPr id="14"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793790" y="765810"/>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Nong Khai</a:t>
            </a:r>
            <a:endParaRPr lang="en-US" sz="4450" dirty="0"/>
          </a:p>
        </p:txBody>
      </p:sp>
      <p:sp>
        <p:nvSpPr>
          <p:cNvPr id="5" name="Text 2"/>
          <p:cNvSpPr/>
          <p:nvPr/>
        </p:nvSpPr>
        <p:spPr>
          <a:xfrm>
            <a:off x="793790" y="2018824"/>
            <a:ext cx="5564862"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Nong Khai, a scenic province in northeastern Thailand, sits along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Mekong River</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serving as a gateway to Laos via the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Thai-Lao Friendship Bridge</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a:t>
            </a:r>
            <a:endParaRPr lang="en-US" sz="1750" dirty="0"/>
          </a:p>
        </p:txBody>
      </p:sp>
      <p:sp>
        <p:nvSpPr>
          <p:cNvPr id="6" name="Text 3"/>
          <p:cNvSpPr/>
          <p:nvPr/>
        </p:nvSpPr>
        <p:spPr>
          <a:xfrm>
            <a:off x="793790" y="3311604"/>
            <a:ext cx="5564862"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With its blend of history and Mekong River charm, Nong Khai offers a fascinating glimpse into Thailand’s </a:t>
            </a:r>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north Isan</a:t>
            </a:r>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 culture. </a:t>
            </a:r>
            <a:endParaRPr lang="en-US" sz="1750" dirty="0"/>
          </a:p>
        </p:txBody>
      </p:sp>
      <p:sp>
        <p:nvSpPr>
          <p:cNvPr id="7" name="Text 4"/>
          <p:cNvSpPr/>
          <p:nvPr/>
        </p:nvSpPr>
        <p:spPr>
          <a:xfrm>
            <a:off x="793790" y="4604385"/>
            <a:ext cx="5564862"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8" name="Text 5"/>
          <p:cNvSpPr/>
          <p:nvPr/>
        </p:nvSpPr>
        <p:spPr>
          <a:xfrm>
            <a:off x="6919674" y="2041565"/>
            <a:ext cx="4010025"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Where is Nong Khai province?</a:t>
            </a:r>
            <a:endParaRPr lang="en-US" sz="2200" dirty="0"/>
          </a:p>
        </p:txBody>
      </p:sp>
      <p:pic>
        <p:nvPicPr>
          <p:cNvPr id="9" name="Image 1" descr="preencoded.png">    </p:cNvPr>
          <p:cNvPicPr>
            <a:picLocks noChangeAspect="1"/>
          </p:cNvPicPr>
          <p:nvPr/>
        </p:nvPicPr>
        <p:blipFill>
          <a:blip r:embed="rId2"/>
          <a:stretch>
            <a:fillRect/>
          </a:stretch>
        </p:blipFill>
        <p:spPr>
          <a:xfrm>
            <a:off x="9241393" y="2651046"/>
            <a:ext cx="2280880" cy="4012168"/>
          </a:xfrm>
          <a:prstGeom prst="rect">
            <a:avLst/>
          </a:prstGeom>
        </p:spPr>
      </p:pic>
      <p:sp>
        <p:nvSpPr>
          <p:cNvPr id="10" name="Text 6"/>
          <p:cNvSpPr/>
          <p:nvPr/>
        </p:nvSpPr>
        <p:spPr>
          <a:xfrm>
            <a:off x="793790" y="7173516"/>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Paikanmayang, NordNordWest</a:t>
            </a:r>
            <a:endParaRPr lang="en-US" sz="1400" dirty="0"/>
          </a:p>
        </p:txBody>
      </p:sp>
      <p:pic>
        <p:nvPicPr>
          <p:cNvPr id="11"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2" name="Text 0"/>
          <p:cNvSpPr/>
          <p:nvPr/>
        </p:nvSpPr>
        <p:spPr>
          <a:xfrm>
            <a:off x="777954" y="611267"/>
            <a:ext cx="6493550" cy="694730"/>
          </a:xfrm>
          <a:prstGeom prst="rect">
            <a:avLst/>
          </a:prstGeom>
          <a:noFill/>
          <a:ln/>
        </p:spPr>
        <p:txBody>
          <a:bodyPr wrap="none" lIns="0" tIns="0" rIns="0" bIns="0" rtlCol="0" anchor="t"/>
          <a:lstStyle/>
          <a:p>
            <a:pPr algn="l" indent="0" marL="0">
              <a:lnSpc>
                <a:spcPts val="5450"/>
              </a:lnSpc>
              <a:buNone/>
            </a:pPr>
            <a:r>
              <a:rPr lang="en-US" sz="4350" b="1" dirty="0">
                <a:solidFill>
                  <a:srgbClr val="253A7E"/>
                </a:solidFill>
                <a:latin typeface="Bitter Bold" pitchFamily="34" charset="0"/>
                <a:ea typeface="Bitter Bold" pitchFamily="34" charset="-122"/>
                <a:cs typeface="Bitter Bold" pitchFamily="34" charset="-120"/>
              </a:rPr>
              <a:t>Landmarks in Nong Khai</a:t>
            </a:r>
            <a:endParaRPr lang="en-US" sz="4350" dirty="0"/>
          </a:p>
        </p:txBody>
      </p:sp>
      <p:pic>
        <p:nvPicPr>
          <p:cNvPr id="3" name="Image 0" descr="preencoded.png">    </p:cNvPr>
          <p:cNvPicPr>
            <a:picLocks noChangeAspect="1"/>
          </p:cNvPicPr>
          <p:nvPr/>
        </p:nvPicPr>
        <p:blipFill>
          <a:blip r:embed="rId1"/>
          <a:stretch>
            <a:fillRect/>
          </a:stretch>
        </p:blipFill>
        <p:spPr>
          <a:xfrm>
            <a:off x="777954" y="1750576"/>
            <a:ext cx="6398300" cy="3954423"/>
          </a:xfrm>
          <a:prstGeom prst="rect">
            <a:avLst/>
          </a:prstGeom>
        </p:spPr>
      </p:pic>
      <p:sp>
        <p:nvSpPr>
          <p:cNvPr id="4" name="Text 1"/>
          <p:cNvSpPr/>
          <p:nvPr/>
        </p:nvSpPr>
        <p:spPr>
          <a:xfrm>
            <a:off x="777954" y="5982772"/>
            <a:ext cx="2778681" cy="347305"/>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Sala Kaew Ku</a:t>
            </a:r>
            <a:endParaRPr lang="en-US" sz="2150" dirty="0"/>
          </a:p>
        </p:txBody>
      </p:sp>
      <p:sp>
        <p:nvSpPr>
          <p:cNvPr id="5" name="Text 2"/>
          <p:cNvSpPr/>
          <p:nvPr/>
        </p:nvSpPr>
        <p:spPr>
          <a:xfrm>
            <a:off x="777954" y="6463427"/>
            <a:ext cx="6398300" cy="71127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 unique sculpture park featuring large concrete statues inspired by Buddhism and Hinduism</a:t>
            </a:r>
            <a:endParaRPr lang="en-US" sz="1750" dirty="0"/>
          </a:p>
        </p:txBody>
      </p:sp>
      <p:pic>
        <p:nvPicPr>
          <p:cNvPr id="6" name="Image 1" descr="preencoded.png">    </p:cNvPr>
          <p:cNvPicPr>
            <a:picLocks noChangeAspect="1"/>
          </p:cNvPicPr>
          <p:nvPr/>
        </p:nvPicPr>
        <p:blipFill>
          <a:blip r:embed="rId2"/>
          <a:stretch>
            <a:fillRect/>
          </a:stretch>
        </p:blipFill>
        <p:spPr>
          <a:xfrm>
            <a:off x="7454027" y="1750576"/>
            <a:ext cx="6398419" cy="3954423"/>
          </a:xfrm>
          <a:prstGeom prst="rect">
            <a:avLst/>
          </a:prstGeom>
        </p:spPr>
      </p:pic>
      <p:sp>
        <p:nvSpPr>
          <p:cNvPr id="7" name="Text 3"/>
          <p:cNvSpPr/>
          <p:nvPr/>
        </p:nvSpPr>
        <p:spPr>
          <a:xfrm>
            <a:off x="7454027" y="5982772"/>
            <a:ext cx="3585210" cy="347305"/>
          </a:xfrm>
          <a:prstGeom prst="rect">
            <a:avLst/>
          </a:prstGeom>
          <a:noFill/>
          <a:ln/>
        </p:spPr>
        <p:txBody>
          <a:bodyPr wrap="none" lIns="0" tIns="0" rIns="0" bIns="0" rtlCol="0" anchor="t"/>
          <a:lstStyle/>
          <a:p>
            <a:pPr algn="l" indent="0" marL="0">
              <a:lnSpc>
                <a:spcPts val="2700"/>
              </a:lnSpc>
              <a:buNone/>
            </a:pPr>
            <a:r>
              <a:rPr lang="en-US" sz="2150" b="1" dirty="0">
                <a:solidFill>
                  <a:srgbClr val="000000"/>
                </a:solidFill>
                <a:latin typeface="Bitter Bold" pitchFamily="34" charset="0"/>
                <a:ea typeface="Bitter Bold" pitchFamily="34" charset="-122"/>
                <a:cs typeface="Bitter Bold" pitchFamily="34" charset="-120"/>
              </a:rPr>
              <a:t>Thai-Lao Friendship Bridge</a:t>
            </a:r>
            <a:endParaRPr lang="en-US" sz="2150" dirty="0"/>
          </a:p>
        </p:txBody>
      </p:sp>
      <p:sp>
        <p:nvSpPr>
          <p:cNvPr id="8" name="Text 4"/>
          <p:cNvSpPr/>
          <p:nvPr/>
        </p:nvSpPr>
        <p:spPr>
          <a:xfrm>
            <a:off x="7454027" y="6463427"/>
            <a:ext cx="6398419" cy="711279"/>
          </a:xfrm>
          <a:prstGeom prst="rect">
            <a:avLst/>
          </a:prstGeom>
          <a:noFill/>
          <a:ln/>
        </p:spPr>
        <p:txBody>
          <a:bodyPr wrap="square" lIns="0" tIns="0" rIns="0" bIns="0" rtlCol="0" anchor="t"/>
          <a:lstStyle/>
          <a:p>
            <a:pPr algn="l" indent="0" marL="0">
              <a:lnSpc>
                <a:spcPts val="2800"/>
              </a:lnSpc>
              <a:buNone/>
            </a:pPr>
            <a:r>
              <a:rPr lang="en-US" sz="1750" dirty="0">
                <a:solidFill>
                  <a:srgbClr val="000000"/>
                </a:solidFill>
                <a:latin typeface="Bitter" pitchFamily="34" charset="0"/>
                <a:ea typeface="Bitter" pitchFamily="34" charset="-122"/>
                <a:cs typeface="Bitter" pitchFamily="34" charset="-120"/>
              </a:rPr>
              <a:t>An important landmark connecting Thailand and Laos across the Mekong River</a:t>
            </a:r>
            <a:endParaRPr lang="en-US" sz="1750" dirty="0"/>
          </a:p>
        </p:txBody>
      </p:sp>
      <p:sp>
        <p:nvSpPr>
          <p:cNvPr id="9" name="Text 5"/>
          <p:cNvSpPr/>
          <p:nvPr/>
        </p:nvSpPr>
        <p:spPr>
          <a:xfrm>
            <a:off x="777954" y="7424738"/>
            <a:ext cx="13074491" cy="284559"/>
          </a:xfrm>
          <a:prstGeom prst="rect">
            <a:avLst/>
          </a:prstGeom>
          <a:noFill/>
          <a:ln/>
        </p:spPr>
        <p:txBody>
          <a:bodyPr wrap="none" lIns="0" tIns="0" rIns="0" bIns="0" rtlCol="0" anchor="t"/>
          <a:lstStyle/>
          <a:p>
            <a:pPr algn="l" indent="0" marL="0">
              <a:lnSpc>
                <a:spcPts val="2200"/>
              </a:lnSpc>
              <a:buNone/>
            </a:pPr>
            <a:r>
              <a:rPr lang="en-US" sz="1400" dirty="0">
                <a:solidFill>
                  <a:srgbClr val="000000"/>
                </a:solidFill>
                <a:latin typeface="Bitter" pitchFamily="34" charset="0"/>
                <a:ea typeface="Bitter" pitchFamily="34" charset="-122"/>
                <a:cs typeface="Bitter" pitchFamily="34" charset="-120"/>
              </a:rPr>
              <a:t>Photo credit: Diwerent, Jim Holmes/AusAID</a:t>
            </a:r>
            <a:endParaRPr lang="en-US" sz="14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6035040" cy="8231029"/>
          </a:xfrm>
          <a:prstGeom prst="rect">
            <a:avLst/>
          </a:prstGeom>
        </p:spPr>
      </p:pic>
      <p:sp>
        <p:nvSpPr>
          <p:cNvPr id="3" name="Text 0"/>
          <p:cNvSpPr/>
          <p:nvPr/>
        </p:nvSpPr>
        <p:spPr>
          <a:xfrm>
            <a:off x="6252567" y="601980"/>
            <a:ext cx="5472946" cy="684133"/>
          </a:xfrm>
          <a:prstGeom prst="rect">
            <a:avLst/>
          </a:prstGeom>
          <a:noFill/>
          <a:ln/>
        </p:spPr>
        <p:txBody>
          <a:bodyPr wrap="none" lIns="0" tIns="0" rIns="0" bIns="0" rtlCol="0" anchor="t"/>
          <a:lstStyle/>
          <a:p>
            <a:pPr algn="l" indent="0" marL="0">
              <a:lnSpc>
                <a:spcPts val="5350"/>
              </a:lnSpc>
              <a:buNone/>
            </a:pPr>
            <a:r>
              <a:rPr lang="en-US" sz="4300" b="1" dirty="0">
                <a:solidFill>
                  <a:srgbClr val="253A7E"/>
                </a:solidFill>
                <a:latin typeface="Bitter Bold" pitchFamily="34" charset="0"/>
                <a:ea typeface="Bitter Bold" pitchFamily="34" charset="-122"/>
                <a:cs typeface="Bitter Bold" pitchFamily="34" charset="-120"/>
              </a:rPr>
              <a:t>Phuket</a:t>
            </a:r>
            <a:endParaRPr lang="en-US" sz="4300" dirty="0"/>
          </a:p>
        </p:txBody>
      </p:sp>
      <p:sp>
        <p:nvSpPr>
          <p:cNvPr id="4" name="Text 1"/>
          <p:cNvSpPr/>
          <p:nvPr/>
        </p:nvSpPr>
        <p:spPr>
          <a:xfrm>
            <a:off x="6252567" y="1811417"/>
            <a:ext cx="3477578" cy="3501390"/>
          </a:xfrm>
          <a:prstGeom prst="rect">
            <a:avLst/>
          </a:prstGeom>
          <a:noFill/>
          <a:ln/>
        </p:spPr>
        <p:txBody>
          <a:bodyPr wrap="square" lIns="0" tIns="0" rIns="0" bIns="0" rtlCol="0" anchor="t"/>
          <a:lstStyle/>
          <a:p>
            <a:pPr algn="l" indent="0" marL="0">
              <a:lnSpc>
                <a:spcPts val="3400"/>
              </a:lnSpc>
              <a:buNone/>
            </a:pPr>
            <a:r>
              <a:rPr lang="en-US" sz="2150" dirty="0">
                <a:solidFill>
                  <a:srgbClr val="000000"/>
                </a:solidFill>
                <a:latin typeface="Bitter" pitchFamily="34" charset="0"/>
                <a:ea typeface="Bitter" pitchFamily="34" charset="-122"/>
                <a:cs typeface="Bitter" pitchFamily="34" charset="-120"/>
              </a:rPr>
              <a:t>Thailand’s largest island, Phuket is a world-renowned tourist destination. Surrounded by the Andaman Sea, it offers crystal-clear waters, numerous luxury resorts, and famous spots.</a:t>
            </a:r>
            <a:endParaRPr lang="en-US" sz="2150" dirty="0"/>
          </a:p>
        </p:txBody>
      </p:sp>
      <p:sp>
        <p:nvSpPr>
          <p:cNvPr id="5" name="Text 2"/>
          <p:cNvSpPr/>
          <p:nvPr/>
        </p:nvSpPr>
        <p:spPr>
          <a:xfrm>
            <a:off x="6252567" y="5509736"/>
            <a:ext cx="3477578" cy="350282"/>
          </a:xfrm>
          <a:prstGeom prst="rect">
            <a:avLst/>
          </a:prstGeom>
          <a:noFill/>
          <a:ln/>
        </p:spPr>
        <p:txBody>
          <a:bodyPr wrap="none" lIns="0" tIns="0" rIns="0" bIns="0" rtlCol="0" anchor="t"/>
          <a:lstStyle/>
          <a:p>
            <a:pPr algn="l" indent="0" marL="0">
              <a:lnSpc>
                <a:spcPts val="2750"/>
              </a:lnSpc>
              <a:buNone/>
            </a:pPr>
            <a:endParaRPr lang="en-US" sz="1700" dirty="0"/>
          </a:p>
        </p:txBody>
      </p:sp>
      <p:sp>
        <p:nvSpPr>
          <p:cNvPr id="6" name="Text 3"/>
          <p:cNvSpPr/>
          <p:nvPr/>
        </p:nvSpPr>
        <p:spPr>
          <a:xfrm>
            <a:off x="6252567" y="6056948"/>
            <a:ext cx="3477578" cy="280154"/>
          </a:xfrm>
          <a:prstGeom prst="rect">
            <a:avLst/>
          </a:prstGeom>
          <a:noFill/>
          <a:ln/>
        </p:spPr>
        <p:txBody>
          <a:bodyPr wrap="none" lIns="0" tIns="0" rIns="0" bIns="0" rtlCol="0" anchor="t"/>
          <a:lstStyle/>
          <a:p>
            <a:pPr algn="l" indent="0" marL="0">
              <a:lnSpc>
                <a:spcPts val="2200"/>
              </a:lnSpc>
              <a:buNone/>
            </a:pPr>
            <a:endParaRPr lang="en-US" sz="1350" dirty="0"/>
          </a:p>
        </p:txBody>
      </p:sp>
      <p:sp>
        <p:nvSpPr>
          <p:cNvPr id="7" name="Text 4"/>
          <p:cNvSpPr/>
          <p:nvPr/>
        </p:nvSpPr>
        <p:spPr>
          <a:xfrm>
            <a:off x="10271879" y="1833324"/>
            <a:ext cx="3599855" cy="820817"/>
          </a:xfrm>
          <a:prstGeom prst="rect">
            <a:avLst/>
          </a:prstGeom>
          <a:noFill/>
          <a:ln/>
        </p:spPr>
        <p:txBody>
          <a:bodyPr wrap="square" lIns="0" tIns="0" rIns="0" bIns="0" rtlCol="0" anchor="t"/>
          <a:lstStyle/>
          <a:p>
            <a:pPr algn="l" indent="0" marL="0">
              <a:lnSpc>
                <a:spcPts val="3200"/>
              </a:lnSpc>
              <a:buNone/>
            </a:pPr>
            <a:r>
              <a:rPr lang="en-US" sz="2550" b="1" dirty="0">
                <a:solidFill>
                  <a:srgbClr val="253A7E"/>
                </a:solidFill>
                <a:latin typeface="Bitter Bold" pitchFamily="34" charset="0"/>
                <a:ea typeface="Bitter Bold" pitchFamily="34" charset="-122"/>
                <a:cs typeface="Bitter Bold" pitchFamily="34" charset="-120"/>
              </a:rPr>
              <a:t>Where is Phuket province?</a:t>
            </a:r>
            <a:endParaRPr lang="en-US" sz="2550" dirty="0"/>
          </a:p>
        </p:txBody>
      </p:sp>
      <p:pic>
        <p:nvPicPr>
          <p:cNvPr id="8" name="Image 1" descr="preencoded.png">    </p:cNvPr>
          <p:cNvPicPr>
            <a:picLocks noChangeAspect="1"/>
          </p:cNvPicPr>
          <p:nvPr/>
        </p:nvPicPr>
        <p:blipFill>
          <a:blip r:embed="rId2"/>
          <a:stretch>
            <a:fillRect/>
          </a:stretch>
        </p:blipFill>
        <p:spPr>
          <a:xfrm>
            <a:off x="10946844" y="2900363"/>
            <a:ext cx="2249924" cy="3956090"/>
          </a:xfrm>
          <a:prstGeom prst="rect">
            <a:avLst/>
          </a:prstGeom>
        </p:spPr>
      </p:pic>
      <p:sp>
        <p:nvSpPr>
          <p:cNvPr id="9" name="Text 5"/>
          <p:cNvSpPr/>
          <p:nvPr/>
        </p:nvSpPr>
        <p:spPr>
          <a:xfrm>
            <a:off x="6252567" y="7348895"/>
            <a:ext cx="7611666" cy="280154"/>
          </a:xfrm>
          <a:prstGeom prst="rect">
            <a:avLst/>
          </a:prstGeom>
          <a:noFill/>
          <a:ln/>
        </p:spPr>
        <p:txBody>
          <a:bodyPr wrap="none" lIns="0" tIns="0" rIns="0" bIns="0" rtlCol="0" anchor="t"/>
          <a:lstStyle/>
          <a:p>
            <a:pPr algn="l" indent="0" marL="0">
              <a:lnSpc>
                <a:spcPts val="2200"/>
              </a:lnSpc>
              <a:buNone/>
            </a:pPr>
            <a:r>
              <a:rPr lang="en-US" sz="1350" dirty="0">
                <a:solidFill>
                  <a:srgbClr val="000000"/>
                </a:solidFill>
                <a:latin typeface="Bitter" pitchFamily="34" charset="0"/>
                <a:ea typeface="Bitter" pitchFamily="34" charset="-122"/>
                <a:cs typeface="Bitter" pitchFamily="34" charset="-120"/>
              </a:rPr>
              <a:t>Photo credit: JFTB Real Estate Phuket, NordNordWest</a:t>
            </a:r>
            <a:endParaRPr lang="en-US" sz="135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sp>
        <p:nvSpPr>
          <p:cNvPr id="2" name="Text 0"/>
          <p:cNvSpPr/>
          <p:nvPr/>
        </p:nvSpPr>
        <p:spPr>
          <a:xfrm>
            <a:off x="793790" y="658297"/>
            <a:ext cx="5722501"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Landmarks in Phuket</a:t>
            </a:r>
            <a:endParaRPr lang="en-US" sz="4450" dirty="0"/>
          </a:p>
        </p:txBody>
      </p:sp>
      <p:pic>
        <p:nvPicPr>
          <p:cNvPr id="3" name="Image 0" descr="preencoded.png">    </p:cNvPr>
          <p:cNvPicPr>
            <a:picLocks noChangeAspect="1"/>
          </p:cNvPicPr>
          <p:nvPr/>
        </p:nvPicPr>
        <p:blipFill>
          <a:blip r:embed="rId1"/>
          <a:stretch>
            <a:fillRect/>
          </a:stretch>
        </p:blipFill>
        <p:spPr>
          <a:xfrm>
            <a:off x="793790" y="1962388"/>
            <a:ext cx="3979545" cy="2238494"/>
          </a:xfrm>
          <a:prstGeom prst="rect">
            <a:avLst/>
          </a:prstGeom>
        </p:spPr>
      </p:pic>
      <p:sp>
        <p:nvSpPr>
          <p:cNvPr id="4" name="Text 1"/>
          <p:cNvSpPr/>
          <p:nvPr/>
        </p:nvSpPr>
        <p:spPr>
          <a:xfrm>
            <a:off x="793790" y="445603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Beaches</a:t>
            </a:r>
            <a:endParaRPr lang="en-US" sz="2200" dirty="0"/>
          </a:p>
        </p:txBody>
      </p:sp>
      <p:sp>
        <p:nvSpPr>
          <p:cNvPr id="5" name="Text 2"/>
          <p:cNvSpPr/>
          <p:nvPr/>
        </p:nvSpPr>
        <p:spPr>
          <a:xfrm>
            <a:off x="793790" y="5037177"/>
            <a:ext cx="3979545"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Beaches such as Patong Beach and Karon Beach are famous for pristine white sand and clear waters.</a:t>
            </a:r>
            <a:endParaRPr lang="en-US" sz="1750" dirty="0"/>
          </a:p>
        </p:txBody>
      </p:sp>
      <p:pic>
        <p:nvPicPr>
          <p:cNvPr id="6" name="Image 1" descr="preencoded.png">    </p:cNvPr>
          <p:cNvPicPr>
            <a:picLocks noChangeAspect="1"/>
          </p:cNvPicPr>
          <p:nvPr/>
        </p:nvPicPr>
        <p:blipFill>
          <a:blip r:embed="rId2"/>
          <a:stretch>
            <a:fillRect/>
          </a:stretch>
        </p:blipFill>
        <p:spPr>
          <a:xfrm>
            <a:off x="5334357" y="1962388"/>
            <a:ext cx="3978116" cy="2243614"/>
          </a:xfrm>
          <a:prstGeom prst="rect">
            <a:avLst/>
          </a:prstGeom>
        </p:spPr>
      </p:pic>
      <p:sp>
        <p:nvSpPr>
          <p:cNvPr id="7" name="Text 3"/>
          <p:cNvSpPr/>
          <p:nvPr/>
        </p:nvSpPr>
        <p:spPr>
          <a:xfrm>
            <a:off x="5334357" y="446115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Old Phuket Town</a:t>
            </a:r>
            <a:endParaRPr lang="en-US" sz="2200" dirty="0"/>
          </a:p>
        </p:txBody>
      </p:sp>
      <p:sp>
        <p:nvSpPr>
          <p:cNvPr id="8" name="Text 4"/>
          <p:cNvSpPr/>
          <p:nvPr/>
        </p:nvSpPr>
        <p:spPr>
          <a:xfrm>
            <a:off x="5334357" y="5042297"/>
            <a:ext cx="3978116"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Features Sino-Portuguese architecture and rich cultural heritage.</a:t>
            </a:r>
            <a:endParaRPr lang="en-US" sz="1750" dirty="0"/>
          </a:p>
        </p:txBody>
      </p:sp>
      <p:pic>
        <p:nvPicPr>
          <p:cNvPr id="9" name="Image 2" descr="preencoded.png">    </p:cNvPr>
          <p:cNvPicPr>
            <a:picLocks noChangeAspect="1"/>
          </p:cNvPicPr>
          <p:nvPr/>
        </p:nvPicPr>
        <p:blipFill>
          <a:blip r:embed="rId3"/>
          <a:stretch>
            <a:fillRect/>
          </a:stretch>
        </p:blipFill>
        <p:spPr>
          <a:xfrm>
            <a:off x="9873496" y="1962388"/>
            <a:ext cx="3978116" cy="2227659"/>
          </a:xfrm>
          <a:prstGeom prst="rect">
            <a:avLst/>
          </a:prstGeom>
        </p:spPr>
      </p:pic>
      <p:sp>
        <p:nvSpPr>
          <p:cNvPr id="10" name="Text 5"/>
          <p:cNvSpPr/>
          <p:nvPr/>
        </p:nvSpPr>
        <p:spPr>
          <a:xfrm>
            <a:off x="9873496" y="444519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000000"/>
                </a:solidFill>
                <a:latin typeface="Bitter Bold" pitchFamily="34" charset="0"/>
                <a:ea typeface="Bitter Bold" pitchFamily="34" charset="-122"/>
                <a:cs typeface="Bitter Bold" pitchFamily="34" charset="-120"/>
              </a:rPr>
              <a:t>Luxury Tourism</a:t>
            </a:r>
            <a:endParaRPr lang="en-US" sz="2200" dirty="0"/>
          </a:p>
        </p:txBody>
      </p:sp>
      <p:sp>
        <p:nvSpPr>
          <p:cNvPr id="11" name="Text 6"/>
          <p:cNvSpPr/>
          <p:nvPr/>
        </p:nvSpPr>
        <p:spPr>
          <a:xfrm>
            <a:off x="9873496" y="5026343"/>
            <a:ext cx="3978116" cy="725805"/>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Home to high-end resorts and a popular destination for yachts.</a:t>
            </a:r>
            <a:endParaRPr lang="en-US" sz="1750" dirty="0"/>
          </a:p>
        </p:txBody>
      </p:sp>
      <p:sp>
        <p:nvSpPr>
          <p:cNvPr id="12" name="Text 7"/>
          <p:cNvSpPr/>
          <p:nvPr/>
        </p:nvSpPr>
        <p:spPr>
          <a:xfrm>
            <a:off x="793790" y="6590228"/>
            <a:ext cx="13042821" cy="362903"/>
          </a:xfrm>
          <a:prstGeom prst="rect">
            <a:avLst/>
          </a:prstGeom>
          <a:noFill/>
          <a:ln/>
        </p:spPr>
        <p:txBody>
          <a:bodyPr wrap="none" lIns="0" tIns="0" rIns="0" bIns="0" rtlCol="0" anchor="t"/>
          <a:lstStyle/>
          <a:p>
            <a:pPr algn="l" indent="0" marL="0">
              <a:lnSpc>
                <a:spcPts val="2850"/>
              </a:lnSpc>
              <a:buNone/>
            </a:pPr>
            <a:endParaRPr lang="en-US" sz="1750" dirty="0"/>
          </a:p>
        </p:txBody>
      </p:sp>
      <p:sp>
        <p:nvSpPr>
          <p:cNvPr id="13" name="Text 8"/>
          <p:cNvSpPr/>
          <p:nvPr/>
        </p:nvSpPr>
        <p:spPr>
          <a:xfrm>
            <a:off x="793790" y="7208282"/>
            <a:ext cx="13042821" cy="362903"/>
          </a:xfrm>
          <a:prstGeom prst="rect">
            <a:avLst/>
          </a:prstGeom>
          <a:noFill/>
          <a:ln/>
        </p:spPr>
        <p:txBody>
          <a:bodyPr wrap="non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Photo credit: Phuket Elephant Nature Reserve, Global Galivanting, World's Best Luxury Hotels</a:t>
            </a:r>
            <a:endParaRPr lang="en-US" sz="1750" dirty="0"/>
          </a:p>
        </p:txBody>
      </p:sp>
      <p:pic>
        <p:nvPicPr>
          <p:cNvPr id="14"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sp>
        <p:nvSpPr>
          <p:cNvPr id="3" name="Text 0"/>
          <p:cNvSpPr/>
          <p:nvPr/>
        </p:nvSpPr>
        <p:spPr>
          <a:xfrm>
            <a:off x="793790" y="670203"/>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Krabi</a:t>
            </a:r>
            <a:endParaRPr lang="en-US" sz="4450" dirty="0"/>
          </a:p>
        </p:txBody>
      </p:sp>
      <p:sp>
        <p:nvSpPr>
          <p:cNvPr id="4" name="Text 1"/>
          <p:cNvSpPr/>
          <p:nvPr/>
        </p:nvSpPr>
        <p:spPr>
          <a:xfrm>
            <a:off x="793790" y="1719143"/>
            <a:ext cx="5727621" cy="1088708"/>
          </a:xfrm>
          <a:prstGeom prst="rect">
            <a:avLst/>
          </a:prstGeom>
          <a:noFill/>
          <a:ln/>
        </p:spPr>
        <p:txBody>
          <a:bodyPr wrap="square" lIns="0" tIns="0" rIns="0" bIns="0" rtlCol="0" anchor="t"/>
          <a:lstStyle/>
          <a:p>
            <a:pPr algn="l" indent="0" marL="0">
              <a:lnSpc>
                <a:spcPts val="2850"/>
              </a:lnSpc>
              <a:buNone/>
            </a:pPr>
            <a:r>
              <a:rPr lang="en-US" sz="1750" dirty="0">
                <a:solidFill>
                  <a:srgbClr val="000000"/>
                </a:solidFill>
                <a:latin typeface="Bitter" pitchFamily="34" charset="0"/>
                <a:ea typeface="Bitter" pitchFamily="34" charset="-122"/>
                <a:cs typeface="Bitter" pitchFamily="34" charset="-120"/>
              </a:rPr>
              <a:t>Another province on the Andaman Sea coast, Krabi is well-known for its stunning limestone cliffs, clear turquoise waters, and magnificent beaches.</a:t>
            </a:r>
            <a:endParaRPr lang="en-US" sz="1750" dirty="0"/>
          </a:p>
        </p:txBody>
      </p:sp>
      <p:sp>
        <p:nvSpPr>
          <p:cNvPr id="5" name="Text 2"/>
          <p:cNvSpPr/>
          <p:nvPr/>
        </p:nvSpPr>
        <p:spPr>
          <a:xfrm>
            <a:off x="793790" y="3148013"/>
            <a:ext cx="3395424"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Where is Krabi province? </a:t>
            </a:r>
            <a:endParaRPr lang="en-US" sz="2200" dirty="0"/>
          </a:p>
        </p:txBody>
      </p:sp>
      <p:pic>
        <p:nvPicPr>
          <p:cNvPr id="6" name="Image 1" descr="preencoded.png">    </p:cNvPr>
          <p:cNvPicPr>
            <a:picLocks noChangeAspect="1"/>
          </p:cNvPicPr>
          <p:nvPr/>
        </p:nvPicPr>
        <p:blipFill>
          <a:blip r:embed="rId2"/>
          <a:stretch>
            <a:fillRect/>
          </a:stretch>
        </p:blipFill>
        <p:spPr>
          <a:xfrm>
            <a:off x="2756535" y="3842504"/>
            <a:ext cx="1802011" cy="3171468"/>
          </a:xfrm>
          <a:prstGeom prst="rect">
            <a:avLst/>
          </a:prstGeom>
        </p:spPr>
      </p:pic>
      <p:sp>
        <p:nvSpPr>
          <p:cNvPr id="7" name="Text 3"/>
          <p:cNvSpPr/>
          <p:nvPr/>
        </p:nvSpPr>
        <p:spPr>
          <a:xfrm>
            <a:off x="793790" y="7269123"/>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Magzter, NordNordWest</a:t>
            </a:r>
            <a:endParaRPr lang="en-US" sz="1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spTree>
      <p:nvGrpSpPr>
        <p:cNvPr id="1" name=""/>
        <p:cNvGrpSpPr/>
        <p:nvPr/>
      </p:nvGrpSpPr>
      <p:grpSpPr>
        <a:xfrm>
          <a:off x="0" y="0"/>
          <a:ext cx="0" cy="0"/>
          <a:chOff x="0" y="0"/>
          <a:chExt cx="0" cy="0"/>
        </a:xfrm>
      </p:grpSpPr>
      <p:sp>
        <p:nvSpPr>
          <p:cNvPr id="2" name="Text 0"/>
          <p:cNvSpPr/>
          <p:nvPr/>
        </p:nvSpPr>
        <p:spPr>
          <a:xfrm>
            <a:off x="745569" y="585788"/>
            <a:ext cx="5325428" cy="665678"/>
          </a:xfrm>
          <a:prstGeom prst="rect">
            <a:avLst/>
          </a:prstGeom>
          <a:noFill/>
          <a:ln/>
        </p:spPr>
        <p:txBody>
          <a:bodyPr wrap="none" lIns="0" tIns="0" rIns="0" bIns="0" rtlCol="0" anchor="t"/>
          <a:lstStyle/>
          <a:p>
            <a:pPr algn="l" indent="0" marL="0">
              <a:lnSpc>
                <a:spcPts val="5200"/>
              </a:lnSpc>
              <a:buNone/>
            </a:pPr>
            <a:r>
              <a:rPr lang="en-US" sz="4150" b="1" dirty="0">
                <a:solidFill>
                  <a:srgbClr val="253A7E"/>
                </a:solidFill>
                <a:latin typeface="Bitter Bold" pitchFamily="34" charset="0"/>
                <a:ea typeface="Bitter Bold" pitchFamily="34" charset="-122"/>
                <a:cs typeface="Bitter Bold" pitchFamily="34" charset="-120"/>
              </a:rPr>
              <a:t>Krabi</a:t>
            </a:r>
            <a:endParaRPr lang="en-US" sz="4150" dirty="0"/>
          </a:p>
        </p:txBody>
      </p:sp>
      <p:pic>
        <p:nvPicPr>
          <p:cNvPr id="3" name="Image 0" descr="preencoded.png">    </p:cNvPr>
          <p:cNvPicPr>
            <a:picLocks noChangeAspect="1"/>
          </p:cNvPicPr>
          <p:nvPr/>
        </p:nvPicPr>
        <p:blipFill>
          <a:blip r:embed="rId1"/>
          <a:stretch>
            <a:fillRect/>
          </a:stretch>
        </p:blipFill>
        <p:spPr>
          <a:xfrm>
            <a:off x="745569" y="1677472"/>
            <a:ext cx="6436519" cy="3977997"/>
          </a:xfrm>
          <a:prstGeom prst="rect">
            <a:avLst/>
          </a:prstGeom>
        </p:spPr>
      </p:pic>
      <p:sp>
        <p:nvSpPr>
          <p:cNvPr id="4" name="Text 1"/>
          <p:cNvSpPr/>
          <p:nvPr/>
        </p:nvSpPr>
        <p:spPr>
          <a:xfrm>
            <a:off x="745569" y="5921693"/>
            <a:ext cx="2662714" cy="332780"/>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Bitter Bold" pitchFamily="34" charset="0"/>
                <a:ea typeface="Bitter Bold" pitchFamily="34" charset="-122"/>
                <a:cs typeface="Bitter Bold" pitchFamily="34" charset="-120"/>
              </a:rPr>
              <a:t>Koh Phi Phi</a:t>
            </a:r>
            <a:endParaRPr lang="en-US" sz="2050" dirty="0"/>
          </a:p>
        </p:txBody>
      </p:sp>
      <p:sp>
        <p:nvSpPr>
          <p:cNvPr id="5" name="Text 2"/>
          <p:cNvSpPr/>
          <p:nvPr/>
        </p:nvSpPr>
        <p:spPr>
          <a:xfrm>
            <a:off x="745569" y="6382226"/>
            <a:ext cx="6436519" cy="1022271"/>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A group of islands known for their stunning beauty, clear waters, and limestone cliffs. Popular for snorkeling, diving, and beach activities.</a:t>
            </a:r>
            <a:endParaRPr lang="en-US" sz="1650" dirty="0"/>
          </a:p>
        </p:txBody>
      </p:sp>
      <p:pic>
        <p:nvPicPr>
          <p:cNvPr id="6" name="Image 1" descr="preencoded.png">    </p:cNvPr>
          <p:cNvPicPr>
            <a:picLocks noChangeAspect="1"/>
          </p:cNvPicPr>
          <p:nvPr/>
        </p:nvPicPr>
        <p:blipFill>
          <a:blip r:embed="rId2"/>
          <a:stretch>
            <a:fillRect/>
          </a:stretch>
        </p:blipFill>
        <p:spPr>
          <a:xfrm>
            <a:off x="7448312" y="1677472"/>
            <a:ext cx="6436519" cy="3977997"/>
          </a:xfrm>
          <a:prstGeom prst="rect">
            <a:avLst/>
          </a:prstGeom>
        </p:spPr>
      </p:pic>
      <p:sp>
        <p:nvSpPr>
          <p:cNvPr id="7" name="Text 3"/>
          <p:cNvSpPr/>
          <p:nvPr/>
        </p:nvSpPr>
        <p:spPr>
          <a:xfrm>
            <a:off x="7448312" y="5921693"/>
            <a:ext cx="2662714" cy="332780"/>
          </a:xfrm>
          <a:prstGeom prst="rect">
            <a:avLst/>
          </a:prstGeom>
          <a:noFill/>
          <a:ln/>
        </p:spPr>
        <p:txBody>
          <a:bodyPr wrap="none" lIns="0" tIns="0" rIns="0" bIns="0" rtlCol="0" anchor="t"/>
          <a:lstStyle/>
          <a:p>
            <a:pPr algn="l" indent="0" marL="0">
              <a:lnSpc>
                <a:spcPts val="2600"/>
              </a:lnSpc>
              <a:buNone/>
            </a:pPr>
            <a:r>
              <a:rPr lang="en-US" sz="2050" b="1" dirty="0">
                <a:solidFill>
                  <a:srgbClr val="000000"/>
                </a:solidFill>
                <a:latin typeface="Bitter Bold" pitchFamily="34" charset="0"/>
                <a:ea typeface="Bitter Bold" pitchFamily="34" charset="-122"/>
                <a:cs typeface="Bitter Bold" pitchFamily="34" charset="-120"/>
              </a:rPr>
              <a:t>Ao Nang</a:t>
            </a:r>
            <a:endParaRPr lang="en-US" sz="2050" dirty="0"/>
          </a:p>
        </p:txBody>
      </p:sp>
      <p:sp>
        <p:nvSpPr>
          <p:cNvPr id="8" name="Text 4"/>
          <p:cNvSpPr/>
          <p:nvPr/>
        </p:nvSpPr>
        <p:spPr>
          <a:xfrm>
            <a:off x="7448312" y="6382226"/>
            <a:ext cx="6436519" cy="1022271"/>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A central beach town in Krabi, serving as a starting point for island tours and offering a variety of accommodations and restaurants.</a:t>
            </a:r>
            <a:endParaRPr lang="en-US" sz="1650" dirty="0"/>
          </a:p>
        </p:txBody>
      </p:sp>
      <p:sp>
        <p:nvSpPr>
          <p:cNvPr id="9" name="Text 5"/>
          <p:cNvSpPr/>
          <p:nvPr/>
        </p:nvSpPr>
        <p:spPr>
          <a:xfrm>
            <a:off x="745569" y="7644051"/>
            <a:ext cx="13139261" cy="272534"/>
          </a:xfrm>
          <a:prstGeom prst="rect">
            <a:avLst/>
          </a:prstGeom>
          <a:noFill/>
          <a:ln/>
        </p:spPr>
        <p:txBody>
          <a:bodyPr wrap="none" lIns="0" tIns="0" rIns="0" bIns="0" rtlCol="0" anchor="t"/>
          <a:lstStyle/>
          <a:p>
            <a:pPr algn="l" indent="0" marL="0">
              <a:lnSpc>
                <a:spcPts val="2100"/>
              </a:lnSpc>
              <a:buNone/>
            </a:pPr>
            <a:r>
              <a:rPr lang="en-US" sz="1300" dirty="0">
                <a:solidFill>
                  <a:srgbClr val="000000"/>
                </a:solidFill>
                <a:latin typeface="Bitter" pitchFamily="34" charset="0"/>
                <a:ea typeface="Bitter" pitchFamily="34" charset="-122"/>
                <a:cs typeface="Bitter" pitchFamily="34" charset="-120"/>
              </a:rPr>
              <a:t>Photo credit: Asia King Travel, Zonezi Properties</a:t>
            </a:r>
            <a:endParaRPr lang="en-US" sz="13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4023360" cy="8229600"/>
          </a:xfrm>
          <a:prstGeom prst="rect">
            <a:avLst/>
          </a:prstGeom>
        </p:spPr>
      </p:pic>
      <p:sp>
        <p:nvSpPr>
          <p:cNvPr id="3" name="Text 0"/>
          <p:cNvSpPr/>
          <p:nvPr/>
        </p:nvSpPr>
        <p:spPr>
          <a:xfrm>
            <a:off x="4406384" y="589002"/>
            <a:ext cx="5348764" cy="668536"/>
          </a:xfrm>
          <a:prstGeom prst="rect">
            <a:avLst/>
          </a:prstGeom>
          <a:noFill/>
          <a:ln/>
        </p:spPr>
        <p:txBody>
          <a:bodyPr wrap="none" lIns="0" tIns="0" rIns="0" bIns="0" rtlCol="0" anchor="t"/>
          <a:lstStyle/>
          <a:p>
            <a:pPr algn="l" indent="0" marL="0">
              <a:lnSpc>
                <a:spcPts val="5250"/>
              </a:lnSpc>
              <a:buNone/>
            </a:pPr>
            <a:r>
              <a:rPr lang="en-US" sz="4200" b="1" dirty="0">
                <a:solidFill>
                  <a:srgbClr val="253A7E"/>
                </a:solidFill>
                <a:latin typeface="Bitter Bold" pitchFamily="34" charset="0"/>
                <a:ea typeface="Bitter Bold" pitchFamily="34" charset="-122"/>
                <a:cs typeface="Bitter Bold" pitchFamily="34" charset="-120"/>
              </a:rPr>
              <a:t>Songkhla</a:t>
            </a:r>
            <a:endParaRPr lang="en-US" sz="4200" dirty="0"/>
          </a:p>
        </p:txBody>
      </p:sp>
      <p:sp>
        <p:nvSpPr>
          <p:cNvPr id="4" name="Text 1"/>
          <p:cNvSpPr/>
          <p:nvPr/>
        </p:nvSpPr>
        <p:spPr>
          <a:xfrm>
            <a:off x="4406384" y="1770936"/>
            <a:ext cx="4980384" cy="1369219"/>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A coastal province on the Gulf of Thailand, it is a key southern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cultural and economic hub</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with a unique blend of Thai, Chinese, and Malay influences. </a:t>
            </a:r>
            <a:endParaRPr lang="en-US" sz="1650" dirty="0"/>
          </a:p>
        </p:txBody>
      </p:sp>
      <p:sp>
        <p:nvSpPr>
          <p:cNvPr id="5" name="Text 2"/>
          <p:cNvSpPr/>
          <p:nvPr/>
        </p:nvSpPr>
        <p:spPr>
          <a:xfrm>
            <a:off x="4406384" y="3332678"/>
            <a:ext cx="4980384" cy="1026914"/>
          </a:xfrm>
          <a:prstGeom prst="rect">
            <a:avLst/>
          </a:prstGeom>
          <a:noFill/>
          <a:ln/>
        </p:spPr>
        <p:txBody>
          <a:bodyPr wrap="square" lIns="0" tIns="0" rIns="0" bIns="0" rtlCol="0" anchor="t"/>
          <a:lstStyle/>
          <a:p>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As </a:t>
            </a:r>
            <a:pPr algn="l" indent="0" marL="0">
              <a:lnSpc>
                <a:spcPts val="2650"/>
              </a:lnSpc>
              <a:buNone/>
            </a:pPr>
            <a:r>
              <a:rPr lang="en-US" sz="1650" b="1" dirty="0">
                <a:solidFill>
                  <a:srgbClr val="000000"/>
                </a:solidFill>
                <a:latin typeface="Bitter" pitchFamily="34" charset="0"/>
                <a:ea typeface="Bitter" pitchFamily="34" charset="-122"/>
                <a:cs typeface="Bitter" pitchFamily="34" charset="-120"/>
              </a:rPr>
              <a:t>a major port city</a:t>
            </a:r>
            <a:pPr algn="l" indent="0" marL="0">
              <a:lnSpc>
                <a:spcPts val="2650"/>
              </a:lnSpc>
              <a:buNone/>
            </a:pPr>
            <a:r>
              <a:rPr lang="en-US" sz="1650" dirty="0">
                <a:solidFill>
                  <a:srgbClr val="000000"/>
                </a:solidFill>
                <a:latin typeface="Bitter" pitchFamily="34" charset="0"/>
                <a:ea typeface="Bitter" pitchFamily="34" charset="-122"/>
                <a:cs typeface="Bitter" pitchFamily="34" charset="-120"/>
              </a:rPr>
              <a:t>, it plays a vital role in trade and tourism, offering a rich mix of history, culture, and scenic coastal landscapes.</a:t>
            </a:r>
            <a:endParaRPr lang="en-US" sz="1650" dirty="0"/>
          </a:p>
        </p:txBody>
      </p:sp>
      <p:sp>
        <p:nvSpPr>
          <p:cNvPr id="6" name="Text 3"/>
          <p:cNvSpPr/>
          <p:nvPr/>
        </p:nvSpPr>
        <p:spPr>
          <a:xfrm>
            <a:off x="4406384" y="4552117"/>
            <a:ext cx="4980384" cy="273844"/>
          </a:xfrm>
          <a:prstGeom prst="rect">
            <a:avLst/>
          </a:prstGeom>
          <a:noFill/>
          <a:ln/>
        </p:spPr>
        <p:txBody>
          <a:bodyPr wrap="none" lIns="0" tIns="0" rIns="0" bIns="0" rtlCol="0" anchor="t"/>
          <a:lstStyle/>
          <a:p>
            <a:pPr algn="l" indent="0" marL="0">
              <a:lnSpc>
                <a:spcPts val="2150"/>
              </a:lnSpc>
              <a:buNone/>
            </a:pPr>
            <a:endParaRPr lang="en-US" sz="1300" dirty="0"/>
          </a:p>
        </p:txBody>
      </p:sp>
      <p:sp>
        <p:nvSpPr>
          <p:cNvPr id="7" name="Text 4"/>
          <p:cNvSpPr/>
          <p:nvPr/>
        </p:nvSpPr>
        <p:spPr>
          <a:xfrm>
            <a:off x="9916358" y="1792248"/>
            <a:ext cx="3647837" cy="334208"/>
          </a:xfrm>
          <a:prstGeom prst="rect">
            <a:avLst/>
          </a:prstGeom>
          <a:noFill/>
          <a:ln/>
        </p:spPr>
        <p:txBody>
          <a:bodyPr wrap="none" lIns="0" tIns="0" rIns="0" bIns="0" rtlCol="0" anchor="t"/>
          <a:lstStyle/>
          <a:p>
            <a:pPr algn="l" indent="0" marL="0">
              <a:lnSpc>
                <a:spcPts val="2600"/>
              </a:lnSpc>
              <a:buNone/>
            </a:pPr>
            <a:r>
              <a:rPr lang="en-US" sz="2100" b="1" dirty="0">
                <a:solidFill>
                  <a:srgbClr val="253A7E"/>
                </a:solidFill>
                <a:latin typeface="Bitter Bold" pitchFamily="34" charset="0"/>
                <a:ea typeface="Bitter Bold" pitchFamily="34" charset="-122"/>
                <a:cs typeface="Bitter Bold" pitchFamily="34" charset="-120"/>
              </a:rPr>
              <a:t>Where is Songkhla province?</a:t>
            </a:r>
            <a:endParaRPr lang="en-US" sz="2100" dirty="0"/>
          </a:p>
        </p:txBody>
      </p:sp>
      <p:pic>
        <p:nvPicPr>
          <p:cNvPr id="8" name="Image 1" descr="preencoded.png">    </p:cNvPr>
          <p:cNvPicPr>
            <a:picLocks noChangeAspect="1"/>
          </p:cNvPicPr>
          <p:nvPr/>
        </p:nvPicPr>
        <p:blipFill>
          <a:blip r:embed="rId2"/>
          <a:stretch>
            <a:fillRect/>
          </a:stretch>
        </p:blipFill>
        <p:spPr>
          <a:xfrm>
            <a:off x="10619065" y="2367082"/>
            <a:ext cx="2567345" cy="4518422"/>
          </a:xfrm>
          <a:prstGeom prst="rect">
            <a:avLst/>
          </a:prstGeom>
        </p:spPr>
      </p:pic>
      <p:sp>
        <p:nvSpPr>
          <p:cNvPr id="9" name="Text 5"/>
          <p:cNvSpPr/>
          <p:nvPr/>
        </p:nvSpPr>
        <p:spPr>
          <a:xfrm>
            <a:off x="4406384" y="7366754"/>
            <a:ext cx="9475232" cy="273844"/>
          </a:xfrm>
          <a:prstGeom prst="rect">
            <a:avLst/>
          </a:prstGeom>
          <a:noFill/>
          <a:ln/>
        </p:spPr>
        <p:txBody>
          <a:bodyPr wrap="none" lIns="0" tIns="0" rIns="0" bIns="0" rtlCol="0" anchor="t"/>
          <a:lstStyle/>
          <a:p>
            <a:pPr algn="l" indent="0" marL="0">
              <a:lnSpc>
                <a:spcPts val="2150"/>
              </a:lnSpc>
              <a:buNone/>
            </a:pPr>
            <a:r>
              <a:rPr lang="en-US" sz="1300" dirty="0">
                <a:solidFill>
                  <a:srgbClr val="000000"/>
                </a:solidFill>
                <a:latin typeface="Bitter" pitchFamily="34" charset="0"/>
                <a:ea typeface="Bitter" pitchFamily="34" charset="-122"/>
                <a:cs typeface="Bitter" pitchFamily="34" charset="-120"/>
              </a:rPr>
              <a:t>Photo credit: Adobe Stock, Suphanut Arunprayote</a:t>
            </a:r>
            <a:endParaRPr lang="en-US" sz="130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spTree>
      <p:nvGrpSpPr>
        <p:cNvPr id="1" name=""/>
        <p:cNvGrpSpPr/>
        <p:nvPr/>
      </p:nvGrpSpPr>
      <p:grpSpPr>
        <a:xfrm>
          <a:off x="0" y="0"/>
          <a:ext cx="0" cy="0"/>
          <a:chOff x="0" y="0"/>
          <a:chExt cx="0" cy="0"/>
        </a:xfrm>
      </p:grpSpPr>
      <p:sp>
        <p:nvSpPr>
          <p:cNvPr id="2" name="Text 0"/>
          <p:cNvSpPr/>
          <p:nvPr/>
        </p:nvSpPr>
        <p:spPr>
          <a:xfrm>
            <a:off x="755333" y="593527"/>
            <a:ext cx="5395793" cy="674489"/>
          </a:xfrm>
          <a:prstGeom prst="rect">
            <a:avLst/>
          </a:prstGeom>
          <a:noFill/>
          <a:ln/>
        </p:spPr>
        <p:txBody>
          <a:bodyPr wrap="none" lIns="0" tIns="0" rIns="0" bIns="0" rtlCol="0" anchor="t"/>
          <a:lstStyle/>
          <a:p>
            <a:pPr algn="l" indent="0" marL="0">
              <a:lnSpc>
                <a:spcPts val="5300"/>
              </a:lnSpc>
              <a:buNone/>
            </a:pPr>
            <a:r>
              <a:rPr lang="en-US" sz="4200" b="1" dirty="0">
                <a:solidFill>
                  <a:srgbClr val="253A7E"/>
                </a:solidFill>
                <a:latin typeface="Bitter Bold" pitchFamily="34" charset="0"/>
                <a:ea typeface="Bitter Bold" pitchFamily="34" charset="-122"/>
                <a:cs typeface="Bitter Bold" pitchFamily="34" charset="-120"/>
              </a:rPr>
              <a:t>Songkhla</a:t>
            </a:r>
            <a:endParaRPr lang="en-US" sz="4200" dirty="0"/>
          </a:p>
        </p:txBody>
      </p:sp>
      <p:pic>
        <p:nvPicPr>
          <p:cNvPr id="3" name="Image 0" descr="preencoded.png">    </p:cNvPr>
          <p:cNvPicPr>
            <a:picLocks noChangeAspect="1"/>
          </p:cNvPicPr>
          <p:nvPr/>
        </p:nvPicPr>
        <p:blipFill>
          <a:blip r:embed="rId1"/>
          <a:stretch>
            <a:fillRect/>
          </a:stretch>
        </p:blipFill>
        <p:spPr>
          <a:xfrm>
            <a:off x="755333" y="1699617"/>
            <a:ext cx="6424970" cy="3970853"/>
          </a:xfrm>
          <a:prstGeom prst="rect">
            <a:avLst/>
          </a:prstGeom>
        </p:spPr>
      </p:pic>
      <p:sp>
        <p:nvSpPr>
          <p:cNvPr id="4" name="Text 1"/>
          <p:cNvSpPr/>
          <p:nvPr/>
        </p:nvSpPr>
        <p:spPr>
          <a:xfrm>
            <a:off x="755333" y="5940147"/>
            <a:ext cx="3237428" cy="404574"/>
          </a:xfrm>
          <a:prstGeom prst="rect">
            <a:avLst/>
          </a:prstGeom>
          <a:noFill/>
          <a:ln/>
        </p:spPr>
        <p:txBody>
          <a:bodyPr wrap="none" lIns="0" tIns="0" rIns="0" bIns="0" rtlCol="0" anchor="t"/>
          <a:lstStyle/>
          <a:p>
            <a:pPr algn="l" indent="0" marL="0">
              <a:lnSpc>
                <a:spcPts val="3150"/>
              </a:lnSpc>
              <a:buNone/>
            </a:pPr>
            <a:r>
              <a:rPr lang="en-US" sz="2500" b="1" dirty="0">
                <a:solidFill>
                  <a:srgbClr val="000000"/>
                </a:solidFill>
                <a:latin typeface="Bitter Bold" pitchFamily="34" charset="0"/>
                <a:ea typeface="Bitter Bold" pitchFamily="34" charset="-122"/>
                <a:cs typeface="Bitter Bold" pitchFamily="34" charset="-120"/>
              </a:rPr>
              <a:t>Samila Beach</a:t>
            </a:r>
            <a:endParaRPr lang="en-US" sz="2500" dirty="0"/>
          </a:p>
        </p:txBody>
      </p:sp>
      <p:sp>
        <p:nvSpPr>
          <p:cNvPr id="5" name="Text 2"/>
          <p:cNvSpPr/>
          <p:nvPr/>
        </p:nvSpPr>
        <p:spPr>
          <a:xfrm>
            <a:off x="755333" y="6474143"/>
            <a:ext cx="6424970" cy="863203"/>
          </a:xfrm>
          <a:prstGeom prst="rect">
            <a:avLst/>
          </a:prstGeom>
          <a:noFill/>
          <a:ln/>
        </p:spPr>
        <p:txBody>
          <a:bodyPr wrap="square" lIns="0" tIns="0" rIns="0" bIns="0" rtlCol="0" anchor="t"/>
          <a:lstStyle/>
          <a:p>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A beautiful beach known for its mermaid statue and clear waters.</a:t>
            </a:r>
            <a:endParaRPr lang="en-US" sz="2100" dirty="0"/>
          </a:p>
        </p:txBody>
      </p:sp>
      <p:pic>
        <p:nvPicPr>
          <p:cNvPr id="6" name="Image 1" descr="preencoded.png">    </p:cNvPr>
          <p:cNvPicPr>
            <a:picLocks noChangeAspect="1"/>
          </p:cNvPicPr>
          <p:nvPr/>
        </p:nvPicPr>
        <p:blipFill>
          <a:blip r:embed="rId2"/>
          <a:stretch>
            <a:fillRect/>
          </a:stretch>
        </p:blipFill>
        <p:spPr>
          <a:xfrm>
            <a:off x="7449979" y="1699617"/>
            <a:ext cx="6425089" cy="3970973"/>
          </a:xfrm>
          <a:prstGeom prst="rect">
            <a:avLst/>
          </a:prstGeom>
        </p:spPr>
      </p:pic>
      <p:sp>
        <p:nvSpPr>
          <p:cNvPr id="7" name="Text 3"/>
          <p:cNvSpPr/>
          <p:nvPr/>
        </p:nvSpPr>
        <p:spPr>
          <a:xfrm>
            <a:off x="7449979" y="5940266"/>
            <a:ext cx="3237428" cy="404574"/>
          </a:xfrm>
          <a:prstGeom prst="rect">
            <a:avLst/>
          </a:prstGeom>
          <a:noFill/>
          <a:ln/>
        </p:spPr>
        <p:txBody>
          <a:bodyPr wrap="none" lIns="0" tIns="0" rIns="0" bIns="0" rtlCol="0" anchor="t"/>
          <a:lstStyle/>
          <a:p>
            <a:pPr algn="l" indent="0" marL="0">
              <a:lnSpc>
                <a:spcPts val="3150"/>
              </a:lnSpc>
              <a:buNone/>
            </a:pPr>
            <a:r>
              <a:rPr lang="en-US" sz="2500" b="1" dirty="0">
                <a:solidFill>
                  <a:srgbClr val="000000"/>
                </a:solidFill>
                <a:latin typeface="Bitter Bold" pitchFamily="34" charset="0"/>
                <a:ea typeface="Bitter Bold" pitchFamily="34" charset="-122"/>
                <a:cs typeface="Bitter Bold" pitchFamily="34" charset="-120"/>
              </a:rPr>
              <a:t>Hat Yai</a:t>
            </a:r>
            <a:endParaRPr lang="en-US" sz="2500" dirty="0"/>
          </a:p>
        </p:txBody>
      </p:sp>
      <p:sp>
        <p:nvSpPr>
          <p:cNvPr id="8" name="Text 4"/>
          <p:cNvSpPr/>
          <p:nvPr/>
        </p:nvSpPr>
        <p:spPr>
          <a:xfrm>
            <a:off x="7449979" y="6474262"/>
            <a:ext cx="6425089" cy="863203"/>
          </a:xfrm>
          <a:prstGeom prst="rect">
            <a:avLst/>
          </a:prstGeom>
          <a:noFill/>
          <a:ln/>
        </p:spPr>
        <p:txBody>
          <a:bodyPr wrap="square" lIns="0" tIns="0" rIns="0" bIns="0" rtlCol="0" anchor="t"/>
          <a:lstStyle/>
          <a:p>
            <a:pPr algn="l" indent="0" marL="0">
              <a:lnSpc>
                <a:spcPts val="3350"/>
              </a:lnSpc>
              <a:buNone/>
            </a:pPr>
            <a:r>
              <a:rPr lang="en-US" sz="2100" dirty="0">
                <a:solidFill>
                  <a:srgbClr val="000000"/>
                </a:solidFill>
                <a:latin typeface="Bitter" pitchFamily="34" charset="0"/>
                <a:ea typeface="Bitter" pitchFamily="34" charset="-122"/>
                <a:cs typeface="Bitter" pitchFamily="34" charset="-120"/>
              </a:rPr>
              <a:t>The largest city in the Thai South, known for its markets and diverse culture.</a:t>
            </a:r>
            <a:endParaRPr lang="en-US" sz="2100" dirty="0"/>
          </a:p>
        </p:txBody>
      </p:sp>
      <p:sp>
        <p:nvSpPr>
          <p:cNvPr id="9" name="Text 5"/>
          <p:cNvSpPr/>
          <p:nvPr/>
        </p:nvSpPr>
        <p:spPr>
          <a:xfrm>
            <a:off x="755333" y="7580233"/>
            <a:ext cx="13119735" cy="276225"/>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Traveloka, Suphanut Arunprayote</a:t>
            </a:r>
            <a:endParaRPr lang="en-US" sz="1350" dirty="0"/>
          </a:p>
        </p:txBody>
      </p:sp>
      <p:pic>
        <p:nvPicPr>
          <p:cNvPr id="10"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595360" y="0"/>
            <a:ext cx="6035040" cy="8229600"/>
          </a:xfrm>
          <a:prstGeom prst="rect">
            <a:avLst/>
          </a:prstGeom>
        </p:spPr>
      </p:pic>
      <p:pic>
        <p:nvPicPr>
          <p:cNvPr id="3" name="Image 1" descr="preencoded.png">    </p:cNvPr>
          <p:cNvPicPr>
            <a:picLocks noChangeAspect="1"/>
          </p:cNvPicPr>
          <p:nvPr/>
        </p:nvPicPr>
        <p:blipFill>
          <a:blip r:embed="rId2"/>
          <a:stretch>
            <a:fillRect/>
          </a:stretch>
        </p:blipFill>
        <p:spPr>
          <a:xfrm>
            <a:off x="9909691" y="1107877"/>
            <a:ext cx="4449366" cy="6013728"/>
          </a:xfrm>
          <a:prstGeom prst="rect">
            <a:avLst/>
          </a:prstGeom>
        </p:spPr>
      </p:pic>
      <p:sp>
        <p:nvSpPr>
          <p:cNvPr id="4" name="Text 0"/>
          <p:cNvSpPr/>
          <p:nvPr/>
        </p:nvSpPr>
        <p:spPr>
          <a:xfrm>
            <a:off x="759381" y="598170"/>
            <a:ext cx="7625239" cy="1356122"/>
          </a:xfrm>
          <a:prstGeom prst="rect">
            <a:avLst/>
          </a:prstGeom>
          <a:noFill/>
          <a:ln/>
        </p:spPr>
        <p:txBody>
          <a:bodyPr wrap="square" lIns="0" tIns="0" rIns="0" bIns="0" rtlCol="0" anchor="t"/>
          <a:lstStyle/>
          <a:p>
            <a:pPr algn="l" indent="0" marL="0">
              <a:lnSpc>
                <a:spcPts val="5300"/>
              </a:lnSpc>
              <a:buNone/>
            </a:pPr>
            <a:r>
              <a:rPr lang="en-US" sz="4250" b="1" dirty="0">
                <a:solidFill>
                  <a:srgbClr val="253A7E"/>
                </a:solidFill>
                <a:latin typeface="Bitter Bold" pitchFamily="34" charset="0"/>
                <a:ea typeface="Bitter Bold" pitchFamily="34" charset="-122"/>
                <a:cs typeface="Bitter Bold" pitchFamily="34" charset="-120"/>
              </a:rPr>
              <a:t>Where is Thailand? Who are Thailand's Neighbors?</a:t>
            </a:r>
            <a:endParaRPr lang="en-US" sz="4250" dirty="0"/>
          </a:p>
        </p:txBody>
      </p:sp>
      <p:sp>
        <p:nvSpPr>
          <p:cNvPr id="5" name="Shape 1"/>
          <p:cNvSpPr/>
          <p:nvPr/>
        </p:nvSpPr>
        <p:spPr>
          <a:xfrm>
            <a:off x="759381" y="2279690"/>
            <a:ext cx="3704153" cy="2653546"/>
          </a:xfrm>
          <a:prstGeom prst="roundRect">
            <a:avLst>
              <a:gd name="adj" fmla="val 3434"/>
            </a:avLst>
          </a:prstGeom>
          <a:solidFill>
            <a:srgbClr val="F2F2F2"/>
          </a:solidFill>
          <a:ln w="7620">
            <a:solidFill>
              <a:srgbClr val="D8D8D8"/>
            </a:solidFill>
            <a:prstDash val="solid"/>
          </a:ln>
        </p:spPr>
      </p:sp>
      <p:sp>
        <p:nvSpPr>
          <p:cNvPr id="6" name="Text 2"/>
          <p:cNvSpPr/>
          <p:nvPr/>
        </p:nvSpPr>
        <p:spPr>
          <a:xfrm>
            <a:off x="983933" y="2504242"/>
            <a:ext cx="3255050" cy="1016913"/>
          </a:xfrm>
          <a:prstGeom prst="rect">
            <a:avLst/>
          </a:prstGeom>
          <a:noFill/>
          <a:ln/>
        </p:spPr>
        <p:txBody>
          <a:bodyPr wrap="squar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Thailand is located in the middle of mainland Southeast Asia.</a:t>
            </a:r>
            <a:endParaRPr lang="en-US" sz="2100" dirty="0"/>
          </a:p>
        </p:txBody>
      </p:sp>
      <p:sp>
        <p:nvSpPr>
          <p:cNvPr id="7" name="Shape 3"/>
          <p:cNvSpPr/>
          <p:nvPr/>
        </p:nvSpPr>
        <p:spPr>
          <a:xfrm>
            <a:off x="4680466" y="2279690"/>
            <a:ext cx="3704153" cy="2653546"/>
          </a:xfrm>
          <a:prstGeom prst="roundRect">
            <a:avLst>
              <a:gd name="adj" fmla="val 3434"/>
            </a:avLst>
          </a:prstGeom>
          <a:solidFill>
            <a:srgbClr val="F2F2F2"/>
          </a:solidFill>
          <a:ln w="7620">
            <a:solidFill>
              <a:srgbClr val="D8D8D8"/>
            </a:solidFill>
            <a:prstDash val="solid"/>
          </a:ln>
        </p:spPr>
      </p:sp>
      <p:sp>
        <p:nvSpPr>
          <p:cNvPr id="8" name="Text 4"/>
          <p:cNvSpPr/>
          <p:nvPr/>
        </p:nvSpPr>
        <p:spPr>
          <a:xfrm>
            <a:off x="4905018" y="2504242"/>
            <a:ext cx="2712244" cy="338971"/>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Bordering Countries</a:t>
            </a:r>
            <a:endParaRPr lang="en-US" sz="2100" dirty="0"/>
          </a:p>
        </p:txBody>
      </p:sp>
      <p:sp>
        <p:nvSpPr>
          <p:cNvPr id="9" name="Text 5"/>
          <p:cNvSpPr/>
          <p:nvPr/>
        </p:nvSpPr>
        <p:spPr>
          <a:xfrm>
            <a:off x="4905018" y="2973348"/>
            <a:ext cx="3255050" cy="1735336"/>
          </a:xfrm>
          <a:prstGeom prst="rect">
            <a:avLst/>
          </a:prstGeom>
          <a:noFill/>
          <a:ln/>
        </p:spPr>
        <p:txBody>
          <a:bodyPr wrap="squar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It is bordered by 4 countries: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Myanmar</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to the northwest,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Laos</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to the northeast,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Cambodia</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to the southeast, and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Malaysia</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to the south.</a:t>
            </a:r>
            <a:endParaRPr lang="en-US" sz="1700" dirty="0"/>
          </a:p>
        </p:txBody>
      </p:sp>
      <p:sp>
        <p:nvSpPr>
          <p:cNvPr id="10" name="Shape 6"/>
          <p:cNvSpPr/>
          <p:nvPr/>
        </p:nvSpPr>
        <p:spPr>
          <a:xfrm>
            <a:off x="759381" y="5150168"/>
            <a:ext cx="7625239" cy="1959412"/>
          </a:xfrm>
          <a:prstGeom prst="roundRect">
            <a:avLst>
              <a:gd name="adj" fmla="val 4651"/>
            </a:avLst>
          </a:prstGeom>
          <a:solidFill>
            <a:srgbClr val="F2F2F2"/>
          </a:solidFill>
          <a:ln w="7620">
            <a:solidFill>
              <a:srgbClr val="D8D8D8"/>
            </a:solidFill>
            <a:prstDash val="solid"/>
          </a:ln>
        </p:spPr>
      </p:sp>
      <p:sp>
        <p:nvSpPr>
          <p:cNvPr id="11" name="Text 7"/>
          <p:cNvSpPr/>
          <p:nvPr/>
        </p:nvSpPr>
        <p:spPr>
          <a:xfrm>
            <a:off x="983933" y="5374719"/>
            <a:ext cx="2712244" cy="338971"/>
          </a:xfrm>
          <a:prstGeom prst="rect">
            <a:avLst/>
          </a:prstGeom>
          <a:noFill/>
          <a:ln/>
        </p:spPr>
        <p:txBody>
          <a:bodyPr wrap="none" lIns="0" tIns="0" rIns="0" bIns="0" rtlCol="0" anchor="t"/>
          <a:lstStyle/>
          <a:p>
            <a:pPr algn="l" indent="0" marL="0">
              <a:lnSpc>
                <a:spcPts val="2650"/>
              </a:lnSpc>
              <a:buNone/>
            </a:pPr>
            <a:r>
              <a:rPr lang="en-US" sz="2100" b="1" dirty="0">
                <a:solidFill>
                  <a:srgbClr val="000000"/>
                </a:solidFill>
                <a:latin typeface="Bitter Bold" pitchFamily="34" charset="0"/>
                <a:ea typeface="Bitter Bold" pitchFamily="34" charset="-122"/>
                <a:cs typeface="Bitter Bold" pitchFamily="34" charset="-120"/>
              </a:rPr>
              <a:t>Coastal Access</a:t>
            </a:r>
            <a:endParaRPr lang="en-US" sz="2100" dirty="0"/>
          </a:p>
        </p:txBody>
      </p:sp>
      <p:sp>
        <p:nvSpPr>
          <p:cNvPr id="12" name="Text 8"/>
          <p:cNvSpPr/>
          <p:nvPr/>
        </p:nvSpPr>
        <p:spPr>
          <a:xfrm>
            <a:off x="983933" y="5843826"/>
            <a:ext cx="7176135" cy="1041202"/>
          </a:xfrm>
          <a:prstGeom prst="rect">
            <a:avLst/>
          </a:prstGeom>
          <a:noFill/>
          <a:ln/>
        </p:spPr>
        <p:txBody>
          <a:bodyPr wrap="square" lIns="0" tIns="0" rIns="0" bIns="0" rtlCol="0" anchor="t"/>
          <a:lstStyle/>
          <a:p>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The country has coastlines along the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Andaman Sea</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to the west and the </a:t>
            </a:r>
            <a:pPr algn="l" indent="0" marL="0">
              <a:lnSpc>
                <a:spcPts val="2700"/>
              </a:lnSpc>
              <a:buNone/>
            </a:pPr>
            <a:r>
              <a:rPr lang="en-US" sz="1700" b="1" dirty="0">
                <a:solidFill>
                  <a:srgbClr val="000000"/>
                </a:solidFill>
                <a:latin typeface="Bitter" pitchFamily="34" charset="0"/>
                <a:ea typeface="Bitter" pitchFamily="34" charset="-122"/>
                <a:cs typeface="Bitter" pitchFamily="34" charset="-120"/>
              </a:rPr>
              <a:t>Gulf of Thailand</a:t>
            </a:r>
            <a:pPr algn="l" indent="0" marL="0">
              <a:lnSpc>
                <a:spcPts val="2700"/>
              </a:lnSpc>
              <a:buNone/>
            </a:pPr>
            <a:r>
              <a:rPr lang="en-US" sz="1700" dirty="0">
                <a:solidFill>
                  <a:srgbClr val="000000"/>
                </a:solidFill>
                <a:latin typeface="Bitter" pitchFamily="34" charset="0"/>
                <a:ea typeface="Bitter" pitchFamily="34" charset="-122"/>
                <a:cs typeface="Bitter" pitchFamily="34" charset="-120"/>
              </a:rPr>
              <a:t> to the east, providing access to significant maritime routes.</a:t>
            </a:r>
            <a:endParaRPr lang="en-US" sz="1700" dirty="0"/>
          </a:p>
        </p:txBody>
      </p:sp>
      <p:sp>
        <p:nvSpPr>
          <p:cNvPr id="13" name="Text 9"/>
          <p:cNvSpPr/>
          <p:nvPr/>
        </p:nvSpPr>
        <p:spPr>
          <a:xfrm>
            <a:off x="759381" y="7353657"/>
            <a:ext cx="7625239" cy="277654"/>
          </a:xfrm>
          <a:prstGeom prst="rect">
            <a:avLst/>
          </a:prstGeom>
          <a:noFill/>
          <a:ln/>
        </p:spPr>
        <p:txBody>
          <a:bodyPr wrap="none" lIns="0" tIns="0" rIns="0" bIns="0" rtlCol="0" anchor="t"/>
          <a:lstStyle/>
          <a:p>
            <a:pPr algn="l" indent="0" marL="0">
              <a:lnSpc>
                <a:spcPts val="2150"/>
              </a:lnSpc>
              <a:buNone/>
            </a:pPr>
            <a:r>
              <a:rPr lang="en-US" sz="1350" dirty="0">
                <a:solidFill>
                  <a:srgbClr val="000000"/>
                </a:solidFill>
                <a:latin typeface="Bitter" pitchFamily="34" charset="0"/>
                <a:ea typeface="Bitter" pitchFamily="34" charset="-122"/>
                <a:cs typeface="Bitter" pitchFamily="34" charset="-120"/>
              </a:rPr>
              <a:t>Photo credit: VectorStock</a:t>
            </a:r>
            <a:endParaRPr lang="en-US" sz="13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28424" y="572333"/>
            <a:ext cx="6768108" cy="650319"/>
          </a:xfrm>
          <a:prstGeom prst="rect">
            <a:avLst/>
          </a:prstGeom>
          <a:noFill/>
          <a:ln/>
        </p:spPr>
        <p:txBody>
          <a:bodyPr wrap="none" lIns="0" tIns="0" rIns="0" bIns="0" rtlCol="0" anchor="t"/>
          <a:lstStyle/>
          <a:p>
            <a:pPr algn="l" indent="0" marL="0">
              <a:lnSpc>
                <a:spcPts val="5100"/>
              </a:lnSpc>
              <a:buNone/>
            </a:pPr>
            <a:r>
              <a:rPr lang="en-US" sz="4050" b="1" dirty="0">
                <a:solidFill>
                  <a:srgbClr val="253A7E"/>
                </a:solidFill>
                <a:latin typeface="Bitter Bold" pitchFamily="34" charset="0"/>
                <a:ea typeface="Bitter Bold" pitchFamily="34" charset="-122"/>
                <a:cs typeface="Bitter Bold" pitchFamily="34" charset="-120"/>
              </a:rPr>
              <a:t>Thailand's Size Comparison</a:t>
            </a:r>
            <a:endParaRPr lang="en-US" sz="4050" dirty="0"/>
          </a:p>
        </p:txBody>
      </p:sp>
      <p:pic>
        <p:nvPicPr>
          <p:cNvPr id="3" name="Image 0" descr="preencoded.png">    </p:cNvPr>
          <p:cNvPicPr>
            <a:picLocks noChangeAspect="1"/>
          </p:cNvPicPr>
          <p:nvPr/>
        </p:nvPicPr>
        <p:blipFill>
          <a:blip r:embed="rId1"/>
          <a:stretch>
            <a:fillRect/>
          </a:stretch>
        </p:blipFill>
        <p:spPr>
          <a:xfrm>
            <a:off x="728424" y="1768912"/>
            <a:ext cx="2912626" cy="3832384"/>
          </a:xfrm>
          <a:prstGeom prst="rect">
            <a:avLst/>
          </a:prstGeom>
        </p:spPr>
      </p:pic>
      <p:sp>
        <p:nvSpPr>
          <p:cNvPr id="4" name="Text 1"/>
          <p:cNvSpPr/>
          <p:nvPr/>
        </p:nvSpPr>
        <p:spPr>
          <a:xfrm>
            <a:off x="728424" y="5835372"/>
            <a:ext cx="2601635" cy="325160"/>
          </a:xfrm>
          <a:prstGeom prst="rect">
            <a:avLst/>
          </a:prstGeom>
          <a:noFill/>
          <a:ln/>
        </p:spPr>
        <p:txBody>
          <a:bodyPr wrap="none" lIns="0" tIns="0" rIns="0" bIns="0" rtlCol="0" anchor="t"/>
          <a:lstStyle/>
          <a:p>
            <a:pPr algn="l" indent="0" marL="0">
              <a:lnSpc>
                <a:spcPts val="2550"/>
              </a:lnSpc>
              <a:buNone/>
            </a:pPr>
            <a:r>
              <a:rPr lang="en-US" sz="2000" b="1" dirty="0">
                <a:solidFill>
                  <a:srgbClr val="253A7E"/>
                </a:solidFill>
                <a:latin typeface="Bitter Bold" pitchFamily="34" charset="0"/>
                <a:ea typeface="Bitter Bold" pitchFamily="34" charset="-122"/>
                <a:cs typeface="Bitter Bold" pitchFamily="34" charset="-120"/>
              </a:rPr>
              <a:t>With 513,120 km²</a:t>
            </a:r>
            <a:endParaRPr lang="en-US" sz="2000" dirty="0"/>
          </a:p>
        </p:txBody>
      </p:sp>
      <p:sp>
        <p:nvSpPr>
          <p:cNvPr id="5" name="Text 2"/>
          <p:cNvSpPr/>
          <p:nvPr/>
        </p:nvSpPr>
        <p:spPr>
          <a:xfrm>
            <a:off x="728424" y="6368653"/>
            <a:ext cx="2912626" cy="998696"/>
          </a:xfrm>
          <a:prstGeom prst="rect">
            <a:avLst/>
          </a:prstGeom>
          <a:noFill/>
          <a:ln/>
        </p:spPr>
        <p:txBody>
          <a:bodyPr wrap="square" lIns="0" tIns="0" rIns="0" bIns="0" rtlCol="0" anchor="t"/>
          <a:lstStyle/>
          <a:p>
            <a:pPr algn="l" indent="0" marL="0">
              <a:lnSpc>
                <a:spcPts val="2600"/>
              </a:lnSpc>
              <a:buNone/>
            </a:pPr>
            <a:r>
              <a:rPr lang="en-US" sz="1600" b="1" dirty="0">
                <a:solidFill>
                  <a:srgbClr val="000000"/>
                </a:solidFill>
                <a:latin typeface="Bitter" pitchFamily="34" charset="0"/>
                <a:ea typeface="Bitter" pitchFamily="34" charset="-122"/>
                <a:cs typeface="Bitter" pitchFamily="34" charset="-120"/>
              </a:rPr>
              <a:t>Thailand </a:t>
            </a:r>
            <a:pPr algn="l" indent="0" marL="0">
              <a:lnSpc>
                <a:spcPts val="2600"/>
              </a:lnSpc>
              <a:buNone/>
            </a:pPr>
            <a:r>
              <a:rPr lang="en-US" sz="1600" dirty="0">
                <a:solidFill>
                  <a:srgbClr val="000000"/>
                </a:solidFill>
                <a:latin typeface="Bitter" pitchFamily="34" charset="0"/>
                <a:ea typeface="Bitter" pitchFamily="34" charset="-122"/>
                <a:cs typeface="Bitter" pitchFamily="34" charset="-120"/>
              </a:rPr>
              <a:t>is the </a:t>
            </a:r>
            <a:pPr algn="l" indent="0" marL="0">
              <a:lnSpc>
                <a:spcPts val="2600"/>
              </a:lnSpc>
              <a:buNone/>
            </a:pPr>
            <a:r>
              <a:rPr lang="en-US" sz="1600" b="1" dirty="0">
                <a:solidFill>
                  <a:srgbClr val="000000"/>
                </a:solidFill>
                <a:latin typeface="Bitter" pitchFamily="34" charset="0"/>
                <a:ea typeface="Bitter" pitchFamily="34" charset="-122"/>
                <a:cs typeface="Bitter" pitchFamily="34" charset="-120"/>
              </a:rPr>
              <a:t>53rd</a:t>
            </a:r>
            <a:pPr algn="l" indent="0" marL="0">
              <a:lnSpc>
                <a:spcPts val="2600"/>
              </a:lnSpc>
              <a:buNone/>
            </a:pPr>
            <a:r>
              <a:rPr lang="en-US" sz="1600" dirty="0">
                <a:solidFill>
                  <a:srgbClr val="000000"/>
                </a:solidFill>
                <a:latin typeface="Bitter" pitchFamily="34" charset="0"/>
                <a:ea typeface="Bitter" pitchFamily="34" charset="-122"/>
                <a:cs typeface="Bitter" pitchFamily="34" charset="-120"/>
              </a:rPr>
              <a:t> </a:t>
            </a:r>
            <a:pPr algn="l" indent="0" marL="0">
              <a:lnSpc>
                <a:spcPts val="2600"/>
              </a:lnSpc>
              <a:buNone/>
            </a:pPr>
            <a:r>
              <a:rPr lang="en-US" sz="1600" b="1" dirty="0">
                <a:solidFill>
                  <a:srgbClr val="000000"/>
                </a:solidFill>
                <a:latin typeface="Bitter" pitchFamily="34" charset="0"/>
                <a:ea typeface="Bitter" pitchFamily="34" charset="-122"/>
                <a:cs typeface="Bitter" pitchFamily="34" charset="-120"/>
              </a:rPr>
              <a:t>largest country </a:t>
            </a:r>
            <a:pPr algn="l" indent="0" marL="0">
              <a:lnSpc>
                <a:spcPts val="2600"/>
              </a:lnSpc>
              <a:buNone/>
            </a:pPr>
            <a:r>
              <a:rPr lang="en-US" sz="1600" dirty="0">
                <a:solidFill>
                  <a:srgbClr val="000000"/>
                </a:solidFill>
                <a:latin typeface="Bitter" pitchFamily="34" charset="0"/>
                <a:ea typeface="Bitter" pitchFamily="34" charset="-122"/>
                <a:cs typeface="Bitter" pitchFamily="34" charset="-120"/>
              </a:rPr>
              <a:t>in the world by total area.</a:t>
            </a:r>
            <a:endParaRPr lang="en-US" sz="1600" dirty="0"/>
          </a:p>
        </p:txBody>
      </p:sp>
      <p:pic>
        <p:nvPicPr>
          <p:cNvPr id="6" name="Image 1" descr="preencoded.png">    </p:cNvPr>
          <p:cNvPicPr>
            <a:picLocks noChangeAspect="1"/>
          </p:cNvPicPr>
          <p:nvPr/>
        </p:nvPicPr>
        <p:blipFill>
          <a:blip r:embed="rId2"/>
          <a:stretch>
            <a:fillRect/>
          </a:stretch>
        </p:blipFill>
        <p:spPr>
          <a:xfrm>
            <a:off x="4156353" y="1768912"/>
            <a:ext cx="2555319" cy="3355538"/>
          </a:xfrm>
          <a:prstGeom prst="rect">
            <a:avLst/>
          </a:prstGeom>
        </p:spPr>
      </p:pic>
      <p:sp>
        <p:nvSpPr>
          <p:cNvPr id="7" name="Text 3"/>
          <p:cNvSpPr/>
          <p:nvPr/>
        </p:nvSpPr>
        <p:spPr>
          <a:xfrm>
            <a:off x="4156353" y="5358527"/>
            <a:ext cx="2601635" cy="325160"/>
          </a:xfrm>
          <a:prstGeom prst="rect">
            <a:avLst/>
          </a:prstGeom>
          <a:noFill/>
          <a:ln/>
        </p:spPr>
        <p:txBody>
          <a:bodyPr wrap="none" lIns="0" tIns="0" rIns="0" bIns="0" rtlCol="0" anchor="t"/>
          <a:lstStyle/>
          <a:p>
            <a:pPr algn="l" indent="0" marL="0">
              <a:lnSpc>
                <a:spcPts val="2550"/>
              </a:lnSpc>
              <a:buNone/>
            </a:pPr>
            <a:r>
              <a:rPr lang="en-US" sz="2000" b="1" dirty="0">
                <a:solidFill>
                  <a:srgbClr val="253A7E"/>
                </a:solidFill>
                <a:latin typeface="Bitter Bold" pitchFamily="34" charset="0"/>
                <a:ea typeface="Bitter Bold" pitchFamily="34" charset="-122"/>
                <a:cs typeface="Bitter Bold" pitchFamily="34" charset="-120"/>
              </a:rPr>
              <a:t>France</a:t>
            </a:r>
            <a:endParaRPr lang="en-US" sz="2000" dirty="0"/>
          </a:p>
        </p:txBody>
      </p:sp>
      <p:sp>
        <p:nvSpPr>
          <p:cNvPr id="8" name="Text 4"/>
          <p:cNvSpPr/>
          <p:nvPr/>
        </p:nvSpPr>
        <p:spPr>
          <a:xfrm>
            <a:off x="4156353" y="5891808"/>
            <a:ext cx="2912626" cy="332899"/>
          </a:xfrm>
          <a:prstGeom prst="rect">
            <a:avLst/>
          </a:prstGeom>
          <a:noFill/>
          <a:ln/>
        </p:spPr>
        <p:txBody>
          <a:bodyPr wrap="none" lIns="0" tIns="0" rIns="0" bIns="0" rtlCol="0" anchor="t"/>
          <a:lstStyle/>
          <a:p>
            <a:pPr algn="l" indent="0" marL="0">
              <a:lnSpc>
                <a:spcPts val="2600"/>
              </a:lnSpc>
              <a:buNone/>
            </a:pPr>
            <a:r>
              <a:rPr lang="en-US" sz="1600" dirty="0">
                <a:solidFill>
                  <a:srgbClr val="000000"/>
                </a:solidFill>
                <a:latin typeface="Bitter" pitchFamily="34" charset="0"/>
                <a:ea typeface="Bitter" pitchFamily="34" charset="-122"/>
                <a:cs typeface="Bitter" pitchFamily="34" charset="-120"/>
              </a:rPr>
              <a:t>543,940 km²</a:t>
            </a:r>
            <a:endParaRPr lang="en-US" sz="1600" dirty="0"/>
          </a:p>
        </p:txBody>
      </p:sp>
      <p:pic>
        <p:nvPicPr>
          <p:cNvPr id="9" name="Image 2" descr="preencoded.png">    </p:cNvPr>
          <p:cNvPicPr>
            <a:picLocks noChangeAspect="1"/>
          </p:cNvPicPr>
          <p:nvPr/>
        </p:nvPicPr>
        <p:blipFill>
          <a:blip r:embed="rId3"/>
          <a:stretch>
            <a:fillRect/>
          </a:stretch>
        </p:blipFill>
        <p:spPr>
          <a:xfrm>
            <a:off x="7584281" y="1768912"/>
            <a:ext cx="2335649" cy="3393519"/>
          </a:xfrm>
          <a:prstGeom prst="rect">
            <a:avLst/>
          </a:prstGeom>
        </p:spPr>
      </p:pic>
      <p:sp>
        <p:nvSpPr>
          <p:cNvPr id="10" name="Text 5"/>
          <p:cNvSpPr/>
          <p:nvPr/>
        </p:nvSpPr>
        <p:spPr>
          <a:xfrm>
            <a:off x="7584281" y="5396508"/>
            <a:ext cx="2601635" cy="325160"/>
          </a:xfrm>
          <a:prstGeom prst="rect">
            <a:avLst/>
          </a:prstGeom>
          <a:noFill/>
          <a:ln/>
        </p:spPr>
        <p:txBody>
          <a:bodyPr wrap="none" lIns="0" tIns="0" rIns="0" bIns="0" rtlCol="0" anchor="t"/>
          <a:lstStyle/>
          <a:p>
            <a:pPr algn="l" indent="0" marL="0">
              <a:lnSpc>
                <a:spcPts val="2550"/>
              </a:lnSpc>
              <a:buNone/>
            </a:pPr>
            <a:r>
              <a:rPr lang="en-US" sz="2000" b="1" dirty="0">
                <a:solidFill>
                  <a:srgbClr val="253A7E"/>
                </a:solidFill>
                <a:latin typeface="Bitter Bold" pitchFamily="34" charset="0"/>
                <a:ea typeface="Bitter Bold" pitchFamily="34" charset="-122"/>
                <a:cs typeface="Bitter Bold" pitchFamily="34" charset="-120"/>
              </a:rPr>
              <a:t>Spain</a:t>
            </a:r>
            <a:endParaRPr lang="en-US" sz="2000" dirty="0"/>
          </a:p>
        </p:txBody>
      </p:sp>
      <p:sp>
        <p:nvSpPr>
          <p:cNvPr id="11" name="Text 6"/>
          <p:cNvSpPr/>
          <p:nvPr/>
        </p:nvSpPr>
        <p:spPr>
          <a:xfrm>
            <a:off x="7584281" y="5929789"/>
            <a:ext cx="2912626" cy="332899"/>
          </a:xfrm>
          <a:prstGeom prst="rect">
            <a:avLst/>
          </a:prstGeom>
          <a:noFill/>
          <a:ln/>
        </p:spPr>
        <p:txBody>
          <a:bodyPr wrap="none" lIns="0" tIns="0" rIns="0" bIns="0" rtlCol="0" anchor="t"/>
          <a:lstStyle/>
          <a:p>
            <a:pPr algn="l" indent="0" marL="0">
              <a:lnSpc>
                <a:spcPts val="2600"/>
              </a:lnSpc>
              <a:buNone/>
            </a:pPr>
            <a:r>
              <a:rPr lang="en-US" sz="1600" dirty="0">
                <a:solidFill>
                  <a:srgbClr val="000000"/>
                </a:solidFill>
                <a:latin typeface="Bitter" pitchFamily="34" charset="0"/>
                <a:ea typeface="Bitter" pitchFamily="34" charset="-122"/>
                <a:cs typeface="Bitter" pitchFamily="34" charset="-120"/>
              </a:rPr>
              <a:t>505,990 km²</a:t>
            </a:r>
            <a:endParaRPr lang="en-US" sz="1600" dirty="0"/>
          </a:p>
        </p:txBody>
      </p:sp>
      <p:pic>
        <p:nvPicPr>
          <p:cNvPr id="12" name="Image 3" descr="preencoded.png">    </p:cNvPr>
          <p:cNvPicPr>
            <a:picLocks noChangeAspect="1"/>
          </p:cNvPicPr>
          <p:nvPr/>
        </p:nvPicPr>
        <p:blipFill>
          <a:blip r:embed="rId4"/>
          <a:stretch>
            <a:fillRect/>
          </a:stretch>
        </p:blipFill>
        <p:spPr>
          <a:xfrm>
            <a:off x="11012210" y="1768912"/>
            <a:ext cx="2613184" cy="3323987"/>
          </a:xfrm>
          <a:prstGeom prst="rect">
            <a:avLst/>
          </a:prstGeom>
        </p:spPr>
      </p:pic>
      <p:sp>
        <p:nvSpPr>
          <p:cNvPr id="13" name="Text 7"/>
          <p:cNvSpPr/>
          <p:nvPr/>
        </p:nvSpPr>
        <p:spPr>
          <a:xfrm>
            <a:off x="11012210" y="5326975"/>
            <a:ext cx="2601635" cy="325160"/>
          </a:xfrm>
          <a:prstGeom prst="rect">
            <a:avLst/>
          </a:prstGeom>
          <a:noFill/>
          <a:ln/>
        </p:spPr>
        <p:txBody>
          <a:bodyPr wrap="none" lIns="0" tIns="0" rIns="0" bIns="0" rtlCol="0" anchor="t"/>
          <a:lstStyle/>
          <a:p>
            <a:pPr algn="l" indent="0" marL="0">
              <a:lnSpc>
                <a:spcPts val="2550"/>
              </a:lnSpc>
              <a:buNone/>
            </a:pPr>
            <a:r>
              <a:rPr lang="en-US" sz="2000" b="1" dirty="0">
                <a:solidFill>
                  <a:srgbClr val="253A7E"/>
                </a:solidFill>
                <a:latin typeface="Bitter Bold" pitchFamily="34" charset="0"/>
                <a:ea typeface="Bitter Bold" pitchFamily="34" charset="-122"/>
                <a:cs typeface="Bitter Bold" pitchFamily="34" charset="-120"/>
              </a:rPr>
              <a:t>Japan</a:t>
            </a:r>
            <a:endParaRPr lang="en-US" sz="2000" dirty="0"/>
          </a:p>
        </p:txBody>
      </p:sp>
      <p:sp>
        <p:nvSpPr>
          <p:cNvPr id="14" name="Text 8"/>
          <p:cNvSpPr/>
          <p:nvPr/>
        </p:nvSpPr>
        <p:spPr>
          <a:xfrm>
            <a:off x="11012210" y="5860256"/>
            <a:ext cx="2912626" cy="332899"/>
          </a:xfrm>
          <a:prstGeom prst="rect">
            <a:avLst/>
          </a:prstGeom>
          <a:noFill/>
          <a:ln/>
        </p:spPr>
        <p:txBody>
          <a:bodyPr wrap="none" lIns="0" tIns="0" rIns="0" bIns="0" rtlCol="0" anchor="t"/>
          <a:lstStyle/>
          <a:p>
            <a:pPr algn="l" indent="0" marL="0">
              <a:lnSpc>
                <a:spcPts val="2600"/>
              </a:lnSpc>
              <a:buNone/>
            </a:pPr>
            <a:r>
              <a:rPr lang="en-US" sz="1600" dirty="0">
                <a:solidFill>
                  <a:srgbClr val="000000"/>
                </a:solidFill>
                <a:latin typeface="Bitter" pitchFamily="34" charset="0"/>
                <a:ea typeface="Bitter" pitchFamily="34" charset="-122"/>
                <a:cs typeface="Bitter" pitchFamily="34" charset="-120"/>
              </a:rPr>
              <a:t>377,975 km²</a:t>
            </a:r>
            <a:endParaRPr lang="en-US" sz="1600" dirty="0"/>
          </a:p>
        </p:txBody>
      </p:sp>
      <p:sp>
        <p:nvSpPr>
          <p:cNvPr id="15" name="Text 9"/>
          <p:cNvSpPr/>
          <p:nvPr/>
        </p:nvSpPr>
        <p:spPr>
          <a:xfrm>
            <a:off x="11012210" y="6380440"/>
            <a:ext cx="2912626" cy="332899"/>
          </a:xfrm>
          <a:prstGeom prst="rect">
            <a:avLst/>
          </a:prstGeom>
          <a:noFill/>
          <a:ln/>
        </p:spPr>
        <p:txBody>
          <a:bodyPr wrap="none" lIns="0" tIns="0" rIns="0" bIns="0" rtlCol="0" anchor="t"/>
          <a:lstStyle/>
          <a:p>
            <a:pPr algn="l" indent="0" marL="0">
              <a:lnSpc>
                <a:spcPts val="2600"/>
              </a:lnSpc>
              <a:buNone/>
            </a:pPr>
            <a:endParaRPr lang="en-US" sz="1600" dirty="0"/>
          </a:p>
        </p:txBody>
      </p:sp>
      <p:sp>
        <p:nvSpPr>
          <p:cNvPr id="16" name="Text 10"/>
          <p:cNvSpPr/>
          <p:nvPr/>
        </p:nvSpPr>
        <p:spPr>
          <a:xfrm>
            <a:off x="728424" y="7788712"/>
            <a:ext cx="13173551" cy="266224"/>
          </a:xfrm>
          <a:prstGeom prst="rect">
            <a:avLst/>
          </a:prstGeom>
          <a:noFill/>
          <a:ln/>
        </p:spPr>
        <p:txBody>
          <a:bodyPr wrap="none" lIns="0" tIns="0" rIns="0" bIns="0" rtlCol="0" anchor="t"/>
          <a:lstStyle/>
          <a:p>
            <a:pPr algn="l" indent="0" marL="0">
              <a:lnSpc>
                <a:spcPts val="2050"/>
              </a:lnSpc>
              <a:buNone/>
            </a:pPr>
            <a:r>
              <a:rPr lang="en-US" sz="1300" dirty="0">
                <a:solidFill>
                  <a:srgbClr val="000000"/>
                </a:solidFill>
                <a:latin typeface="Bitter" pitchFamily="34" charset="0"/>
                <a:ea typeface="Bitter" pitchFamily="34" charset="-122"/>
                <a:cs typeface="Bitter" pitchFamily="34" charset="-120"/>
              </a:rPr>
              <a:t>Photo credit: Mylifeelsewhere</a:t>
            </a:r>
            <a:endParaRPr lang="en-US" sz="1300" dirty="0"/>
          </a:p>
        </p:txBody>
      </p:sp>
      <p:pic>
        <p:nvPicPr>
          <p:cNvPr id="17" name="Image 4" descr="preencoded.png">    </p:cNvPr>
          <p:cNvPicPr>
            <a:picLocks noChangeAspect="1"/>
          </p:cNvPicPr>
          <p:nvPr/>
        </p:nvPicPr>
        <p:blipFill>
          <a:blip r:embed="rId5"/>
          <a:stretch>
            <a:fillRect/>
          </a:stretch>
        </p:blipFill>
        <p:spPr>
          <a:xfrm>
            <a:off x="13629561" y="228600"/>
            <a:ext cx="772239" cy="60186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6583680" y="0"/>
            <a:ext cx="8046720" cy="8229600"/>
          </a:xfrm>
          <a:prstGeom prst="rect">
            <a:avLst/>
          </a:prstGeom>
        </p:spPr>
      </p:pic>
      <p:pic>
        <p:nvPicPr>
          <p:cNvPr id="3" name="Image 1" descr="preencoded.png">    </p:cNvPr>
          <p:cNvPicPr>
            <a:picLocks noChangeAspect="1"/>
          </p:cNvPicPr>
          <p:nvPr/>
        </p:nvPicPr>
        <p:blipFill>
          <a:blip r:embed="rId2"/>
          <a:stretch>
            <a:fillRect/>
          </a:stretch>
        </p:blipFill>
        <p:spPr>
          <a:xfrm>
            <a:off x="10167104" y="2663190"/>
            <a:ext cx="2286000" cy="2903220"/>
          </a:xfrm>
          <a:prstGeom prst="rect">
            <a:avLst/>
          </a:prstGeom>
        </p:spPr>
      </p:pic>
      <p:sp>
        <p:nvSpPr>
          <p:cNvPr id="4" name="Text 0"/>
          <p:cNvSpPr/>
          <p:nvPr/>
        </p:nvSpPr>
        <p:spPr>
          <a:xfrm>
            <a:off x="793790" y="1536740"/>
            <a:ext cx="5727621" cy="1417558"/>
          </a:xfrm>
          <a:prstGeom prst="rect">
            <a:avLst/>
          </a:prstGeom>
          <a:noFill/>
          <a:ln/>
        </p:spPr>
        <p:txBody>
          <a:bodyPr wrap="squar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Four Regions of Thailand</a:t>
            </a:r>
            <a:endParaRPr lang="en-US" sz="4450" dirty="0"/>
          </a:p>
        </p:txBody>
      </p:sp>
      <p:sp>
        <p:nvSpPr>
          <p:cNvPr id="5" name="Text 1"/>
          <p:cNvSpPr/>
          <p:nvPr/>
        </p:nvSpPr>
        <p:spPr>
          <a:xfrm>
            <a:off x="793790" y="3294459"/>
            <a:ext cx="5727621"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Thailand is commonly divided into four regions*:</a:t>
            </a:r>
            <a:endParaRPr lang="en-US" sz="1750" dirty="0"/>
          </a:p>
        </p:txBody>
      </p:sp>
      <p:sp>
        <p:nvSpPr>
          <p:cNvPr id="6" name="Text 2"/>
          <p:cNvSpPr/>
          <p:nvPr/>
        </p:nvSpPr>
        <p:spPr>
          <a:xfrm>
            <a:off x="793790" y="3912513"/>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The North</a:t>
            </a:r>
            <a:endParaRPr lang="en-US" sz="1750" dirty="0"/>
          </a:p>
        </p:txBody>
      </p:sp>
      <p:sp>
        <p:nvSpPr>
          <p:cNvPr id="7" name="Text 3"/>
          <p:cNvSpPr/>
          <p:nvPr/>
        </p:nvSpPr>
        <p:spPr>
          <a:xfrm>
            <a:off x="793790" y="4354711"/>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The Northeast (Isan)</a:t>
            </a:r>
            <a:endParaRPr lang="en-US" sz="1750" dirty="0"/>
          </a:p>
        </p:txBody>
      </p:sp>
      <p:sp>
        <p:nvSpPr>
          <p:cNvPr id="8" name="Text 4"/>
          <p:cNvSpPr/>
          <p:nvPr/>
        </p:nvSpPr>
        <p:spPr>
          <a:xfrm>
            <a:off x="793790" y="4796909"/>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The Central</a:t>
            </a:r>
            <a:endParaRPr lang="en-US" sz="1750" dirty="0"/>
          </a:p>
        </p:txBody>
      </p:sp>
      <p:sp>
        <p:nvSpPr>
          <p:cNvPr id="9" name="Text 5"/>
          <p:cNvSpPr/>
          <p:nvPr/>
        </p:nvSpPr>
        <p:spPr>
          <a:xfrm>
            <a:off x="793790" y="5239107"/>
            <a:ext cx="5727621" cy="362903"/>
          </a:xfrm>
          <a:prstGeom prst="rect">
            <a:avLst/>
          </a:prstGeom>
          <a:noFill/>
          <a:ln/>
        </p:spPr>
        <p:txBody>
          <a:bodyPr wrap="none" lIns="0" tIns="0" rIns="0" bIns="0" rtlCol="0" anchor="t"/>
          <a:lstStyle/>
          <a:p>
            <a:pPr algn="l" marL="342900" indent="-342900">
              <a:lnSpc>
                <a:spcPts val="2850"/>
              </a:lnSpc>
              <a:buSzPct val="100000"/>
              <a:buChar char="•"/>
            </a:pPr>
            <a:r>
              <a:rPr lang="en-US" sz="1750" dirty="0">
                <a:solidFill>
                  <a:srgbClr val="000000"/>
                </a:solidFill>
                <a:latin typeface="Bitter" pitchFamily="34" charset="0"/>
                <a:ea typeface="Bitter" pitchFamily="34" charset="-122"/>
                <a:cs typeface="Bitter" pitchFamily="34" charset="-120"/>
              </a:rPr>
              <a:t>The South</a:t>
            </a:r>
            <a:endParaRPr lang="en-US" sz="1750" dirty="0"/>
          </a:p>
        </p:txBody>
      </p:sp>
      <p:sp>
        <p:nvSpPr>
          <p:cNvPr id="10" name="Text 6"/>
          <p:cNvSpPr/>
          <p:nvPr/>
        </p:nvSpPr>
        <p:spPr>
          <a:xfrm>
            <a:off x="793790" y="5857161"/>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*Using for administrative and statistical contexts</a:t>
            </a:r>
            <a:endParaRPr lang="en-US" sz="1400" dirty="0"/>
          </a:p>
        </p:txBody>
      </p:sp>
      <p:sp>
        <p:nvSpPr>
          <p:cNvPr id="11" name="Text 7"/>
          <p:cNvSpPr/>
          <p:nvPr/>
        </p:nvSpPr>
        <p:spPr>
          <a:xfrm>
            <a:off x="793790" y="6402586"/>
            <a:ext cx="57276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Thai Language Hut</a:t>
            </a:r>
            <a:endParaRPr 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832366"/>
            <a:ext cx="5670590" cy="708779"/>
          </a:xfrm>
          <a:prstGeom prst="rect">
            <a:avLst/>
          </a:prstGeom>
          <a:noFill/>
          <a:ln/>
        </p:spPr>
        <p:txBody>
          <a:bodyPr wrap="none" lIns="0" tIns="0" rIns="0" bIns="0" rtlCol="0" anchor="t"/>
          <a:lstStyle/>
          <a:p>
            <a:pPr algn="l" indent="0" marL="0">
              <a:lnSpc>
                <a:spcPts val="5550"/>
              </a:lnSpc>
              <a:buNone/>
            </a:pPr>
            <a:r>
              <a:rPr lang="en-US" sz="4450" b="1" dirty="0">
                <a:solidFill>
                  <a:srgbClr val="253A7E"/>
                </a:solidFill>
                <a:latin typeface="Bitter Bold" pitchFamily="34" charset="0"/>
                <a:ea typeface="Bitter Bold" pitchFamily="34" charset="-122"/>
                <a:cs typeface="Bitter Bold" pitchFamily="34" charset="-120"/>
              </a:rPr>
              <a:t>The North</a:t>
            </a:r>
            <a:endParaRPr lang="en-US" sz="4450" dirty="0"/>
          </a:p>
        </p:txBody>
      </p:sp>
      <p:sp>
        <p:nvSpPr>
          <p:cNvPr id="3" name="Text 1"/>
          <p:cNvSpPr/>
          <p:nvPr/>
        </p:nvSpPr>
        <p:spPr>
          <a:xfrm>
            <a:off x="793790" y="1881307"/>
            <a:ext cx="7490341" cy="354330"/>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Characterized by forested mountains and cooler climate</a:t>
            </a:r>
            <a:endParaRPr lang="en-US" sz="2200" dirty="0"/>
          </a:p>
        </p:txBody>
      </p:sp>
      <p:pic>
        <p:nvPicPr>
          <p:cNvPr id="4" name="Image 0" descr="preencoded.png">    </p:cNvPr>
          <p:cNvPicPr>
            <a:picLocks noChangeAspect="1"/>
          </p:cNvPicPr>
          <p:nvPr/>
        </p:nvPicPr>
        <p:blipFill>
          <a:blip r:embed="rId1"/>
          <a:stretch>
            <a:fillRect/>
          </a:stretch>
        </p:blipFill>
        <p:spPr>
          <a:xfrm>
            <a:off x="793790" y="2830949"/>
            <a:ext cx="3978116" cy="2653308"/>
          </a:xfrm>
          <a:prstGeom prst="rect">
            <a:avLst/>
          </a:prstGeom>
        </p:spPr>
      </p:pic>
      <p:sp>
        <p:nvSpPr>
          <p:cNvPr id="5" name="Text 2"/>
          <p:cNvSpPr/>
          <p:nvPr/>
        </p:nvSpPr>
        <p:spPr>
          <a:xfrm>
            <a:off x="793790" y="5739408"/>
            <a:ext cx="397811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Doi Inthanon, Chiang Mai</a:t>
            </a:r>
            <a:endParaRPr lang="en-US" sz="1750" dirty="0"/>
          </a:p>
        </p:txBody>
      </p:sp>
      <p:pic>
        <p:nvPicPr>
          <p:cNvPr id="6" name="Image 1" descr="preencoded.png">    </p:cNvPr>
          <p:cNvPicPr>
            <a:picLocks noChangeAspect="1"/>
          </p:cNvPicPr>
          <p:nvPr/>
        </p:nvPicPr>
        <p:blipFill>
          <a:blip r:embed="rId2"/>
          <a:stretch>
            <a:fillRect/>
          </a:stretch>
        </p:blipFill>
        <p:spPr>
          <a:xfrm>
            <a:off x="5332928" y="2830949"/>
            <a:ext cx="3979545" cy="2652951"/>
          </a:xfrm>
          <a:prstGeom prst="rect">
            <a:avLst/>
          </a:prstGeom>
        </p:spPr>
      </p:pic>
      <p:sp>
        <p:nvSpPr>
          <p:cNvPr id="7" name="Text 3"/>
          <p:cNvSpPr/>
          <p:nvPr/>
        </p:nvSpPr>
        <p:spPr>
          <a:xfrm>
            <a:off x="5332928" y="5739051"/>
            <a:ext cx="3979545"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Doi Pha Hee, Chiang Rai</a:t>
            </a:r>
            <a:endParaRPr lang="en-US" sz="1750" dirty="0"/>
          </a:p>
        </p:txBody>
      </p:sp>
      <p:pic>
        <p:nvPicPr>
          <p:cNvPr id="8" name="Image 2" descr="preencoded.png">    </p:cNvPr>
          <p:cNvPicPr>
            <a:picLocks noChangeAspect="1"/>
          </p:cNvPicPr>
          <p:nvPr/>
        </p:nvPicPr>
        <p:blipFill>
          <a:blip r:embed="rId3"/>
          <a:stretch>
            <a:fillRect/>
          </a:stretch>
        </p:blipFill>
        <p:spPr>
          <a:xfrm>
            <a:off x="9873496" y="2830949"/>
            <a:ext cx="3978116" cy="2650927"/>
          </a:xfrm>
          <a:prstGeom prst="rect">
            <a:avLst/>
          </a:prstGeom>
        </p:spPr>
      </p:pic>
      <p:sp>
        <p:nvSpPr>
          <p:cNvPr id="9" name="Text 4"/>
          <p:cNvSpPr/>
          <p:nvPr/>
        </p:nvSpPr>
        <p:spPr>
          <a:xfrm>
            <a:off x="9873496" y="5737027"/>
            <a:ext cx="3978116" cy="362903"/>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itter" pitchFamily="34" charset="0"/>
                <a:ea typeface="Bitter" pitchFamily="34" charset="-122"/>
                <a:cs typeface="Bitter" pitchFamily="34" charset="-120"/>
              </a:rPr>
              <a:t>Doi Ang Khang, Chiang Mai</a:t>
            </a:r>
            <a:endParaRPr lang="en-US" sz="1750" dirty="0"/>
          </a:p>
        </p:txBody>
      </p:sp>
      <p:sp>
        <p:nvSpPr>
          <p:cNvPr id="10" name="Text 5"/>
          <p:cNvSpPr/>
          <p:nvPr/>
        </p:nvSpPr>
        <p:spPr>
          <a:xfrm>
            <a:off x="793790" y="6561534"/>
            <a:ext cx="13042821" cy="290274"/>
          </a:xfrm>
          <a:prstGeom prst="rect">
            <a:avLst/>
          </a:prstGeom>
          <a:noFill/>
          <a:ln/>
        </p:spPr>
        <p:txBody>
          <a:bodyPr wrap="none" lIns="0" tIns="0" rIns="0" bIns="0" rtlCol="0" anchor="t"/>
          <a:lstStyle/>
          <a:p>
            <a:pPr algn="l" indent="0" marL="0">
              <a:lnSpc>
                <a:spcPts val="2250"/>
              </a:lnSpc>
              <a:buNone/>
            </a:pPr>
            <a:endParaRPr lang="en-US" sz="1400" dirty="0"/>
          </a:p>
        </p:txBody>
      </p:sp>
      <p:sp>
        <p:nvSpPr>
          <p:cNvPr id="11" name="Text 6"/>
          <p:cNvSpPr/>
          <p:nvPr/>
        </p:nvSpPr>
        <p:spPr>
          <a:xfrm>
            <a:off x="793790" y="7106960"/>
            <a:ext cx="13042821" cy="290274"/>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Khun Kay, Chillpainai, Thai Rath</a:t>
            </a:r>
            <a:endParaRPr lang="en-US" sz="1400" dirty="0"/>
          </a:p>
        </p:txBody>
      </p:sp>
      <p:pic>
        <p:nvPicPr>
          <p:cNvPr id="12" name="Image 3" descr="preencoded.png">    </p:cNvPr>
          <p:cNvPicPr>
            <a:picLocks noChangeAspect="1"/>
          </p:cNvPicPr>
          <p:nvPr/>
        </p:nvPicPr>
        <p:blipFill>
          <a:blip r:embed="rId4"/>
          <a:stretch>
            <a:fillRect/>
          </a:stretch>
        </p:blipFill>
        <p:spPr>
          <a:xfrm>
            <a:off x="13629561" y="228600"/>
            <a:ext cx="772239" cy="60186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89503" y="620316"/>
            <a:ext cx="5639276" cy="704850"/>
          </a:xfrm>
          <a:prstGeom prst="rect">
            <a:avLst/>
          </a:prstGeom>
          <a:noFill/>
          <a:ln/>
        </p:spPr>
        <p:txBody>
          <a:bodyPr wrap="none" lIns="0" tIns="0" rIns="0" bIns="0" rtlCol="0" anchor="t"/>
          <a:lstStyle/>
          <a:p>
            <a:pPr algn="l" indent="0" marL="0">
              <a:lnSpc>
                <a:spcPts val="5550"/>
              </a:lnSpc>
              <a:buNone/>
            </a:pPr>
            <a:r>
              <a:rPr lang="en-US" sz="4400" b="1" dirty="0">
                <a:solidFill>
                  <a:srgbClr val="253A7E"/>
                </a:solidFill>
                <a:latin typeface="Bitter Bold" pitchFamily="34" charset="0"/>
                <a:ea typeface="Bitter Bold" pitchFamily="34" charset="-122"/>
                <a:cs typeface="Bitter Bold" pitchFamily="34" charset="-120"/>
              </a:rPr>
              <a:t>The Central</a:t>
            </a:r>
            <a:endParaRPr lang="en-US" sz="4400" dirty="0"/>
          </a:p>
        </p:txBody>
      </p:sp>
      <p:sp>
        <p:nvSpPr>
          <p:cNvPr id="3" name="Text 1"/>
          <p:cNvSpPr/>
          <p:nvPr/>
        </p:nvSpPr>
        <p:spPr>
          <a:xfrm>
            <a:off x="789503" y="1663422"/>
            <a:ext cx="12147113" cy="352425"/>
          </a:xfrm>
          <a:prstGeom prst="rect">
            <a:avLst/>
          </a:prstGeom>
          <a:noFill/>
          <a:ln/>
        </p:spPr>
        <p:txBody>
          <a:bodyPr wrap="none" lIns="0" tIns="0" rIns="0" bIns="0" rtlCol="0" anchor="t"/>
          <a:lstStyle/>
          <a:p>
            <a:pPr algn="l" indent="0" marL="0">
              <a:lnSpc>
                <a:spcPts val="2750"/>
              </a:lnSpc>
              <a:buNone/>
            </a:pPr>
            <a:r>
              <a:rPr lang="en-US" sz="2200" b="1" dirty="0">
                <a:solidFill>
                  <a:srgbClr val="253A7E"/>
                </a:solidFill>
                <a:latin typeface="Bitter Bold" pitchFamily="34" charset="0"/>
                <a:ea typeface="Bitter Bold" pitchFamily="34" charset="-122"/>
                <a:cs typeface="Bitter Bold" pitchFamily="34" charset="-120"/>
              </a:rPr>
              <a:t>Known as the "Rice Bowl of Thailand," it features agricultural fields, rivers, and flood plains. </a:t>
            </a:r>
            <a:endParaRPr lang="en-US" sz="2200" dirty="0"/>
          </a:p>
        </p:txBody>
      </p:sp>
      <p:pic>
        <p:nvPicPr>
          <p:cNvPr id="4" name="Image 0" descr="preencoded.png">    </p:cNvPr>
          <p:cNvPicPr>
            <a:picLocks noChangeAspect="1"/>
          </p:cNvPicPr>
          <p:nvPr/>
        </p:nvPicPr>
        <p:blipFill>
          <a:blip r:embed="rId1"/>
          <a:stretch>
            <a:fillRect/>
          </a:stretch>
        </p:blipFill>
        <p:spPr>
          <a:xfrm>
            <a:off x="789503" y="2607826"/>
            <a:ext cx="5463897" cy="3644860"/>
          </a:xfrm>
          <a:prstGeom prst="rect">
            <a:avLst/>
          </a:prstGeom>
        </p:spPr>
      </p:pic>
      <p:sp>
        <p:nvSpPr>
          <p:cNvPr id="5" name="Text 2"/>
          <p:cNvSpPr/>
          <p:nvPr/>
        </p:nvSpPr>
        <p:spPr>
          <a:xfrm>
            <a:off x="789503" y="6506408"/>
            <a:ext cx="6249114" cy="360998"/>
          </a:xfrm>
          <a:prstGeom prst="rect">
            <a:avLst/>
          </a:prstGeom>
          <a:noFill/>
          <a:ln/>
        </p:spPr>
        <p:txBody>
          <a:bodyPr wrap="none" lIns="0" tIns="0" rIns="0" bIns="0" rtlCol="0" anchor="t"/>
          <a:lstStyle/>
          <a:p>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Rice fields in Ayutthaya</a:t>
            </a:r>
            <a:endParaRPr lang="en-US" sz="1750" dirty="0"/>
          </a:p>
        </p:txBody>
      </p:sp>
      <p:pic>
        <p:nvPicPr>
          <p:cNvPr id="6" name="Image 1" descr="preencoded.png">    </p:cNvPr>
          <p:cNvPicPr>
            <a:picLocks noChangeAspect="1"/>
          </p:cNvPicPr>
          <p:nvPr/>
        </p:nvPicPr>
        <p:blipFill>
          <a:blip r:embed="rId2"/>
          <a:stretch>
            <a:fillRect/>
          </a:stretch>
        </p:blipFill>
        <p:spPr>
          <a:xfrm>
            <a:off x="7596545" y="2607826"/>
            <a:ext cx="5463897" cy="3638907"/>
          </a:xfrm>
          <a:prstGeom prst="rect">
            <a:avLst/>
          </a:prstGeom>
        </p:spPr>
      </p:pic>
      <p:sp>
        <p:nvSpPr>
          <p:cNvPr id="7" name="Text 3"/>
          <p:cNvSpPr/>
          <p:nvPr/>
        </p:nvSpPr>
        <p:spPr>
          <a:xfrm>
            <a:off x="7596545" y="6500455"/>
            <a:ext cx="6251853" cy="360998"/>
          </a:xfrm>
          <a:prstGeom prst="rect">
            <a:avLst/>
          </a:prstGeom>
          <a:noFill/>
          <a:ln/>
        </p:spPr>
        <p:txBody>
          <a:bodyPr wrap="none" lIns="0" tIns="0" rIns="0" bIns="0" rtlCol="0" anchor="t"/>
          <a:lstStyle/>
          <a:p>
            <a:pPr algn="l" indent="0" marL="0">
              <a:lnSpc>
                <a:spcPts val="2800"/>
              </a:lnSpc>
              <a:buNone/>
            </a:pPr>
            <a:r>
              <a:rPr lang="en-US" sz="1750" b="1" dirty="0">
                <a:solidFill>
                  <a:srgbClr val="000000"/>
                </a:solidFill>
                <a:latin typeface="Bitter" pitchFamily="34" charset="0"/>
                <a:ea typeface="Bitter" pitchFamily="34" charset="-122"/>
                <a:cs typeface="Bitter" pitchFamily="34" charset="-120"/>
              </a:rPr>
              <a:t>Chao Phraya Dam, Chai Nat</a:t>
            </a:r>
            <a:endParaRPr lang="en-US" sz="1750" dirty="0"/>
          </a:p>
        </p:txBody>
      </p:sp>
      <p:sp>
        <p:nvSpPr>
          <p:cNvPr id="8" name="Text 4"/>
          <p:cNvSpPr/>
          <p:nvPr/>
        </p:nvSpPr>
        <p:spPr>
          <a:xfrm>
            <a:off x="789503" y="7324130"/>
            <a:ext cx="13051393" cy="288727"/>
          </a:xfrm>
          <a:prstGeom prst="rect">
            <a:avLst/>
          </a:prstGeom>
          <a:noFill/>
          <a:ln/>
        </p:spPr>
        <p:txBody>
          <a:bodyPr wrap="none" lIns="0" tIns="0" rIns="0" bIns="0" rtlCol="0" anchor="t"/>
          <a:lstStyle/>
          <a:p>
            <a:pPr algn="l" indent="0" marL="0">
              <a:lnSpc>
                <a:spcPts val="2250"/>
              </a:lnSpc>
              <a:buNone/>
            </a:pPr>
            <a:r>
              <a:rPr lang="en-US" sz="1400" dirty="0">
                <a:solidFill>
                  <a:srgbClr val="000000"/>
                </a:solidFill>
                <a:latin typeface="Bitter" pitchFamily="34" charset="0"/>
                <a:ea typeface="Bitter" pitchFamily="34" charset="-122"/>
                <a:cs typeface="Bitter" pitchFamily="34" charset="-120"/>
              </a:rPr>
              <a:t>Photo credit: Bangkokpost</a:t>
            </a:r>
            <a:endParaRPr lang="en-US" sz="1400" dirty="0"/>
          </a:p>
        </p:txBody>
      </p:sp>
      <p:pic>
        <p:nvPicPr>
          <p:cNvPr id="9" name="Image 2" descr="preencoded.png">    </p:cNvPr>
          <p:cNvPicPr>
            <a:picLocks noChangeAspect="1"/>
          </p:cNvPicPr>
          <p:nvPr/>
        </p:nvPicPr>
        <p:blipFill>
          <a:blip r:embed="rId3"/>
          <a:stretch>
            <a:fillRect/>
          </a:stretch>
        </p:blipFill>
        <p:spPr>
          <a:xfrm>
            <a:off x="13629561" y="228600"/>
            <a:ext cx="772239" cy="60186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49</Slides>
  <Notes>49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49</vt:i4>
      </vt:variant>
    </vt:vector>
  </HeadingPairs>
  <TitlesOfParts>
    <vt:vector size="52"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2025-05-27T07:22:00Z</dcterms:created>
  <dcterms:modified xsi:type="dcterms:W3CDTF">2025-05-27T07:22:00Z</dcterms:modified>
</cp:coreProperties>
</file>