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Lst>
  <p:sldSz cy="10287000" cx="18288000"/>
  <p:notesSz cx="6858000" cy="9144000"/>
  <p:embeddedFontLst>
    <p:embeddedFont>
      <p:font typeface="Bitter"/>
      <p:bold r:id="rId64"/>
      <p:boldItalic r:id="rId6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66" roundtripDataSignature="AMtx7mg1O9Mch4U+g1h7KaFOwLUcAWcdh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font" Target="fonts/Bitter-bold.fntdata"/><Relationship Id="rId63" Type="http://schemas.openxmlformats.org/officeDocument/2006/relationships/slide" Target="slides/slide58.xml"/><Relationship Id="rId22" Type="http://schemas.openxmlformats.org/officeDocument/2006/relationships/slide" Target="slides/slide17.xml"/><Relationship Id="rId66" Type="http://customschemas.google.com/relationships/presentationmetadata" Target="metadata"/><Relationship Id="rId21" Type="http://schemas.openxmlformats.org/officeDocument/2006/relationships/slide" Target="slides/slide16.xml"/><Relationship Id="rId65" Type="http://schemas.openxmlformats.org/officeDocument/2006/relationships/font" Target="fonts/Bitter-boldItalic.fntdata"/><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86" name="Google Shape;86;p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87" name="Google Shape;87;p1: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a:t>
            </a:r>
            <a:endParaRPr/>
          </a:p>
        </p:txBody>
      </p:sp>
      <p:sp>
        <p:nvSpPr>
          <p:cNvPr id="89" name="Google Shape;89;p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90" name="Google Shape;90;p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254" name="Google Shape;254;p1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255" name="Google Shape;255;p10: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1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10</a:t>
            </a:r>
            <a:endParaRPr/>
          </a:p>
        </p:txBody>
      </p:sp>
      <p:sp>
        <p:nvSpPr>
          <p:cNvPr id="257" name="Google Shape;257;p1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258" name="Google Shape;258;p1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272" name="Google Shape;272;p1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273" name="Google Shape;273;p11: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11</a:t>
            </a:r>
            <a:endParaRPr/>
          </a:p>
        </p:txBody>
      </p:sp>
      <p:sp>
        <p:nvSpPr>
          <p:cNvPr id="275" name="Google Shape;275;p1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276" name="Google Shape;276;p1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292" name="Google Shape;292;p1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293" name="Google Shape;293;p12: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1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12</a:t>
            </a:r>
            <a:endParaRPr/>
          </a:p>
        </p:txBody>
      </p:sp>
      <p:sp>
        <p:nvSpPr>
          <p:cNvPr id="295" name="Google Shape;295;p1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296" name="Google Shape;296;p1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309" name="Google Shape;309;p1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310" name="Google Shape;310;p13: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1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13</a:t>
            </a:r>
            <a:endParaRPr/>
          </a:p>
        </p:txBody>
      </p:sp>
      <p:sp>
        <p:nvSpPr>
          <p:cNvPr id="312" name="Google Shape;312;p1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313" name="Google Shape;313;p1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326" name="Google Shape;326;p1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327" name="Google Shape;327;p14: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14</a:t>
            </a:r>
            <a:endParaRPr/>
          </a:p>
        </p:txBody>
      </p:sp>
      <p:sp>
        <p:nvSpPr>
          <p:cNvPr id="329" name="Google Shape;329;p1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330" name="Google Shape;330;p1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341" name="Google Shape;341;p1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342" name="Google Shape;342;p15: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p1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15</a:t>
            </a:r>
            <a:endParaRPr/>
          </a:p>
        </p:txBody>
      </p:sp>
      <p:sp>
        <p:nvSpPr>
          <p:cNvPr id="344" name="Google Shape;344;p1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345" name="Google Shape;345;p1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360" name="Google Shape;360;p1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361" name="Google Shape;361;p16: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p1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16</a:t>
            </a:r>
            <a:endParaRPr/>
          </a:p>
        </p:txBody>
      </p:sp>
      <p:sp>
        <p:nvSpPr>
          <p:cNvPr id="363" name="Google Shape;363;p1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364" name="Google Shape;364;p1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382" name="Google Shape;382;p1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383" name="Google Shape;383;p17: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4" name="Google Shape;384;p1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17</a:t>
            </a:r>
            <a:endParaRPr/>
          </a:p>
        </p:txBody>
      </p:sp>
      <p:sp>
        <p:nvSpPr>
          <p:cNvPr id="385" name="Google Shape;385;p1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386" name="Google Shape;386;p1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1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399" name="Google Shape;399;p1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400" name="Google Shape;400;p18: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p1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18</a:t>
            </a:r>
            <a:endParaRPr/>
          </a:p>
        </p:txBody>
      </p:sp>
      <p:sp>
        <p:nvSpPr>
          <p:cNvPr id="402" name="Google Shape;402;p1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403" name="Google Shape;403;p1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1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418" name="Google Shape;418;p1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419" name="Google Shape;419;p19: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p1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19</a:t>
            </a:r>
            <a:endParaRPr/>
          </a:p>
        </p:txBody>
      </p:sp>
      <p:sp>
        <p:nvSpPr>
          <p:cNvPr id="421" name="Google Shape;421;p1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422" name="Google Shape;422;p1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01" name="Google Shape;101;p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102" name="Google Shape;102;p2: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a:t>
            </a:r>
            <a:endParaRPr/>
          </a:p>
        </p:txBody>
      </p:sp>
      <p:sp>
        <p:nvSpPr>
          <p:cNvPr id="104" name="Google Shape;104;p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105" name="Google Shape;105;p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2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442" name="Google Shape;442;p2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443" name="Google Shape;443;p20: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p2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20</a:t>
            </a:r>
            <a:endParaRPr/>
          </a:p>
        </p:txBody>
      </p:sp>
      <p:sp>
        <p:nvSpPr>
          <p:cNvPr id="445" name="Google Shape;445;p2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446" name="Google Shape;446;p2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2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458" name="Google Shape;458;p2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459" name="Google Shape;459;p21: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p2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20</a:t>
            </a:r>
            <a:endParaRPr/>
          </a:p>
        </p:txBody>
      </p:sp>
      <p:sp>
        <p:nvSpPr>
          <p:cNvPr id="461" name="Google Shape;461;p2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462" name="Google Shape;462;p2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p2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474" name="Google Shape;474;p2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475" name="Google Shape;475;p22: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p2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20</a:t>
            </a:r>
            <a:endParaRPr/>
          </a:p>
        </p:txBody>
      </p:sp>
      <p:sp>
        <p:nvSpPr>
          <p:cNvPr id="477" name="Google Shape;477;p2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478" name="Google Shape;478;p2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2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490" name="Google Shape;490;p2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491" name="Google Shape;491;p23: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p2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21</a:t>
            </a:r>
            <a:endParaRPr/>
          </a:p>
        </p:txBody>
      </p:sp>
      <p:sp>
        <p:nvSpPr>
          <p:cNvPr id="493" name="Google Shape;493;p2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494" name="Google Shape;494;p2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2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504" name="Google Shape;504;p2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505" name="Google Shape;505;p24: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p2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21</a:t>
            </a:r>
            <a:endParaRPr/>
          </a:p>
        </p:txBody>
      </p:sp>
      <p:sp>
        <p:nvSpPr>
          <p:cNvPr id="507" name="Google Shape;507;p2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508" name="Google Shape;508;p2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2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518" name="Google Shape;518;p2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519" name="Google Shape;519;p25: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0" name="Google Shape;520;p2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21</a:t>
            </a:r>
            <a:endParaRPr/>
          </a:p>
        </p:txBody>
      </p:sp>
      <p:sp>
        <p:nvSpPr>
          <p:cNvPr id="521" name="Google Shape;521;p2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522" name="Google Shape;522;p2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2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532" name="Google Shape;532;p2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533" name="Google Shape;533;p26: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4" name="Google Shape;534;p2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22</a:t>
            </a:r>
            <a:endParaRPr/>
          </a:p>
        </p:txBody>
      </p:sp>
      <p:sp>
        <p:nvSpPr>
          <p:cNvPr id="535" name="Google Shape;535;p2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536" name="Google Shape;536;p2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2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553" name="Google Shape;553;p2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554" name="Google Shape;554;p27: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5" name="Google Shape;555;p2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23</a:t>
            </a:r>
            <a:endParaRPr/>
          </a:p>
        </p:txBody>
      </p:sp>
      <p:sp>
        <p:nvSpPr>
          <p:cNvPr id="556" name="Google Shape;556;p2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557" name="Google Shape;557;p2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2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578" name="Google Shape;578;p2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579" name="Google Shape;579;p28: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0" name="Google Shape;580;p2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24</a:t>
            </a:r>
            <a:endParaRPr/>
          </a:p>
        </p:txBody>
      </p:sp>
      <p:sp>
        <p:nvSpPr>
          <p:cNvPr id="581" name="Google Shape;581;p2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582" name="Google Shape;582;p2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2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593" name="Google Shape;593;p2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594" name="Google Shape;594;p29: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5" name="Google Shape;595;p2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24</a:t>
            </a:r>
            <a:endParaRPr/>
          </a:p>
        </p:txBody>
      </p:sp>
      <p:sp>
        <p:nvSpPr>
          <p:cNvPr id="596" name="Google Shape;596;p2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597" name="Google Shape;597;p2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18" name="Google Shape;118;p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119" name="Google Shape;119;p3: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a:t>
            </a:r>
            <a:endParaRPr/>
          </a:p>
        </p:txBody>
      </p:sp>
      <p:sp>
        <p:nvSpPr>
          <p:cNvPr id="121" name="Google Shape;121;p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122" name="Google Shape;122;p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p3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606" name="Google Shape;606;p3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607" name="Google Shape;607;p30: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8" name="Google Shape;608;p3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25</a:t>
            </a:r>
            <a:endParaRPr/>
          </a:p>
        </p:txBody>
      </p:sp>
      <p:sp>
        <p:nvSpPr>
          <p:cNvPr id="609" name="Google Shape;609;p3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610" name="Google Shape;610;p3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3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627" name="Google Shape;627;p3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628" name="Google Shape;628;p31: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9" name="Google Shape;629;p3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28</a:t>
            </a:r>
            <a:endParaRPr/>
          </a:p>
        </p:txBody>
      </p:sp>
      <p:sp>
        <p:nvSpPr>
          <p:cNvPr id="630" name="Google Shape;630;p3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631" name="Google Shape;631;p3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p3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649" name="Google Shape;649;p3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650" name="Google Shape;650;p32: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1" name="Google Shape;651;p3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29</a:t>
            </a:r>
            <a:endParaRPr/>
          </a:p>
        </p:txBody>
      </p:sp>
      <p:sp>
        <p:nvSpPr>
          <p:cNvPr id="652" name="Google Shape;652;p3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653" name="Google Shape;653;p3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p3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665" name="Google Shape;665;p3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666" name="Google Shape;666;p33: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7" name="Google Shape;667;p3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29</a:t>
            </a:r>
            <a:endParaRPr/>
          </a:p>
        </p:txBody>
      </p:sp>
      <p:sp>
        <p:nvSpPr>
          <p:cNvPr id="668" name="Google Shape;668;p3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669" name="Google Shape;669;p3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3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681" name="Google Shape;681;p3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682" name="Google Shape;682;p34: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3" name="Google Shape;683;p3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29</a:t>
            </a:r>
            <a:endParaRPr/>
          </a:p>
        </p:txBody>
      </p:sp>
      <p:sp>
        <p:nvSpPr>
          <p:cNvPr id="684" name="Google Shape;684;p3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685" name="Google Shape;685;p3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p3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697" name="Google Shape;697;p3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698" name="Google Shape;698;p35: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9" name="Google Shape;699;p3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30</a:t>
            </a:r>
            <a:endParaRPr/>
          </a:p>
        </p:txBody>
      </p:sp>
      <p:sp>
        <p:nvSpPr>
          <p:cNvPr id="700" name="Google Shape;700;p3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701" name="Google Shape;701;p3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p3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716" name="Google Shape;716;p3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717" name="Google Shape;717;p36: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8" name="Google Shape;718;p3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31</a:t>
            </a:r>
            <a:endParaRPr/>
          </a:p>
        </p:txBody>
      </p:sp>
      <p:sp>
        <p:nvSpPr>
          <p:cNvPr id="719" name="Google Shape;719;p3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720" name="Google Shape;720;p3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p3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741" name="Google Shape;741;p3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742" name="Google Shape;742;p37: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3" name="Google Shape;743;p3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32</a:t>
            </a:r>
            <a:endParaRPr/>
          </a:p>
        </p:txBody>
      </p:sp>
      <p:sp>
        <p:nvSpPr>
          <p:cNvPr id="744" name="Google Shape;744;p3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745" name="Google Shape;745;p3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p3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761" name="Google Shape;761;p3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762" name="Google Shape;762;p38: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3" name="Google Shape;763;p3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33</a:t>
            </a:r>
            <a:endParaRPr/>
          </a:p>
        </p:txBody>
      </p:sp>
      <p:sp>
        <p:nvSpPr>
          <p:cNvPr id="764" name="Google Shape;764;p3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765" name="Google Shape;765;p3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p3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782" name="Google Shape;782;p3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783" name="Google Shape;783;p39: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4" name="Google Shape;784;p3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34</a:t>
            </a:r>
            <a:endParaRPr/>
          </a:p>
        </p:txBody>
      </p:sp>
      <p:sp>
        <p:nvSpPr>
          <p:cNvPr id="785" name="Google Shape;785;p3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786" name="Google Shape;786;p3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35" name="Google Shape;135;p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136" name="Google Shape;136;p4: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4</a:t>
            </a:r>
            <a:endParaRPr/>
          </a:p>
        </p:txBody>
      </p:sp>
      <p:sp>
        <p:nvSpPr>
          <p:cNvPr id="138" name="Google Shape;138;p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139" name="Google Shape;139;p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p4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800" name="Google Shape;800;p4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801" name="Google Shape;801;p40: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2" name="Google Shape;802;p4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35</a:t>
            </a:r>
            <a:endParaRPr/>
          </a:p>
        </p:txBody>
      </p:sp>
      <p:sp>
        <p:nvSpPr>
          <p:cNvPr id="803" name="Google Shape;803;p4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804" name="Google Shape;804;p4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p4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819" name="Google Shape;819;p4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820" name="Google Shape;820;p41: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1" name="Google Shape;821;p4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36</a:t>
            </a:r>
            <a:endParaRPr/>
          </a:p>
        </p:txBody>
      </p:sp>
      <p:sp>
        <p:nvSpPr>
          <p:cNvPr id="822" name="Google Shape;822;p4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823" name="Google Shape;823;p4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6" name="Shape 836"/>
        <p:cNvGrpSpPr/>
        <p:nvPr/>
      </p:nvGrpSpPr>
      <p:grpSpPr>
        <a:xfrm>
          <a:off x="0" y="0"/>
          <a:ext cx="0" cy="0"/>
          <a:chOff x="0" y="0"/>
          <a:chExt cx="0" cy="0"/>
        </a:xfrm>
      </p:grpSpPr>
      <p:sp>
        <p:nvSpPr>
          <p:cNvPr id="837" name="Google Shape;837;p4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838" name="Google Shape;838;p4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839" name="Google Shape;839;p42: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0" name="Google Shape;840;p4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37</a:t>
            </a:r>
            <a:endParaRPr/>
          </a:p>
        </p:txBody>
      </p:sp>
      <p:sp>
        <p:nvSpPr>
          <p:cNvPr id="841" name="Google Shape;841;p4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842" name="Google Shape;842;p4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2" name="Shape 852"/>
        <p:cNvGrpSpPr/>
        <p:nvPr/>
      </p:nvGrpSpPr>
      <p:grpSpPr>
        <a:xfrm>
          <a:off x="0" y="0"/>
          <a:ext cx="0" cy="0"/>
          <a:chOff x="0" y="0"/>
          <a:chExt cx="0" cy="0"/>
        </a:xfrm>
      </p:grpSpPr>
      <p:sp>
        <p:nvSpPr>
          <p:cNvPr id="853" name="Google Shape;853;p4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854" name="Google Shape;854;p4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855" name="Google Shape;855;p43: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6" name="Google Shape;856;p4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37</a:t>
            </a:r>
            <a:endParaRPr/>
          </a:p>
        </p:txBody>
      </p:sp>
      <p:sp>
        <p:nvSpPr>
          <p:cNvPr id="857" name="Google Shape;857;p4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858" name="Google Shape;858;p4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p4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870" name="Google Shape;870;p4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871" name="Google Shape;871;p44: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2" name="Google Shape;872;p4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37</a:t>
            </a:r>
            <a:endParaRPr/>
          </a:p>
        </p:txBody>
      </p:sp>
      <p:sp>
        <p:nvSpPr>
          <p:cNvPr id="873" name="Google Shape;873;p4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874" name="Google Shape;874;p4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4" name="Shape 884"/>
        <p:cNvGrpSpPr/>
        <p:nvPr/>
      </p:nvGrpSpPr>
      <p:grpSpPr>
        <a:xfrm>
          <a:off x="0" y="0"/>
          <a:ext cx="0" cy="0"/>
          <a:chOff x="0" y="0"/>
          <a:chExt cx="0" cy="0"/>
        </a:xfrm>
      </p:grpSpPr>
      <p:sp>
        <p:nvSpPr>
          <p:cNvPr id="885" name="Google Shape;885;p4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886" name="Google Shape;886;p4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887" name="Google Shape;887;p45: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8" name="Google Shape;888;p4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38</a:t>
            </a:r>
            <a:endParaRPr/>
          </a:p>
        </p:txBody>
      </p:sp>
      <p:sp>
        <p:nvSpPr>
          <p:cNvPr id="889" name="Google Shape;889;p4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890" name="Google Shape;890;p4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p4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905" name="Google Shape;905;p4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906" name="Google Shape;906;p46: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7" name="Google Shape;907;p4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39</a:t>
            </a:r>
            <a:endParaRPr/>
          </a:p>
        </p:txBody>
      </p:sp>
      <p:sp>
        <p:nvSpPr>
          <p:cNvPr id="908" name="Google Shape;908;p4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909" name="Google Shape;909;p4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9" name="Shape 919"/>
        <p:cNvGrpSpPr/>
        <p:nvPr/>
      </p:nvGrpSpPr>
      <p:grpSpPr>
        <a:xfrm>
          <a:off x="0" y="0"/>
          <a:ext cx="0" cy="0"/>
          <a:chOff x="0" y="0"/>
          <a:chExt cx="0" cy="0"/>
        </a:xfrm>
      </p:grpSpPr>
      <p:sp>
        <p:nvSpPr>
          <p:cNvPr id="920" name="Google Shape;920;p4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921" name="Google Shape;921;p4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922" name="Google Shape;922;p47: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3" name="Google Shape;923;p4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39</a:t>
            </a:r>
            <a:endParaRPr/>
          </a:p>
        </p:txBody>
      </p:sp>
      <p:sp>
        <p:nvSpPr>
          <p:cNvPr id="924" name="Google Shape;924;p4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925" name="Google Shape;925;p4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5" name="Shape 935"/>
        <p:cNvGrpSpPr/>
        <p:nvPr/>
      </p:nvGrpSpPr>
      <p:grpSpPr>
        <a:xfrm>
          <a:off x="0" y="0"/>
          <a:ext cx="0" cy="0"/>
          <a:chOff x="0" y="0"/>
          <a:chExt cx="0" cy="0"/>
        </a:xfrm>
      </p:grpSpPr>
      <p:sp>
        <p:nvSpPr>
          <p:cNvPr id="936" name="Google Shape;936;p4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937" name="Google Shape;937;p4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938" name="Google Shape;938;p48: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9" name="Google Shape;939;p4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39</a:t>
            </a:r>
            <a:endParaRPr/>
          </a:p>
        </p:txBody>
      </p:sp>
      <p:sp>
        <p:nvSpPr>
          <p:cNvPr id="940" name="Google Shape;940;p4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941" name="Google Shape;941;p4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p4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953" name="Google Shape;953;p4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954" name="Google Shape;954;p49: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5" name="Google Shape;955;p4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40</a:t>
            </a:r>
            <a:endParaRPr/>
          </a:p>
        </p:txBody>
      </p:sp>
      <p:sp>
        <p:nvSpPr>
          <p:cNvPr id="956" name="Google Shape;956;p4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957" name="Google Shape;957;p4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49" name="Google Shape;149;p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150" name="Google Shape;150;p5: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5</a:t>
            </a:r>
            <a:endParaRPr/>
          </a:p>
        </p:txBody>
      </p:sp>
      <p:sp>
        <p:nvSpPr>
          <p:cNvPr id="152" name="Google Shape;152;p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153" name="Google Shape;153;p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0" name="Shape 970"/>
        <p:cNvGrpSpPr/>
        <p:nvPr/>
      </p:nvGrpSpPr>
      <p:grpSpPr>
        <a:xfrm>
          <a:off x="0" y="0"/>
          <a:ext cx="0" cy="0"/>
          <a:chOff x="0" y="0"/>
          <a:chExt cx="0" cy="0"/>
        </a:xfrm>
      </p:grpSpPr>
      <p:sp>
        <p:nvSpPr>
          <p:cNvPr id="971" name="Google Shape;971;p5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972" name="Google Shape;972;p5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973" name="Google Shape;973;p50: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4" name="Google Shape;974;p5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41</a:t>
            </a:r>
            <a:endParaRPr/>
          </a:p>
        </p:txBody>
      </p:sp>
      <p:sp>
        <p:nvSpPr>
          <p:cNvPr id="975" name="Google Shape;975;p5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976" name="Google Shape;976;p5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2" name="Shape 992"/>
        <p:cNvGrpSpPr/>
        <p:nvPr/>
      </p:nvGrpSpPr>
      <p:grpSpPr>
        <a:xfrm>
          <a:off x="0" y="0"/>
          <a:ext cx="0" cy="0"/>
          <a:chOff x="0" y="0"/>
          <a:chExt cx="0" cy="0"/>
        </a:xfrm>
      </p:grpSpPr>
      <p:sp>
        <p:nvSpPr>
          <p:cNvPr id="993" name="Google Shape;993;p5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994" name="Google Shape;994;p5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995" name="Google Shape;995;p51: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6" name="Google Shape;996;p5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42</a:t>
            </a:r>
            <a:endParaRPr/>
          </a:p>
        </p:txBody>
      </p:sp>
      <p:sp>
        <p:nvSpPr>
          <p:cNvPr id="997" name="Google Shape;997;p5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998" name="Google Shape;998;p5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1" name="Shape 1011"/>
        <p:cNvGrpSpPr/>
        <p:nvPr/>
      </p:nvGrpSpPr>
      <p:grpSpPr>
        <a:xfrm>
          <a:off x="0" y="0"/>
          <a:ext cx="0" cy="0"/>
          <a:chOff x="0" y="0"/>
          <a:chExt cx="0" cy="0"/>
        </a:xfrm>
      </p:grpSpPr>
      <p:sp>
        <p:nvSpPr>
          <p:cNvPr id="1012" name="Google Shape;1012;p5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013" name="Google Shape;1013;p5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1014" name="Google Shape;1014;p52: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5" name="Google Shape;1015;p5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43</a:t>
            </a:r>
            <a:endParaRPr/>
          </a:p>
        </p:txBody>
      </p:sp>
      <p:sp>
        <p:nvSpPr>
          <p:cNvPr id="1016" name="Google Shape;1016;p5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1017" name="Google Shape;1017;p5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0" name="Shape 1030"/>
        <p:cNvGrpSpPr/>
        <p:nvPr/>
      </p:nvGrpSpPr>
      <p:grpSpPr>
        <a:xfrm>
          <a:off x="0" y="0"/>
          <a:ext cx="0" cy="0"/>
          <a:chOff x="0" y="0"/>
          <a:chExt cx="0" cy="0"/>
        </a:xfrm>
      </p:grpSpPr>
      <p:sp>
        <p:nvSpPr>
          <p:cNvPr id="1031" name="Google Shape;1031;p5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032" name="Google Shape;1032;p5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1033" name="Google Shape;1033;p53: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4" name="Google Shape;1034;p5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44</a:t>
            </a:r>
            <a:endParaRPr/>
          </a:p>
        </p:txBody>
      </p:sp>
      <p:sp>
        <p:nvSpPr>
          <p:cNvPr id="1035" name="Google Shape;1035;p5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1036" name="Google Shape;1036;p5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7" name="Shape 1047"/>
        <p:cNvGrpSpPr/>
        <p:nvPr/>
      </p:nvGrpSpPr>
      <p:grpSpPr>
        <a:xfrm>
          <a:off x="0" y="0"/>
          <a:ext cx="0" cy="0"/>
          <a:chOff x="0" y="0"/>
          <a:chExt cx="0" cy="0"/>
        </a:xfrm>
      </p:grpSpPr>
      <p:sp>
        <p:nvSpPr>
          <p:cNvPr id="1048" name="Google Shape;1048;p5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049" name="Google Shape;1049;p5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1050" name="Google Shape;1050;p54: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1" name="Google Shape;1051;p5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45</a:t>
            </a:r>
            <a:endParaRPr/>
          </a:p>
        </p:txBody>
      </p:sp>
      <p:sp>
        <p:nvSpPr>
          <p:cNvPr id="1052" name="Google Shape;1052;p5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1053" name="Google Shape;1053;p5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9" name="Shape 1069"/>
        <p:cNvGrpSpPr/>
        <p:nvPr/>
      </p:nvGrpSpPr>
      <p:grpSpPr>
        <a:xfrm>
          <a:off x="0" y="0"/>
          <a:ext cx="0" cy="0"/>
          <a:chOff x="0" y="0"/>
          <a:chExt cx="0" cy="0"/>
        </a:xfrm>
      </p:grpSpPr>
      <p:sp>
        <p:nvSpPr>
          <p:cNvPr id="1070" name="Google Shape;1070;p5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071" name="Google Shape;1071;p5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1072" name="Google Shape;1072;p55: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3" name="Google Shape;1073;p5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46</a:t>
            </a:r>
            <a:endParaRPr/>
          </a:p>
        </p:txBody>
      </p:sp>
      <p:sp>
        <p:nvSpPr>
          <p:cNvPr id="1074" name="Google Shape;1074;p5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1075" name="Google Shape;1075;p5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6" name="Shape 1086"/>
        <p:cNvGrpSpPr/>
        <p:nvPr/>
      </p:nvGrpSpPr>
      <p:grpSpPr>
        <a:xfrm>
          <a:off x="0" y="0"/>
          <a:ext cx="0" cy="0"/>
          <a:chOff x="0" y="0"/>
          <a:chExt cx="0" cy="0"/>
        </a:xfrm>
      </p:grpSpPr>
      <p:sp>
        <p:nvSpPr>
          <p:cNvPr id="1087" name="Google Shape;1087;p5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088" name="Google Shape;1088;p5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1089" name="Google Shape;1089;p56: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0" name="Google Shape;1090;p5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47</a:t>
            </a:r>
            <a:endParaRPr/>
          </a:p>
        </p:txBody>
      </p:sp>
      <p:sp>
        <p:nvSpPr>
          <p:cNvPr id="1091" name="Google Shape;1091;p5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1092" name="Google Shape;1092;p5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5" name="Shape 1105"/>
        <p:cNvGrpSpPr/>
        <p:nvPr/>
      </p:nvGrpSpPr>
      <p:grpSpPr>
        <a:xfrm>
          <a:off x="0" y="0"/>
          <a:ext cx="0" cy="0"/>
          <a:chOff x="0" y="0"/>
          <a:chExt cx="0" cy="0"/>
        </a:xfrm>
      </p:grpSpPr>
      <p:sp>
        <p:nvSpPr>
          <p:cNvPr id="1106" name="Google Shape;1106;p5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107" name="Google Shape;1107;p5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1108" name="Google Shape;1108;p57: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9" name="Google Shape;1109;p5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48</a:t>
            </a:r>
            <a:endParaRPr/>
          </a:p>
        </p:txBody>
      </p:sp>
      <p:sp>
        <p:nvSpPr>
          <p:cNvPr id="1110" name="Google Shape;1110;p5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1111" name="Google Shape;1111;p5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3" name="Shape 1123"/>
        <p:cNvGrpSpPr/>
        <p:nvPr/>
      </p:nvGrpSpPr>
      <p:grpSpPr>
        <a:xfrm>
          <a:off x="0" y="0"/>
          <a:ext cx="0" cy="0"/>
          <a:chOff x="0" y="0"/>
          <a:chExt cx="0" cy="0"/>
        </a:xfrm>
      </p:grpSpPr>
      <p:sp>
        <p:nvSpPr>
          <p:cNvPr id="1124" name="Google Shape;1124;p5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125" name="Google Shape;1125;p5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1126" name="Google Shape;1126;p58: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7" name="Google Shape;1127;p5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49</a:t>
            </a:r>
            <a:endParaRPr/>
          </a:p>
        </p:txBody>
      </p:sp>
      <p:sp>
        <p:nvSpPr>
          <p:cNvPr id="1128" name="Google Shape;1128;p5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1129" name="Google Shape;1129;p5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72" name="Google Shape;172;p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173" name="Google Shape;173;p6: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6</a:t>
            </a:r>
            <a:endParaRPr/>
          </a:p>
        </p:txBody>
      </p:sp>
      <p:sp>
        <p:nvSpPr>
          <p:cNvPr id="175" name="Google Shape;175;p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176" name="Google Shape;176;p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197" name="Google Shape;197;p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198" name="Google Shape;198;p7: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7</a:t>
            </a:r>
            <a:endParaRPr/>
          </a:p>
        </p:txBody>
      </p:sp>
      <p:sp>
        <p:nvSpPr>
          <p:cNvPr id="200" name="Google Shape;200;p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201" name="Google Shape;201;p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216" name="Google Shape;216;p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217" name="Google Shape;217;p8: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8</a:t>
            </a:r>
            <a:endParaRPr/>
          </a:p>
        </p:txBody>
      </p:sp>
      <p:sp>
        <p:nvSpPr>
          <p:cNvPr id="219" name="Google Shape;219;p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220" name="Google Shape;220;p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p>
        </p:txBody>
      </p:sp>
      <p:sp>
        <p:nvSpPr>
          <p:cNvPr id="236" name="Google Shape;236;p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1.7.2013</a:t>
            </a:r>
            <a:endParaRPr/>
          </a:p>
        </p:txBody>
      </p:sp>
      <p:sp>
        <p:nvSpPr>
          <p:cNvPr id="237" name="Google Shape;237;p9:notes"/>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9</a:t>
            </a:r>
            <a:endParaRPr/>
          </a:p>
        </p:txBody>
      </p:sp>
      <p:sp>
        <p:nvSpPr>
          <p:cNvPr id="239" name="Google Shape;239;p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p>
        </p:txBody>
      </p:sp>
      <p:sp>
        <p:nvSpPr>
          <p:cNvPr id="240" name="Google Shape;240;p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US" sz="1200" u="none" cap="none" strike="noStrike">
                <a:solidFill>
                  <a:schemeClr val="dk1"/>
                </a:solidFill>
                <a:latin typeface="Calibri"/>
                <a:ea typeface="Calibri"/>
                <a:cs typeface="Calibri"/>
                <a:sym typeface="Calibri"/>
              </a:rPr>
              <a: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6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6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6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6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69"/>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6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6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6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70"/>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70"/>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7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7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7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61"/>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6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2" name="Google Shape;22;p6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6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6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6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6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6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6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6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63"/>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63"/>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6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6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6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6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64"/>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64"/>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6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6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6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65"/>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65"/>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65"/>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65"/>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6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6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6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6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6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6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6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67"/>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67"/>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67"/>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6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6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6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68"/>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68"/>
          <p:cNvSpPr/>
          <p:nvPr>
            <p:ph idx="2" type="pic"/>
          </p:nvPr>
        </p:nvSpPr>
        <p:spPr>
          <a:xfrm>
            <a:off x="1792288" y="612775"/>
            <a:ext cx="5486400" cy="4114800"/>
          </a:xfrm>
          <a:prstGeom prst="rect">
            <a:avLst/>
          </a:prstGeom>
          <a:noFill/>
          <a:ln>
            <a:noFill/>
          </a:ln>
        </p:spPr>
      </p:sp>
      <p:sp>
        <p:nvSpPr>
          <p:cNvPr id="68" name="Google Shape;68;p68"/>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6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6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6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5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5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5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5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2.png"/><Relationship Id="rId5"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16.png"/><Relationship Id="rId5"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6.png"/><Relationship Id="rId4" Type="http://schemas.openxmlformats.org/officeDocument/2006/relationships/image" Target="../media/image25.png"/><Relationship Id="rId5" Type="http://schemas.openxmlformats.org/officeDocument/2006/relationships/image" Target="../media/image20.png"/><Relationship Id="rId6"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7.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1.png"/><Relationship Id="rId4" Type="http://schemas.openxmlformats.org/officeDocument/2006/relationships/image" Target="../media/image30.png"/><Relationship Id="rId5"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8.png"/><Relationship Id="rId4" Type="http://schemas.openxmlformats.org/officeDocument/2006/relationships/image" Target="../media/image18.png"/><Relationship Id="rId5"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2.png"/><Relationship Id="rId4" Type="http://schemas.openxmlformats.org/officeDocument/2006/relationships/image" Target="../media/image24.png"/><Relationship Id="rId5"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1.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2.png"/><Relationship Id="rId4" Type="http://schemas.openxmlformats.org/officeDocument/2006/relationships/image" Target="../media/image29.png"/><Relationship Id="rId5"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3.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mailto:info@thailandfoundation.or.th" TargetMode="Externa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9.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5.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7.jp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1.png"/><Relationship Id="rId4" Type="http://schemas.openxmlformats.org/officeDocument/2006/relationships/image" Target="../media/image40.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png"/><Relationship Id="rId4" Type="http://schemas.openxmlformats.org/officeDocument/2006/relationships/image" Target="../media/image4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1.png"/><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6.png"/><Relationship Id="rId4" Type="http://schemas.openxmlformats.org/officeDocument/2006/relationships/image" Target="../media/image42.png"/><Relationship Id="rId5" Type="http://schemas.openxmlformats.org/officeDocument/2006/relationships/image" Target="../media/image41.png"/><Relationship Id="rId6" Type="http://schemas.openxmlformats.org/officeDocument/2006/relationships/image" Target="../media/image34.png"/><Relationship Id="rId7"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8.png"/><Relationship Id="rId4" Type="http://schemas.openxmlformats.org/officeDocument/2006/relationships/image" Target="../media/image44.png"/><Relationship Id="rId5" Type="http://schemas.openxmlformats.org/officeDocument/2006/relationships/image" Target="../media/image46.png"/><Relationship Id="rId6" Type="http://schemas.openxmlformats.org/officeDocument/2006/relationships/image" Target="../media/image43.png"/><Relationship Id="rId7" Type="http://schemas.openxmlformats.org/officeDocument/2006/relationships/image" Target="../media/image1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50.png"/><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1.pn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mailto:info@thailandfoundation.or.th" TargetMode="External"/><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47.png"/><Relationship Id="rId4" Type="http://schemas.openxmlformats.org/officeDocument/2006/relationships/image" Target="../media/image56.png"/><Relationship Id="rId5" Type="http://schemas.openxmlformats.org/officeDocument/2006/relationships/image" Target="../media/image54.png"/><Relationship Id="rId6" Type="http://schemas.openxmlformats.org/officeDocument/2006/relationships/image" Target="../media/image60.png"/><Relationship Id="rId7" Type="http://schemas.openxmlformats.org/officeDocument/2006/relationships/image" Target="../media/image53.png"/><Relationship Id="rId8" Type="http://schemas.openxmlformats.org/officeDocument/2006/relationships/image" Target="../media/image1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78.png"/><Relationship Id="rId4" Type="http://schemas.openxmlformats.org/officeDocument/2006/relationships/image" Target="../media/image52.png"/><Relationship Id="rId5" Type="http://schemas.openxmlformats.org/officeDocument/2006/relationships/image" Target="../media/image11.png"/><Relationship Id="rId6" Type="http://schemas.openxmlformats.org/officeDocument/2006/relationships/hyperlink" Target="https://www.bangkokpost.com/thailand/general/3263378/chiang-mai-a-top-spot-for-digital-nomads-forbes" TargetMode="External"/><Relationship Id="rId7" Type="http://schemas.openxmlformats.org/officeDocument/2006/relationships/hyperlink" Target="https://www.travelandleisure.com/worlds-best-awards-best-cities-11952492"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55.png"/><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59.jpg"/><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57.png"/><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69.png"/><Relationship Id="rId4" Type="http://schemas.openxmlformats.org/officeDocument/2006/relationships/image" Target="../media/image58.png"/><Relationship Id="rId5" Type="http://schemas.openxmlformats.org/officeDocument/2006/relationships/image" Target="../media/image1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63.png"/><Relationship Id="rId4" Type="http://schemas.openxmlformats.org/officeDocument/2006/relationships/image" Target="../media/image61.png"/><Relationship Id="rId5" Type="http://schemas.openxmlformats.org/officeDocument/2006/relationships/image" Target="../media/image64.png"/><Relationship Id="rId6" Type="http://schemas.openxmlformats.org/officeDocument/2006/relationships/image" Target="../media/image66.png"/><Relationship Id="rId7" Type="http://schemas.openxmlformats.org/officeDocument/2006/relationships/image" Target="../media/image1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88.png"/><Relationship Id="rId4" Type="http://schemas.openxmlformats.org/officeDocument/2006/relationships/image" Target="../media/image62.png"/><Relationship Id="rId5" Type="http://schemas.openxmlformats.org/officeDocument/2006/relationships/image" Target="../media/image1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68.png"/><Relationship Id="rId4" Type="http://schemas.openxmlformats.org/officeDocument/2006/relationships/image" Target="../media/image65.png"/><Relationship Id="rId5" Type="http://schemas.openxmlformats.org/officeDocument/2006/relationships/image" Target="../media/image67.png"/><Relationship Id="rId6" Type="http://schemas.openxmlformats.org/officeDocument/2006/relationships/image" Target="../media/image73.png"/><Relationship Id="rId7" Type="http://schemas.openxmlformats.org/officeDocument/2006/relationships/image" Target="../media/image1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75.png"/><Relationship Id="rId4" Type="http://schemas.openxmlformats.org/officeDocument/2006/relationships/image" Target="../media/image70.png"/><Relationship Id="rId5"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71.png"/><Relationship Id="rId4" Type="http://schemas.openxmlformats.org/officeDocument/2006/relationships/image" Target="../media/image79.png"/><Relationship Id="rId5" Type="http://schemas.openxmlformats.org/officeDocument/2006/relationships/image" Target="../media/image1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93.png"/><Relationship Id="rId4" Type="http://schemas.openxmlformats.org/officeDocument/2006/relationships/image" Target="../media/image82.png"/><Relationship Id="rId5" Type="http://schemas.openxmlformats.org/officeDocument/2006/relationships/image" Target="../media/image1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74.png"/><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81.png"/><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77.png"/><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90.png"/><Relationship Id="rId4" Type="http://schemas.openxmlformats.org/officeDocument/2006/relationships/image" Target="../media/image72.png"/><Relationship Id="rId5" Type="http://schemas.openxmlformats.org/officeDocument/2006/relationships/image" Target="../media/image1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76.png"/><Relationship Id="rId4" Type="http://schemas.openxmlformats.org/officeDocument/2006/relationships/image" Target="../media/image1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80.png"/><Relationship Id="rId4" Type="http://schemas.openxmlformats.org/officeDocument/2006/relationships/image" Target="../media/image1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84.png"/><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85.png"/><Relationship Id="rId4" Type="http://schemas.openxmlformats.org/officeDocument/2006/relationships/image" Target="../media/image83.png"/><Relationship Id="rId5"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0.png"/><Relationship Id="rId5" Type="http://schemas.openxmlformats.org/officeDocument/2006/relationships/image" Target="../media/image1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103.png"/><Relationship Id="rId4" Type="http://schemas.openxmlformats.org/officeDocument/2006/relationships/image" Target="../media/image86.png"/><Relationship Id="rId5" Type="http://schemas.openxmlformats.org/officeDocument/2006/relationships/image" Target="../media/image87.png"/><Relationship Id="rId6" Type="http://schemas.openxmlformats.org/officeDocument/2006/relationships/image" Target="../media/image1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107.png"/><Relationship Id="rId4" Type="http://schemas.openxmlformats.org/officeDocument/2006/relationships/image" Target="../media/image89.png"/><Relationship Id="rId5" Type="http://schemas.openxmlformats.org/officeDocument/2006/relationships/image" Target="../media/image1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96.png"/><Relationship Id="rId4" Type="http://schemas.openxmlformats.org/officeDocument/2006/relationships/image" Target="../media/image91.png"/><Relationship Id="rId5" Type="http://schemas.openxmlformats.org/officeDocument/2006/relationships/image" Target="../media/image1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94.png"/><Relationship Id="rId4" Type="http://schemas.openxmlformats.org/officeDocument/2006/relationships/image" Target="../media/image92.png"/><Relationship Id="rId5" Type="http://schemas.openxmlformats.org/officeDocument/2006/relationships/image" Target="../media/image1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95.png"/><Relationship Id="rId4" Type="http://schemas.openxmlformats.org/officeDocument/2006/relationships/image" Target="../media/image98.png"/><Relationship Id="rId5" Type="http://schemas.openxmlformats.org/officeDocument/2006/relationships/image" Target="../media/image99.png"/><Relationship Id="rId6" Type="http://schemas.openxmlformats.org/officeDocument/2006/relationships/image" Target="../media/image1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108.png"/><Relationship Id="rId4" Type="http://schemas.openxmlformats.org/officeDocument/2006/relationships/image" Target="../media/image97.png"/><Relationship Id="rId5" Type="http://schemas.openxmlformats.org/officeDocument/2006/relationships/image" Target="../media/image1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104.png"/><Relationship Id="rId4" Type="http://schemas.openxmlformats.org/officeDocument/2006/relationships/image" Target="../media/image105.png"/><Relationship Id="rId5" Type="http://schemas.openxmlformats.org/officeDocument/2006/relationships/image" Target="../media/image1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101.png"/><Relationship Id="rId4" Type="http://schemas.openxmlformats.org/officeDocument/2006/relationships/image" Target="../media/image100.png"/><Relationship Id="rId5" Type="http://schemas.openxmlformats.org/officeDocument/2006/relationships/image" Target="../media/image1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106.png"/><Relationship Id="rId4" Type="http://schemas.openxmlformats.org/officeDocument/2006/relationships/image" Target="../media/image102.png"/><Relationship Id="rId5"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13.png"/><Relationship Id="rId5"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1.png"/><Relationship Id="rId4" Type="http://schemas.openxmlformats.org/officeDocument/2006/relationships/image" Target="../media/image23.png"/><Relationship Id="rId5"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1" name="Shape 91"/>
        <p:cNvGrpSpPr/>
        <p:nvPr/>
      </p:nvGrpSpPr>
      <p:grpSpPr>
        <a:xfrm>
          <a:off x="0" y="0"/>
          <a:ext cx="0" cy="0"/>
          <a:chOff x="0" y="0"/>
          <a:chExt cx="0" cy="0"/>
        </a:xfrm>
      </p:grpSpPr>
      <p:sp>
        <p:nvSpPr>
          <p:cNvPr id="92" name="Google Shape;92;p1"/>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93" name="Google Shape;93;p1"/>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94" name="Google Shape;94;p1"/>
          <p:cNvSpPr/>
          <p:nvPr/>
        </p:nvSpPr>
        <p:spPr>
          <a:xfrm>
            <a:off x="10744200" y="0"/>
            <a:ext cx="7543800" cy="10287000"/>
          </a:xfrm>
          <a:custGeom>
            <a:rect b="b" l="l" r="r" t="t"/>
            <a:pathLst>
              <a:path extrusionOk="0" h="13716000" w="10058400">
                <a:moveTo>
                  <a:pt x="0" y="0"/>
                </a:moveTo>
                <a:lnTo>
                  <a:pt x="10058400" y="0"/>
                </a:lnTo>
                <a:lnTo>
                  <a:pt x="10058400" y="13716000"/>
                </a:lnTo>
                <a:lnTo>
                  <a:pt x="0" y="13716000"/>
                </a:lnTo>
                <a:lnTo>
                  <a:pt x="0" y="0"/>
                </a:lnTo>
                <a:close/>
              </a:path>
            </a:pathLst>
          </a:custGeom>
          <a:blipFill rotWithShape="1">
            <a:blip r:embed="rId3">
              <a:alphaModFix/>
            </a:blip>
            <a:stretch>
              <a:fillRect b="0" l="0" r="0" t="0"/>
            </a:stretch>
          </a:blipFill>
          <a:ln>
            <a:noFill/>
          </a:ln>
        </p:spPr>
      </p:sp>
      <p:sp>
        <p:nvSpPr>
          <p:cNvPr descr="preencoded.png" id="95" name="Google Shape;95;p1"/>
          <p:cNvSpPr/>
          <p:nvPr/>
        </p:nvSpPr>
        <p:spPr>
          <a:xfrm>
            <a:off x="12399321" y="1453906"/>
            <a:ext cx="5534215" cy="7379018"/>
          </a:xfrm>
          <a:custGeom>
            <a:rect b="b" l="l" r="r" t="t"/>
            <a:pathLst>
              <a:path extrusionOk="0" h="9838690" w="7378954">
                <a:moveTo>
                  <a:pt x="0" y="0"/>
                </a:moveTo>
                <a:lnTo>
                  <a:pt x="7378954" y="0"/>
                </a:lnTo>
                <a:lnTo>
                  <a:pt x="7378954" y="9838690"/>
                </a:lnTo>
                <a:lnTo>
                  <a:pt x="0" y="9838690"/>
                </a:lnTo>
                <a:lnTo>
                  <a:pt x="0" y="0"/>
                </a:lnTo>
                <a:close/>
              </a:path>
            </a:pathLst>
          </a:custGeom>
          <a:blipFill rotWithShape="1">
            <a:blip r:embed="rId4">
              <a:alphaModFix/>
            </a:blip>
            <a:stretch>
              <a:fillRect b="-32" l="0" r="0" t="-32"/>
            </a:stretch>
          </a:blipFill>
          <a:ln>
            <a:noFill/>
          </a:ln>
        </p:spPr>
      </p:sp>
      <p:sp>
        <p:nvSpPr>
          <p:cNvPr id="96" name="Google Shape;96;p1"/>
          <p:cNvSpPr txBox="1"/>
          <p:nvPr/>
        </p:nvSpPr>
        <p:spPr>
          <a:xfrm>
            <a:off x="992238" y="3334788"/>
            <a:ext cx="7598273" cy="905027"/>
          </a:xfrm>
          <a:prstGeom prst="rect">
            <a:avLst/>
          </a:prstGeom>
          <a:noFill/>
          <a:ln>
            <a:noFill/>
          </a:ln>
        </p:spPr>
        <p:txBody>
          <a:bodyPr anchorCtr="0" anchor="t" bIns="0" lIns="0" spcFirstLastPara="1" rIns="0" wrap="square" tIns="0">
            <a:spAutoFit/>
          </a:bodyPr>
          <a:lstStyle/>
          <a:p>
            <a:pPr indent="0" lvl="0" marL="0" marR="0" rtl="0" algn="l">
              <a:lnSpc>
                <a:spcPct val="124721"/>
              </a:lnSpc>
              <a:spcBef>
                <a:spcPts val="0"/>
              </a:spcBef>
              <a:spcAft>
                <a:spcPts val="0"/>
              </a:spcAft>
              <a:buNone/>
            </a:pPr>
            <a:r>
              <a:rPr b="1" i="0" lang="en-US" sz="5562" u="none" cap="none" strike="noStrike">
                <a:solidFill>
                  <a:srgbClr val="253A7E"/>
                </a:solidFill>
                <a:latin typeface="Bitter"/>
                <a:ea typeface="Bitter"/>
                <a:cs typeface="Bitter"/>
                <a:sym typeface="Bitter"/>
              </a:rPr>
              <a:t>Geography of Thailand</a:t>
            </a:r>
            <a:endParaRPr/>
          </a:p>
        </p:txBody>
      </p:sp>
      <p:sp>
        <p:nvSpPr>
          <p:cNvPr id="97" name="Google Shape;97;p1"/>
          <p:cNvSpPr txBox="1"/>
          <p:nvPr/>
        </p:nvSpPr>
        <p:spPr>
          <a:xfrm>
            <a:off x="992238" y="4569771"/>
            <a:ext cx="9445523" cy="2252662"/>
          </a:xfrm>
          <a:prstGeom prst="rect">
            <a:avLst/>
          </a:prstGeom>
          <a:noFill/>
          <a:ln>
            <a:noFill/>
          </a:ln>
        </p:spPr>
        <p:txBody>
          <a:bodyPr anchorCtr="0" anchor="t" bIns="0" lIns="0" spcFirstLastPara="1" rIns="0" wrap="square" tIns="0">
            <a:spAutoFit/>
          </a:bodyPr>
          <a:lstStyle/>
          <a:p>
            <a:pPr indent="0" lvl="0" marL="0" marR="0" rtl="0" algn="l">
              <a:lnSpc>
                <a:spcPct val="162871"/>
              </a:lnSpc>
              <a:spcBef>
                <a:spcPts val="0"/>
              </a:spcBef>
              <a:spcAft>
                <a:spcPts val="0"/>
              </a:spcAft>
              <a:buNone/>
            </a:pPr>
            <a:r>
              <a:rPr b="0" i="0" lang="en-US" sz="2187" u="none" cap="none" strike="noStrike">
                <a:solidFill>
                  <a:srgbClr val="000000"/>
                </a:solidFill>
                <a:latin typeface="Bitter"/>
                <a:ea typeface="Bitter"/>
                <a:cs typeface="Bitter"/>
                <a:sym typeface="Bitter"/>
              </a:rPr>
              <a:t>Thailand, a country rich in </a:t>
            </a:r>
            <a:r>
              <a:rPr b="1" i="0" lang="en-US" sz="2187" u="none" cap="none" strike="noStrike">
                <a:solidFill>
                  <a:srgbClr val="000000"/>
                </a:solidFill>
                <a:latin typeface="Bitter"/>
                <a:ea typeface="Bitter"/>
                <a:cs typeface="Bitter"/>
                <a:sym typeface="Bitter"/>
              </a:rPr>
              <a:t>natural beauty </a:t>
            </a:r>
            <a:r>
              <a:rPr b="0" i="0" lang="en-US" sz="2187" u="none" cap="none" strike="noStrike">
                <a:solidFill>
                  <a:srgbClr val="000000"/>
                </a:solidFill>
                <a:latin typeface="Bitter"/>
                <a:ea typeface="Bitter"/>
                <a:cs typeface="Bitter"/>
                <a:sym typeface="Bitter"/>
              </a:rPr>
              <a:t>and </a:t>
            </a:r>
            <a:r>
              <a:rPr b="1" i="0" lang="en-US" sz="2187" u="none" cap="none" strike="noStrike">
                <a:solidFill>
                  <a:srgbClr val="000000"/>
                </a:solidFill>
                <a:latin typeface="Bitter"/>
                <a:ea typeface="Bitter"/>
                <a:cs typeface="Bitter"/>
                <a:sym typeface="Bitter"/>
              </a:rPr>
              <a:t>cultural heritage</a:t>
            </a:r>
            <a:r>
              <a:rPr b="0" i="0" lang="en-US" sz="2187" u="none" cap="none" strike="noStrike">
                <a:solidFill>
                  <a:srgbClr val="000000"/>
                </a:solidFill>
                <a:latin typeface="Bitter"/>
                <a:ea typeface="Bitter"/>
                <a:cs typeface="Bitter"/>
                <a:sym typeface="Bitter"/>
              </a:rPr>
              <a:t>, is located in the heart of Southeast Asia. This presentation will explore the </a:t>
            </a:r>
            <a:r>
              <a:rPr b="1" i="0" lang="en-US" sz="2187" u="none" cap="none" strike="noStrike">
                <a:solidFill>
                  <a:srgbClr val="000000"/>
                </a:solidFill>
                <a:latin typeface="Bitter"/>
                <a:ea typeface="Bitter"/>
                <a:cs typeface="Bitter"/>
                <a:sym typeface="Bitter"/>
              </a:rPr>
              <a:t>geography, regions, connectivity, and major cities</a:t>
            </a:r>
            <a:r>
              <a:rPr b="0" i="0" lang="en-US" sz="2187" u="none" cap="none" strike="noStrike">
                <a:solidFill>
                  <a:srgbClr val="000000"/>
                </a:solidFill>
                <a:latin typeface="Bitter"/>
                <a:ea typeface="Bitter"/>
                <a:cs typeface="Bitter"/>
                <a:sym typeface="Bitter"/>
              </a:rPr>
              <a:t> of Thailand, providing insights into its unique characteristics and global significance.</a:t>
            </a:r>
            <a:endParaRPr/>
          </a:p>
        </p:txBody>
      </p:sp>
      <p:sp>
        <p:nvSpPr>
          <p:cNvPr descr="preencoded.png" id="98" name="Google Shape;98;p1"/>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59" name="Shape 259"/>
        <p:cNvGrpSpPr/>
        <p:nvPr/>
      </p:nvGrpSpPr>
      <p:grpSpPr>
        <a:xfrm>
          <a:off x="0" y="0"/>
          <a:ext cx="0" cy="0"/>
          <a:chOff x="0" y="0"/>
          <a:chExt cx="0" cy="0"/>
        </a:xfrm>
      </p:grpSpPr>
      <p:sp>
        <p:nvSpPr>
          <p:cNvPr id="260" name="Google Shape;260;p10"/>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261" name="Google Shape;261;p10"/>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262" name="Google Shape;262;p10"/>
          <p:cNvSpPr txBox="1"/>
          <p:nvPr/>
        </p:nvSpPr>
        <p:spPr>
          <a:xfrm>
            <a:off x="983161" y="744588"/>
            <a:ext cx="7023202" cy="906361"/>
          </a:xfrm>
          <a:prstGeom prst="rect">
            <a:avLst/>
          </a:prstGeom>
          <a:noFill/>
          <a:ln>
            <a:noFill/>
          </a:ln>
        </p:spPr>
        <p:txBody>
          <a:bodyPr anchorCtr="0" anchor="t" bIns="0" lIns="0" spcFirstLastPara="1" rIns="0" wrap="square" tIns="0">
            <a:spAutoFit/>
          </a:bodyPr>
          <a:lstStyle/>
          <a:p>
            <a:pPr indent="0" lvl="0" marL="0" marR="0" rtl="0" algn="l">
              <a:lnSpc>
                <a:spcPct val="125000"/>
              </a:lnSpc>
              <a:spcBef>
                <a:spcPts val="0"/>
              </a:spcBef>
              <a:spcAft>
                <a:spcPts val="0"/>
              </a:spcAft>
              <a:buNone/>
            </a:pPr>
            <a:r>
              <a:rPr b="1" i="0" lang="en-US" sz="5500" u="none" cap="none" strike="noStrike">
                <a:solidFill>
                  <a:srgbClr val="253A7E"/>
                </a:solidFill>
                <a:latin typeface="Bitter"/>
                <a:ea typeface="Bitter"/>
                <a:cs typeface="Bitter"/>
                <a:sym typeface="Bitter"/>
              </a:rPr>
              <a:t>The Northeast </a:t>
            </a:r>
            <a:endParaRPr/>
          </a:p>
        </p:txBody>
      </p:sp>
      <p:sp>
        <p:nvSpPr>
          <p:cNvPr id="263" name="Google Shape;263;p10"/>
          <p:cNvSpPr txBox="1"/>
          <p:nvPr/>
        </p:nvSpPr>
        <p:spPr>
          <a:xfrm>
            <a:off x="983161" y="2053228"/>
            <a:ext cx="11540280" cy="458095"/>
          </a:xfrm>
          <a:prstGeom prst="rect">
            <a:avLst/>
          </a:prstGeom>
          <a:noFill/>
          <a:ln>
            <a:noFill/>
          </a:ln>
        </p:spPr>
        <p:txBody>
          <a:bodyPr anchorCtr="0" anchor="t" bIns="0" lIns="0" spcFirstLastPara="1" rIns="0" wrap="square" tIns="0">
            <a:spAutoFit/>
          </a:bodyPr>
          <a:lstStyle/>
          <a:p>
            <a:pPr indent="0" lvl="0" marL="0" marR="0" rtl="0" algn="l">
              <a:lnSpc>
                <a:spcPct val="124981"/>
              </a:lnSpc>
              <a:spcBef>
                <a:spcPts val="0"/>
              </a:spcBef>
              <a:spcAft>
                <a:spcPts val="0"/>
              </a:spcAft>
              <a:buNone/>
            </a:pPr>
            <a:r>
              <a:rPr b="1" i="0" lang="en-US" sz="2750" u="none" cap="none" strike="noStrike">
                <a:solidFill>
                  <a:srgbClr val="253A7E"/>
                </a:solidFill>
                <a:latin typeface="Bitter"/>
                <a:ea typeface="Bitter"/>
                <a:cs typeface="Bitter"/>
                <a:sym typeface="Bitter"/>
              </a:rPr>
              <a:t>Also known as Isan, the Thai Northeast is a plateau with drier climate  </a:t>
            </a:r>
            <a:endParaRPr/>
          </a:p>
        </p:txBody>
      </p:sp>
      <p:sp>
        <p:nvSpPr>
          <p:cNvPr descr="preencoded.png" id="264" name="Google Shape;264;p10"/>
          <p:cNvSpPr/>
          <p:nvPr/>
        </p:nvSpPr>
        <p:spPr>
          <a:xfrm>
            <a:off x="1061147" y="2930423"/>
            <a:ext cx="7817477" cy="5204098"/>
          </a:xfrm>
          <a:custGeom>
            <a:rect b="b" l="l" r="r" t="t"/>
            <a:pathLst>
              <a:path extrusionOk="0" h="6095365" w="9156319">
                <a:moveTo>
                  <a:pt x="167344" y="0"/>
                </a:moveTo>
                <a:lnTo>
                  <a:pt x="8988975" y="0"/>
                </a:lnTo>
                <a:cubicBezTo>
                  <a:pt x="9081396" y="0"/>
                  <a:pt x="9156319" y="74923"/>
                  <a:pt x="9156319" y="167344"/>
                </a:cubicBezTo>
                <a:lnTo>
                  <a:pt x="9156319" y="5928021"/>
                </a:lnTo>
                <a:cubicBezTo>
                  <a:pt x="9156319" y="5972403"/>
                  <a:pt x="9138688" y="6014968"/>
                  <a:pt x="9107305" y="6046351"/>
                </a:cubicBezTo>
                <a:cubicBezTo>
                  <a:pt x="9075921" y="6077734"/>
                  <a:pt x="9033357" y="6095365"/>
                  <a:pt x="8988975" y="6095365"/>
                </a:cubicBezTo>
                <a:lnTo>
                  <a:pt x="167344" y="6095365"/>
                </a:lnTo>
                <a:cubicBezTo>
                  <a:pt x="74923" y="6095365"/>
                  <a:pt x="0" y="6020443"/>
                  <a:pt x="0" y="5928021"/>
                </a:cubicBezTo>
                <a:lnTo>
                  <a:pt x="0" y="167344"/>
                </a:lnTo>
                <a:cubicBezTo>
                  <a:pt x="0" y="122962"/>
                  <a:pt x="17631" y="80397"/>
                  <a:pt x="49014" y="49014"/>
                </a:cubicBezTo>
                <a:cubicBezTo>
                  <a:pt x="80397" y="17631"/>
                  <a:pt x="122962" y="0"/>
                  <a:pt x="167344" y="0"/>
                </a:cubicBezTo>
                <a:close/>
              </a:path>
            </a:pathLst>
          </a:custGeom>
          <a:blipFill rotWithShape="1">
            <a:blip r:embed="rId3">
              <a:alphaModFix/>
            </a:blip>
            <a:stretch>
              <a:fillRect b="-3" l="0" r="0" t="-2"/>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0"/>
          <p:cNvSpPr txBox="1"/>
          <p:nvPr/>
        </p:nvSpPr>
        <p:spPr>
          <a:xfrm>
            <a:off x="1108258" y="8249647"/>
            <a:ext cx="7816453" cy="487363"/>
          </a:xfrm>
          <a:prstGeom prst="rect">
            <a:avLst/>
          </a:prstGeom>
          <a:noFill/>
          <a:ln>
            <a:noFill/>
          </a:ln>
        </p:spPr>
        <p:txBody>
          <a:bodyPr anchorCtr="0" anchor="t" bIns="0" lIns="0" spcFirstLastPara="1" rIns="0" wrap="square" tIns="0">
            <a:spAutoFit/>
          </a:bodyPr>
          <a:lstStyle/>
          <a:p>
            <a:pPr indent="0" lvl="0" marL="0" marR="0" rtl="0" algn="ctr">
              <a:lnSpc>
                <a:spcPct val="160024"/>
              </a:lnSpc>
              <a:spcBef>
                <a:spcPts val="0"/>
              </a:spcBef>
              <a:spcAft>
                <a:spcPts val="0"/>
              </a:spcAft>
              <a:buNone/>
            </a:pPr>
            <a:r>
              <a:rPr b="1" i="0" lang="en-US" sz="2499" u="none" cap="none" strike="noStrike">
                <a:solidFill>
                  <a:srgbClr val="000000"/>
                </a:solidFill>
                <a:latin typeface="Bitter"/>
                <a:ea typeface="Bitter"/>
                <a:cs typeface="Bitter"/>
                <a:sym typeface="Bitter"/>
              </a:rPr>
              <a:t>Hin Sam Wan (Three Whale Rock), Bueng Kan</a:t>
            </a:r>
            <a:endParaRPr/>
          </a:p>
        </p:txBody>
      </p:sp>
      <p:sp>
        <p:nvSpPr>
          <p:cNvPr descr="preencoded.png" id="266" name="Google Shape;266;p10"/>
          <p:cNvSpPr/>
          <p:nvPr/>
        </p:nvSpPr>
        <p:spPr>
          <a:xfrm>
            <a:off x="9412719" y="2938910"/>
            <a:ext cx="7790910" cy="5188722"/>
          </a:xfrm>
          <a:custGeom>
            <a:rect b="b" l="l" r="r" t="t"/>
            <a:pathLst>
              <a:path extrusionOk="0" h="6024372" w="9045646">
                <a:moveTo>
                  <a:pt x="147305" y="0"/>
                </a:moveTo>
                <a:lnTo>
                  <a:pt x="8898341" y="0"/>
                </a:lnTo>
                <a:cubicBezTo>
                  <a:pt x="8979695" y="0"/>
                  <a:pt x="9045646" y="65951"/>
                  <a:pt x="9045646" y="147305"/>
                </a:cubicBezTo>
                <a:lnTo>
                  <a:pt x="9045646" y="5877066"/>
                </a:lnTo>
                <a:cubicBezTo>
                  <a:pt x="9045646" y="5958421"/>
                  <a:pt x="8979695" y="6024372"/>
                  <a:pt x="8898341" y="6024372"/>
                </a:cubicBezTo>
                <a:lnTo>
                  <a:pt x="147305" y="6024372"/>
                </a:lnTo>
                <a:cubicBezTo>
                  <a:pt x="65951" y="6024372"/>
                  <a:pt x="0" y="5958421"/>
                  <a:pt x="0" y="5877066"/>
                </a:cubicBezTo>
                <a:lnTo>
                  <a:pt x="0" y="147305"/>
                </a:lnTo>
                <a:cubicBezTo>
                  <a:pt x="0" y="65951"/>
                  <a:pt x="65951" y="0"/>
                  <a:pt x="147305" y="0"/>
                </a:cubicBezTo>
                <a:close/>
              </a:path>
            </a:pathLst>
          </a:custGeom>
          <a:blipFill rotWithShape="1">
            <a:blip r:embed="rId4">
              <a:alphaModFix/>
            </a:blip>
            <a:stretch>
              <a:fillRect b="-6306" l="0" r="0" t="-6308"/>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0"/>
          <p:cNvSpPr txBox="1"/>
          <p:nvPr/>
        </p:nvSpPr>
        <p:spPr>
          <a:xfrm>
            <a:off x="9412719" y="8249647"/>
            <a:ext cx="7819873" cy="487363"/>
          </a:xfrm>
          <a:prstGeom prst="rect">
            <a:avLst/>
          </a:prstGeom>
          <a:noFill/>
          <a:ln>
            <a:noFill/>
          </a:ln>
        </p:spPr>
        <p:txBody>
          <a:bodyPr anchorCtr="0" anchor="t" bIns="0" lIns="0" spcFirstLastPara="1" rIns="0" wrap="square" tIns="0">
            <a:spAutoFit/>
          </a:bodyPr>
          <a:lstStyle/>
          <a:p>
            <a:pPr indent="0" lvl="0" marL="0" marR="0" rtl="0" algn="ctr">
              <a:lnSpc>
                <a:spcPct val="160024"/>
              </a:lnSpc>
              <a:spcBef>
                <a:spcPts val="0"/>
              </a:spcBef>
              <a:spcAft>
                <a:spcPts val="0"/>
              </a:spcAft>
              <a:buNone/>
            </a:pPr>
            <a:r>
              <a:rPr b="1" i="0" lang="en-US" sz="2499" u="none" cap="none" strike="noStrike">
                <a:solidFill>
                  <a:srgbClr val="000000"/>
                </a:solidFill>
                <a:latin typeface="Bitter"/>
                <a:ea typeface="Bitter"/>
                <a:cs typeface="Bitter"/>
                <a:sym typeface="Bitter"/>
              </a:rPr>
              <a:t>Thung Kula Ronghai, Roi Et</a:t>
            </a:r>
            <a:endParaRPr/>
          </a:p>
        </p:txBody>
      </p:sp>
      <p:sp>
        <p:nvSpPr>
          <p:cNvPr id="268" name="Google Shape;268;p10"/>
          <p:cNvSpPr txBox="1"/>
          <p:nvPr/>
        </p:nvSpPr>
        <p:spPr>
          <a:xfrm>
            <a:off x="983161" y="9087593"/>
            <a:ext cx="16321678" cy="426244"/>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Kapook Travel, Silpa-mag</a:t>
            </a:r>
            <a:endParaRPr/>
          </a:p>
        </p:txBody>
      </p:sp>
      <p:sp>
        <p:nvSpPr>
          <p:cNvPr descr="preencoded.png" id="269" name="Google Shape;269;p10"/>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77" name="Shape 277"/>
        <p:cNvGrpSpPr/>
        <p:nvPr/>
      </p:nvGrpSpPr>
      <p:grpSpPr>
        <a:xfrm>
          <a:off x="0" y="0"/>
          <a:ext cx="0" cy="0"/>
          <a:chOff x="0" y="0"/>
          <a:chExt cx="0" cy="0"/>
        </a:xfrm>
      </p:grpSpPr>
      <p:sp>
        <p:nvSpPr>
          <p:cNvPr id="278" name="Google Shape;278;p11"/>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279" name="Google Shape;279;p11"/>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280" name="Google Shape;280;p11"/>
          <p:cNvSpPr txBox="1"/>
          <p:nvPr/>
        </p:nvSpPr>
        <p:spPr>
          <a:xfrm>
            <a:off x="992238" y="1306411"/>
            <a:ext cx="7088238" cy="905027"/>
          </a:xfrm>
          <a:prstGeom prst="rect">
            <a:avLst/>
          </a:prstGeom>
          <a:noFill/>
          <a:ln>
            <a:noFill/>
          </a:ln>
        </p:spPr>
        <p:txBody>
          <a:bodyPr anchorCtr="0" anchor="t" bIns="0" lIns="0" spcFirstLastPara="1" rIns="0" wrap="square" tIns="0">
            <a:spAutoFit/>
          </a:bodyPr>
          <a:lstStyle/>
          <a:p>
            <a:pPr indent="0" lvl="0" marL="0" marR="0" rtl="0" algn="l">
              <a:lnSpc>
                <a:spcPct val="124721"/>
              </a:lnSpc>
              <a:spcBef>
                <a:spcPts val="0"/>
              </a:spcBef>
              <a:spcAft>
                <a:spcPts val="0"/>
              </a:spcAft>
              <a:buNone/>
            </a:pPr>
            <a:r>
              <a:rPr b="1" i="0" lang="en-US" sz="5562" u="none" cap="none" strike="noStrike">
                <a:solidFill>
                  <a:srgbClr val="253A7E"/>
                </a:solidFill>
                <a:latin typeface="Bitter"/>
                <a:ea typeface="Bitter"/>
                <a:cs typeface="Bitter"/>
                <a:sym typeface="Bitter"/>
              </a:rPr>
              <a:t>The South</a:t>
            </a:r>
            <a:endParaRPr/>
          </a:p>
        </p:txBody>
      </p:sp>
      <p:sp>
        <p:nvSpPr>
          <p:cNvPr id="281" name="Google Shape;281;p11"/>
          <p:cNvSpPr txBox="1"/>
          <p:nvPr/>
        </p:nvSpPr>
        <p:spPr>
          <a:xfrm>
            <a:off x="992238" y="2617584"/>
            <a:ext cx="9388078" cy="461962"/>
          </a:xfrm>
          <a:prstGeom prst="rect">
            <a:avLst/>
          </a:prstGeom>
          <a:noFill/>
          <a:ln>
            <a:noFill/>
          </a:ln>
        </p:spPr>
        <p:txBody>
          <a:bodyPr anchorCtr="0" anchor="t" bIns="0" lIns="0" spcFirstLastPara="1" rIns="0" wrap="square" tIns="0">
            <a:spAutoFit/>
          </a:bodyPr>
          <a:lstStyle/>
          <a:p>
            <a:pPr indent="0" lvl="0" marL="0" marR="0" rtl="0" algn="l">
              <a:lnSpc>
                <a:spcPct val="124981"/>
              </a:lnSpc>
              <a:spcBef>
                <a:spcPts val="0"/>
              </a:spcBef>
              <a:spcAft>
                <a:spcPts val="0"/>
              </a:spcAft>
              <a:buNone/>
            </a:pPr>
            <a:r>
              <a:rPr b="1" i="0" lang="en-US" sz="2750" u="none" cap="none" strike="noStrike">
                <a:solidFill>
                  <a:srgbClr val="253A7E"/>
                </a:solidFill>
                <a:latin typeface="Bitter"/>
                <a:ea typeface="Bitter"/>
                <a:cs typeface="Bitter"/>
                <a:sym typeface="Bitter"/>
              </a:rPr>
              <a:t>Boasts tropical weather, beaches, islands, and coastlines</a:t>
            </a:r>
            <a:endParaRPr/>
          </a:p>
        </p:txBody>
      </p:sp>
      <p:sp>
        <p:nvSpPr>
          <p:cNvPr descr="preencoded.png" id="282" name="Google Shape;282;p11"/>
          <p:cNvSpPr/>
          <p:nvPr/>
        </p:nvSpPr>
        <p:spPr>
          <a:xfrm>
            <a:off x="1116115" y="3627139"/>
            <a:ext cx="5190830" cy="3569978"/>
          </a:xfrm>
          <a:custGeom>
            <a:rect b="b" l="l" r="r" t="t"/>
            <a:pathLst>
              <a:path extrusionOk="0" h="4419981" w="6426753">
                <a:moveTo>
                  <a:pt x="182492" y="0"/>
                </a:moveTo>
                <a:lnTo>
                  <a:pt x="6244261" y="0"/>
                </a:lnTo>
                <a:cubicBezTo>
                  <a:pt x="6292660" y="0"/>
                  <a:pt x="6339078" y="19227"/>
                  <a:pt x="6373302" y="53451"/>
                </a:cubicBezTo>
                <a:cubicBezTo>
                  <a:pt x="6407526" y="87675"/>
                  <a:pt x="6426753" y="134092"/>
                  <a:pt x="6426753" y="182492"/>
                </a:cubicBezTo>
                <a:lnTo>
                  <a:pt x="6426753" y="4237489"/>
                </a:lnTo>
                <a:cubicBezTo>
                  <a:pt x="6426753" y="4285889"/>
                  <a:pt x="6407526" y="4332306"/>
                  <a:pt x="6373302" y="4366530"/>
                </a:cubicBezTo>
                <a:cubicBezTo>
                  <a:pt x="6339078" y="4400754"/>
                  <a:pt x="6292660" y="4419981"/>
                  <a:pt x="6244261" y="4419981"/>
                </a:cubicBezTo>
                <a:lnTo>
                  <a:pt x="182492" y="4419981"/>
                </a:lnTo>
                <a:cubicBezTo>
                  <a:pt x="134092" y="4419981"/>
                  <a:pt x="87675" y="4400754"/>
                  <a:pt x="53451" y="4366530"/>
                </a:cubicBezTo>
                <a:cubicBezTo>
                  <a:pt x="19227" y="4332306"/>
                  <a:pt x="0" y="4285889"/>
                  <a:pt x="0" y="4237489"/>
                </a:cubicBezTo>
                <a:lnTo>
                  <a:pt x="0" y="182492"/>
                </a:lnTo>
                <a:cubicBezTo>
                  <a:pt x="0" y="134092"/>
                  <a:pt x="19227" y="87675"/>
                  <a:pt x="53451" y="53451"/>
                </a:cubicBezTo>
                <a:cubicBezTo>
                  <a:pt x="87675" y="19227"/>
                  <a:pt x="134092" y="0"/>
                  <a:pt x="182492" y="0"/>
                </a:cubicBezTo>
                <a:close/>
              </a:path>
            </a:pathLst>
          </a:custGeom>
          <a:blipFill rotWithShape="1">
            <a:blip r:embed="rId3">
              <a:alphaModFix/>
            </a:blip>
            <a:stretch>
              <a:fillRect b="0" l="-1581" r="-158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txBox="1"/>
          <p:nvPr/>
        </p:nvSpPr>
        <p:spPr>
          <a:xfrm>
            <a:off x="1334324" y="7298827"/>
            <a:ext cx="4972641" cy="492558"/>
          </a:xfrm>
          <a:prstGeom prst="rect">
            <a:avLst/>
          </a:prstGeom>
          <a:noFill/>
          <a:ln>
            <a:noFill/>
          </a:ln>
        </p:spPr>
        <p:txBody>
          <a:bodyPr anchorCtr="0" anchor="t" bIns="0" lIns="0" spcFirstLastPara="1" rIns="0" wrap="square" tIns="0">
            <a:spAutoFit/>
          </a:bodyPr>
          <a:lstStyle/>
          <a:p>
            <a:pPr indent="0" lvl="0" marL="0" marR="0" rtl="0" algn="ctr">
              <a:lnSpc>
                <a:spcPct val="161424"/>
              </a:lnSpc>
              <a:spcBef>
                <a:spcPts val="0"/>
              </a:spcBef>
              <a:spcAft>
                <a:spcPts val="0"/>
              </a:spcAft>
              <a:buNone/>
            </a:pPr>
            <a:r>
              <a:rPr b="1" i="0" lang="en-US" sz="2499" u="none" cap="none" strike="noStrike">
                <a:solidFill>
                  <a:srgbClr val="000000"/>
                </a:solidFill>
                <a:latin typeface="Bitter"/>
                <a:ea typeface="Bitter"/>
                <a:cs typeface="Bitter"/>
                <a:sym typeface="Bitter"/>
              </a:rPr>
              <a:t>Koh Phi Phi, Krabi</a:t>
            </a:r>
            <a:endParaRPr/>
          </a:p>
        </p:txBody>
      </p:sp>
      <p:sp>
        <p:nvSpPr>
          <p:cNvPr descr="preencoded.png" id="284" name="Google Shape;284;p11"/>
          <p:cNvSpPr/>
          <p:nvPr/>
        </p:nvSpPr>
        <p:spPr>
          <a:xfrm>
            <a:off x="6545089" y="3619996"/>
            <a:ext cx="5197821" cy="3569999"/>
          </a:xfrm>
          <a:custGeom>
            <a:rect b="b" l="l" r="r" t="t"/>
            <a:pathLst>
              <a:path extrusionOk="0" h="4335272" w="6312038">
                <a:moveTo>
                  <a:pt x="182313" y="0"/>
                </a:moveTo>
                <a:lnTo>
                  <a:pt x="6129725" y="0"/>
                </a:lnTo>
                <a:cubicBezTo>
                  <a:pt x="6178078" y="0"/>
                  <a:pt x="6224450" y="19208"/>
                  <a:pt x="6258640" y="53398"/>
                </a:cubicBezTo>
                <a:cubicBezTo>
                  <a:pt x="6292830" y="87588"/>
                  <a:pt x="6312038" y="133960"/>
                  <a:pt x="6312038" y="182313"/>
                </a:cubicBezTo>
                <a:lnTo>
                  <a:pt x="6312038" y="4152959"/>
                </a:lnTo>
                <a:cubicBezTo>
                  <a:pt x="6312038" y="4201311"/>
                  <a:pt x="6292830" y="4247683"/>
                  <a:pt x="6258640" y="4281874"/>
                </a:cubicBezTo>
                <a:cubicBezTo>
                  <a:pt x="6224450" y="4316064"/>
                  <a:pt x="6178078" y="4335272"/>
                  <a:pt x="6129725" y="4335272"/>
                </a:cubicBezTo>
                <a:lnTo>
                  <a:pt x="182313" y="4335272"/>
                </a:lnTo>
                <a:cubicBezTo>
                  <a:pt x="133960" y="4335272"/>
                  <a:pt x="87588" y="4316064"/>
                  <a:pt x="53398" y="4281874"/>
                </a:cubicBezTo>
                <a:cubicBezTo>
                  <a:pt x="19208" y="4247683"/>
                  <a:pt x="0" y="4201311"/>
                  <a:pt x="0" y="4152959"/>
                </a:cubicBezTo>
                <a:lnTo>
                  <a:pt x="0" y="182313"/>
                </a:lnTo>
                <a:cubicBezTo>
                  <a:pt x="0" y="133960"/>
                  <a:pt x="19208" y="87588"/>
                  <a:pt x="53398" y="53398"/>
                </a:cubicBezTo>
                <a:cubicBezTo>
                  <a:pt x="87588" y="19208"/>
                  <a:pt x="133960" y="0"/>
                  <a:pt x="182313" y="0"/>
                </a:cubicBezTo>
                <a:close/>
              </a:path>
            </a:pathLst>
          </a:custGeom>
          <a:blipFill rotWithShape="1">
            <a:blip r:embed="rId4">
              <a:alphaModFix/>
            </a:blip>
            <a:stretch>
              <a:fillRect b="0" l="-2568" r="-2568"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1"/>
          <p:cNvSpPr txBox="1"/>
          <p:nvPr/>
        </p:nvSpPr>
        <p:spPr>
          <a:xfrm>
            <a:off x="6656784" y="7298827"/>
            <a:ext cx="4974431" cy="492558"/>
          </a:xfrm>
          <a:prstGeom prst="rect">
            <a:avLst/>
          </a:prstGeom>
          <a:noFill/>
          <a:ln>
            <a:noFill/>
          </a:ln>
        </p:spPr>
        <p:txBody>
          <a:bodyPr anchorCtr="0" anchor="t" bIns="0" lIns="0" spcFirstLastPara="1" rIns="0" wrap="square" tIns="0">
            <a:spAutoFit/>
          </a:bodyPr>
          <a:lstStyle/>
          <a:p>
            <a:pPr indent="0" lvl="0" marL="0" marR="0" rtl="0" algn="ctr">
              <a:lnSpc>
                <a:spcPct val="161424"/>
              </a:lnSpc>
              <a:spcBef>
                <a:spcPts val="0"/>
              </a:spcBef>
              <a:spcAft>
                <a:spcPts val="0"/>
              </a:spcAft>
              <a:buNone/>
            </a:pPr>
            <a:r>
              <a:rPr b="1" i="0" lang="en-US" sz="2499" u="none" cap="none" strike="noStrike">
                <a:solidFill>
                  <a:srgbClr val="000000"/>
                </a:solidFill>
                <a:latin typeface="Bitter"/>
                <a:ea typeface="Bitter"/>
                <a:cs typeface="Bitter"/>
                <a:sym typeface="Bitter"/>
              </a:rPr>
              <a:t>Koh Ta Pu, Phang Nga</a:t>
            </a:r>
            <a:endParaRPr/>
          </a:p>
        </p:txBody>
      </p:sp>
      <p:sp>
        <p:nvSpPr>
          <p:cNvPr descr="preencoded.png" id="286" name="Google Shape;286;p11"/>
          <p:cNvSpPr/>
          <p:nvPr/>
        </p:nvSpPr>
        <p:spPr>
          <a:xfrm>
            <a:off x="11982069" y="3627139"/>
            <a:ext cx="5197852" cy="3562834"/>
          </a:xfrm>
          <a:custGeom>
            <a:rect b="b" l="l" r="r" t="t"/>
            <a:pathLst>
              <a:path extrusionOk="0" h="4410456" w="6434455">
                <a:moveTo>
                  <a:pt x="161646" y="0"/>
                </a:moveTo>
                <a:lnTo>
                  <a:pt x="6272809" y="0"/>
                </a:lnTo>
                <a:cubicBezTo>
                  <a:pt x="6362083" y="0"/>
                  <a:pt x="6434455" y="72371"/>
                  <a:pt x="6434455" y="161646"/>
                </a:cubicBezTo>
                <a:lnTo>
                  <a:pt x="6434455" y="4248810"/>
                </a:lnTo>
                <a:cubicBezTo>
                  <a:pt x="6434455" y="4338085"/>
                  <a:pt x="6362083" y="4410456"/>
                  <a:pt x="6272809" y="4410456"/>
                </a:cubicBezTo>
                <a:lnTo>
                  <a:pt x="161646" y="4410456"/>
                </a:lnTo>
                <a:cubicBezTo>
                  <a:pt x="72371" y="4410456"/>
                  <a:pt x="0" y="4338085"/>
                  <a:pt x="0" y="4248810"/>
                </a:cubicBezTo>
                <a:lnTo>
                  <a:pt x="0" y="161646"/>
                </a:lnTo>
                <a:cubicBezTo>
                  <a:pt x="0" y="72371"/>
                  <a:pt x="72371" y="0"/>
                  <a:pt x="161646" y="0"/>
                </a:cubicBezTo>
                <a:close/>
              </a:path>
            </a:pathLst>
          </a:custGeom>
          <a:blipFill rotWithShape="1">
            <a:blip r:embed="rId5">
              <a:alphaModFix/>
            </a:blip>
            <a:stretch>
              <a:fillRect b="-4670" l="0" r="0" t="-4669"/>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txBox="1"/>
          <p:nvPr/>
        </p:nvSpPr>
        <p:spPr>
          <a:xfrm>
            <a:off x="12094659" y="7298827"/>
            <a:ext cx="4972641" cy="492558"/>
          </a:xfrm>
          <a:prstGeom prst="rect">
            <a:avLst/>
          </a:prstGeom>
          <a:noFill/>
          <a:ln>
            <a:noFill/>
          </a:ln>
        </p:spPr>
        <p:txBody>
          <a:bodyPr anchorCtr="0" anchor="t" bIns="0" lIns="0" spcFirstLastPara="1" rIns="0" wrap="square" tIns="0">
            <a:spAutoFit/>
          </a:bodyPr>
          <a:lstStyle/>
          <a:p>
            <a:pPr indent="0" lvl="0" marL="0" marR="0" rtl="0" algn="ctr">
              <a:lnSpc>
                <a:spcPct val="161424"/>
              </a:lnSpc>
              <a:spcBef>
                <a:spcPts val="0"/>
              </a:spcBef>
              <a:spcAft>
                <a:spcPts val="0"/>
              </a:spcAft>
              <a:buNone/>
            </a:pPr>
            <a:r>
              <a:rPr b="1" i="0" lang="en-US" sz="2499" u="none" cap="none" strike="noStrike">
                <a:solidFill>
                  <a:srgbClr val="000000"/>
                </a:solidFill>
                <a:latin typeface="Bitter"/>
                <a:ea typeface="Bitter"/>
                <a:cs typeface="Bitter"/>
                <a:sym typeface="Bitter"/>
              </a:rPr>
              <a:t>Koh Kradan, Trang</a:t>
            </a:r>
            <a:endParaRPr/>
          </a:p>
        </p:txBody>
      </p:sp>
      <p:sp>
        <p:nvSpPr>
          <p:cNvPr id="288" name="Google Shape;288;p11"/>
          <p:cNvSpPr txBox="1"/>
          <p:nvPr/>
        </p:nvSpPr>
        <p:spPr>
          <a:xfrm>
            <a:off x="992238" y="8531866"/>
            <a:ext cx="16303523" cy="429520"/>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Asia King Travel, Thailand Tours, Krungthep Turakij</a:t>
            </a:r>
            <a:endParaRPr/>
          </a:p>
        </p:txBody>
      </p:sp>
      <p:sp>
        <p:nvSpPr>
          <p:cNvPr descr="preencoded.png" id="289" name="Google Shape;289;p11"/>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6">
              <a:alphaModFix/>
            </a:blip>
            <a:stretch>
              <a:fillRect b="-186" l="0" r="-3" t="-179"/>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97" name="Shape 297"/>
        <p:cNvGrpSpPr/>
        <p:nvPr/>
      </p:nvGrpSpPr>
      <p:grpSpPr>
        <a:xfrm>
          <a:off x="0" y="0"/>
          <a:ext cx="0" cy="0"/>
          <a:chOff x="0" y="0"/>
          <a:chExt cx="0" cy="0"/>
        </a:xfrm>
      </p:grpSpPr>
      <p:sp>
        <p:nvSpPr>
          <p:cNvPr id="298" name="Google Shape;298;p12"/>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299" name="Google Shape;299;p12"/>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300" name="Google Shape;300;p12"/>
          <p:cNvSpPr/>
          <p:nvPr/>
        </p:nvSpPr>
        <p:spPr>
          <a:xfrm>
            <a:off x="10486873" y="354359"/>
            <a:ext cx="7301484" cy="9578245"/>
          </a:xfrm>
          <a:custGeom>
            <a:rect b="b" l="l" r="r" t="t"/>
            <a:pathLst>
              <a:path extrusionOk="0" h="12770993" w="9735312">
                <a:moveTo>
                  <a:pt x="190500" y="0"/>
                </a:moveTo>
                <a:lnTo>
                  <a:pt x="9544812" y="0"/>
                </a:lnTo>
                <a:cubicBezTo>
                  <a:pt x="9595336" y="0"/>
                  <a:pt x="9643790" y="20070"/>
                  <a:pt x="9679516" y="55796"/>
                </a:cubicBezTo>
                <a:cubicBezTo>
                  <a:pt x="9715242" y="91522"/>
                  <a:pt x="9735312" y="139976"/>
                  <a:pt x="9735312" y="190500"/>
                </a:cubicBezTo>
                <a:lnTo>
                  <a:pt x="9735312" y="12580493"/>
                </a:lnTo>
                <a:cubicBezTo>
                  <a:pt x="9735312" y="12631017"/>
                  <a:pt x="9715242" y="12679472"/>
                  <a:pt x="9679516" y="12715198"/>
                </a:cubicBezTo>
                <a:cubicBezTo>
                  <a:pt x="9643790" y="12750923"/>
                  <a:pt x="9595336" y="12770993"/>
                  <a:pt x="9544812" y="12770993"/>
                </a:cubicBezTo>
                <a:lnTo>
                  <a:pt x="190500" y="12770993"/>
                </a:lnTo>
                <a:cubicBezTo>
                  <a:pt x="85290" y="12770993"/>
                  <a:pt x="0" y="12685704"/>
                  <a:pt x="0" y="12580493"/>
                </a:cubicBezTo>
                <a:lnTo>
                  <a:pt x="0" y="190500"/>
                </a:lnTo>
                <a:cubicBezTo>
                  <a:pt x="0" y="85290"/>
                  <a:pt x="85290" y="0"/>
                  <a:pt x="190500" y="0"/>
                </a:cubicBezTo>
                <a:close/>
              </a:path>
            </a:pathLst>
          </a:custGeom>
          <a:blipFill rotWithShape="1">
            <a:blip r:embed="rId3">
              <a:alphaModFix/>
            </a:blip>
            <a:stretch>
              <a:fillRect b="0" l="-8" r="-8"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2"/>
          <p:cNvSpPr txBox="1"/>
          <p:nvPr/>
        </p:nvSpPr>
        <p:spPr>
          <a:xfrm>
            <a:off x="992238" y="1338040"/>
            <a:ext cx="7159523" cy="1833937"/>
          </a:xfrm>
          <a:prstGeom prst="rect">
            <a:avLst/>
          </a:prstGeom>
          <a:noFill/>
          <a:ln>
            <a:noFill/>
          </a:ln>
        </p:spPr>
        <p:txBody>
          <a:bodyPr anchorCtr="0" anchor="t" bIns="0" lIns="0" spcFirstLastPara="1" rIns="0" wrap="square" tIns="0">
            <a:spAutoFit/>
          </a:bodyPr>
          <a:lstStyle/>
          <a:p>
            <a:pPr indent="0" lvl="0" marL="0" marR="0" rtl="0" algn="l">
              <a:lnSpc>
                <a:spcPct val="124731"/>
              </a:lnSpc>
              <a:spcBef>
                <a:spcPts val="0"/>
              </a:spcBef>
              <a:spcAft>
                <a:spcPts val="0"/>
              </a:spcAft>
              <a:buNone/>
            </a:pPr>
            <a:r>
              <a:rPr b="1" i="0" lang="en-US" sz="5499" u="none" cap="none" strike="noStrike">
                <a:solidFill>
                  <a:srgbClr val="253A7E"/>
                </a:solidFill>
                <a:latin typeface="Bitter"/>
                <a:ea typeface="Bitter"/>
                <a:cs typeface="Bitter"/>
                <a:sym typeface="Bitter"/>
              </a:rPr>
              <a:t>Thailand's   Connectivity </a:t>
            </a:r>
            <a:endParaRPr/>
          </a:p>
        </p:txBody>
      </p:sp>
      <p:sp>
        <p:nvSpPr>
          <p:cNvPr id="302" name="Google Shape;302;p12"/>
          <p:cNvSpPr txBox="1"/>
          <p:nvPr/>
        </p:nvSpPr>
        <p:spPr>
          <a:xfrm>
            <a:off x="992238" y="3438677"/>
            <a:ext cx="7159523" cy="1766207"/>
          </a:xfrm>
          <a:prstGeom prst="rect">
            <a:avLst/>
          </a:prstGeom>
          <a:noFill/>
          <a:ln>
            <a:noFill/>
          </a:ln>
        </p:spPr>
        <p:txBody>
          <a:bodyPr anchorCtr="0" anchor="t" bIns="0" lIns="0" spcFirstLastPara="1" rIns="0" wrap="square" tIns="0">
            <a:spAutoFit/>
          </a:bodyPr>
          <a:lstStyle/>
          <a:p>
            <a:pPr indent="0" lvl="0" marL="0" marR="0" rtl="0" algn="l">
              <a:lnSpc>
                <a:spcPct val="162892"/>
              </a:lnSpc>
              <a:spcBef>
                <a:spcPts val="0"/>
              </a:spcBef>
              <a:spcAft>
                <a:spcPts val="0"/>
              </a:spcAft>
              <a:buNone/>
            </a:pPr>
            <a:r>
              <a:rPr b="0" i="0" lang="en-US" sz="2199" u="none" cap="none" strike="noStrike">
                <a:solidFill>
                  <a:srgbClr val="000000"/>
                </a:solidFill>
                <a:latin typeface="Bitter"/>
                <a:ea typeface="Bitter"/>
                <a:cs typeface="Bitter"/>
                <a:sym typeface="Bitter"/>
              </a:rPr>
              <a:t>Thailand's strategic location, combined with a robust transportation network, has established the country as a vital hub for regional and international connectivity.</a:t>
            </a:r>
            <a:endParaRPr/>
          </a:p>
        </p:txBody>
      </p:sp>
      <p:sp>
        <p:nvSpPr>
          <p:cNvPr id="303" name="Google Shape;303;p12"/>
          <p:cNvSpPr txBox="1"/>
          <p:nvPr/>
        </p:nvSpPr>
        <p:spPr>
          <a:xfrm>
            <a:off x="992238" y="5745061"/>
            <a:ext cx="5725418" cy="800811"/>
          </a:xfrm>
          <a:prstGeom prst="rect">
            <a:avLst/>
          </a:prstGeom>
          <a:noFill/>
          <a:ln>
            <a:noFill/>
          </a:ln>
        </p:spPr>
        <p:txBody>
          <a:bodyPr anchorCtr="0" anchor="t" bIns="0" lIns="0" spcFirstLastPara="1" rIns="0" wrap="square" tIns="0">
            <a:spAutoFit/>
          </a:bodyPr>
          <a:lstStyle/>
          <a:p>
            <a:pPr indent="0" lvl="0" marL="0" marR="0" rtl="0" algn="l">
              <a:lnSpc>
                <a:spcPct val="125333"/>
              </a:lnSpc>
              <a:spcBef>
                <a:spcPts val="0"/>
              </a:spcBef>
              <a:spcAft>
                <a:spcPts val="0"/>
              </a:spcAft>
              <a:buNone/>
            </a:pPr>
            <a:r>
              <a:rPr b="1" i="0" lang="en-US" sz="4800" u="none" cap="none" strike="noStrike">
                <a:solidFill>
                  <a:srgbClr val="253A7E"/>
                </a:solidFill>
                <a:latin typeface="Bitter"/>
                <a:ea typeface="Bitter"/>
                <a:cs typeface="Bitter"/>
                <a:sym typeface="Bitter"/>
              </a:rPr>
              <a:t>Primary Highways</a:t>
            </a:r>
            <a:endParaRPr/>
          </a:p>
        </p:txBody>
      </p:sp>
      <p:sp>
        <p:nvSpPr>
          <p:cNvPr id="304" name="Google Shape;304;p12"/>
          <p:cNvSpPr txBox="1"/>
          <p:nvPr/>
        </p:nvSpPr>
        <p:spPr>
          <a:xfrm>
            <a:off x="992238" y="6812309"/>
            <a:ext cx="7159523" cy="1318532"/>
          </a:xfrm>
          <a:prstGeom prst="rect">
            <a:avLst/>
          </a:prstGeom>
          <a:noFill/>
          <a:ln>
            <a:noFill/>
          </a:ln>
        </p:spPr>
        <p:txBody>
          <a:bodyPr anchorCtr="0" anchor="t" bIns="0" lIns="0" spcFirstLastPara="1" rIns="0" wrap="square" tIns="0">
            <a:spAutoFit/>
          </a:bodyPr>
          <a:lstStyle/>
          <a:p>
            <a:pPr indent="0" lvl="0" marL="0" marR="0" rtl="0" algn="l">
              <a:lnSpc>
                <a:spcPct val="162892"/>
              </a:lnSpc>
              <a:spcBef>
                <a:spcPts val="0"/>
              </a:spcBef>
              <a:spcAft>
                <a:spcPts val="0"/>
              </a:spcAft>
              <a:buNone/>
            </a:pPr>
            <a:r>
              <a:rPr b="0" i="0" lang="en-US" sz="2199" u="none" cap="none" strike="noStrike">
                <a:solidFill>
                  <a:srgbClr val="000000"/>
                </a:solidFill>
                <a:latin typeface="Bitter"/>
                <a:ea typeface="Bitter"/>
                <a:cs typeface="Bitter"/>
                <a:sym typeface="Bitter"/>
              </a:rPr>
              <a:t>Through several major highways, Thailand is connected to its neighbors and regions beyond such as India and China.</a:t>
            </a:r>
            <a:endParaRPr/>
          </a:p>
        </p:txBody>
      </p:sp>
      <p:sp>
        <p:nvSpPr>
          <p:cNvPr id="305" name="Google Shape;305;p12"/>
          <p:cNvSpPr txBox="1"/>
          <p:nvPr/>
        </p:nvSpPr>
        <p:spPr>
          <a:xfrm>
            <a:off x="992238" y="8520703"/>
            <a:ext cx="7159523" cy="429520"/>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greatermekong.org</a:t>
            </a:r>
            <a:endParaRPr/>
          </a:p>
        </p:txBody>
      </p:sp>
      <p:sp>
        <p:nvSpPr>
          <p:cNvPr descr="preencoded.png" id="306" name="Google Shape;306;p12"/>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14" name="Shape 314"/>
        <p:cNvGrpSpPr/>
        <p:nvPr/>
      </p:nvGrpSpPr>
      <p:grpSpPr>
        <a:xfrm>
          <a:off x="0" y="0"/>
          <a:ext cx="0" cy="0"/>
          <a:chOff x="0" y="0"/>
          <a:chExt cx="0" cy="0"/>
        </a:xfrm>
      </p:grpSpPr>
      <p:sp>
        <p:nvSpPr>
          <p:cNvPr id="315" name="Google Shape;315;p13"/>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316" name="Google Shape;316;p13"/>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317" name="Google Shape;317;p13"/>
          <p:cNvSpPr/>
          <p:nvPr/>
        </p:nvSpPr>
        <p:spPr>
          <a:xfrm>
            <a:off x="8229600" y="0"/>
            <a:ext cx="10058400" cy="10287000"/>
          </a:xfrm>
          <a:custGeom>
            <a:rect b="b" l="l" r="r" t="t"/>
            <a:pathLst>
              <a:path extrusionOk="0" h="13716000" w="13411200">
                <a:moveTo>
                  <a:pt x="0" y="0"/>
                </a:moveTo>
                <a:lnTo>
                  <a:pt x="13411200" y="0"/>
                </a:lnTo>
                <a:lnTo>
                  <a:pt x="13411200" y="13716000"/>
                </a:lnTo>
                <a:lnTo>
                  <a:pt x="0" y="13716000"/>
                </a:lnTo>
                <a:lnTo>
                  <a:pt x="0" y="0"/>
                </a:lnTo>
                <a:close/>
              </a:path>
            </a:pathLst>
          </a:custGeom>
          <a:blipFill rotWithShape="1">
            <a:blip r:embed="rId3">
              <a:alphaModFix/>
            </a:blip>
            <a:stretch>
              <a:fillRect b="0" l="0" r="0" t="0"/>
            </a:stretch>
          </a:blipFill>
          <a:ln>
            <a:noFill/>
          </a:ln>
        </p:spPr>
      </p:sp>
      <p:sp>
        <p:nvSpPr>
          <p:cNvPr descr="preencoded.png" id="318" name="Google Shape;318;p13"/>
          <p:cNvSpPr/>
          <p:nvPr/>
        </p:nvSpPr>
        <p:spPr>
          <a:xfrm>
            <a:off x="11899259" y="1271588"/>
            <a:ext cx="4476750" cy="7743825"/>
          </a:xfrm>
          <a:custGeom>
            <a:rect b="b" l="l" r="r" t="t"/>
            <a:pathLst>
              <a:path extrusionOk="0" h="10325100" w="5969000">
                <a:moveTo>
                  <a:pt x="0" y="0"/>
                </a:moveTo>
                <a:lnTo>
                  <a:pt x="5969000" y="0"/>
                </a:lnTo>
                <a:lnTo>
                  <a:pt x="5969000" y="10325100"/>
                </a:lnTo>
                <a:lnTo>
                  <a:pt x="0" y="10325100"/>
                </a:lnTo>
                <a:lnTo>
                  <a:pt x="0" y="0"/>
                </a:lnTo>
                <a:close/>
              </a:path>
            </a:pathLst>
          </a:custGeom>
          <a:blipFill rotWithShape="1">
            <a:blip r:embed="rId4">
              <a:alphaModFix/>
            </a:blip>
            <a:stretch>
              <a:fillRect b="0" l="0" r="0" t="0"/>
            </a:stretch>
          </a:blipFill>
          <a:ln>
            <a:noFill/>
          </a:ln>
        </p:spPr>
      </p:sp>
      <p:sp>
        <p:nvSpPr>
          <p:cNvPr id="319" name="Google Shape;319;p13"/>
          <p:cNvSpPr txBox="1"/>
          <p:nvPr/>
        </p:nvSpPr>
        <p:spPr>
          <a:xfrm>
            <a:off x="992238" y="1946072"/>
            <a:ext cx="3011314" cy="859423"/>
          </a:xfrm>
          <a:prstGeom prst="rect">
            <a:avLst/>
          </a:prstGeom>
          <a:noFill/>
          <a:ln>
            <a:noFill/>
          </a:ln>
        </p:spPr>
        <p:txBody>
          <a:bodyPr anchorCtr="0" anchor="t" bIns="0" lIns="0" spcFirstLastPara="1" rIns="0" wrap="square" tIns="0">
            <a:spAutoFit/>
          </a:bodyPr>
          <a:lstStyle/>
          <a:p>
            <a:pPr indent="0" lvl="0" marL="0" marR="0" rtl="0" algn="l">
              <a:lnSpc>
                <a:spcPct val="124735"/>
              </a:lnSpc>
              <a:spcBef>
                <a:spcPts val="0"/>
              </a:spcBef>
              <a:spcAft>
                <a:spcPts val="0"/>
              </a:spcAft>
              <a:buNone/>
            </a:pPr>
            <a:r>
              <a:rPr b="1" i="0" lang="en-US" sz="5199" u="none" cap="none" strike="noStrike">
                <a:solidFill>
                  <a:srgbClr val="253A7E"/>
                </a:solidFill>
                <a:latin typeface="Bitter"/>
                <a:ea typeface="Bitter"/>
                <a:cs typeface="Bitter"/>
                <a:sym typeface="Bitter"/>
              </a:rPr>
              <a:t>Railways</a:t>
            </a:r>
            <a:endParaRPr/>
          </a:p>
        </p:txBody>
      </p:sp>
      <p:sp>
        <p:nvSpPr>
          <p:cNvPr id="320" name="Google Shape;320;p13"/>
          <p:cNvSpPr txBox="1"/>
          <p:nvPr/>
        </p:nvSpPr>
        <p:spPr>
          <a:xfrm>
            <a:off x="992238" y="3504519"/>
            <a:ext cx="7159523" cy="1638981"/>
          </a:xfrm>
          <a:prstGeom prst="rect">
            <a:avLst/>
          </a:prstGeom>
          <a:noFill/>
          <a:ln>
            <a:noFill/>
          </a:ln>
        </p:spPr>
        <p:txBody>
          <a:bodyPr anchorCtr="0" anchor="t" bIns="0" lIns="0" spcFirstLastPara="1" rIns="0" wrap="square" tIns="0">
            <a:spAutoFit/>
          </a:bodyPr>
          <a:lstStyle/>
          <a:p>
            <a:pPr indent="-203596" lvl="1" marL="407191" marR="0" rtl="0" algn="l">
              <a:lnSpc>
                <a:spcPct val="162912"/>
              </a:lnSpc>
              <a:spcBef>
                <a:spcPts val="0"/>
              </a:spcBef>
              <a:spcAft>
                <a:spcPts val="0"/>
              </a:spcAft>
              <a:buClr>
                <a:srgbClr val="000000"/>
              </a:buClr>
              <a:buSzPts val="2699"/>
              <a:buFont typeface="Arial"/>
              <a:buChar char="•"/>
            </a:pPr>
            <a:r>
              <a:rPr b="0" i="0" lang="en-US" sz="2699" u="none" cap="none" strike="noStrike">
                <a:solidFill>
                  <a:srgbClr val="000000"/>
                </a:solidFill>
                <a:latin typeface="Bitter"/>
                <a:ea typeface="Bitter"/>
                <a:cs typeface="Bitter"/>
                <a:sym typeface="Bitter"/>
              </a:rPr>
              <a:t>Thailand’s railway system spans over </a:t>
            </a:r>
            <a:r>
              <a:rPr b="1" i="0" lang="en-US" sz="2699" u="none" cap="none" strike="noStrike">
                <a:solidFill>
                  <a:srgbClr val="000000"/>
                </a:solidFill>
                <a:latin typeface="Bitter"/>
                <a:ea typeface="Bitter"/>
                <a:cs typeface="Bitter"/>
                <a:sym typeface="Bitter"/>
              </a:rPr>
              <a:t>4,800 km</a:t>
            </a:r>
            <a:r>
              <a:rPr b="0" i="0" lang="en-US" sz="2699" u="none" cap="none" strike="noStrike">
                <a:solidFill>
                  <a:srgbClr val="000000"/>
                </a:solidFill>
                <a:latin typeface="Bitter"/>
                <a:ea typeface="Bitter"/>
                <a:cs typeface="Bitter"/>
                <a:sym typeface="Bitter"/>
              </a:rPr>
              <a:t> passing through a total of 47 of 77 provinces.</a:t>
            </a:r>
            <a:endParaRPr/>
          </a:p>
        </p:txBody>
      </p:sp>
      <p:sp>
        <p:nvSpPr>
          <p:cNvPr id="321" name="Google Shape;321;p13"/>
          <p:cNvSpPr txBox="1"/>
          <p:nvPr/>
        </p:nvSpPr>
        <p:spPr>
          <a:xfrm>
            <a:off x="992238" y="5544823"/>
            <a:ext cx="7159523" cy="1615169"/>
          </a:xfrm>
          <a:prstGeom prst="rect">
            <a:avLst/>
          </a:prstGeom>
          <a:noFill/>
          <a:ln>
            <a:noFill/>
          </a:ln>
        </p:spPr>
        <p:txBody>
          <a:bodyPr anchorCtr="0" anchor="t" bIns="0" lIns="0" spcFirstLastPara="1" rIns="0" wrap="square" tIns="0">
            <a:spAutoFit/>
          </a:bodyPr>
          <a:lstStyle/>
          <a:p>
            <a:pPr indent="-203596" lvl="1" marL="407191" marR="0" rtl="0" algn="l">
              <a:lnSpc>
                <a:spcPct val="162912"/>
              </a:lnSpc>
              <a:spcBef>
                <a:spcPts val="0"/>
              </a:spcBef>
              <a:spcAft>
                <a:spcPts val="0"/>
              </a:spcAft>
              <a:buClr>
                <a:srgbClr val="000000"/>
              </a:buClr>
              <a:buSzPts val="2699"/>
              <a:buFont typeface="Arial"/>
              <a:buChar char="•"/>
            </a:pPr>
            <a:r>
              <a:rPr b="0" i="0" lang="en-US" sz="2699" u="none" cap="none" strike="noStrike">
                <a:solidFill>
                  <a:srgbClr val="000000"/>
                </a:solidFill>
                <a:latin typeface="Bitter"/>
                <a:ea typeface="Bitter"/>
                <a:cs typeface="Bitter"/>
                <a:sym typeface="Bitter"/>
              </a:rPr>
              <a:t>Its major railways link the country with international transportation routes, extending far and wide.</a:t>
            </a:r>
            <a:endParaRPr/>
          </a:p>
        </p:txBody>
      </p:sp>
      <p:sp>
        <p:nvSpPr>
          <p:cNvPr id="322" name="Google Shape;322;p13"/>
          <p:cNvSpPr txBox="1"/>
          <p:nvPr/>
        </p:nvSpPr>
        <p:spPr>
          <a:xfrm>
            <a:off x="992238" y="8823552"/>
            <a:ext cx="7159523" cy="317046"/>
          </a:xfrm>
          <a:prstGeom prst="rect">
            <a:avLst/>
          </a:prstGeom>
          <a:noFill/>
          <a:ln>
            <a:noFill/>
          </a:ln>
        </p:spPr>
        <p:txBody>
          <a:bodyPr anchorCtr="0" anchor="t" bIns="0" lIns="0" spcFirstLastPara="1" rIns="0" wrap="square" tIns="0">
            <a:spAutoFit/>
          </a:bodyPr>
          <a:lstStyle/>
          <a:p>
            <a:pPr indent="0" lvl="0" marL="0" marR="0" rtl="0" algn="l">
              <a:lnSpc>
                <a:spcPct val="162823"/>
              </a:lnSpc>
              <a:spcBef>
                <a:spcPts val="0"/>
              </a:spcBef>
              <a:spcAft>
                <a:spcPts val="0"/>
              </a:spcAft>
              <a:buNone/>
            </a:pPr>
            <a:r>
              <a:rPr b="0" i="0" lang="en-US" sz="1700" u="none" cap="none" strike="noStrike">
                <a:solidFill>
                  <a:srgbClr val="000000"/>
                </a:solidFill>
                <a:latin typeface="Bitter"/>
                <a:ea typeface="Bitter"/>
                <a:cs typeface="Bitter"/>
                <a:sym typeface="Bitter"/>
              </a:rPr>
              <a:t>Photo credit: Thailand Trains</a:t>
            </a:r>
            <a:endParaRPr/>
          </a:p>
        </p:txBody>
      </p:sp>
      <p:sp>
        <p:nvSpPr>
          <p:cNvPr descr="preencoded.png" id="323" name="Google Shape;323;p13"/>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31" name="Shape 331"/>
        <p:cNvGrpSpPr/>
        <p:nvPr/>
      </p:nvGrpSpPr>
      <p:grpSpPr>
        <a:xfrm>
          <a:off x="0" y="0"/>
          <a:ext cx="0" cy="0"/>
          <a:chOff x="0" y="0"/>
          <a:chExt cx="0" cy="0"/>
        </a:xfrm>
      </p:grpSpPr>
      <p:sp>
        <p:nvSpPr>
          <p:cNvPr id="332" name="Google Shape;332;p14"/>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333" name="Google Shape;333;p14"/>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334" name="Google Shape;334;p14"/>
          <p:cNvSpPr txBox="1"/>
          <p:nvPr/>
        </p:nvSpPr>
        <p:spPr>
          <a:xfrm>
            <a:off x="1065162" y="2511951"/>
            <a:ext cx="6748983" cy="864767"/>
          </a:xfrm>
          <a:prstGeom prst="rect">
            <a:avLst/>
          </a:prstGeom>
          <a:noFill/>
          <a:ln>
            <a:noFill/>
          </a:ln>
        </p:spPr>
        <p:txBody>
          <a:bodyPr anchorCtr="0" anchor="t" bIns="0" lIns="0" spcFirstLastPara="1" rIns="0" wrap="square" tIns="0">
            <a:spAutoFit/>
          </a:bodyPr>
          <a:lstStyle/>
          <a:p>
            <a:pPr indent="0" lvl="0" marL="0" marR="0" rtl="0" algn="l">
              <a:lnSpc>
                <a:spcPct val="125370"/>
              </a:lnSpc>
              <a:spcBef>
                <a:spcPts val="0"/>
              </a:spcBef>
              <a:spcAft>
                <a:spcPts val="0"/>
              </a:spcAft>
              <a:buNone/>
            </a:pPr>
            <a:r>
              <a:rPr b="1" i="0" lang="en-US" sz="5199" u="none" cap="none" strike="noStrike">
                <a:solidFill>
                  <a:srgbClr val="253A7E"/>
                </a:solidFill>
                <a:latin typeface="Bitter"/>
                <a:ea typeface="Bitter"/>
                <a:cs typeface="Bitter"/>
                <a:sym typeface="Bitter"/>
              </a:rPr>
              <a:t>Airports in Thailand</a:t>
            </a:r>
            <a:endParaRPr/>
          </a:p>
        </p:txBody>
      </p:sp>
      <p:sp>
        <p:nvSpPr>
          <p:cNvPr id="335" name="Google Shape;335;p14"/>
          <p:cNvSpPr txBox="1"/>
          <p:nvPr/>
        </p:nvSpPr>
        <p:spPr>
          <a:xfrm>
            <a:off x="1065162" y="4111087"/>
            <a:ext cx="5917702" cy="1199579"/>
          </a:xfrm>
          <a:prstGeom prst="rect">
            <a:avLst/>
          </a:prstGeom>
          <a:noFill/>
          <a:ln>
            <a:noFill/>
          </a:ln>
        </p:spPr>
        <p:txBody>
          <a:bodyPr anchorCtr="0" anchor="t" bIns="0" lIns="0" spcFirstLastPara="1" rIns="0" wrap="square" tIns="0">
            <a:spAutoFit/>
          </a:bodyPr>
          <a:lstStyle/>
          <a:p>
            <a:pPr indent="0" lvl="0" marL="0" marR="0" rtl="0" algn="l">
              <a:lnSpc>
                <a:spcPct val="162805"/>
              </a:lnSpc>
              <a:spcBef>
                <a:spcPts val="0"/>
              </a:spcBef>
              <a:spcAft>
                <a:spcPts val="0"/>
              </a:spcAft>
              <a:buNone/>
            </a:pPr>
            <a:r>
              <a:rPr b="0" i="0" lang="en-US" sz="2987" u="none" cap="none" strike="noStrike">
                <a:solidFill>
                  <a:srgbClr val="000000"/>
                </a:solidFill>
                <a:latin typeface="Bitter"/>
                <a:ea typeface="Bitter"/>
                <a:cs typeface="Bitter"/>
                <a:sym typeface="Bitter"/>
              </a:rPr>
              <a:t>There are approximately </a:t>
            </a:r>
            <a:endParaRPr/>
          </a:p>
          <a:p>
            <a:pPr indent="0" lvl="0" marL="0" marR="0" rtl="0" algn="l">
              <a:lnSpc>
                <a:spcPct val="162872"/>
              </a:lnSpc>
              <a:spcBef>
                <a:spcPts val="0"/>
              </a:spcBef>
              <a:spcAft>
                <a:spcPts val="0"/>
              </a:spcAft>
              <a:buNone/>
            </a:pPr>
            <a:r>
              <a:rPr b="1" i="0" lang="en-US" sz="2987" u="none" cap="none" strike="noStrike">
                <a:solidFill>
                  <a:srgbClr val="000000"/>
                </a:solidFill>
                <a:latin typeface="Bitter"/>
                <a:ea typeface="Bitter"/>
                <a:cs typeface="Bitter"/>
                <a:sym typeface="Bitter"/>
              </a:rPr>
              <a:t>33 airports</a:t>
            </a:r>
            <a:r>
              <a:rPr b="0" i="0" lang="en-US" sz="2987" u="none" cap="none" strike="noStrike">
                <a:solidFill>
                  <a:srgbClr val="000000"/>
                </a:solidFill>
                <a:latin typeface="Bitter"/>
                <a:ea typeface="Bitter"/>
                <a:cs typeface="Bitter"/>
                <a:sym typeface="Bitter"/>
              </a:rPr>
              <a:t> all over the country.</a:t>
            </a:r>
            <a:endParaRPr/>
          </a:p>
        </p:txBody>
      </p:sp>
      <p:sp>
        <p:nvSpPr>
          <p:cNvPr descr="preencoded.png" id="336" name="Google Shape;336;p14"/>
          <p:cNvSpPr/>
          <p:nvPr/>
        </p:nvSpPr>
        <p:spPr>
          <a:xfrm>
            <a:off x="9359608" y="1803915"/>
            <a:ext cx="7677361" cy="6679181"/>
          </a:xfrm>
          <a:custGeom>
            <a:rect b="b" l="l" r="r" t="t"/>
            <a:pathLst>
              <a:path extrusionOk="0" h="8240522" w="9472041">
                <a:moveTo>
                  <a:pt x="0" y="0"/>
                </a:moveTo>
                <a:lnTo>
                  <a:pt x="9472041" y="0"/>
                </a:lnTo>
                <a:lnTo>
                  <a:pt x="9472041" y="8240522"/>
                </a:lnTo>
                <a:lnTo>
                  <a:pt x="0" y="8240522"/>
                </a:lnTo>
                <a:lnTo>
                  <a:pt x="0" y="0"/>
                </a:lnTo>
                <a:close/>
              </a:path>
            </a:pathLst>
          </a:custGeom>
          <a:blipFill rotWithShape="1">
            <a:blip r:embed="rId3">
              <a:alphaModFix/>
            </a:blip>
            <a:stretch>
              <a:fillRect b="0" l="0" r="0" t="0"/>
            </a:stretch>
          </a:blipFill>
          <a:ln>
            <a:noFill/>
          </a:ln>
        </p:spPr>
      </p:sp>
      <p:sp>
        <p:nvSpPr>
          <p:cNvPr id="337" name="Google Shape;337;p14"/>
          <p:cNvSpPr txBox="1"/>
          <p:nvPr/>
        </p:nvSpPr>
        <p:spPr>
          <a:xfrm>
            <a:off x="1065162" y="8334058"/>
            <a:ext cx="16303523" cy="317046"/>
          </a:xfrm>
          <a:prstGeom prst="rect">
            <a:avLst/>
          </a:prstGeom>
          <a:noFill/>
          <a:ln>
            <a:noFill/>
          </a:ln>
        </p:spPr>
        <p:txBody>
          <a:bodyPr anchorCtr="0" anchor="t" bIns="0" lIns="0" spcFirstLastPara="1" rIns="0" wrap="square" tIns="0">
            <a:spAutoFit/>
          </a:bodyPr>
          <a:lstStyle/>
          <a:p>
            <a:pPr indent="0" lvl="0" marL="0" marR="0" rtl="0" algn="l">
              <a:lnSpc>
                <a:spcPct val="162823"/>
              </a:lnSpc>
              <a:spcBef>
                <a:spcPts val="0"/>
              </a:spcBef>
              <a:spcAft>
                <a:spcPts val="0"/>
              </a:spcAft>
              <a:buNone/>
            </a:pPr>
            <a:r>
              <a:rPr b="0" i="0" lang="en-US" sz="1700" u="none" cap="none" strike="noStrike">
                <a:solidFill>
                  <a:srgbClr val="000000"/>
                </a:solidFill>
                <a:latin typeface="Bitter"/>
                <a:ea typeface="Bitter"/>
                <a:cs typeface="Bitter"/>
                <a:sym typeface="Bitter"/>
              </a:rPr>
              <a:t>Photo credit: ThaiTrav</a:t>
            </a:r>
            <a:endParaRPr/>
          </a:p>
        </p:txBody>
      </p:sp>
      <p:sp>
        <p:nvSpPr>
          <p:cNvPr descr="preencoded.png" id="338" name="Google Shape;338;p14"/>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46" name="Shape 346"/>
        <p:cNvGrpSpPr/>
        <p:nvPr/>
      </p:nvGrpSpPr>
      <p:grpSpPr>
        <a:xfrm>
          <a:off x="0" y="0"/>
          <a:ext cx="0" cy="0"/>
          <a:chOff x="0" y="0"/>
          <a:chExt cx="0" cy="0"/>
        </a:xfrm>
      </p:grpSpPr>
      <p:sp>
        <p:nvSpPr>
          <p:cNvPr id="347" name="Google Shape;347;p15"/>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348" name="Google Shape;348;p15"/>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349" name="Google Shape;349;p15"/>
          <p:cNvSpPr txBox="1"/>
          <p:nvPr/>
        </p:nvSpPr>
        <p:spPr>
          <a:xfrm>
            <a:off x="919162" y="905618"/>
            <a:ext cx="8799463" cy="866509"/>
          </a:xfrm>
          <a:prstGeom prst="rect">
            <a:avLst/>
          </a:prstGeom>
          <a:noFill/>
          <a:ln>
            <a:noFill/>
          </a:ln>
        </p:spPr>
        <p:txBody>
          <a:bodyPr anchorCtr="0" anchor="t" bIns="0" lIns="0" spcFirstLastPara="1" rIns="0" wrap="square" tIns="0">
            <a:spAutoFit/>
          </a:bodyPr>
          <a:lstStyle/>
          <a:p>
            <a:pPr indent="0" lvl="0" marL="0" marR="0" rtl="0" algn="l">
              <a:lnSpc>
                <a:spcPct val="126543"/>
              </a:lnSpc>
              <a:spcBef>
                <a:spcPts val="0"/>
              </a:spcBef>
              <a:spcAft>
                <a:spcPts val="0"/>
              </a:spcAft>
              <a:buNone/>
            </a:pPr>
            <a:r>
              <a:rPr b="1" i="0" lang="en-US" sz="5199" u="none" cap="none" strike="noStrike">
                <a:solidFill>
                  <a:srgbClr val="253A7E"/>
                </a:solidFill>
                <a:latin typeface="Bitter"/>
                <a:ea typeface="Bitter"/>
                <a:cs typeface="Bitter"/>
                <a:sym typeface="Bitter"/>
              </a:rPr>
              <a:t>Major Airports in Thailand</a:t>
            </a:r>
            <a:endParaRPr/>
          </a:p>
        </p:txBody>
      </p:sp>
      <p:sp>
        <p:nvSpPr>
          <p:cNvPr descr="preencoded.png" id="350" name="Google Shape;350;p15"/>
          <p:cNvSpPr/>
          <p:nvPr/>
        </p:nvSpPr>
        <p:spPr>
          <a:xfrm>
            <a:off x="1184117" y="2269397"/>
            <a:ext cx="7372715" cy="4923901"/>
          </a:xfrm>
          <a:custGeom>
            <a:rect b="b" l="l" r="r" t="t"/>
            <a:pathLst>
              <a:path extrusionOk="0" h="6093206" w="9123553">
                <a:moveTo>
                  <a:pt x="176804" y="0"/>
                </a:moveTo>
                <a:lnTo>
                  <a:pt x="8946749" y="0"/>
                </a:lnTo>
                <a:cubicBezTo>
                  <a:pt x="8993640" y="0"/>
                  <a:pt x="9038611" y="18628"/>
                  <a:pt x="9071769" y="51785"/>
                </a:cubicBezTo>
                <a:cubicBezTo>
                  <a:pt x="9104926" y="84942"/>
                  <a:pt x="9123553" y="129913"/>
                  <a:pt x="9123553" y="176804"/>
                </a:cubicBezTo>
                <a:lnTo>
                  <a:pt x="9123553" y="5916402"/>
                </a:lnTo>
                <a:cubicBezTo>
                  <a:pt x="9123553" y="5963293"/>
                  <a:pt x="9104926" y="6008264"/>
                  <a:pt x="9071769" y="6041421"/>
                </a:cubicBezTo>
                <a:cubicBezTo>
                  <a:pt x="9038611" y="6074578"/>
                  <a:pt x="8993640" y="6093206"/>
                  <a:pt x="8946749" y="6093206"/>
                </a:cubicBezTo>
                <a:lnTo>
                  <a:pt x="176804" y="6093206"/>
                </a:lnTo>
                <a:cubicBezTo>
                  <a:pt x="129913" y="6093206"/>
                  <a:pt x="84942" y="6074578"/>
                  <a:pt x="51785" y="6041421"/>
                </a:cubicBezTo>
                <a:cubicBezTo>
                  <a:pt x="18628" y="6008264"/>
                  <a:pt x="0" y="5963293"/>
                  <a:pt x="0" y="5916402"/>
                </a:cubicBezTo>
                <a:lnTo>
                  <a:pt x="0" y="176804"/>
                </a:lnTo>
                <a:cubicBezTo>
                  <a:pt x="0" y="129913"/>
                  <a:pt x="18628" y="84942"/>
                  <a:pt x="51785" y="51785"/>
                </a:cubicBezTo>
                <a:cubicBezTo>
                  <a:pt x="84942" y="18628"/>
                  <a:pt x="129913" y="0"/>
                  <a:pt x="176804" y="0"/>
                </a:cubicBezTo>
                <a:close/>
              </a:path>
            </a:pathLst>
          </a:custGeom>
          <a:blipFill rotWithShape="1">
            <a:blip r:embed="rId3">
              <a:alphaModFix/>
            </a:blip>
            <a:stretch>
              <a:fillRect b="-50" l="0" r="0" t="-5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5"/>
          <p:cNvSpPr txBox="1"/>
          <p:nvPr/>
        </p:nvSpPr>
        <p:spPr>
          <a:xfrm>
            <a:off x="919091" y="7402088"/>
            <a:ext cx="7902778" cy="507637"/>
          </a:xfrm>
          <a:prstGeom prst="rect">
            <a:avLst/>
          </a:prstGeom>
          <a:noFill/>
          <a:ln>
            <a:noFill/>
          </a:ln>
        </p:spPr>
        <p:txBody>
          <a:bodyPr anchorCtr="0" anchor="t" bIns="0" lIns="0" spcFirstLastPara="1" rIns="0" wrap="square" tIns="0">
            <a:spAutoFit/>
          </a:bodyPr>
          <a:lstStyle/>
          <a:p>
            <a:pPr indent="0" lvl="0" marL="0" marR="0" rtl="0" algn="ctr">
              <a:lnSpc>
                <a:spcPct val="161023"/>
              </a:lnSpc>
              <a:spcBef>
                <a:spcPts val="0"/>
              </a:spcBef>
              <a:spcAft>
                <a:spcPts val="0"/>
              </a:spcAft>
              <a:buNone/>
            </a:pPr>
            <a:r>
              <a:rPr b="1" i="0" lang="en-US" sz="2599" u="none" cap="none" strike="noStrike">
                <a:solidFill>
                  <a:srgbClr val="000000"/>
                </a:solidFill>
                <a:latin typeface="Bitter"/>
                <a:ea typeface="Bitter"/>
                <a:cs typeface="Bitter"/>
                <a:sym typeface="Bitter"/>
              </a:rPr>
              <a:t>Suvarnabhumi Airport (BKK)</a:t>
            </a:r>
            <a:endParaRPr/>
          </a:p>
        </p:txBody>
      </p:sp>
      <p:sp>
        <p:nvSpPr>
          <p:cNvPr id="352" name="Google Shape;352;p15"/>
          <p:cNvSpPr txBox="1"/>
          <p:nvPr/>
        </p:nvSpPr>
        <p:spPr>
          <a:xfrm>
            <a:off x="919091" y="8028306"/>
            <a:ext cx="7902778" cy="1295294"/>
          </a:xfrm>
          <a:prstGeom prst="rect">
            <a:avLst/>
          </a:prstGeom>
          <a:noFill/>
          <a:ln>
            <a:noFill/>
          </a:ln>
        </p:spPr>
        <p:txBody>
          <a:bodyPr anchorCtr="0" anchor="t" bIns="0" lIns="0" spcFirstLastPara="1" rIns="0" wrap="square" tIns="0">
            <a:spAutoFit/>
          </a:bodyPr>
          <a:lstStyle/>
          <a:p>
            <a:pPr indent="0" lvl="0" marL="0" marR="0" rtl="0" algn="ctr">
              <a:lnSpc>
                <a:spcPct val="157526"/>
              </a:lnSpc>
              <a:spcBef>
                <a:spcPts val="0"/>
              </a:spcBef>
              <a:spcAft>
                <a:spcPts val="0"/>
              </a:spcAft>
              <a:buNone/>
            </a:pPr>
            <a:r>
              <a:rPr b="0" i="0" lang="en-US" sz="2199" u="none" cap="none" strike="noStrike">
                <a:solidFill>
                  <a:srgbClr val="000000"/>
                </a:solidFill>
                <a:latin typeface="Bitter"/>
                <a:ea typeface="Bitter"/>
                <a:cs typeface="Bitter"/>
                <a:sym typeface="Bitter"/>
              </a:rPr>
              <a:t>One of Southeast Asia's busiest aviation hubs, offering international flights to Europe, Asia, the Middle East,</a:t>
            </a:r>
            <a:endParaRPr/>
          </a:p>
          <a:p>
            <a:pPr indent="0" lvl="0" marL="0" marR="0" rtl="0" algn="ctr">
              <a:lnSpc>
                <a:spcPct val="157617"/>
              </a:lnSpc>
              <a:spcBef>
                <a:spcPts val="0"/>
              </a:spcBef>
              <a:spcAft>
                <a:spcPts val="0"/>
              </a:spcAft>
              <a:buNone/>
            </a:pPr>
            <a:r>
              <a:rPr b="0" i="0" lang="en-US" sz="2199" u="none" cap="none" strike="noStrike">
                <a:solidFill>
                  <a:srgbClr val="000000"/>
                </a:solidFill>
                <a:latin typeface="Bitter"/>
                <a:ea typeface="Bitter"/>
                <a:cs typeface="Bitter"/>
                <a:sym typeface="Bitter"/>
              </a:rPr>
              <a:t>and beyond.</a:t>
            </a:r>
            <a:endParaRPr/>
          </a:p>
        </p:txBody>
      </p:sp>
      <p:sp>
        <p:nvSpPr>
          <p:cNvPr descr="preencoded.png" id="353" name="Google Shape;353;p15"/>
          <p:cNvSpPr/>
          <p:nvPr/>
        </p:nvSpPr>
        <p:spPr>
          <a:xfrm>
            <a:off x="9248551" y="2225788"/>
            <a:ext cx="8115329" cy="5011158"/>
          </a:xfrm>
          <a:custGeom>
            <a:rect b="b" l="l" r="r" t="t"/>
            <a:pathLst>
              <a:path extrusionOk="0" h="6509385" w="10541635">
                <a:moveTo>
                  <a:pt x="185591" y="0"/>
                </a:moveTo>
                <a:lnTo>
                  <a:pt x="10356043" y="0"/>
                </a:lnTo>
                <a:cubicBezTo>
                  <a:pt x="10458543" y="0"/>
                  <a:pt x="10541635" y="83092"/>
                  <a:pt x="10541635" y="185591"/>
                </a:cubicBezTo>
                <a:lnTo>
                  <a:pt x="10541635" y="6323793"/>
                </a:lnTo>
                <a:cubicBezTo>
                  <a:pt x="10541635" y="6373015"/>
                  <a:pt x="10522082" y="6420221"/>
                  <a:pt x="10487276" y="6455027"/>
                </a:cubicBezTo>
                <a:cubicBezTo>
                  <a:pt x="10452471" y="6489831"/>
                  <a:pt x="10405266" y="6509385"/>
                  <a:pt x="10356043" y="6509385"/>
                </a:cubicBezTo>
                <a:lnTo>
                  <a:pt x="185591" y="6509385"/>
                </a:lnTo>
                <a:cubicBezTo>
                  <a:pt x="136370" y="6509385"/>
                  <a:pt x="89164" y="6489831"/>
                  <a:pt x="54358" y="6455027"/>
                </a:cubicBezTo>
                <a:cubicBezTo>
                  <a:pt x="19553" y="6420221"/>
                  <a:pt x="0" y="6373015"/>
                  <a:pt x="0" y="6323793"/>
                </a:cubicBezTo>
                <a:lnTo>
                  <a:pt x="0" y="185591"/>
                </a:lnTo>
                <a:cubicBezTo>
                  <a:pt x="0" y="136370"/>
                  <a:pt x="19553" y="89164"/>
                  <a:pt x="54358" y="54358"/>
                </a:cubicBezTo>
                <a:cubicBezTo>
                  <a:pt x="89164" y="19553"/>
                  <a:pt x="136370" y="0"/>
                  <a:pt x="185591" y="0"/>
                </a:cubicBezTo>
                <a:close/>
              </a:path>
            </a:pathLst>
          </a:custGeom>
          <a:blipFill rotWithShape="1">
            <a:blip r:embed="rId4">
              <a:alphaModFix/>
            </a:blip>
            <a:stretch>
              <a:fillRect b="-46" l="0" r="0" t="-47"/>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5"/>
          <p:cNvSpPr txBox="1"/>
          <p:nvPr/>
        </p:nvSpPr>
        <p:spPr>
          <a:xfrm>
            <a:off x="9248551" y="7402088"/>
            <a:ext cx="7906198" cy="507637"/>
          </a:xfrm>
          <a:prstGeom prst="rect">
            <a:avLst/>
          </a:prstGeom>
          <a:noFill/>
          <a:ln>
            <a:noFill/>
          </a:ln>
        </p:spPr>
        <p:txBody>
          <a:bodyPr anchorCtr="0" anchor="t" bIns="0" lIns="0" spcFirstLastPara="1" rIns="0" wrap="square" tIns="0">
            <a:spAutoFit/>
          </a:bodyPr>
          <a:lstStyle/>
          <a:p>
            <a:pPr indent="0" lvl="0" marL="0" marR="0" rtl="0" algn="ctr">
              <a:lnSpc>
                <a:spcPct val="161023"/>
              </a:lnSpc>
              <a:spcBef>
                <a:spcPts val="0"/>
              </a:spcBef>
              <a:spcAft>
                <a:spcPts val="0"/>
              </a:spcAft>
              <a:buNone/>
            </a:pPr>
            <a:r>
              <a:rPr b="1" i="0" lang="en-US" sz="2599" u="none" cap="none" strike="noStrike">
                <a:solidFill>
                  <a:srgbClr val="000000"/>
                </a:solidFill>
                <a:latin typeface="Bitter"/>
                <a:ea typeface="Bitter"/>
                <a:cs typeface="Bitter"/>
                <a:sym typeface="Bitter"/>
              </a:rPr>
              <a:t>Don Mueang Airport (DMK)</a:t>
            </a:r>
            <a:endParaRPr/>
          </a:p>
        </p:txBody>
      </p:sp>
      <p:sp>
        <p:nvSpPr>
          <p:cNvPr id="355" name="Google Shape;355;p15"/>
          <p:cNvSpPr txBox="1"/>
          <p:nvPr/>
        </p:nvSpPr>
        <p:spPr>
          <a:xfrm>
            <a:off x="9248551" y="8028306"/>
            <a:ext cx="7906198" cy="418888"/>
          </a:xfrm>
          <a:prstGeom prst="rect">
            <a:avLst/>
          </a:prstGeom>
          <a:noFill/>
          <a:ln>
            <a:noFill/>
          </a:ln>
        </p:spPr>
        <p:txBody>
          <a:bodyPr anchorCtr="0" anchor="t" bIns="0" lIns="0" spcFirstLastPara="1" rIns="0" wrap="square" tIns="0">
            <a:spAutoFit/>
          </a:bodyPr>
          <a:lstStyle/>
          <a:p>
            <a:pPr indent="0" lvl="0" marL="0" marR="0" rtl="0" algn="ctr">
              <a:lnSpc>
                <a:spcPct val="157617"/>
              </a:lnSpc>
              <a:spcBef>
                <a:spcPts val="0"/>
              </a:spcBef>
              <a:spcAft>
                <a:spcPts val="0"/>
              </a:spcAft>
              <a:buNone/>
            </a:pPr>
            <a:r>
              <a:rPr b="0" i="0" lang="en-US" sz="2199" u="none" cap="none" strike="noStrike">
                <a:solidFill>
                  <a:srgbClr val="000000"/>
                </a:solidFill>
                <a:latin typeface="Bitter"/>
                <a:ea typeface="Bitter"/>
                <a:cs typeface="Bitter"/>
                <a:sym typeface="Bitter"/>
              </a:rPr>
              <a:t>Caters to low-cost carriers and domestic flights.</a:t>
            </a:r>
            <a:endParaRPr/>
          </a:p>
        </p:txBody>
      </p:sp>
      <p:sp>
        <p:nvSpPr>
          <p:cNvPr id="356" name="Google Shape;356;p15"/>
          <p:cNvSpPr txBox="1"/>
          <p:nvPr/>
        </p:nvSpPr>
        <p:spPr>
          <a:xfrm>
            <a:off x="13172408" y="8997110"/>
            <a:ext cx="16449675" cy="402879"/>
          </a:xfrm>
          <a:prstGeom prst="rect">
            <a:avLst/>
          </a:prstGeom>
          <a:noFill/>
          <a:ln>
            <a:noFill/>
          </a:ln>
        </p:spPr>
        <p:txBody>
          <a:bodyPr anchorCtr="0" anchor="t" bIns="0" lIns="0" spcFirstLastPara="1" rIns="0" wrap="square" tIns="0">
            <a:spAutoFit/>
          </a:bodyPr>
          <a:lstStyle/>
          <a:p>
            <a:pPr indent="0" lvl="0" marL="0" marR="0" rtl="0" algn="l">
              <a:lnSpc>
                <a:spcPct val="161538"/>
              </a:lnSpc>
              <a:spcBef>
                <a:spcPts val="0"/>
              </a:spcBef>
              <a:spcAft>
                <a:spcPts val="0"/>
              </a:spcAft>
              <a:buNone/>
            </a:pPr>
            <a:r>
              <a:rPr b="0" i="0" lang="en-US" sz="1625" u="none" cap="none" strike="noStrike">
                <a:solidFill>
                  <a:srgbClr val="000000"/>
                </a:solidFill>
                <a:latin typeface="Bitter"/>
                <a:ea typeface="Bitter"/>
                <a:cs typeface="Bitter"/>
                <a:sym typeface="Bitter"/>
              </a:rPr>
              <a:t>Photo credit: Akyra Hotels, Thailand Awaits</a:t>
            </a:r>
            <a:endParaRPr/>
          </a:p>
        </p:txBody>
      </p:sp>
      <p:sp>
        <p:nvSpPr>
          <p:cNvPr descr="preencoded.png" id="357" name="Google Shape;357;p15"/>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65" name="Shape 365"/>
        <p:cNvGrpSpPr/>
        <p:nvPr/>
      </p:nvGrpSpPr>
      <p:grpSpPr>
        <a:xfrm>
          <a:off x="0" y="0"/>
          <a:ext cx="0" cy="0"/>
          <a:chOff x="0" y="0"/>
          <a:chExt cx="0" cy="0"/>
        </a:xfrm>
      </p:grpSpPr>
      <p:sp>
        <p:nvSpPr>
          <p:cNvPr id="366" name="Google Shape;366;p16"/>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367" name="Google Shape;367;p16"/>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368" name="Google Shape;368;p16"/>
          <p:cNvSpPr txBox="1"/>
          <p:nvPr/>
        </p:nvSpPr>
        <p:spPr>
          <a:xfrm>
            <a:off x="992238" y="996553"/>
            <a:ext cx="10378380" cy="860683"/>
          </a:xfrm>
          <a:prstGeom prst="rect">
            <a:avLst/>
          </a:prstGeom>
          <a:noFill/>
          <a:ln>
            <a:noFill/>
          </a:ln>
        </p:spPr>
        <p:txBody>
          <a:bodyPr anchorCtr="0" anchor="t" bIns="0" lIns="0" spcFirstLastPara="1" rIns="0" wrap="square" tIns="0">
            <a:spAutoFit/>
          </a:bodyPr>
          <a:lstStyle/>
          <a:p>
            <a:pPr indent="0" lvl="0" marL="0" marR="0" rtl="0" algn="l">
              <a:lnSpc>
                <a:spcPct val="124543"/>
              </a:lnSpc>
              <a:spcBef>
                <a:spcPts val="0"/>
              </a:spcBef>
              <a:spcAft>
                <a:spcPts val="0"/>
              </a:spcAft>
              <a:buNone/>
            </a:pPr>
            <a:r>
              <a:rPr b="1" i="0" lang="en-US" sz="5199" u="none" cap="none" strike="noStrike">
                <a:solidFill>
                  <a:srgbClr val="253A7E"/>
                </a:solidFill>
                <a:latin typeface="Bitter"/>
                <a:ea typeface="Bitter"/>
                <a:cs typeface="Bitter"/>
                <a:sym typeface="Bitter"/>
              </a:rPr>
              <a:t>Secondary Airports in Thailand</a:t>
            </a:r>
            <a:endParaRPr/>
          </a:p>
        </p:txBody>
      </p:sp>
      <p:sp>
        <p:nvSpPr>
          <p:cNvPr descr="preencoded.png" id="369" name="Google Shape;369;p16"/>
          <p:cNvSpPr/>
          <p:nvPr/>
        </p:nvSpPr>
        <p:spPr>
          <a:xfrm>
            <a:off x="1243875" y="2889706"/>
            <a:ext cx="5378032" cy="3026289"/>
          </a:xfrm>
          <a:custGeom>
            <a:rect b="b" l="l" r="r" t="t"/>
            <a:pathLst>
              <a:path extrusionOk="0" h="3730879" w="6630162">
                <a:moveTo>
                  <a:pt x="176140" y="0"/>
                </a:moveTo>
                <a:lnTo>
                  <a:pt x="6454022" y="0"/>
                </a:lnTo>
                <a:cubicBezTo>
                  <a:pt x="6551302" y="0"/>
                  <a:pt x="6630162" y="78860"/>
                  <a:pt x="6630162" y="176140"/>
                </a:cubicBezTo>
                <a:lnTo>
                  <a:pt x="6630162" y="3554739"/>
                </a:lnTo>
                <a:cubicBezTo>
                  <a:pt x="6630162" y="3652019"/>
                  <a:pt x="6551302" y="3730879"/>
                  <a:pt x="6454022" y="3730879"/>
                </a:cubicBezTo>
                <a:lnTo>
                  <a:pt x="176140" y="3730879"/>
                </a:lnTo>
                <a:cubicBezTo>
                  <a:pt x="78860" y="3730879"/>
                  <a:pt x="0" y="3652019"/>
                  <a:pt x="0" y="3554739"/>
                </a:cubicBezTo>
                <a:lnTo>
                  <a:pt x="0" y="176140"/>
                </a:lnTo>
                <a:cubicBezTo>
                  <a:pt x="0" y="78860"/>
                  <a:pt x="78860" y="0"/>
                  <a:pt x="176140" y="0"/>
                </a:cubicBezTo>
                <a:close/>
              </a:path>
            </a:pathLst>
          </a:custGeom>
          <a:blipFill rotWithShape="1">
            <a:blip r:embed="rId3">
              <a:alphaModFix/>
            </a:blip>
            <a:stretch>
              <a:fillRect b="-44" l="0" r="0" t="-45"/>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6"/>
          <p:cNvSpPr txBox="1"/>
          <p:nvPr/>
        </p:nvSpPr>
        <p:spPr>
          <a:xfrm>
            <a:off x="1243875" y="6155539"/>
            <a:ext cx="5378052" cy="1030720"/>
          </a:xfrm>
          <a:prstGeom prst="rect">
            <a:avLst/>
          </a:prstGeom>
          <a:noFill/>
          <a:ln>
            <a:noFill/>
          </a:ln>
        </p:spPr>
        <p:txBody>
          <a:bodyPr anchorCtr="0" anchor="t" bIns="0" lIns="0" spcFirstLastPara="1" rIns="0" wrap="square" tIns="0">
            <a:spAutoFit/>
          </a:bodyPr>
          <a:lstStyle/>
          <a:p>
            <a:pPr indent="0" lvl="0" marL="0" marR="0" rtl="0" algn="ctr">
              <a:lnSpc>
                <a:spcPct val="161360"/>
              </a:lnSpc>
              <a:spcBef>
                <a:spcPts val="0"/>
              </a:spcBef>
              <a:spcAft>
                <a:spcPts val="0"/>
              </a:spcAft>
              <a:buNone/>
            </a:pPr>
            <a:r>
              <a:rPr b="1" i="0" lang="en-US" sz="2500" u="none" cap="none" strike="noStrike">
                <a:solidFill>
                  <a:srgbClr val="000000"/>
                </a:solidFill>
                <a:latin typeface="Bitter"/>
                <a:ea typeface="Bitter"/>
                <a:cs typeface="Bitter"/>
                <a:sym typeface="Bitter"/>
              </a:rPr>
              <a:t>Chiang Mai International Airport (CNX)</a:t>
            </a:r>
            <a:endParaRPr/>
          </a:p>
        </p:txBody>
      </p:sp>
      <p:sp>
        <p:nvSpPr>
          <p:cNvPr descr="preencoded.png" id="371" name="Google Shape;371;p16"/>
          <p:cNvSpPr/>
          <p:nvPr/>
        </p:nvSpPr>
        <p:spPr>
          <a:xfrm>
            <a:off x="6924828" y="2889706"/>
            <a:ext cx="5593337" cy="3026225"/>
          </a:xfrm>
          <a:custGeom>
            <a:rect b="b" l="l" r="r" t="t"/>
            <a:pathLst>
              <a:path extrusionOk="0" h="3344037" w="6180746">
                <a:moveTo>
                  <a:pt x="169421" y="0"/>
                </a:moveTo>
                <a:lnTo>
                  <a:pt x="6011325" y="0"/>
                </a:lnTo>
                <a:cubicBezTo>
                  <a:pt x="6056258" y="0"/>
                  <a:pt x="6099351" y="17850"/>
                  <a:pt x="6131124" y="49622"/>
                </a:cubicBezTo>
                <a:cubicBezTo>
                  <a:pt x="6162896" y="81395"/>
                  <a:pt x="6180746" y="124488"/>
                  <a:pt x="6180746" y="169421"/>
                </a:cubicBezTo>
                <a:lnTo>
                  <a:pt x="6180746" y="3174616"/>
                </a:lnTo>
                <a:cubicBezTo>
                  <a:pt x="6180746" y="3268185"/>
                  <a:pt x="6104894" y="3344037"/>
                  <a:pt x="6011325" y="3344037"/>
                </a:cubicBezTo>
                <a:lnTo>
                  <a:pt x="169421" y="3344037"/>
                </a:lnTo>
                <a:cubicBezTo>
                  <a:pt x="75852" y="3344037"/>
                  <a:pt x="0" y="3268185"/>
                  <a:pt x="0" y="3174616"/>
                </a:cubicBezTo>
                <a:lnTo>
                  <a:pt x="0" y="169421"/>
                </a:lnTo>
                <a:cubicBezTo>
                  <a:pt x="0" y="75852"/>
                  <a:pt x="75852" y="0"/>
                  <a:pt x="169421" y="0"/>
                </a:cubicBezTo>
                <a:close/>
              </a:path>
            </a:pathLst>
          </a:custGeom>
          <a:blipFill rotWithShape="1">
            <a:blip r:embed="rId4">
              <a:alphaModFix/>
            </a:blip>
            <a:stretch>
              <a:fillRect b="0" l="-3693" r="-3693"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6"/>
          <p:cNvSpPr txBox="1"/>
          <p:nvPr/>
        </p:nvSpPr>
        <p:spPr>
          <a:xfrm>
            <a:off x="7031502" y="6155539"/>
            <a:ext cx="5379989" cy="1030720"/>
          </a:xfrm>
          <a:prstGeom prst="rect">
            <a:avLst/>
          </a:prstGeom>
          <a:noFill/>
          <a:ln>
            <a:noFill/>
          </a:ln>
        </p:spPr>
        <p:txBody>
          <a:bodyPr anchorCtr="0" anchor="t" bIns="0" lIns="0" spcFirstLastPara="1" rIns="0" wrap="square" tIns="0">
            <a:spAutoFit/>
          </a:bodyPr>
          <a:lstStyle/>
          <a:p>
            <a:pPr indent="0" lvl="0" marL="0" marR="0" rtl="0" algn="ctr">
              <a:lnSpc>
                <a:spcPct val="161360"/>
              </a:lnSpc>
              <a:spcBef>
                <a:spcPts val="0"/>
              </a:spcBef>
              <a:spcAft>
                <a:spcPts val="0"/>
              </a:spcAft>
              <a:buNone/>
            </a:pPr>
            <a:r>
              <a:rPr b="1" i="0" lang="en-US" sz="2500" u="none" cap="none" strike="noStrike">
                <a:solidFill>
                  <a:srgbClr val="000000"/>
                </a:solidFill>
                <a:latin typeface="Bitter"/>
                <a:ea typeface="Bitter"/>
                <a:cs typeface="Bitter"/>
                <a:sym typeface="Bitter"/>
              </a:rPr>
              <a:t>Hat Yai International Airport (HDY)</a:t>
            </a:r>
            <a:endParaRPr/>
          </a:p>
        </p:txBody>
      </p:sp>
      <p:sp>
        <p:nvSpPr>
          <p:cNvPr id="373" name="Google Shape;373;p16"/>
          <p:cNvSpPr txBox="1"/>
          <p:nvPr/>
        </p:nvSpPr>
        <p:spPr>
          <a:xfrm>
            <a:off x="13036241" y="2628404"/>
            <a:ext cx="4483358" cy="427355"/>
          </a:xfrm>
          <a:prstGeom prst="rect">
            <a:avLst/>
          </a:prstGeom>
          <a:noFill/>
          <a:ln>
            <a:noFill/>
          </a:ln>
        </p:spPr>
        <p:txBody>
          <a:bodyPr anchorCtr="0" anchor="t" bIns="0" lIns="0" spcFirstLastPara="1" rIns="0" wrap="square" tIns="0">
            <a:spAutoFit/>
          </a:bodyPr>
          <a:lstStyle/>
          <a:p>
            <a:pPr indent="0" lvl="0" marL="0" marR="0" rtl="0" algn="l">
              <a:lnSpc>
                <a:spcPct val="161363"/>
              </a:lnSpc>
              <a:spcBef>
                <a:spcPts val="0"/>
              </a:spcBef>
              <a:spcAft>
                <a:spcPts val="0"/>
              </a:spcAft>
              <a:buNone/>
            </a:pPr>
            <a:r>
              <a:rPr b="0" i="0" lang="en-US" sz="2200" u="none" cap="none" strike="noStrike">
                <a:solidFill>
                  <a:srgbClr val="000000"/>
                </a:solidFill>
                <a:latin typeface="Bitter"/>
                <a:ea typeface="Bitter"/>
                <a:cs typeface="Bitter"/>
                <a:sym typeface="Bitter"/>
              </a:rPr>
              <a:t>and other airports include…</a:t>
            </a:r>
            <a:endParaRPr/>
          </a:p>
        </p:txBody>
      </p:sp>
      <p:sp>
        <p:nvSpPr>
          <p:cNvPr id="374" name="Google Shape;374;p16"/>
          <p:cNvSpPr txBox="1"/>
          <p:nvPr/>
        </p:nvSpPr>
        <p:spPr>
          <a:xfrm>
            <a:off x="13036241" y="3369504"/>
            <a:ext cx="4483358" cy="922655"/>
          </a:xfrm>
          <a:prstGeom prst="rect">
            <a:avLst/>
          </a:prstGeom>
          <a:noFill/>
          <a:ln>
            <a:noFill/>
          </a:ln>
        </p:spPr>
        <p:txBody>
          <a:bodyPr anchorCtr="0" anchor="t" bIns="0" lIns="0" spcFirstLastPara="1" rIns="0" wrap="square" tIns="0">
            <a:spAutoFit/>
          </a:bodyPr>
          <a:lstStyle/>
          <a:p>
            <a:pPr indent="0" lvl="0" marL="0" marR="0" rtl="0" algn="l">
              <a:lnSpc>
                <a:spcPct val="161363"/>
              </a:lnSpc>
              <a:spcBef>
                <a:spcPts val="0"/>
              </a:spcBef>
              <a:spcAft>
                <a:spcPts val="0"/>
              </a:spcAft>
              <a:buNone/>
            </a:pPr>
            <a:r>
              <a:rPr b="1" i="0" lang="en-US" sz="2200" u="none" cap="none" strike="noStrike">
                <a:solidFill>
                  <a:srgbClr val="000000"/>
                </a:solidFill>
                <a:latin typeface="Bitter"/>
                <a:ea typeface="Bitter"/>
                <a:cs typeface="Bitter"/>
                <a:sym typeface="Bitter"/>
              </a:rPr>
              <a:t>Chiang Rai International Airport (CEI)</a:t>
            </a:r>
            <a:endParaRPr/>
          </a:p>
        </p:txBody>
      </p:sp>
      <p:sp>
        <p:nvSpPr>
          <p:cNvPr id="375" name="Google Shape;375;p16"/>
          <p:cNvSpPr txBox="1"/>
          <p:nvPr/>
        </p:nvSpPr>
        <p:spPr>
          <a:xfrm>
            <a:off x="13036241" y="4621707"/>
            <a:ext cx="4483358" cy="922655"/>
          </a:xfrm>
          <a:prstGeom prst="rect">
            <a:avLst/>
          </a:prstGeom>
          <a:noFill/>
          <a:ln>
            <a:noFill/>
          </a:ln>
        </p:spPr>
        <p:txBody>
          <a:bodyPr anchorCtr="0" anchor="t" bIns="0" lIns="0" spcFirstLastPara="1" rIns="0" wrap="square" tIns="0">
            <a:spAutoFit/>
          </a:bodyPr>
          <a:lstStyle/>
          <a:p>
            <a:pPr indent="0" lvl="0" marL="0" marR="0" rtl="0" algn="l">
              <a:lnSpc>
                <a:spcPct val="161363"/>
              </a:lnSpc>
              <a:spcBef>
                <a:spcPts val="0"/>
              </a:spcBef>
              <a:spcAft>
                <a:spcPts val="0"/>
              </a:spcAft>
              <a:buNone/>
            </a:pPr>
            <a:r>
              <a:rPr b="1" i="0" lang="en-US" sz="2200" u="none" cap="none" strike="noStrike">
                <a:solidFill>
                  <a:srgbClr val="000000"/>
                </a:solidFill>
                <a:latin typeface="Bitter"/>
                <a:ea typeface="Bitter"/>
                <a:cs typeface="Bitter"/>
                <a:sym typeface="Bitter"/>
              </a:rPr>
              <a:t>Udon Thani International Airport (UTH)</a:t>
            </a:r>
            <a:endParaRPr/>
          </a:p>
        </p:txBody>
      </p:sp>
      <p:sp>
        <p:nvSpPr>
          <p:cNvPr id="376" name="Google Shape;376;p16"/>
          <p:cNvSpPr txBox="1"/>
          <p:nvPr/>
        </p:nvSpPr>
        <p:spPr>
          <a:xfrm>
            <a:off x="13036241" y="5873918"/>
            <a:ext cx="4483358" cy="922655"/>
          </a:xfrm>
          <a:prstGeom prst="rect">
            <a:avLst/>
          </a:prstGeom>
          <a:noFill/>
          <a:ln>
            <a:noFill/>
          </a:ln>
        </p:spPr>
        <p:txBody>
          <a:bodyPr anchorCtr="0" anchor="t" bIns="0" lIns="0" spcFirstLastPara="1" rIns="0" wrap="square" tIns="0">
            <a:spAutoFit/>
          </a:bodyPr>
          <a:lstStyle/>
          <a:p>
            <a:pPr indent="0" lvl="0" marL="0" marR="0" rtl="0" algn="l">
              <a:lnSpc>
                <a:spcPct val="161363"/>
              </a:lnSpc>
              <a:spcBef>
                <a:spcPts val="0"/>
              </a:spcBef>
              <a:spcAft>
                <a:spcPts val="0"/>
              </a:spcAft>
              <a:buNone/>
            </a:pPr>
            <a:r>
              <a:rPr b="1" i="0" lang="en-US" sz="2200" u="none" cap="none" strike="noStrike">
                <a:solidFill>
                  <a:srgbClr val="000000"/>
                </a:solidFill>
                <a:latin typeface="Bitter"/>
                <a:ea typeface="Bitter"/>
                <a:cs typeface="Bitter"/>
                <a:sym typeface="Bitter"/>
              </a:rPr>
              <a:t>Phuket International Airport (HKT)</a:t>
            </a:r>
            <a:endParaRPr/>
          </a:p>
        </p:txBody>
      </p:sp>
      <p:sp>
        <p:nvSpPr>
          <p:cNvPr id="377" name="Google Shape;377;p16"/>
          <p:cNvSpPr txBox="1"/>
          <p:nvPr/>
        </p:nvSpPr>
        <p:spPr>
          <a:xfrm>
            <a:off x="13036241" y="7126129"/>
            <a:ext cx="4483358" cy="922655"/>
          </a:xfrm>
          <a:prstGeom prst="rect">
            <a:avLst/>
          </a:prstGeom>
          <a:noFill/>
          <a:ln>
            <a:noFill/>
          </a:ln>
        </p:spPr>
        <p:txBody>
          <a:bodyPr anchorCtr="0" anchor="t" bIns="0" lIns="0" spcFirstLastPara="1" rIns="0" wrap="square" tIns="0">
            <a:spAutoFit/>
          </a:bodyPr>
          <a:lstStyle/>
          <a:p>
            <a:pPr indent="0" lvl="0" marL="0" marR="0" rtl="0" algn="l">
              <a:lnSpc>
                <a:spcPct val="161363"/>
              </a:lnSpc>
              <a:spcBef>
                <a:spcPts val="0"/>
              </a:spcBef>
              <a:spcAft>
                <a:spcPts val="0"/>
              </a:spcAft>
              <a:buNone/>
            </a:pPr>
            <a:r>
              <a:rPr b="1" i="0" lang="en-US" sz="2200" u="none" cap="none" strike="noStrike">
                <a:solidFill>
                  <a:srgbClr val="000000"/>
                </a:solidFill>
                <a:latin typeface="Bitter"/>
                <a:ea typeface="Bitter"/>
                <a:cs typeface="Bitter"/>
                <a:sym typeface="Bitter"/>
              </a:rPr>
              <a:t>U-Tapao International Airport (UTP)</a:t>
            </a:r>
            <a:endParaRPr/>
          </a:p>
        </p:txBody>
      </p:sp>
      <p:sp>
        <p:nvSpPr>
          <p:cNvPr id="378" name="Google Shape;378;p16"/>
          <p:cNvSpPr txBox="1"/>
          <p:nvPr/>
        </p:nvSpPr>
        <p:spPr>
          <a:xfrm>
            <a:off x="992238" y="8750941"/>
            <a:ext cx="16303523" cy="317046"/>
          </a:xfrm>
          <a:prstGeom prst="rect">
            <a:avLst/>
          </a:prstGeom>
          <a:noFill/>
          <a:ln>
            <a:noFill/>
          </a:ln>
        </p:spPr>
        <p:txBody>
          <a:bodyPr anchorCtr="0" anchor="t" bIns="0" lIns="0" spcFirstLastPara="1" rIns="0" wrap="square" tIns="0">
            <a:spAutoFit/>
          </a:bodyPr>
          <a:lstStyle/>
          <a:p>
            <a:pPr indent="0" lvl="0" marL="0" marR="0" rtl="0" algn="l">
              <a:lnSpc>
                <a:spcPct val="162823"/>
              </a:lnSpc>
              <a:spcBef>
                <a:spcPts val="0"/>
              </a:spcBef>
              <a:spcAft>
                <a:spcPts val="0"/>
              </a:spcAft>
              <a:buNone/>
            </a:pPr>
            <a:r>
              <a:rPr b="0" i="0" lang="en-US" sz="1700" u="none" cap="none" strike="noStrike">
                <a:solidFill>
                  <a:srgbClr val="000000"/>
                </a:solidFill>
                <a:latin typeface="Bitter"/>
                <a:ea typeface="Bitter"/>
                <a:cs typeface="Bitter"/>
                <a:sym typeface="Bitter"/>
              </a:rPr>
              <a:t>Photo credit: Airportthai, Sailing Click </a:t>
            </a:r>
            <a:endParaRPr/>
          </a:p>
        </p:txBody>
      </p:sp>
      <p:sp>
        <p:nvSpPr>
          <p:cNvPr descr="preencoded.png" id="379" name="Google Shape;379;p16"/>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87" name="Shape 387"/>
        <p:cNvGrpSpPr/>
        <p:nvPr/>
      </p:nvGrpSpPr>
      <p:grpSpPr>
        <a:xfrm>
          <a:off x="0" y="0"/>
          <a:ext cx="0" cy="0"/>
          <a:chOff x="0" y="0"/>
          <a:chExt cx="0" cy="0"/>
        </a:xfrm>
      </p:grpSpPr>
      <p:sp>
        <p:nvSpPr>
          <p:cNvPr id="388" name="Google Shape;388;p17"/>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389" name="Google Shape;389;p17"/>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390" name="Google Shape;390;p17"/>
          <p:cNvSpPr/>
          <p:nvPr/>
        </p:nvSpPr>
        <p:spPr>
          <a:xfrm>
            <a:off x="0" y="0"/>
            <a:ext cx="10058400" cy="10287000"/>
          </a:xfrm>
          <a:custGeom>
            <a:rect b="b" l="l" r="r" t="t"/>
            <a:pathLst>
              <a:path extrusionOk="0" h="13716000" w="13411200">
                <a:moveTo>
                  <a:pt x="0" y="0"/>
                </a:moveTo>
                <a:lnTo>
                  <a:pt x="13411200" y="0"/>
                </a:lnTo>
                <a:lnTo>
                  <a:pt x="13411200" y="13716000"/>
                </a:lnTo>
                <a:lnTo>
                  <a:pt x="0" y="13716000"/>
                </a:lnTo>
                <a:lnTo>
                  <a:pt x="0" y="0"/>
                </a:lnTo>
                <a:close/>
              </a:path>
            </a:pathLst>
          </a:custGeom>
          <a:blipFill rotWithShape="1">
            <a:blip r:embed="rId3">
              <a:alphaModFix/>
            </a:blip>
            <a:stretch>
              <a:fillRect b="0" l="0" r="0" t="0"/>
            </a:stretch>
          </a:blipFill>
          <a:ln>
            <a:noFill/>
          </a:ln>
        </p:spPr>
      </p:sp>
      <p:sp>
        <p:nvSpPr>
          <p:cNvPr id="391" name="Google Shape;391;p17"/>
          <p:cNvSpPr txBox="1"/>
          <p:nvPr/>
        </p:nvSpPr>
        <p:spPr>
          <a:xfrm>
            <a:off x="10136238" y="1464992"/>
            <a:ext cx="2901032" cy="864767"/>
          </a:xfrm>
          <a:prstGeom prst="rect">
            <a:avLst/>
          </a:prstGeom>
          <a:noFill/>
          <a:ln>
            <a:noFill/>
          </a:ln>
        </p:spPr>
        <p:txBody>
          <a:bodyPr anchorCtr="0" anchor="t" bIns="0" lIns="0" spcFirstLastPara="1" rIns="0" wrap="square" tIns="0">
            <a:spAutoFit/>
          </a:bodyPr>
          <a:lstStyle/>
          <a:p>
            <a:pPr indent="0" lvl="0" marL="0" marR="0" rtl="0" algn="l">
              <a:lnSpc>
                <a:spcPct val="125370"/>
              </a:lnSpc>
              <a:spcBef>
                <a:spcPts val="0"/>
              </a:spcBef>
              <a:spcAft>
                <a:spcPts val="0"/>
              </a:spcAft>
              <a:buNone/>
            </a:pPr>
            <a:r>
              <a:rPr b="1" i="0" lang="en-US" sz="5199" u="none" cap="none" strike="noStrike">
                <a:solidFill>
                  <a:srgbClr val="253A7E"/>
                </a:solidFill>
                <a:latin typeface="Bitter"/>
                <a:ea typeface="Bitter"/>
                <a:cs typeface="Bitter"/>
                <a:sym typeface="Bitter"/>
              </a:rPr>
              <a:t>Seaports</a:t>
            </a:r>
            <a:endParaRPr/>
          </a:p>
        </p:txBody>
      </p:sp>
      <p:sp>
        <p:nvSpPr>
          <p:cNvPr id="392" name="Google Shape;392;p17"/>
          <p:cNvSpPr txBox="1"/>
          <p:nvPr/>
        </p:nvSpPr>
        <p:spPr>
          <a:xfrm>
            <a:off x="10136238" y="2834460"/>
            <a:ext cx="7159523" cy="894669"/>
          </a:xfrm>
          <a:prstGeom prst="rect">
            <a:avLst/>
          </a:prstGeom>
          <a:noFill/>
          <a:ln>
            <a:noFill/>
          </a:ln>
        </p:spPr>
        <p:txBody>
          <a:bodyPr anchorCtr="0" anchor="t" bIns="0" lIns="0" spcFirstLastPara="1" rIns="0" wrap="square" tIns="0">
            <a:spAutoFit/>
          </a:bodyPr>
          <a:lstStyle/>
          <a:p>
            <a:pPr indent="-165894" lvl="1" marL="331788" marR="0" rtl="0" algn="l">
              <a:lnSpc>
                <a:spcPct val="162818"/>
              </a:lnSpc>
              <a:spcBef>
                <a:spcPts val="0"/>
              </a:spcBef>
              <a:spcAft>
                <a:spcPts val="0"/>
              </a:spcAft>
              <a:buClr>
                <a:srgbClr val="000000"/>
              </a:buClr>
              <a:buSzPts val="2200"/>
              <a:buFont typeface="Arial"/>
              <a:buChar char="•"/>
            </a:pPr>
            <a:r>
              <a:rPr b="1" i="0" lang="en-US" sz="2200" u="none" cap="none" strike="noStrike">
                <a:solidFill>
                  <a:srgbClr val="000000"/>
                </a:solidFill>
                <a:latin typeface="Bitter"/>
                <a:ea typeface="Bitter"/>
                <a:cs typeface="Bitter"/>
                <a:sym typeface="Bitter"/>
              </a:rPr>
              <a:t>Laem Chabang Port</a:t>
            </a:r>
            <a:r>
              <a:rPr b="0" i="0" lang="en-US" sz="2200" u="none" cap="none" strike="noStrike">
                <a:solidFill>
                  <a:srgbClr val="000000"/>
                </a:solidFill>
                <a:latin typeface="Bitter"/>
                <a:ea typeface="Bitter"/>
                <a:cs typeface="Bitter"/>
                <a:sym typeface="Bitter"/>
              </a:rPr>
              <a:t> in Chonburi, is Thailand’s largest deep-sea port.</a:t>
            </a:r>
            <a:endParaRPr/>
          </a:p>
        </p:txBody>
      </p:sp>
      <p:sp>
        <p:nvSpPr>
          <p:cNvPr id="393" name="Google Shape;393;p17"/>
          <p:cNvSpPr txBox="1"/>
          <p:nvPr/>
        </p:nvSpPr>
        <p:spPr>
          <a:xfrm>
            <a:off x="10136238" y="4189007"/>
            <a:ext cx="7159523" cy="1342344"/>
          </a:xfrm>
          <a:prstGeom prst="rect">
            <a:avLst/>
          </a:prstGeom>
          <a:noFill/>
          <a:ln>
            <a:noFill/>
          </a:ln>
        </p:spPr>
        <p:txBody>
          <a:bodyPr anchorCtr="0" anchor="t" bIns="0" lIns="0" spcFirstLastPara="1" rIns="0" wrap="square" tIns="0">
            <a:spAutoFit/>
          </a:bodyPr>
          <a:lstStyle/>
          <a:p>
            <a:pPr indent="-165894" lvl="1" marL="331788" marR="0" rtl="0" algn="l">
              <a:lnSpc>
                <a:spcPct val="162818"/>
              </a:lnSpc>
              <a:spcBef>
                <a:spcPts val="0"/>
              </a:spcBef>
              <a:spcAft>
                <a:spcPts val="0"/>
              </a:spcAft>
              <a:buClr>
                <a:srgbClr val="000000"/>
              </a:buClr>
              <a:buSzPts val="2200"/>
              <a:buFont typeface="Arial"/>
              <a:buChar char="•"/>
            </a:pPr>
            <a:r>
              <a:rPr b="1" i="0" lang="en-US" sz="2200" u="none" cap="none" strike="noStrike">
                <a:solidFill>
                  <a:srgbClr val="000000"/>
                </a:solidFill>
                <a:latin typeface="Bitter"/>
                <a:ea typeface="Bitter"/>
                <a:cs typeface="Bitter"/>
                <a:sym typeface="Bitter"/>
              </a:rPr>
              <a:t>Map Ta Phut Industrial Port</a:t>
            </a:r>
            <a:r>
              <a:rPr b="0" i="0" lang="en-US" sz="2200" u="none" cap="none" strike="noStrike">
                <a:solidFill>
                  <a:srgbClr val="000000"/>
                </a:solidFill>
                <a:latin typeface="Bitter"/>
                <a:ea typeface="Bitter"/>
                <a:cs typeface="Bitter"/>
                <a:sym typeface="Bitter"/>
              </a:rPr>
              <a:t> in Rayong, together with Laem Chabang Port, is part of the Eastern Economic Corridor (EEC).</a:t>
            </a:r>
            <a:endParaRPr/>
          </a:p>
        </p:txBody>
      </p:sp>
      <p:sp>
        <p:nvSpPr>
          <p:cNvPr id="394" name="Google Shape;394;p17"/>
          <p:cNvSpPr txBox="1"/>
          <p:nvPr/>
        </p:nvSpPr>
        <p:spPr>
          <a:xfrm>
            <a:off x="10136238" y="6057480"/>
            <a:ext cx="7159523" cy="894669"/>
          </a:xfrm>
          <a:prstGeom prst="rect">
            <a:avLst/>
          </a:prstGeom>
          <a:noFill/>
          <a:ln>
            <a:noFill/>
          </a:ln>
        </p:spPr>
        <p:txBody>
          <a:bodyPr anchorCtr="0" anchor="t" bIns="0" lIns="0" spcFirstLastPara="1" rIns="0" wrap="square" tIns="0">
            <a:spAutoFit/>
          </a:bodyPr>
          <a:lstStyle/>
          <a:p>
            <a:pPr indent="-165894" lvl="1" marL="331788" marR="0" rtl="0" algn="l">
              <a:lnSpc>
                <a:spcPct val="162818"/>
              </a:lnSpc>
              <a:spcBef>
                <a:spcPts val="0"/>
              </a:spcBef>
              <a:spcAft>
                <a:spcPts val="0"/>
              </a:spcAft>
              <a:buClr>
                <a:srgbClr val="000000"/>
              </a:buClr>
              <a:buSzPts val="2200"/>
              <a:buFont typeface="Arial"/>
              <a:buChar char="•"/>
            </a:pPr>
            <a:r>
              <a:rPr b="1" i="0" lang="en-US" sz="2200" u="none" cap="none" strike="noStrike">
                <a:solidFill>
                  <a:srgbClr val="000000"/>
                </a:solidFill>
                <a:latin typeface="Bitter"/>
                <a:ea typeface="Bitter"/>
                <a:cs typeface="Bitter"/>
                <a:sym typeface="Bitter"/>
              </a:rPr>
              <a:t>Bangkok Port </a:t>
            </a:r>
            <a:r>
              <a:rPr b="0" i="0" lang="en-US" sz="2200" u="none" cap="none" strike="noStrike">
                <a:solidFill>
                  <a:srgbClr val="000000"/>
                </a:solidFill>
                <a:latin typeface="Bitter"/>
                <a:ea typeface="Bitter"/>
                <a:cs typeface="Bitter"/>
                <a:sym typeface="Bitter"/>
              </a:rPr>
              <a:t>further supports the nation’s logistics and industrial sectors.</a:t>
            </a:r>
            <a:endParaRPr/>
          </a:p>
        </p:txBody>
      </p:sp>
      <p:sp>
        <p:nvSpPr>
          <p:cNvPr id="395" name="Google Shape;395;p17"/>
          <p:cNvSpPr txBox="1"/>
          <p:nvPr/>
        </p:nvSpPr>
        <p:spPr>
          <a:xfrm>
            <a:off x="10360076" y="7877259"/>
            <a:ext cx="7159523" cy="659946"/>
          </a:xfrm>
          <a:prstGeom prst="rect">
            <a:avLst/>
          </a:prstGeom>
          <a:noFill/>
          <a:ln>
            <a:noFill/>
          </a:ln>
        </p:spPr>
        <p:txBody>
          <a:bodyPr anchorCtr="0" anchor="t" bIns="0" lIns="0" spcFirstLastPara="1" rIns="0" wrap="square" tIns="0">
            <a:spAutoFit/>
          </a:bodyPr>
          <a:lstStyle/>
          <a:p>
            <a:pPr indent="0" lvl="0" marL="0" marR="0" rtl="0" algn="l">
              <a:lnSpc>
                <a:spcPct val="162823"/>
              </a:lnSpc>
              <a:spcBef>
                <a:spcPts val="0"/>
              </a:spcBef>
              <a:spcAft>
                <a:spcPts val="0"/>
              </a:spcAft>
              <a:buNone/>
            </a:pPr>
            <a:r>
              <a:rPr b="0" i="0" lang="en-US" sz="1700" u="none" cap="none" strike="noStrike">
                <a:solidFill>
                  <a:srgbClr val="000000"/>
                </a:solidFill>
                <a:latin typeface="Bitter"/>
                <a:ea typeface="Bitter"/>
                <a:cs typeface="Bitter"/>
                <a:sym typeface="Bitter"/>
              </a:rPr>
              <a:t>Pictured: Laem Chabang Port </a:t>
            </a:r>
            <a:endParaRPr/>
          </a:p>
          <a:p>
            <a:pPr indent="0" lvl="0" marL="0" marR="0" rtl="0" algn="l">
              <a:lnSpc>
                <a:spcPct val="162823"/>
              </a:lnSpc>
              <a:spcBef>
                <a:spcPts val="0"/>
              </a:spcBef>
              <a:spcAft>
                <a:spcPts val="0"/>
              </a:spcAft>
              <a:buNone/>
            </a:pPr>
            <a:r>
              <a:rPr b="0" i="0" lang="en-US" sz="1700" u="none" cap="none" strike="noStrike">
                <a:solidFill>
                  <a:srgbClr val="000000"/>
                </a:solidFill>
                <a:latin typeface="Bitter"/>
                <a:ea typeface="Bitter"/>
                <a:cs typeface="Bitter"/>
                <a:sym typeface="Bitter"/>
              </a:rPr>
              <a:t>Photo credit: Hutchison Ports Thailand</a:t>
            </a:r>
            <a:endParaRPr/>
          </a:p>
        </p:txBody>
      </p:sp>
      <p:sp>
        <p:nvSpPr>
          <p:cNvPr descr="preencoded.png" id="396" name="Google Shape;396;p17"/>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04" name="Shape 404"/>
        <p:cNvGrpSpPr/>
        <p:nvPr/>
      </p:nvGrpSpPr>
      <p:grpSpPr>
        <a:xfrm>
          <a:off x="0" y="0"/>
          <a:ext cx="0" cy="0"/>
          <a:chOff x="0" y="0"/>
          <a:chExt cx="0" cy="0"/>
        </a:xfrm>
      </p:grpSpPr>
      <p:sp>
        <p:nvSpPr>
          <p:cNvPr id="405" name="Google Shape;405;p18"/>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406" name="Google Shape;406;p18"/>
          <p:cNvSpPr/>
          <p:nvPr/>
        </p:nvSpPr>
        <p:spPr>
          <a:xfrm>
            <a:off x="0" y="9525"/>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407" name="Google Shape;407;p18"/>
          <p:cNvSpPr/>
          <p:nvPr/>
        </p:nvSpPr>
        <p:spPr>
          <a:xfrm>
            <a:off x="0" y="0"/>
            <a:ext cx="7543800" cy="10287000"/>
          </a:xfrm>
          <a:custGeom>
            <a:rect b="b" l="l" r="r" t="t"/>
            <a:pathLst>
              <a:path extrusionOk="0" h="13716000" w="10058400">
                <a:moveTo>
                  <a:pt x="0" y="0"/>
                </a:moveTo>
                <a:lnTo>
                  <a:pt x="10058400" y="0"/>
                </a:lnTo>
                <a:lnTo>
                  <a:pt x="10058400" y="13716000"/>
                </a:lnTo>
                <a:lnTo>
                  <a:pt x="0" y="13716000"/>
                </a:lnTo>
                <a:lnTo>
                  <a:pt x="0" y="0"/>
                </a:lnTo>
                <a:close/>
              </a:path>
            </a:pathLst>
          </a:custGeom>
          <a:blipFill rotWithShape="1">
            <a:blip r:embed="rId3">
              <a:alphaModFix/>
            </a:blip>
            <a:stretch>
              <a:fillRect b="0" l="0" r="0" t="0"/>
            </a:stretch>
          </a:blipFill>
          <a:ln>
            <a:noFill/>
          </a:ln>
        </p:spPr>
      </p:sp>
      <p:sp>
        <p:nvSpPr>
          <p:cNvPr id="408" name="Google Shape;408;p18"/>
          <p:cNvSpPr txBox="1"/>
          <p:nvPr/>
        </p:nvSpPr>
        <p:spPr>
          <a:xfrm>
            <a:off x="7846666" y="1000125"/>
            <a:ext cx="7522294" cy="869113"/>
          </a:xfrm>
          <a:prstGeom prst="rect">
            <a:avLst/>
          </a:prstGeom>
          <a:noFill/>
          <a:ln>
            <a:noFill/>
          </a:ln>
        </p:spPr>
        <p:txBody>
          <a:bodyPr anchorCtr="0" anchor="t" bIns="0" lIns="0" spcFirstLastPara="1" rIns="0" wrap="square" tIns="0">
            <a:spAutoFit/>
          </a:bodyPr>
          <a:lstStyle/>
          <a:p>
            <a:pPr indent="0" lvl="0" marL="0" marR="0" rtl="0" algn="l">
              <a:lnSpc>
                <a:spcPct val="126158"/>
              </a:lnSpc>
              <a:spcBef>
                <a:spcPts val="0"/>
              </a:spcBef>
              <a:spcAft>
                <a:spcPts val="0"/>
              </a:spcAft>
              <a:buNone/>
            </a:pPr>
            <a:r>
              <a:rPr b="1" i="0" lang="en-US" sz="5199" u="none" cap="none" strike="noStrike">
                <a:solidFill>
                  <a:srgbClr val="253A7E"/>
                </a:solidFill>
                <a:latin typeface="Bitter"/>
                <a:ea typeface="Bitter"/>
                <a:cs typeface="Bitter"/>
                <a:sym typeface="Bitter"/>
              </a:rPr>
              <a:t>Thailand's Major Cities</a:t>
            </a:r>
            <a:endParaRPr/>
          </a:p>
        </p:txBody>
      </p:sp>
      <p:sp>
        <p:nvSpPr>
          <p:cNvPr id="409" name="Google Shape;409;p18"/>
          <p:cNvSpPr txBox="1"/>
          <p:nvPr/>
        </p:nvSpPr>
        <p:spPr>
          <a:xfrm>
            <a:off x="7846666" y="2346569"/>
            <a:ext cx="4726334" cy="1463798"/>
          </a:xfrm>
          <a:prstGeom prst="rect">
            <a:avLst/>
          </a:prstGeom>
          <a:noFill/>
          <a:ln>
            <a:noFill/>
          </a:ln>
        </p:spPr>
        <p:txBody>
          <a:bodyPr anchorCtr="0" anchor="t" bIns="0" lIns="0" spcFirstLastPara="1" rIns="0" wrap="square" tIns="0">
            <a:spAutoFit/>
          </a:bodyPr>
          <a:lstStyle/>
          <a:p>
            <a:pPr indent="0" lvl="0" marL="0" marR="0" rtl="0" algn="l">
              <a:lnSpc>
                <a:spcPct val="123912"/>
              </a:lnSpc>
              <a:spcBef>
                <a:spcPts val="0"/>
              </a:spcBef>
              <a:spcAft>
                <a:spcPts val="0"/>
              </a:spcAft>
              <a:buNone/>
            </a:pPr>
            <a:r>
              <a:rPr b="1" i="0" lang="en-US" sz="4437" u="none" cap="none" strike="noStrike">
                <a:solidFill>
                  <a:srgbClr val="253A7E"/>
                </a:solidFill>
                <a:latin typeface="Bitter"/>
                <a:ea typeface="Bitter"/>
                <a:cs typeface="Bitter"/>
                <a:sym typeface="Bitter"/>
              </a:rPr>
              <a:t>Bangkok:</a:t>
            </a:r>
            <a:endParaRPr/>
          </a:p>
          <a:p>
            <a:pPr indent="0" lvl="0" marL="0" marR="0" rtl="0" algn="l">
              <a:lnSpc>
                <a:spcPct val="123957"/>
              </a:lnSpc>
              <a:spcBef>
                <a:spcPts val="0"/>
              </a:spcBef>
              <a:spcAft>
                <a:spcPts val="0"/>
              </a:spcAft>
              <a:buNone/>
            </a:pPr>
            <a:r>
              <a:rPr b="1" i="0" lang="en-US" sz="4437" u="none" cap="none" strike="noStrike">
                <a:solidFill>
                  <a:srgbClr val="253A7E"/>
                </a:solidFill>
                <a:latin typeface="Bitter"/>
                <a:ea typeface="Bitter"/>
                <a:cs typeface="Bitter"/>
                <a:sym typeface="Bitter"/>
              </a:rPr>
              <a:t>The Capital City</a:t>
            </a:r>
            <a:endParaRPr/>
          </a:p>
        </p:txBody>
      </p:sp>
      <p:sp>
        <p:nvSpPr>
          <p:cNvPr id="410" name="Google Shape;410;p18"/>
          <p:cNvSpPr txBox="1"/>
          <p:nvPr/>
        </p:nvSpPr>
        <p:spPr>
          <a:xfrm>
            <a:off x="7846666" y="4624220"/>
            <a:ext cx="4045744" cy="548263"/>
          </a:xfrm>
          <a:prstGeom prst="rect">
            <a:avLst/>
          </a:prstGeom>
          <a:noFill/>
          <a:ln>
            <a:noFill/>
          </a:ln>
        </p:spPr>
        <p:txBody>
          <a:bodyPr anchorCtr="0" anchor="t" bIns="0" lIns="0" spcFirstLastPara="1" rIns="0" wrap="square" tIns="0">
            <a:spAutoFit/>
          </a:bodyPr>
          <a:lstStyle/>
          <a:p>
            <a:pPr indent="0" lvl="0" marL="0" marR="0" rtl="0" algn="l">
              <a:lnSpc>
                <a:spcPct val="124533"/>
              </a:lnSpc>
              <a:spcBef>
                <a:spcPts val="0"/>
              </a:spcBef>
              <a:spcAft>
                <a:spcPts val="0"/>
              </a:spcAft>
              <a:buNone/>
            </a:pPr>
            <a:r>
              <a:rPr b="1" i="0" lang="en-US" sz="3212" u="none" cap="none" strike="noStrike">
                <a:solidFill>
                  <a:srgbClr val="253A7E"/>
                </a:solidFill>
                <a:latin typeface="Bitter"/>
                <a:ea typeface="Bitter"/>
                <a:cs typeface="Bitter"/>
                <a:sym typeface="Bitter"/>
              </a:rPr>
              <a:t>Size and Population</a:t>
            </a:r>
            <a:endParaRPr/>
          </a:p>
        </p:txBody>
      </p:sp>
      <p:sp>
        <p:nvSpPr>
          <p:cNvPr id="411" name="Google Shape;411;p18"/>
          <p:cNvSpPr txBox="1"/>
          <p:nvPr/>
        </p:nvSpPr>
        <p:spPr>
          <a:xfrm>
            <a:off x="7846666" y="5369551"/>
            <a:ext cx="4726334" cy="1736725"/>
          </a:xfrm>
          <a:prstGeom prst="rect">
            <a:avLst/>
          </a:prstGeom>
          <a:noFill/>
          <a:ln>
            <a:noFill/>
          </a:ln>
        </p:spPr>
        <p:txBody>
          <a:bodyPr anchorCtr="0" anchor="t" bIns="0" lIns="0" spcFirstLastPara="1" rIns="0" wrap="square" tIns="0">
            <a:spAutoFit/>
          </a:bodyPr>
          <a:lstStyle/>
          <a:p>
            <a:pPr indent="0" lvl="0" marL="0" marR="0" rtl="0" algn="l">
              <a:lnSpc>
                <a:spcPct val="160036"/>
              </a:lnSpc>
              <a:spcBef>
                <a:spcPts val="0"/>
              </a:spcBef>
              <a:spcAft>
                <a:spcPts val="0"/>
              </a:spcAft>
              <a:buNone/>
            </a:pPr>
            <a:r>
              <a:rPr b="0" i="0" lang="en-US" sz="2187" u="none" cap="none" strike="noStrike">
                <a:solidFill>
                  <a:srgbClr val="000000"/>
                </a:solidFill>
                <a:latin typeface="Bitter"/>
                <a:ea typeface="Bitter"/>
                <a:cs typeface="Bitter"/>
                <a:sym typeface="Bitter"/>
              </a:rPr>
              <a:t>1,568.737 km² in total area. Bangkok is the most populous city in Thailand with over 5,422,568 total registered residents.</a:t>
            </a:r>
            <a:endParaRPr/>
          </a:p>
        </p:txBody>
      </p:sp>
      <p:sp>
        <p:nvSpPr>
          <p:cNvPr id="412" name="Google Shape;412;p18"/>
          <p:cNvSpPr txBox="1"/>
          <p:nvPr/>
        </p:nvSpPr>
        <p:spPr>
          <a:xfrm>
            <a:off x="13352416" y="2558872"/>
            <a:ext cx="3531098" cy="460477"/>
          </a:xfrm>
          <a:prstGeom prst="rect">
            <a:avLst/>
          </a:prstGeom>
          <a:noFill/>
          <a:ln>
            <a:noFill/>
          </a:ln>
        </p:spPr>
        <p:txBody>
          <a:bodyPr anchorCtr="0" anchor="t" bIns="0" lIns="0" spcFirstLastPara="1" rIns="0" wrap="square" tIns="0">
            <a:spAutoFit/>
          </a:bodyPr>
          <a:lstStyle/>
          <a:p>
            <a:pPr indent="0" lvl="0" marL="0" marR="0" rtl="0" algn="l">
              <a:lnSpc>
                <a:spcPct val="124981"/>
              </a:lnSpc>
              <a:spcBef>
                <a:spcPts val="0"/>
              </a:spcBef>
              <a:spcAft>
                <a:spcPts val="0"/>
              </a:spcAft>
              <a:buNone/>
            </a:pPr>
            <a:r>
              <a:rPr b="1" i="0" lang="en-US" sz="2750" u="none" cap="none" strike="noStrike">
                <a:solidFill>
                  <a:srgbClr val="253A7E"/>
                </a:solidFill>
                <a:latin typeface="Bitter"/>
                <a:ea typeface="Bitter"/>
                <a:cs typeface="Bitter"/>
                <a:sym typeface="Bitter"/>
              </a:rPr>
              <a:t>Where is Bangkok?</a:t>
            </a:r>
            <a:endParaRPr/>
          </a:p>
        </p:txBody>
      </p:sp>
      <p:sp>
        <p:nvSpPr>
          <p:cNvPr descr="preencoded.png" id="413" name="Google Shape;413;p18"/>
          <p:cNvSpPr/>
          <p:nvPr/>
        </p:nvSpPr>
        <p:spPr>
          <a:xfrm>
            <a:off x="13589946" y="3337093"/>
            <a:ext cx="3056001" cy="5388578"/>
          </a:xfrm>
          <a:custGeom>
            <a:rect b="b" l="l" r="r" t="t"/>
            <a:pathLst>
              <a:path extrusionOk="0" h="7184771" w="4074668">
                <a:moveTo>
                  <a:pt x="190500" y="0"/>
                </a:moveTo>
                <a:lnTo>
                  <a:pt x="3884168" y="0"/>
                </a:lnTo>
                <a:cubicBezTo>
                  <a:pt x="3934692" y="0"/>
                  <a:pt x="3983146" y="20070"/>
                  <a:pt x="4018872" y="55796"/>
                </a:cubicBezTo>
                <a:cubicBezTo>
                  <a:pt x="4054597" y="91522"/>
                  <a:pt x="4074668" y="139976"/>
                  <a:pt x="4074668" y="190500"/>
                </a:cubicBezTo>
                <a:lnTo>
                  <a:pt x="4074668" y="6994271"/>
                </a:lnTo>
                <a:cubicBezTo>
                  <a:pt x="4074668" y="7099481"/>
                  <a:pt x="3989378" y="7184771"/>
                  <a:pt x="3884168" y="7184771"/>
                </a:cubicBezTo>
                <a:lnTo>
                  <a:pt x="190500" y="7184771"/>
                </a:lnTo>
                <a:cubicBezTo>
                  <a:pt x="85290" y="7184771"/>
                  <a:pt x="0" y="7099481"/>
                  <a:pt x="0" y="6994271"/>
                </a:cubicBezTo>
                <a:lnTo>
                  <a:pt x="0" y="190500"/>
                </a:lnTo>
                <a:cubicBezTo>
                  <a:pt x="0" y="85290"/>
                  <a:pt x="85290" y="0"/>
                  <a:pt x="190500" y="0"/>
                </a:cubicBezTo>
                <a:close/>
              </a:path>
            </a:pathLst>
          </a:custGeom>
          <a:blipFill rotWithShape="1">
            <a:blip r:embed="rId4">
              <a:alphaModFix/>
            </a:blip>
            <a:stretch>
              <a:fillRect b="0" l="0" r="-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8"/>
          <p:cNvSpPr txBox="1"/>
          <p:nvPr/>
        </p:nvSpPr>
        <p:spPr>
          <a:xfrm>
            <a:off x="7846666" y="8582651"/>
            <a:ext cx="9452667" cy="428034"/>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NordNordWest</a:t>
            </a:r>
            <a:endParaRPr/>
          </a:p>
        </p:txBody>
      </p:sp>
      <p:sp>
        <p:nvSpPr>
          <p:cNvPr descr="preencoded.png" id="415" name="Google Shape;415;p18"/>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23" name="Shape 423"/>
        <p:cNvGrpSpPr/>
        <p:nvPr/>
      </p:nvGrpSpPr>
      <p:grpSpPr>
        <a:xfrm>
          <a:off x="0" y="0"/>
          <a:ext cx="0" cy="0"/>
          <a:chOff x="0" y="0"/>
          <a:chExt cx="0" cy="0"/>
        </a:xfrm>
      </p:grpSpPr>
      <p:sp>
        <p:nvSpPr>
          <p:cNvPr id="424" name="Google Shape;424;p19"/>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425" name="Google Shape;425;p19"/>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426" name="Google Shape;426;p19"/>
          <p:cNvSpPr/>
          <p:nvPr/>
        </p:nvSpPr>
        <p:spPr>
          <a:xfrm>
            <a:off x="0" y="0"/>
            <a:ext cx="18288000" cy="10287000"/>
          </a:xfrm>
          <a:custGeom>
            <a:rect b="b" l="l" r="r" t="t"/>
            <a:pathLst>
              <a:path extrusionOk="0" h="13716000" w="24384000">
                <a:moveTo>
                  <a:pt x="0" y="0"/>
                </a:moveTo>
                <a:lnTo>
                  <a:pt x="24384000" y="0"/>
                </a:lnTo>
                <a:lnTo>
                  <a:pt x="24384000" y="13716000"/>
                </a:lnTo>
                <a:lnTo>
                  <a:pt x="0" y="13716000"/>
                </a:lnTo>
                <a:lnTo>
                  <a:pt x="0" y="0"/>
                </a:lnTo>
                <a:close/>
              </a:path>
            </a:pathLst>
          </a:custGeom>
          <a:blipFill rotWithShape="1">
            <a:blip r:embed="rId3">
              <a:alphaModFix/>
            </a:blip>
            <a:stretch>
              <a:fillRect b="0" l="0" r="0" t="0"/>
            </a:stretch>
          </a:blipFill>
          <a:ln>
            <a:noFill/>
          </a:ln>
        </p:spPr>
      </p:sp>
      <p:sp>
        <p:nvSpPr>
          <p:cNvPr id="427" name="Google Shape;427;p19"/>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alpha val="72157"/>
            </a:srgbClr>
          </a:solidFill>
          <a:ln>
            <a:noFill/>
          </a:ln>
        </p:spPr>
      </p:sp>
      <p:sp>
        <p:nvSpPr>
          <p:cNvPr id="428" name="Google Shape;428;p19"/>
          <p:cNvSpPr txBox="1"/>
          <p:nvPr/>
        </p:nvSpPr>
        <p:spPr>
          <a:xfrm>
            <a:off x="992162" y="1272195"/>
            <a:ext cx="8526735" cy="859423"/>
          </a:xfrm>
          <a:prstGeom prst="rect">
            <a:avLst/>
          </a:prstGeom>
          <a:noFill/>
          <a:ln>
            <a:noFill/>
          </a:ln>
        </p:spPr>
        <p:txBody>
          <a:bodyPr anchorCtr="0" anchor="t" bIns="0" lIns="0" spcFirstLastPara="1" rIns="0" wrap="square" tIns="0">
            <a:spAutoFit/>
          </a:bodyPr>
          <a:lstStyle/>
          <a:p>
            <a:pPr indent="0" lvl="0" marL="0" marR="0" rtl="0" algn="l">
              <a:lnSpc>
                <a:spcPct val="124735"/>
              </a:lnSpc>
              <a:spcBef>
                <a:spcPts val="0"/>
              </a:spcBef>
              <a:spcAft>
                <a:spcPts val="0"/>
              </a:spcAft>
              <a:buNone/>
            </a:pPr>
            <a:r>
              <a:rPr b="1" i="0" lang="en-US" sz="5199" u="none" cap="none" strike="noStrike">
                <a:solidFill>
                  <a:srgbClr val="253A7E"/>
                </a:solidFill>
                <a:latin typeface="Bitter"/>
                <a:ea typeface="Bitter"/>
                <a:cs typeface="Bitter"/>
                <a:sym typeface="Bitter"/>
              </a:rPr>
              <a:t>Bangkok: The Capital City</a:t>
            </a:r>
            <a:endParaRPr/>
          </a:p>
        </p:txBody>
      </p:sp>
      <p:sp>
        <p:nvSpPr>
          <p:cNvPr id="429" name="Google Shape;429;p19"/>
          <p:cNvSpPr/>
          <p:nvPr/>
        </p:nvSpPr>
        <p:spPr>
          <a:xfrm>
            <a:off x="987400" y="2597666"/>
            <a:ext cx="8019574" cy="3930396"/>
          </a:xfrm>
          <a:custGeom>
            <a:rect b="b" l="l" r="r" t="t"/>
            <a:pathLst>
              <a:path extrusionOk="0" h="5240528" w="10692765">
                <a:moveTo>
                  <a:pt x="0" y="159131"/>
                </a:moveTo>
                <a:cubicBezTo>
                  <a:pt x="0" y="71247"/>
                  <a:pt x="71247" y="0"/>
                  <a:pt x="159131" y="0"/>
                </a:cubicBezTo>
                <a:lnTo>
                  <a:pt x="10533634" y="0"/>
                </a:lnTo>
                <a:cubicBezTo>
                  <a:pt x="10621518" y="0"/>
                  <a:pt x="10692765" y="71247"/>
                  <a:pt x="10692765" y="159131"/>
                </a:cubicBezTo>
                <a:lnTo>
                  <a:pt x="10692765" y="5081397"/>
                </a:lnTo>
                <a:cubicBezTo>
                  <a:pt x="10692765" y="5169281"/>
                  <a:pt x="10621518" y="5240528"/>
                  <a:pt x="10533634" y="5240528"/>
                </a:cubicBezTo>
                <a:lnTo>
                  <a:pt x="159131" y="5240528"/>
                </a:lnTo>
                <a:cubicBezTo>
                  <a:pt x="71247" y="5240528"/>
                  <a:pt x="0" y="5169281"/>
                  <a:pt x="0" y="5081397"/>
                </a:cubicBezTo>
                <a:close/>
              </a:path>
            </a:pathLst>
          </a:custGeom>
          <a:solidFill>
            <a:srgbClr val="FEEECD"/>
          </a:solidFill>
          <a:ln cap="sq" cmpd="sng" w="9525">
            <a:solidFill>
              <a:srgbClr val="E4D4B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9"/>
          <p:cNvSpPr txBox="1"/>
          <p:nvPr/>
        </p:nvSpPr>
        <p:spPr>
          <a:xfrm>
            <a:off x="2770589" y="2876415"/>
            <a:ext cx="4453233" cy="461962"/>
          </a:xfrm>
          <a:prstGeom prst="rect">
            <a:avLst/>
          </a:prstGeom>
          <a:noFill/>
          <a:ln>
            <a:noFill/>
          </a:ln>
        </p:spPr>
        <p:txBody>
          <a:bodyPr anchorCtr="0" anchor="t" bIns="0" lIns="0" spcFirstLastPara="1" rIns="0" wrap="square" tIns="0">
            <a:spAutoFit/>
          </a:bodyPr>
          <a:lstStyle/>
          <a:p>
            <a:pPr indent="0" lvl="0" marL="0" marR="0" rtl="0" algn="l">
              <a:lnSpc>
                <a:spcPct val="124981"/>
              </a:lnSpc>
              <a:spcBef>
                <a:spcPts val="0"/>
              </a:spcBef>
              <a:spcAft>
                <a:spcPts val="0"/>
              </a:spcAft>
              <a:buNone/>
            </a:pPr>
            <a:r>
              <a:rPr b="1" i="0" lang="en-US" sz="2750" u="none" cap="none" strike="noStrike">
                <a:solidFill>
                  <a:srgbClr val="000000"/>
                </a:solidFill>
                <a:latin typeface="Bitter"/>
                <a:ea typeface="Bitter"/>
                <a:cs typeface="Bitter"/>
                <a:sym typeface="Bitter"/>
              </a:rPr>
              <a:t>World's Longest City Name</a:t>
            </a:r>
            <a:endParaRPr/>
          </a:p>
        </p:txBody>
      </p:sp>
      <p:sp>
        <p:nvSpPr>
          <p:cNvPr id="431" name="Google Shape;431;p19"/>
          <p:cNvSpPr txBox="1"/>
          <p:nvPr/>
        </p:nvSpPr>
        <p:spPr>
          <a:xfrm>
            <a:off x="1285208" y="3413244"/>
            <a:ext cx="7423995" cy="2817019"/>
          </a:xfrm>
          <a:prstGeom prst="rect">
            <a:avLst/>
          </a:prstGeom>
          <a:noFill/>
          <a:ln>
            <a:noFill/>
          </a:ln>
        </p:spPr>
        <p:txBody>
          <a:bodyPr anchorCtr="0" anchor="t" bIns="0" lIns="0" spcFirstLastPara="1" rIns="0" wrap="square" tIns="0">
            <a:spAutoFit/>
          </a:bodyPr>
          <a:lstStyle/>
          <a:p>
            <a:pPr indent="0" lvl="0" marL="0" marR="0" rtl="0" algn="ctr">
              <a:lnSpc>
                <a:spcPct val="162871"/>
              </a:lnSpc>
              <a:spcBef>
                <a:spcPts val="0"/>
              </a:spcBef>
              <a:spcAft>
                <a:spcPts val="0"/>
              </a:spcAft>
              <a:buNone/>
            </a:pPr>
            <a:r>
              <a:rPr b="0" i="1" lang="en-US" sz="2187" u="none" cap="none" strike="noStrike">
                <a:solidFill>
                  <a:srgbClr val="000000"/>
                </a:solidFill>
                <a:latin typeface="Bitter"/>
                <a:ea typeface="Bitter"/>
                <a:cs typeface="Bitter"/>
                <a:sym typeface="Bitter"/>
              </a:rPr>
              <a:t>Krungthepmahanakhon Amonrattanakosin Mahintharayutthaya Mahadilokphop Noppharatratchathaniburirom Udomratchaniwetmahasathan Amonphimanawatansathit Sakkathattiyawitsanukamprasit</a:t>
            </a:r>
            <a:endParaRPr/>
          </a:p>
        </p:txBody>
      </p:sp>
      <p:sp>
        <p:nvSpPr>
          <p:cNvPr id="432" name="Google Shape;432;p19"/>
          <p:cNvSpPr/>
          <p:nvPr/>
        </p:nvSpPr>
        <p:spPr>
          <a:xfrm>
            <a:off x="9280998" y="2597666"/>
            <a:ext cx="8019574" cy="3930396"/>
          </a:xfrm>
          <a:custGeom>
            <a:rect b="b" l="l" r="r" t="t"/>
            <a:pathLst>
              <a:path extrusionOk="0" h="5240528" w="10692765">
                <a:moveTo>
                  <a:pt x="0" y="159131"/>
                </a:moveTo>
                <a:cubicBezTo>
                  <a:pt x="0" y="71247"/>
                  <a:pt x="71247" y="0"/>
                  <a:pt x="159131" y="0"/>
                </a:cubicBezTo>
                <a:lnTo>
                  <a:pt x="10533634" y="0"/>
                </a:lnTo>
                <a:cubicBezTo>
                  <a:pt x="10621518" y="0"/>
                  <a:pt x="10692765" y="71247"/>
                  <a:pt x="10692765" y="159131"/>
                </a:cubicBezTo>
                <a:lnTo>
                  <a:pt x="10692765" y="5081397"/>
                </a:lnTo>
                <a:cubicBezTo>
                  <a:pt x="10692765" y="5169281"/>
                  <a:pt x="10621518" y="5240528"/>
                  <a:pt x="10533634" y="5240528"/>
                </a:cubicBezTo>
                <a:lnTo>
                  <a:pt x="159131" y="5240528"/>
                </a:lnTo>
                <a:cubicBezTo>
                  <a:pt x="71247" y="5240528"/>
                  <a:pt x="0" y="5169281"/>
                  <a:pt x="0" y="5081397"/>
                </a:cubicBezTo>
                <a:close/>
              </a:path>
            </a:pathLst>
          </a:custGeom>
          <a:solidFill>
            <a:srgbClr val="FEEECD"/>
          </a:solidFill>
          <a:ln cap="sq" cmpd="sng" w="9525">
            <a:solidFill>
              <a:srgbClr val="E4D4B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9"/>
          <p:cNvSpPr txBox="1"/>
          <p:nvPr/>
        </p:nvSpPr>
        <p:spPr>
          <a:xfrm>
            <a:off x="12531367" y="2876415"/>
            <a:ext cx="1518865" cy="454025"/>
          </a:xfrm>
          <a:prstGeom prst="rect">
            <a:avLst/>
          </a:prstGeom>
          <a:noFill/>
          <a:ln>
            <a:noFill/>
          </a:ln>
        </p:spPr>
        <p:txBody>
          <a:bodyPr anchorCtr="0" anchor="t" bIns="0" lIns="0" spcFirstLastPara="1" rIns="0" wrap="square" tIns="0">
            <a:spAutoFit/>
          </a:bodyPr>
          <a:lstStyle/>
          <a:p>
            <a:pPr indent="0" lvl="0" marL="0" marR="0" rtl="0" algn="ctr">
              <a:lnSpc>
                <a:spcPct val="124981"/>
              </a:lnSpc>
              <a:spcBef>
                <a:spcPts val="0"/>
              </a:spcBef>
              <a:spcAft>
                <a:spcPts val="0"/>
              </a:spcAft>
              <a:buNone/>
            </a:pPr>
            <a:r>
              <a:rPr b="1" i="0" lang="en-US" sz="2750" u="none" cap="none" strike="noStrike">
                <a:solidFill>
                  <a:srgbClr val="000000"/>
                </a:solidFill>
                <a:latin typeface="Bitter"/>
                <a:ea typeface="Bitter"/>
                <a:cs typeface="Bitter"/>
                <a:sym typeface="Bitter"/>
              </a:rPr>
              <a:t>Meaning</a:t>
            </a:r>
            <a:endParaRPr/>
          </a:p>
        </p:txBody>
      </p:sp>
      <p:sp>
        <p:nvSpPr>
          <p:cNvPr id="434" name="Google Shape;434;p19"/>
          <p:cNvSpPr txBox="1"/>
          <p:nvPr/>
        </p:nvSpPr>
        <p:spPr>
          <a:xfrm>
            <a:off x="9578797" y="3413244"/>
            <a:ext cx="7423995" cy="1909762"/>
          </a:xfrm>
          <a:prstGeom prst="rect">
            <a:avLst/>
          </a:prstGeom>
          <a:noFill/>
          <a:ln>
            <a:noFill/>
          </a:ln>
        </p:spPr>
        <p:txBody>
          <a:bodyPr anchorCtr="0" anchor="t" bIns="0" lIns="0" spcFirstLastPara="1" rIns="0" wrap="square" tIns="0">
            <a:spAutoFit/>
          </a:bodyPr>
          <a:lstStyle/>
          <a:p>
            <a:pPr indent="0" lvl="0" marL="0" marR="0" rtl="0" algn="l">
              <a:lnSpc>
                <a:spcPct val="162871"/>
              </a:lnSpc>
              <a:spcBef>
                <a:spcPts val="0"/>
              </a:spcBef>
              <a:spcAft>
                <a:spcPts val="0"/>
              </a:spcAft>
              <a:buNone/>
            </a:pPr>
            <a:r>
              <a:rPr b="0" i="1" lang="en-US" sz="2187" u="none" cap="none" strike="noStrike">
                <a:solidFill>
                  <a:srgbClr val="000000"/>
                </a:solidFill>
                <a:latin typeface="Bitter"/>
                <a:ea typeface="Bitter"/>
                <a:cs typeface="Bitter"/>
                <a:sym typeface="Bitter"/>
              </a:rPr>
              <a:t>City of angels, great city of immortals, magnificent city of the nine gems, seat of the king, city of royal palaces, home of gods incarnate, erected by Vishvakarman at Indra's behest</a:t>
            </a:r>
            <a:endParaRPr/>
          </a:p>
        </p:txBody>
      </p:sp>
      <p:sp>
        <p:nvSpPr>
          <p:cNvPr id="435" name="Google Shape;435;p19"/>
          <p:cNvSpPr txBox="1"/>
          <p:nvPr/>
        </p:nvSpPr>
        <p:spPr>
          <a:xfrm>
            <a:off x="855240" y="9191625"/>
            <a:ext cx="16303523" cy="429520"/>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Pixels</a:t>
            </a:r>
            <a:endParaRPr/>
          </a:p>
        </p:txBody>
      </p:sp>
      <p:sp>
        <p:nvSpPr>
          <p:cNvPr descr="preencoded.png" id="436" name="Google Shape;436;p19"/>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
        <p:nvSpPr>
          <p:cNvPr id="437" name="Google Shape;437;p19"/>
          <p:cNvSpPr/>
          <p:nvPr/>
        </p:nvSpPr>
        <p:spPr>
          <a:xfrm>
            <a:off x="1028700" y="6785246"/>
            <a:ext cx="16230542" cy="2046053"/>
          </a:xfrm>
          <a:custGeom>
            <a:rect b="b" l="l" r="r" t="t"/>
            <a:pathLst>
              <a:path extrusionOk="0" h="2695900" w="21385530">
                <a:moveTo>
                  <a:pt x="0" y="81862"/>
                </a:moveTo>
                <a:cubicBezTo>
                  <a:pt x="0" y="36652"/>
                  <a:pt x="142494" y="0"/>
                  <a:pt x="318262" y="0"/>
                </a:cubicBezTo>
                <a:lnTo>
                  <a:pt x="21067268" y="0"/>
                </a:lnTo>
                <a:cubicBezTo>
                  <a:pt x="21243035" y="0"/>
                  <a:pt x="21385530" y="36652"/>
                  <a:pt x="21385530" y="81862"/>
                </a:cubicBezTo>
                <a:lnTo>
                  <a:pt x="21385530" y="2614038"/>
                </a:lnTo>
                <a:cubicBezTo>
                  <a:pt x="21385530" y="2659248"/>
                  <a:pt x="21243035" y="2695900"/>
                  <a:pt x="21067268" y="2695900"/>
                </a:cubicBezTo>
                <a:lnTo>
                  <a:pt x="318262" y="2695900"/>
                </a:lnTo>
                <a:cubicBezTo>
                  <a:pt x="142494" y="2695900"/>
                  <a:pt x="0" y="2659248"/>
                  <a:pt x="0" y="2614038"/>
                </a:cubicBezTo>
                <a:close/>
              </a:path>
            </a:pathLst>
          </a:custGeom>
          <a:solidFill>
            <a:srgbClr val="FEEECD"/>
          </a:solidFill>
          <a:ln cap="sq" cmpd="sng" w="9525">
            <a:solidFill>
              <a:srgbClr val="E4D4B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9"/>
          <p:cNvSpPr txBox="1"/>
          <p:nvPr/>
        </p:nvSpPr>
        <p:spPr>
          <a:xfrm>
            <a:off x="6534634" y="7056601"/>
            <a:ext cx="5218733" cy="458579"/>
          </a:xfrm>
          <a:prstGeom prst="rect">
            <a:avLst/>
          </a:prstGeom>
          <a:noFill/>
          <a:ln>
            <a:noFill/>
          </a:ln>
        </p:spPr>
        <p:txBody>
          <a:bodyPr anchorCtr="0" anchor="t" bIns="0" lIns="0" spcFirstLastPara="1" rIns="0" wrap="square" tIns="0">
            <a:spAutoFit/>
          </a:bodyPr>
          <a:lstStyle/>
          <a:p>
            <a:pPr indent="0" lvl="0" marL="0" marR="0" rtl="0" algn="ctr">
              <a:lnSpc>
                <a:spcPct val="125017"/>
              </a:lnSpc>
              <a:spcBef>
                <a:spcPts val="0"/>
              </a:spcBef>
              <a:spcAft>
                <a:spcPts val="0"/>
              </a:spcAft>
              <a:buNone/>
            </a:pPr>
            <a:r>
              <a:rPr b="1" i="0" lang="en-US" sz="2782" u="none" cap="none" strike="noStrike">
                <a:solidFill>
                  <a:srgbClr val="000000"/>
                </a:solidFill>
                <a:latin typeface="Bitter"/>
                <a:ea typeface="Bitter"/>
                <a:cs typeface="Bitter"/>
                <a:sym typeface="Bitter"/>
              </a:rPr>
              <a:t>Bangkok’s 244th anniversary</a:t>
            </a:r>
            <a:endParaRPr/>
          </a:p>
        </p:txBody>
      </p:sp>
      <p:sp>
        <p:nvSpPr>
          <p:cNvPr id="439" name="Google Shape;439;p19"/>
          <p:cNvSpPr txBox="1"/>
          <p:nvPr/>
        </p:nvSpPr>
        <p:spPr>
          <a:xfrm>
            <a:off x="4391496" y="7591380"/>
            <a:ext cx="9505009" cy="870857"/>
          </a:xfrm>
          <a:prstGeom prst="rect">
            <a:avLst/>
          </a:prstGeom>
          <a:noFill/>
          <a:ln>
            <a:noFill/>
          </a:ln>
        </p:spPr>
        <p:txBody>
          <a:bodyPr anchorCtr="0" anchor="t" bIns="0" lIns="0" spcFirstLastPara="1" rIns="0" wrap="square" tIns="0">
            <a:spAutoFit/>
          </a:bodyPr>
          <a:lstStyle/>
          <a:p>
            <a:pPr indent="0" lvl="0" marL="0" marR="0" rtl="0" algn="ctr">
              <a:lnSpc>
                <a:spcPct val="162892"/>
              </a:lnSpc>
              <a:spcBef>
                <a:spcPts val="0"/>
              </a:spcBef>
              <a:spcAft>
                <a:spcPts val="0"/>
              </a:spcAft>
              <a:buNone/>
            </a:pPr>
            <a:r>
              <a:rPr b="0" i="0" lang="en-US" sz="2199" u="none" cap="none" strike="noStrike">
                <a:solidFill>
                  <a:srgbClr val="000000"/>
                </a:solidFill>
                <a:latin typeface="Bitter"/>
                <a:ea typeface="Bitter"/>
                <a:cs typeface="Bitter"/>
                <a:sym typeface="Bitter"/>
              </a:rPr>
              <a:t>Bangkok marked its 244th anniversary on 21 April 2026, commemorating its establishment as Thailand’s capital in 1782.</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6" name="Shape 106"/>
        <p:cNvGrpSpPr/>
        <p:nvPr/>
      </p:nvGrpSpPr>
      <p:grpSpPr>
        <a:xfrm>
          <a:off x="0" y="0"/>
          <a:ext cx="0" cy="0"/>
          <a:chOff x="0" y="0"/>
          <a:chExt cx="0" cy="0"/>
        </a:xfrm>
      </p:grpSpPr>
      <p:sp>
        <p:nvSpPr>
          <p:cNvPr id="107" name="Google Shape;107;p2"/>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108" name="Google Shape;108;p2"/>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109" name="Google Shape;109;p2"/>
          <p:cNvSpPr txBox="1"/>
          <p:nvPr/>
        </p:nvSpPr>
        <p:spPr>
          <a:xfrm>
            <a:off x="992238" y="811416"/>
            <a:ext cx="7088238" cy="905027"/>
          </a:xfrm>
          <a:prstGeom prst="rect">
            <a:avLst/>
          </a:prstGeom>
          <a:noFill/>
          <a:ln>
            <a:noFill/>
          </a:ln>
        </p:spPr>
        <p:txBody>
          <a:bodyPr anchorCtr="0" anchor="t" bIns="0" lIns="0" spcFirstLastPara="1" rIns="0" wrap="square" tIns="0">
            <a:spAutoFit/>
          </a:bodyPr>
          <a:lstStyle/>
          <a:p>
            <a:pPr indent="0" lvl="0" marL="0" marR="0" rtl="0" algn="l">
              <a:lnSpc>
                <a:spcPct val="124721"/>
              </a:lnSpc>
              <a:spcBef>
                <a:spcPts val="0"/>
              </a:spcBef>
              <a:spcAft>
                <a:spcPts val="0"/>
              </a:spcAft>
              <a:buNone/>
            </a:pPr>
            <a:r>
              <a:rPr b="1" i="0" lang="en-US" sz="5562" u="none" cap="none" strike="noStrike">
                <a:solidFill>
                  <a:srgbClr val="253A7E"/>
                </a:solidFill>
                <a:latin typeface="Bitter"/>
                <a:ea typeface="Bitter"/>
                <a:cs typeface="Bitter"/>
                <a:sym typeface="Bitter"/>
              </a:rPr>
              <a:t>Thailand in Brief</a:t>
            </a:r>
            <a:endParaRPr/>
          </a:p>
        </p:txBody>
      </p:sp>
      <p:sp>
        <p:nvSpPr>
          <p:cNvPr id="110" name="Google Shape;110;p2"/>
          <p:cNvSpPr txBox="1"/>
          <p:nvPr/>
        </p:nvSpPr>
        <p:spPr>
          <a:xfrm>
            <a:off x="992238" y="2197741"/>
            <a:ext cx="16303523" cy="1281793"/>
          </a:xfrm>
          <a:prstGeom prst="rect">
            <a:avLst/>
          </a:prstGeom>
          <a:noFill/>
          <a:ln>
            <a:noFill/>
          </a:ln>
        </p:spPr>
        <p:txBody>
          <a:bodyPr anchorCtr="0" anchor="t" bIns="0" lIns="0" spcFirstLastPara="1" rIns="0" wrap="square" tIns="0">
            <a:spAutoFit/>
          </a:bodyPr>
          <a:lstStyle/>
          <a:p>
            <a:pPr indent="0" lvl="0" marL="0" marR="0" rtl="0" algn="l">
              <a:lnSpc>
                <a:spcPct val="162865"/>
              </a:lnSpc>
              <a:spcBef>
                <a:spcPts val="0"/>
              </a:spcBef>
              <a:spcAft>
                <a:spcPts val="0"/>
              </a:spcAft>
              <a:buNone/>
            </a:pPr>
            <a:r>
              <a:rPr b="1" i="0" lang="en-US" sz="2087" u="none" cap="none" strike="noStrike">
                <a:solidFill>
                  <a:srgbClr val="000000"/>
                </a:solidFill>
                <a:latin typeface="Bitter"/>
                <a:ea typeface="Bitter"/>
                <a:cs typeface="Bitter"/>
                <a:sym typeface="Bitter"/>
              </a:rPr>
              <a:t>"Thailand in Brief " </a:t>
            </a:r>
            <a:r>
              <a:rPr b="0" i="0" lang="en-US" sz="2087" u="none" cap="none" strike="noStrike">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endParaRPr/>
          </a:p>
        </p:txBody>
      </p:sp>
      <p:sp>
        <p:nvSpPr>
          <p:cNvPr id="111" name="Google Shape;111;p2"/>
          <p:cNvSpPr txBox="1"/>
          <p:nvPr/>
        </p:nvSpPr>
        <p:spPr>
          <a:xfrm>
            <a:off x="992238" y="3877570"/>
            <a:ext cx="16303500" cy="1367700"/>
          </a:xfrm>
          <a:prstGeom prst="rect">
            <a:avLst/>
          </a:prstGeom>
          <a:noFill/>
          <a:ln>
            <a:noFill/>
          </a:ln>
        </p:spPr>
        <p:txBody>
          <a:bodyPr anchorCtr="0" anchor="t" bIns="0" lIns="0" spcFirstLastPara="1" rIns="0" wrap="square" tIns="0">
            <a:spAutoFit/>
          </a:bodyPr>
          <a:lstStyle/>
          <a:p>
            <a:pPr indent="0" lvl="0" marL="0" marR="0" rtl="0" algn="l">
              <a:lnSpc>
                <a:spcPct val="162865"/>
              </a:lnSpc>
              <a:spcBef>
                <a:spcPts val="0"/>
              </a:spcBef>
              <a:spcAft>
                <a:spcPts val="0"/>
              </a:spcAft>
              <a:buNone/>
            </a:pPr>
            <a:r>
              <a:rPr b="0" i="0" lang="en-US" sz="2087" u="none" cap="none" strike="noStrike">
                <a:solidFill>
                  <a:srgbClr val="000000"/>
                </a:solidFill>
                <a:latin typeface="Bitter"/>
                <a:ea typeface="Bitter"/>
                <a:cs typeface="Bitter"/>
                <a:sym typeface="Bitter"/>
              </a:rPr>
              <a:t>The work presents some basic information about Thailand in 11 areas: </a:t>
            </a:r>
            <a:r>
              <a:rPr b="0" i="1" lang="en-US" sz="2087" u="none" cap="none" strike="noStrike">
                <a:solidFill>
                  <a:srgbClr val="000000"/>
                </a:solidFill>
                <a:latin typeface="Bitter"/>
                <a:ea typeface="Bitter"/>
                <a:cs typeface="Bitter"/>
                <a:sym typeface="Bitter"/>
              </a:rPr>
              <a:t>1) Geography,  2) History,  3) Politics and Government,    </a:t>
            </a:r>
            <a:endParaRPr b="0" i="1" sz="2087" u="none" cap="none" strike="noStrike">
              <a:solidFill>
                <a:srgbClr val="000000"/>
              </a:solidFill>
              <a:latin typeface="Bitter"/>
              <a:ea typeface="Bitter"/>
              <a:cs typeface="Bitter"/>
              <a:sym typeface="Bitter"/>
            </a:endParaRPr>
          </a:p>
          <a:p>
            <a:pPr indent="0" lvl="0" marL="0" marR="0" rtl="0" algn="l">
              <a:lnSpc>
                <a:spcPct val="162865"/>
              </a:lnSpc>
              <a:spcBef>
                <a:spcPts val="0"/>
              </a:spcBef>
              <a:spcAft>
                <a:spcPts val="0"/>
              </a:spcAft>
              <a:buNone/>
            </a:pPr>
            <a:r>
              <a:rPr b="0" i="1" lang="en-US" sz="2087" u="none" cap="none" strike="noStrike">
                <a:solidFill>
                  <a:srgbClr val="000000"/>
                </a:solidFill>
                <a:latin typeface="Bitter"/>
                <a:ea typeface="Bitter"/>
                <a:cs typeface="Bitter"/>
                <a:sym typeface="Bitter"/>
              </a:rPr>
              <a:t>4) Economics,  5) Demographics,  6) Culture,  7) Values,  8) Thai People and Other Popularity That You May Know,                       </a:t>
            </a:r>
            <a:endParaRPr b="0" i="1" sz="2087" u="none" cap="none" strike="noStrike">
              <a:solidFill>
                <a:srgbClr val="000000"/>
              </a:solidFill>
              <a:latin typeface="Bitter"/>
              <a:ea typeface="Bitter"/>
              <a:cs typeface="Bitter"/>
              <a:sym typeface="Bitter"/>
            </a:endParaRPr>
          </a:p>
          <a:p>
            <a:pPr indent="0" lvl="0" marL="0" marR="0" rtl="0" algn="l">
              <a:lnSpc>
                <a:spcPct val="162865"/>
              </a:lnSpc>
              <a:spcBef>
                <a:spcPts val="0"/>
              </a:spcBef>
              <a:spcAft>
                <a:spcPts val="0"/>
              </a:spcAft>
              <a:buNone/>
            </a:pPr>
            <a:r>
              <a:rPr b="0" i="1" lang="en-US" sz="2087" u="none" cap="none" strike="noStrike">
                <a:solidFill>
                  <a:srgbClr val="000000"/>
                </a:solidFill>
                <a:latin typeface="Bitter"/>
                <a:ea typeface="Bitter"/>
                <a:cs typeface="Bitter"/>
                <a:sym typeface="Bitter"/>
              </a:rPr>
              <a:t>9) Misconceptions about Thailand,  10) Thailand's Role on the Global Stage, and  11) Rankings Related to Thailand.</a:t>
            </a:r>
            <a:endParaRPr/>
          </a:p>
        </p:txBody>
      </p:sp>
      <p:sp>
        <p:nvSpPr>
          <p:cNvPr id="112" name="Google Shape;112;p2"/>
          <p:cNvSpPr txBox="1"/>
          <p:nvPr/>
        </p:nvSpPr>
        <p:spPr>
          <a:xfrm>
            <a:off x="992238" y="5562009"/>
            <a:ext cx="16303523" cy="1710418"/>
          </a:xfrm>
          <a:prstGeom prst="rect">
            <a:avLst/>
          </a:prstGeom>
          <a:noFill/>
          <a:ln>
            <a:noFill/>
          </a:ln>
        </p:spPr>
        <p:txBody>
          <a:bodyPr anchorCtr="0" anchor="t" bIns="0" lIns="0" spcFirstLastPara="1" rIns="0" wrap="square" tIns="0">
            <a:spAutoFit/>
          </a:bodyPr>
          <a:lstStyle/>
          <a:p>
            <a:pPr indent="0" lvl="0" marL="0" marR="0" rtl="0" algn="l">
              <a:lnSpc>
                <a:spcPct val="162865"/>
              </a:lnSpc>
              <a:spcBef>
                <a:spcPts val="0"/>
              </a:spcBef>
              <a:spcAft>
                <a:spcPts val="0"/>
              </a:spcAft>
              <a:buNone/>
            </a:pPr>
            <a:r>
              <a:rPr b="1" i="0" lang="en-US" sz="2087" u="none" cap="none" strike="noStrike">
                <a:solidFill>
                  <a:srgbClr val="000000"/>
                </a:solidFill>
                <a:latin typeface="Bitter"/>
                <a:ea typeface="Bitter"/>
                <a:cs typeface="Bitter"/>
                <a:sym typeface="Bitter"/>
              </a:rPr>
              <a:t>"Thailand in Brief"</a:t>
            </a:r>
            <a:r>
              <a:rPr b="0" i="0" lang="en-US" sz="2087" u="none" cap="none" strike="noStrike">
                <a:solidFill>
                  <a:srgbClr val="000000"/>
                </a:solidFill>
                <a:latin typeface="Bitter"/>
                <a:ea typeface="Bitter"/>
                <a:cs typeface="Bitter"/>
                <a:sym typeface="Bitter"/>
              </a:rPr>
              <a:t> is produced in both </a:t>
            </a:r>
            <a:r>
              <a:rPr b="1" i="0" lang="en-US" sz="2087" u="none" cap="none" strike="noStrike">
                <a:solidFill>
                  <a:srgbClr val="000000"/>
                </a:solidFill>
                <a:latin typeface="Bitter"/>
                <a:ea typeface="Bitter"/>
                <a:cs typeface="Bitter"/>
                <a:sym typeface="Bitter"/>
              </a:rPr>
              <a:t>PDF file (.pdf)</a:t>
            </a:r>
            <a:r>
              <a:rPr b="0" i="0" lang="en-US" sz="2087" u="none" cap="none" strike="noStrike">
                <a:solidFill>
                  <a:srgbClr val="000000"/>
                </a:solidFill>
                <a:latin typeface="Bitter"/>
                <a:ea typeface="Bitter"/>
                <a:cs typeface="Bitter"/>
                <a:sym typeface="Bitter"/>
              </a:rPr>
              <a:t> and </a:t>
            </a:r>
            <a:r>
              <a:rPr b="1" i="0" lang="en-US" sz="2087" u="none" cap="none" strike="noStrike">
                <a:solidFill>
                  <a:srgbClr val="000000"/>
                </a:solidFill>
                <a:latin typeface="Bitter"/>
                <a:ea typeface="Bitter"/>
                <a:cs typeface="Bitter"/>
                <a:sym typeface="Bitter"/>
              </a:rPr>
              <a:t> Powerpoint Presentation (.pptx) </a:t>
            </a:r>
            <a:r>
              <a:rPr b="0" i="0" lang="en-US" sz="2087" u="none" cap="none" strike="noStrike">
                <a:solidFill>
                  <a:srgbClr val="000000"/>
                </a:solidFill>
                <a:latin typeface="Bitter"/>
                <a:ea typeface="Bitter"/>
                <a:cs typeface="Bitter"/>
                <a:sym typeface="Bitter"/>
              </a:rPr>
              <a:t>formats, consisting of 394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endParaRPr/>
          </a:p>
        </p:txBody>
      </p:sp>
      <p:sp>
        <p:nvSpPr>
          <p:cNvPr id="113" name="Google Shape;113;p2"/>
          <p:cNvSpPr txBox="1"/>
          <p:nvPr/>
        </p:nvSpPr>
        <p:spPr>
          <a:xfrm>
            <a:off x="992238" y="7690847"/>
            <a:ext cx="16303500" cy="844500"/>
          </a:xfrm>
          <a:prstGeom prst="rect">
            <a:avLst/>
          </a:prstGeom>
          <a:noFill/>
          <a:ln>
            <a:noFill/>
          </a:ln>
        </p:spPr>
        <p:txBody>
          <a:bodyPr anchorCtr="0" anchor="t" bIns="0" lIns="0" spcFirstLastPara="1" rIns="0" wrap="square" tIns="0">
            <a:spAutoFit/>
          </a:bodyPr>
          <a:lstStyle/>
          <a:p>
            <a:pPr indent="0" lvl="0" marL="0" marR="0" rtl="0" algn="l">
              <a:lnSpc>
                <a:spcPct val="162865"/>
              </a:lnSpc>
              <a:spcBef>
                <a:spcPts val="0"/>
              </a:spcBef>
              <a:spcAft>
                <a:spcPts val="0"/>
              </a:spcAft>
              <a:buNone/>
            </a:pPr>
            <a:r>
              <a:rPr b="1" i="0" lang="en-US" sz="2087" u="none" cap="none" strike="noStrike">
                <a:solidFill>
                  <a:srgbClr val="000000"/>
                </a:solidFill>
                <a:latin typeface="Bitter"/>
                <a:ea typeface="Bitter"/>
                <a:cs typeface="Bitter"/>
                <a:sym typeface="Bitter"/>
              </a:rPr>
              <a:t>"Thailand in Brief" </a:t>
            </a:r>
            <a:r>
              <a:rPr b="0" i="0" lang="en-US" sz="2087" u="none" cap="none" strike="noStrike">
                <a:solidFill>
                  <a:srgbClr val="000000"/>
                </a:solidFill>
                <a:latin typeface="Bitter"/>
                <a:ea typeface="Bitter"/>
                <a:cs typeface="Bitter"/>
                <a:sym typeface="Bitter"/>
              </a:rPr>
              <a:t>will be updated every third quarter each year. For inquiries or further suggestions, please contact                the Thailand Foundation at </a:t>
            </a:r>
            <a:r>
              <a:rPr b="0" i="0" lang="en-US" sz="2087" u="sng" cap="none" strike="noStrike">
                <a:solidFill>
                  <a:srgbClr val="966703"/>
                </a:solidFill>
                <a:latin typeface="Bitter"/>
                <a:ea typeface="Bitter"/>
                <a:cs typeface="Bitter"/>
                <a:sym typeface="Bitter"/>
                <a:hlinkClick r:id="rId3">
                  <a:extLst>
                    <a:ext uri="{A12FA001-AC4F-418D-AE19-62706E023703}">
                      <ahyp:hlinkClr val="tx"/>
                    </a:ext>
                  </a:extLst>
                </a:hlinkClick>
              </a:rPr>
              <a:t>info@thailandfoundation.or.th</a:t>
            </a:r>
            <a:r>
              <a:rPr b="0" i="0" lang="en-US" sz="2087" u="none" cap="none" strike="noStrike">
                <a:solidFill>
                  <a:srgbClr val="000000"/>
                </a:solidFill>
                <a:latin typeface="Bitter"/>
                <a:ea typeface="Bitter"/>
                <a:cs typeface="Bitter"/>
                <a:sym typeface="Bitter"/>
              </a:rPr>
              <a:t>.</a:t>
            </a:r>
            <a:endParaRPr/>
          </a:p>
        </p:txBody>
      </p:sp>
      <p:sp>
        <p:nvSpPr>
          <p:cNvPr id="114" name="Google Shape;114;p2"/>
          <p:cNvSpPr txBox="1"/>
          <p:nvPr/>
        </p:nvSpPr>
        <p:spPr>
          <a:xfrm>
            <a:off x="992238" y="8907513"/>
            <a:ext cx="16303523" cy="423862"/>
          </a:xfrm>
          <a:prstGeom prst="rect">
            <a:avLst/>
          </a:prstGeom>
          <a:noFill/>
          <a:ln>
            <a:noFill/>
          </a:ln>
        </p:spPr>
        <p:txBody>
          <a:bodyPr anchorCtr="0" anchor="t" bIns="0" lIns="0" spcFirstLastPara="1" rIns="0" wrap="square" tIns="0">
            <a:spAutoFit/>
          </a:bodyPr>
          <a:lstStyle/>
          <a:p>
            <a:pPr indent="0" lvl="0" marL="0" marR="0" rtl="0" algn="l">
              <a:lnSpc>
                <a:spcPct val="162871"/>
              </a:lnSpc>
              <a:spcBef>
                <a:spcPts val="0"/>
              </a:spcBef>
              <a:spcAft>
                <a:spcPts val="0"/>
              </a:spcAft>
              <a:buNone/>
            </a:pPr>
            <a:r>
              <a:rPr b="0" i="0" lang="en-US" sz="2187" u="none" cap="none" strike="noStrike">
                <a:solidFill>
                  <a:srgbClr val="000000"/>
                </a:solidFill>
                <a:latin typeface="Bitter"/>
                <a:ea typeface="Bitter"/>
                <a:cs typeface="Bitter"/>
                <a:sym typeface="Bitter"/>
              </a:rPr>
              <a:t>22 July 2026</a:t>
            </a:r>
            <a:endParaRPr/>
          </a:p>
        </p:txBody>
      </p:sp>
      <p:sp>
        <p:nvSpPr>
          <p:cNvPr descr="preencoded.png" id="115" name="Google Shape;115;p2"/>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47" name="Shape 447"/>
        <p:cNvGrpSpPr/>
        <p:nvPr/>
      </p:nvGrpSpPr>
      <p:grpSpPr>
        <a:xfrm>
          <a:off x="0" y="0"/>
          <a:ext cx="0" cy="0"/>
          <a:chOff x="0" y="0"/>
          <a:chExt cx="0" cy="0"/>
        </a:xfrm>
      </p:grpSpPr>
      <p:sp>
        <p:nvSpPr>
          <p:cNvPr id="448" name="Google Shape;448;p20"/>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449" name="Google Shape;449;p20"/>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450" name="Google Shape;450;p20"/>
          <p:cNvSpPr txBox="1"/>
          <p:nvPr/>
        </p:nvSpPr>
        <p:spPr>
          <a:xfrm>
            <a:off x="1028700" y="1000125"/>
            <a:ext cx="8438257" cy="864628"/>
          </a:xfrm>
          <a:prstGeom prst="rect">
            <a:avLst/>
          </a:prstGeom>
          <a:noFill/>
          <a:ln>
            <a:noFill/>
          </a:ln>
        </p:spPr>
        <p:txBody>
          <a:bodyPr anchorCtr="0" anchor="t" bIns="0" lIns="0" spcFirstLastPara="1" rIns="0" wrap="square" tIns="0">
            <a:spAutoFit/>
          </a:bodyPr>
          <a:lstStyle/>
          <a:p>
            <a:pPr indent="0" lvl="0" marL="0" marR="0" rtl="0" algn="l">
              <a:lnSpc>
                <a:spcPct val="125389"/>
              </a:lnSpc>
              <a:spcBef>
                <a:spcPts val="0"/>
              </a:spcBef>
              <a:spcAft>
                <a:spcPts val="0"/>
              </a:spcAft>
              <a:buNone/>
            </a:pPr>
            <a:r>
              <a:rPr b="1" i="0" lang="en-US" sz="5199" u="none" cap="none" strike="noStrike">
                <a:solidFill>
                  <a:srgbClr val="253A7E"/>
                </a:solidFill>
                <a:latin typeface="Bitter"/>
                <a:ea typeface="Bitter"/>
                <a:cs typeface="Bitter"/>
                <a:sym typeface="Bitter"/>
              </a:rPr>
              <a:t>Bangkok's Historic Places</a:t>
            </a:r>
            <a:endParaRPr/>
          </a:p>
        </p:txBody>
      </p:sp>
      <p:sp>
        <p:nvSpPr>
          <p:cNvPr descr="preencoded.png" id="451" name="Google Shape;451;p20"/>
          <p:cNvSpPr/>
          <p:nvPr/>
        </p:nvSpPr>
        <p:spPr>
          <a:xfrm>
            <a:off x="1028700" y="2249062"/>
            <a:ext cx="9939087" cy="6142860"/>
          </a:xfrm>
          <a:custGeom>
            <a:rect b="b" l="l" r="r" t="t"/>
            <a:pathLst>
              <a:path extrusionOk="0" h="4323207" w="6994906">
                <a:moveTo>
                  <a:pt x="0" y="0"/>
                </a:moveTo>
                <a:lnTo>
                  <a:pt x="6994906" y="0"/>
                </a:lnTo>
                <a:lnTo>
                  <a:pt x="6994906" y="4323207"/>
                </a:lnTo>
                <a:lnTo>
                  <a:pt x="0" y="4323207"/>
                </a:lnTo>
                <a:lnTo>
                  <a:pt x="0" y="0"/>
                </a:lnTo>
                <a:close/>
              </a:path>
            </a:pathLst>
          </a:custGeom>
          <a:blipFill rotWithShape="1">
            <a:blip r:embed="rId3">
              <a:alphaModFix/>
            </a:blip>
            <a:stretch>
              <a:fillRect b="1" l="-79" r="-79" t="0"/>
            </a:stretch>
          </a:blipFill>
          <a:ln>
            <a:noFill/>
          </a:ln>
        </p:spPr>
      </p:sp>
      <p:sp>
        <p:nvSpPr>
          <p:cNvPr id="452" name="Google Shape;452;p20"/>
          <p:cNvSpPr txBox="1"/>
          <p:nvPr/>
        </p:nvSpPr>
        <p:spPr>
          <a:xfrm>
            <a:off x="11451276" y="3319588"/>
            <a:ext cx="5897463" cy="568854"/>
          </a:xfrm>
          <a:prstGeom prst="rect">
            <a:avLst/>
          </a:prstGeom>
          <a:noFill/>
          <a:ln>
            <a:noFill/>
          </a:ln>
        </p:spPr>
        <p:txBody>
          <a:bodyPr anchorCtr="0" anchor="t" bIns="0" lIns="0" spcFirstLastPara="1" rIns="0" wrap="square" tIns="0">
            <a:spAutoFit/>
          </a:bodyPr>
          <a:lstStyle/>
          <a:p>
            <a:pPr indent="0" lvl="0" marL="0" marR="0" rtl="0" algn="ctr">
              <a:lnSpc>
                <a:spcPct val="123800"/>
              </a:lnSpc>
              <a:spcBef>
                <a:spcPts val="0"/>
              </a:spcBef>
              <a:spcAft>
                <a:spcPts val="0"/>
              </a:spcAft>
              <a:buNone/>
            </a:pPr>
            <a:r>
              <a:rPr b="1" i="0" lang="en-US" sz="3500" u="none" cap="none" strike="noStrike">
                <a:solidFill>
                  <a:srgbClr val="000000"/>
                </a:solidFill>
                <a:latin typeface="Bitter"/>
                <a:ea typeface="Bitter"/>
                <a:cs typeface="Bitter"/>
                <a:sym typeface="Bitter"/>
              </a:rPr>
              <a:t>The Grand Palace Complex</a:t>
            </a:r>
            <a:endParaRPr/>
          </a:p>
        </p:txBody>
      </p:sp>
      <p:sp>
        <p:nvSpPr>
          <p:cNvPr id="453" name="Google Shape;453;p20"/>
          <p:cNvSpPr txBox="1"/>
          <p:nvPr/>
        </p:nvSpPr>
        <p:spPr>
          <a:xfrm>
            <a:off x="11614095" y="4133256"/>
            <a:ext cx="5571826" cy="3178543"/>
          </a:xfrm>
          <a:prstGeom prst="rect">
            <a:avLst/>
          </a:prstGeom>
          <a:noFill/>
          <a:ln>
            <a:noFill/>
          </a:ln>
        </p:spPr>
        <p:txBody>
          <a:bodyPr anchorCtr="0" anchor="t" bIns="0" lIns="0" spcFirstLastPara="1" rIns="0" wrap="square" tIns="0">
            <a:spAutoFit/>
          </a:bodyPr>
          <a:lstStyle/>
          <a:p>
            <a:pPr indent="0" lvl="0" marL="0" marR="0" rtl="0" algn="ctr">
              <a:lnSpc>
                <a:spcPct val="163665"/>
              </a:lnSpc>
              <a:spcBef>
                <a:spcPts val="0"/>
              </a:spcBef>
              <a:spcAft>
                <a:spcPts val="0"/>
              </a:spcAft>
              <a:buNone/>
            </a:pPr>
            <a:r>
              <a:rPr b="1" i="0" lang="en-US" sz="2199" u="none" cap="none" strike="noStrike">
                <a:solidFill>
                  <a:srgbClr val="000000"/>
                </a:solidFill>
                <a:latin typeface="Bitter"/>
                <a:ea typeface="Bitter"/>
                <a:cs typeface="Bitter"/>
                <a:sym typeface="Bitter"/>
              </a:rPr>
              <a:t>The Grand Palace</a:t>
            </a:r>
            <a:r>
              <a:rPr b="0" i="0" lang="en-US" sz="2199" u="none" cap="none" strike="noStrike">
                <a:solidFill>
                  <a:srgbClr val="000000"/>
                </a:solidFill>
                <a:latin typeface="Bitter"/>
                <a:ea typeface="Bitter"/>
                <a:cs typeface="Bitter"/>
                <a:sym typeface="Bitter"/>
              </a:rPr>
              <a:t> sits at the heart of Bangkok and has been the official residence of the monarchy since 1782. Located in the Grand Palace, </a:t>
            </a:r>
            <a:endParaRPr/>
          </a:p>
          <a:p>
            <a:pPr indent="0" lvl="0" marL="0" marR="0" rtl="0" algn="ctr">
              <a:lnSpc>
                <a:spcPct val="163665"/>
              </a:lnSpc>
              <a:spcBef>
                <a:spcPts val="0"/>
              </a:spcBef>
              <a:spcAft>
                <a:spcPts val="0"/>
              </a:spcAft>
              <a:buNone/>
            </a:pPr>
            <a:r>
              <a:rPr b="1" i="0" lang="en-US" sz="2199" u="none" cap="none" strike="noStrike">
                <a:solidFill>
                  <a:srgbClr val="000000"/>
                </a:solidFill>
                <a:latin typeface="Bitter"/>
                <a:ea typeface="Bitter"/>
                <a:cs typeface="Bitter"/>
                <a:sym typeface="Bitter"/>
              </a:rPr>
              <a:t>Wat Phra Kaew</a:t>
            </a:r>
            <a:r>
              <a:rPr b="0" i="0" lang="en-US" sz="2199" u="none" cap="none" strike="noStrike">
                <a:solidFill>
                  <a:srgbClr val="000000"/>
                </a:solidFill>
                <a:latin typeface="Bitter"/>
                <a:ea typeface="Bitter"/>
                <a:cs typeface="Bitter"/>
                <a:sym typeface="Bitter"/>
              </a:rPr>
              <a:t> is Thailand’s </a:t>
            </a:r>
            <a:endParaRPr/>
          </a:p>
          <a:p>
            <a:pPr indent="0" lvl="0" marL="0" marR="0" rtl="0" algn="ctr">
              <a:lnSpc>
                <a:spcPct val="163665"/>
              </a:lnSpc>
              <a:spcBef>
                <a:spcPts val="0"/>
              </a:spcBef>
              <a:spcAft>
                <a:spcPts val="0"/>
              </a:spcAft>
              <a:buNone/>
            </a:pPr>
            <a:r>
              <a:rPr b="0" i="0" lang="en-US" sz="2199" u="none" cap="none" strike="noStrike">
                <a:solidFill>
                  <a:srgbClr val="000000"/>
                </a:solidFill>
                <a:latin typeface="Bitter"/>
                <a:ea typeface="Bitter"/>
                <a:cs typeface="Bitter"/>
                <a:sym typeface="Bitter"/>
              </a:rPr>
              <a:t>most sacred site housing the revered </a:t>
            </a:r>
            <a:r>
              <a:rPr b="1" i="0" lang="en-US" sz="2199" u="none" cap="none" strike="noStrike">
                <a:solidFill>
                  <a:srgbClr val="000000"/>
                </a:solidFill>
                <a:latin typeface="Bitter"/>
                <a:ea typeface="Bitter"/>
                <a:cs typeface="Bitter"/>
                <a:sym typeface="Bitter"/>
              </a:rPr>
              <a:t>Emerald Buddha</a:t>
            </a:r>
            <a:r>
              <a:rPr b="0" i="0" lang="en-US" sz="2199" u="none" cap="none" strike="noStrike">
                <a:solidFill>
                  <a:srgbClr val="000000"/>
                </a:solidFill>
                <a:latin typeface="Bitter"/>
                <a:ea typeface="Bitter"/>
                <a:cs typeface="Bitter"/>
                <a:sym typeface="Bitter"/>
              </a:rPr>
              <a:t> statue.</a:t>
            </a:r>
            <a:endParaRPr/>
          </a:p>
        </p:txBody>
      </p:sp>
      <p:sp>
        <p:nvSpPr>
          <p:cNvPr id="454" name="Google Shape;454;p20"/>
          <p:cNvSpPr txBox="1"/>
          <p:nvPr/>
        </p:nvSpPr>
        <p:spPr>
          <a:xfrm>
            <a:off x="939251" y="9352655"/>
            <a:ext cx="16409489" cy="306388"/>
          </a:xfrm>
          <a:prstGeom prst="rect">
            <a:avLst/>
          </a:prstGeom>
          <a:noFill/>
          <a:ln>
            <a:noFill/>
          </a:ln>
        </p:spPr>
        <p:txBody>
          <a:bodyPr anchorCtr="0" anchor="t" bIns="0" lIns="0" spcFirstLastPara="1" rIns="0" wrap="square" tIns="0">
            <a:spAutoFit/>
          </a:bodyPr>
          <a:lstStyle/>
          <a:p>
            <a:pPr indent="0" lvl="0" marL="0" marR="0" rtl="0" algn="l">
              <a:lnSpc>
                <a:spcPct val="159276"/>
              </a:lnSpc>
              <a:spcBef>
                <a:spcPts val="0"/>
              </a:spcBef>
              <a:spcAft>
                <a:spcPts val="0"/>
              </a:spcAft>
              <a:buNone/>
            </a:pPr>
            <a:r>
              <a:rPr b="0" i="0" lang="en-US" sz="1687" u="none" cap="none" strike="noStrike">
                <a:solidFill>
                  <a:srgbClr val="000000"/>
                </a:solidFill>
                <a:latin typeface="Bitter"/>
                <a:ea typeface="Bitter"/>
                <a:cs typeface="Bitter"/>
                <a:sym typeface="Bitter"/>
              </a:rPr>
              <a:t>Photo credit: Sun Leisure World</a:t>
            </a:r>
            <a:endParaRPr/>
          </a:p>
        </p:txBody>
      </p:sp>
      <p:sp>
        <p:nvSpPr>
          <p:cNvPr descr="preencoded.png" id="455" name="Google Shape;455;p20"/>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63" name="Shape 463"/>
        <p:cNvGrpSpPr/>
        <p:nvPr/>
      </p:nvGrpSpPr>
      <p:grpSpPr>
        <a:xfrm>
          <a:off x="0" y="0"/>
          <a:ext cx="0" cy="0"/>
          <a:chOff x="0" y="0"/>
          <a:chExt cx="0" cy="0"/>
        </a:xfrm>
      </p:grpSpPr>
      <p:sp>
        <p:nvSpPr>
          <p:cNvPr id="464" name="Google Shape;464;p21"/>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465" name="Google Shape;465;p21"/>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466" name="Google Shape;466;p21"/>
          <p:cNvSpPr txBox="1"/>
          <p:nvPr/>
        </p:nvSpPr>
        <p:spPr>
          <a:xfrm>
            <a:off x="939251" y="800407"/>
            <a:ext cx="8438257" cy="864628"/>
          </a:xfrm>
          <a:prstGeom prst="rect">
            <a:avLst/>
          </a:prstGeom>
          <a:noFill/>
          <a:ln>
            <a:noFill/>
          </a:ln>
        </p:spPr>
        <p:txBody>
          <a:bodyPr anchorCtr="0" anchor="t" bIns="0" lIns="0" spcFirstLastPara="1" rIns="0" wrap="square" tIns="0">
            <a:spAutoFit/>
          </a:bodyPr>
          <a:lstStyle/>
          <a:p>
            <a:pPr indent="0" lvl="0" marL="0" marR="0" rtl="0" algn="l">
              <a:lnSpc>
                <a:spcPct val="125389"/>
              </a:lnSpc>
              <a:spcBef>
                <a:spcPts val="0"/>
              </a:spcBef>
              <a:spcAft>
                <a:spcPts val="0"/>
              </a:spcAft>
              <a:buNone/>
            </a:pPr>
            <a:r>
              <a:rPr b="1" i="0" lang="en-US" sz="5199" u="none" cap="none" strike="noStrike">
                <a:solidFill>
                  <a:srgbClr val="253A7E"/>
                </a:solidFill>
                <a:latin typeface="Bitter"/>
                <a:ea typeface="Bitter"/>
                <a:cs typeface="Bitter"/>
                <a:sym typeface="Bitter"/>
              </a:rPr>
              <a:t>Bangkok's Historic Places</a:t>
            </a:r>
            <a:endParaRPr/>
          </a:p>
        </p:txBody>
      </p:sp>
      <p:sp>
        <p:nvSpPr>
          <p:cNvPr descr="preencoded.png" id="467" name="Google Shape;467;p21"/>
          <p:cNvSpPr/>
          <p:nvPr/>
        </p:nvSpPr>
        <p:spPr>
          <a:xfrm>
            <a:off x="6897015" y="2219453"/>
            <a:ext cx="10362266" cy="6404407"/>
          </a:xfrm>
          <a:custGeom>
            <a:rect b="b" l="l" r="r" t="t"/>
            <a:pathLst>
              <a:path extrusionOk="0" h="4323207" w="6994906">
                <a:moveTo>
                  <a:pt x="0" y="0"/>
                </a:moveTo>
                <a:lnTo>
                  <a:pt x="6994906" y="0"/>
                </a:lnTo>
                <a:lnTo>
                  <a:pt x="6994906" y="4323207"/>
                </a:lnTo>
                <a:lnTo>
                  <a:pt x="0" y="4323207"/>
                </a:lnTo>
                <a:lnTo>
                  <a:pt x="0" y="0"/>
                </a:lnTo>
                <a:close/>
              </a:path>
            </a:pathLst>
          </a:custGeom>
          <a:blipFill rotWithShape="1">
            <a:blip r:embed="rId3">
              <a:alphaModFix/>
            </a:blip>
            <a:stretch>
              <a:fillRect b="1" l="-79" r="-79" t="0"/>
            </a:stretch>
          </a:blipFill>
          <a:ln>
            <a:noFill/>
          </a:ln>
        </p:spPr>
      </p:sp>
      <p:sp>
        <p:nvSpPr>
          <p:cNvPr id="468" name="Google Shape;468;p21"/>
          <p:cNvSpPr txBox="1"/>
          <p:nvPr/>
        </p:nvSpPr>
        <p:spPr>
          <a:xfrm>
            <a:off x="2721023" y="3595393"/>
            <a:ext cx="1861542" cy="568854"/>
          </a:xfrm>
          <a:prstGeom prst="rect">
            <a:avLst/>
          </a:prstGeom>
          <a:noFill/>
          <a:ln>
            <a:noFill/>
          </a:ln>
        </p:spPr>
        <p:txBody>
          <a:bodyPr anchorCtr="0" anchor="t" bIns="0" lIns="0" spcFirstLastPara="1" rIns="0" wrap="square" tIns="0">
            <a:spAutoFit/>
          </a:bodyPr>
          <a:lstStyle/>
          <a:p>
            <a:pPr indent="0" lvl="0" marL="0" marR="0" rtl="0" algn="ctr">
              <a:lnSpc>
                <a:spcPct val="123800"/>
              </a:lnSpc>
              <a:spcBef>
                <a:spcPts val="0"/>
              </a:spcBef>
              <a:spcAft>
                <a:spcPts val="0"/>
              </a:spcAft>
              <a:buNone/>
            </a:pPr>
            <a:r>
              <a:rPr b="1" i="0" lang="en-US" sz="3500" u="none" cap="none" strike="noStrike">
                <a:solidFill>
                  <a:srgbClr val="000000"/>
                </a:solidFill>
                <a:latin typeface="Bitter"/>
                <a:ea typeface="Bitter"/>
                <a:cs typeface="Bitter"/>
                <a:sym typeface="Bitter"/>
              </a:rPr>
              <a:t>Wat Pho</a:t>
            </a:r>
            <a:endParaRPr/>
          </a:p>
        </p:txBody>
      </p:sp>
      <p:sp>
        <p:nvSpPr>
          <p:cNvPr id="469" name="Google Shape;469;p21"/>
          <p:cNvSpPr txBox="1"/>
          <p:nvPr/>
        </p:nvSpPr>
        <p:spPr>
          <a:xfrm>
            <a:off x="1028700" y="4468141"/>
            <a:ext cx="5246189" cy="1811706"/>
          </a:xfrm>
          <a:prstGeom prst="rect">
            <a:avLst/>
          </a:prstGeom>
          <a:noFill/>
          <a:ln>
            <a:noFill/>
          </a:ln>
        </p:spPr>
        <p:txBody>
          <a:bodyPr anchorCtr="0" anchor="t" bIns="0" lIns="0" spcFirstLastPara="1" rIns="0" wrap="square" tIns="0">
            <a:spAutoFit/>
          </a:bodyPr>
          <a:lstStyle/>
          <a:p>
            <a:pPr indent="0" lvl="0" marL="0" marR="0" rtl="0" algn="ctr">
              <a:lnSpc>
                <a:spcPct val="163665"/>
              </a:lnSpc>
              <a:spcBef>
                <a:spcPts val="0"/>
              </a:spcBef>
              <a:spcAft>
                <a:spcPts val="0"/>
              </a:spcAft>
              <a:buNone/>
            </a:pPr>
            <a:r>
              <a:rPr b="0" i="0" lang="en-US" sz="2199" u="none" cap="none" strike="noStrike">
                <a:solidFill>
                  <a:srgbClr val="000000"/>
                </a:solidFill>
                <a:latin typeface="Bitter"/>
                <a:ea typeface="Bitter"/>
                <a:cs typeface="Bitter"/>
                <a:sym typeface="Bitter"/>
              </a:rPr>
              <a:t>One of Bangkok’s oldest temples, Wat Pho is home to the massive </a:t>
            </a:r>
            <a:r>
              <a:rPr b="1" i="0" lang="en-US" sz="2199" u="none" cap="none" strike="noStrike">
                <a:solidFill>
                  <a:srgbClr val="000000"/>
                </a:solidFill>
                <a:latin typeface="Bitter"/>
                <a:ea typeface="Bitter"/>
                <a:cs typeface="Bitter"/>
                <a:sym typeface="Bitter"/>
              </a:rPr>
              <a:t>Reclining Buddha</a:t>
            </a:r>
            <a:r>
              <a:rPr b="0" i="0" lang="en-US" sz="2199" u="none" cap="none" strike="noStrike">
                <a:solidFill>
                  <a:srgbClr val="000000"/>
                </a:solidFill>
                <a:latin typeface="Bitter"/>
                <a:ea typeface="Bitter"/>
                <a:cs typeface="Bitter"/>
                <a:sym typeface="Bitter"/>
              </a:rPr>
              <a:t> statue and a center of</a:t>
            </a:r>
            <a:endParaRPr/>
          </a:p>
          <a:p>
            <a:pPr indent="0" lvl="0" marL="0" marR="0" rtl="0" algn="ctr">
              <a:lnSpc>
                <a:spcPct val="163665"/>
              </a:lnSpc>
              <a:spcBef>
                <a:spcPts val="0"/>
              </a:spcBef>
              <a:spcAft>
                <a:spcPts val="0"/>
              </a:spcAft>
              <a:buNone/>
            </a:pPr>
            <a:r>
              <a:rPr b="0" i="0" lang="en-US" sz="2199" u="none" cap="none" strike="noStrike">
                <a:solidFill>
                  <a:srgbClr val="000000"/>
                </a:solidFill>
                <a:latin typeface="Bitter"/>
                <a:ea typeface="Bitter"/>
                <a:cs typeface="Bitter"/>
                <a:sym typeface="Bitter"/>
              </a:rPr>
              <a:t>traditional Thai massage.</a:t>
            </a:r>
            <a:endParaRPr/>
          </a:p>
        </p:txBody>
      </p:sp>
      <p:sp>
        <p:nvSpPr>
          <p:cNvPr id="470" name="Google Shape;470;p21"/>
          <p:cNvSpPr txBox="1"/>
          <p:nvPr/>
        </p:nvSpPr>
        <p:spPr>
          <a:xfrm>
            <a:off x="939251" y="9352655"/>
            <a:ext cx="16409489" cy="306388"/>
          </a:xfrm>
          <a:prstGeom prst="rect">
            <a:avLst/>
          </a:prstGeom>
          <a:noFill/>
          <a:ln>
            <a:noFill/>
          </a:ln>
        </p:spPr>
        <p:txBody>
          <a:bodyPr anchorCtr="0" anchor="t" bIns="0" lIns="0" spcFirstLastPara="1" rIns="0" wrap="square" tIns="0">
            <a:spAutoFit/>
          </a:bodyPr>
          <a:lstStyle/>
          <a:p>
            <a:pPr indent="0" lvl="0" marL="0" marR="0" rtl="0" algn="l">
              <a:lnSpc>
                <a:spcPct val="159276"/>
              </a:lnSpc>
              <a:spcBef>
                <a:spcPts val="0"/>
              </a:spcBef>
              <a:spcAft>
                <a:spcPts val="0"/>
              </a:spcAft>
              <a:buNone/>
            </a:pPr>
            <a:r>
              <a:rPr b="0" i="0" lang="en-US" sz="1687" u="none" cap="none" strike="noStrike">
                <a:solidFill>
                  <a:srgbClr val="000000"/>
                </a:solidFill>
                <a:latin typeface="Bitter"/>
                <a:ea typeface="Bitter"/>
                <a:cs typeface="Bitter"/>
                <a:sym typeface="Bitter"/>
              </a:rPr>
              <a:t>Photo credit: Roasn</a:t>
            </a:r>
            <a:endParaRPr/>
          </a:p>
        </p:txBody>
      </p:sp>
      <p:sp>
        <p:nvSpPr>
          <p:cNvPr descr="preencoded.png" id="471" name="Google Shape;471;p21"/>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79" name="Shape 479"/>
        <p:cNvGrpSpPr/>
        <p:nvPr/>
      </p:nvGrpSpPr>
      <p:grpSpPr>
        <a:xfrm>
          <a:off x="0" y="0"/>
          <a:ext cx="0" cy="0"/>
          <a:chOff x="0" y="0"/>
          <a:chExt cx="0" cy="0"/>
        </a:xfrm>
      </p:grpSpPr>
      <p:sp>
        <p:nvSpPr>
          <p:cNvPr id="480" name="Google Shape;480;p22"/>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481" name="Google Shape;481;p22"/>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482" name="Google Shape;482;p22"/>
          <p:cNvSpPr/>
          <p:nvPr/>
        </p:nvSpPr>
        <p:spPr>
          <a:xfrm>
            <a:off x="939251" y="2137138"/>
            <a:ext cx="10165834" cy="6283002"/>
          </a:xfrm>
          <a:custGeom>
            <a:rect b="b" l="l" r="r" t="t"/>
            <a:pathLst>
              <a:path extrusionOk="0" h="4323207" w="6994906">
                <a:moveTo>
                  <a:pt x="98309" y="0"/>
                </a:moveTo>
                <a:lnTo>
                  <a:pt x="6896597" y="0"/>
                </a:lnTo>
                <a:cubicBezTo>
                  <a:pt x="6950892" y="0"/>
                  <a:pt x="6994906" y="44015"/>
                  <a:pt x="6994906" y="98309"/>
                </a:cubicBezTo>
                <a:lnTo>
                  <a:pt x="6994906" y="4224898"/>
                </a:lnTo>
                <a:cubicBezTo>
                  <a:pt x="6994906" y="4279192"/>
                  <a:pt x="6950892" y="4323207"/>
                  <a:pt x="6896597" y="4323207"/>
                </a:cubicBezTo>
                <a:lnTo>
                  <a:pt x="98309" y="4323207"/>
                </a:lnTo>
                <a:cubicBezTo>
                  <a:pt x="44015" y="4323207"/>
                  <a:pt x="0" y="4279192"/>
                  <a:pt x="0" y="4224898"/>
                </a:cubicBezTo>
                <a:lnTo>
                  <a:pt x="0" y="98309"/>
                </a:lnTo>
                <a:cubicBezTo>
                  <a:pt x="0" y="44015"/>
                  <a:pt x="44015" y="0"/>
                  <a:pt x="98309" y="0"/>
                </a:cubicBezTo>
                <a:close/>
              </a:path>
            </a:pathLst>
          </a:custGeom>
          <a:blipFill rotWithShape="1">
            <a:blip r:embed="rId3">
              <a:alphaModFix/>
            </a:blip>
            <a:stretch>
              <a:fillRect b="-3740" l="0" r="0" t="-374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preencoded.png" id="483" name="Google Shape;483;p22"/>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
        <p:nvSpPr>
          <p:cNvPr id="484" name="Google Shape;484;p22"/>
          <p:cNvSpPr txBox="1"/>
          <p:nvPr/>
        </p:nvSpPr>
        <p:spPr>
          <a:xfrm>
            <a:off x="939251" y="800407"/>
            <a:ext cx="8438257" cy="864628"/>
          </a:xfrm>
          <a:prstGeom prst="rect">
            <a:avLst/>
          </a:prstGeom>
          <a:noFill/>
          <a:ln>
            <a:noFill/>
          </a:ln>
        </p:spPr>
        <p:txBody>
          <a:bodyPr anchorCtr="0" anchor="t" bIns="0" lIns="0" spcFirstLastPara="1" rIns="0" wrap="square" tIns="0">
            <a:spAutoFit/>
          </a:bodyPr>
          <a:lstStyle/>
          <a:p>
            <a:pPr indent="0" lvl="0" marL="0" marR="0" rtl="0" algn="l">
              <a:lnSpc>
                <a:spcPct val="125389"/>
              </a:lnSpc>
              <a:spcBef>
                <a:spcPts val="0"/>
              </a:spcBef>
              <a:spcAft>
                <a:spcPts val="0"/>
              </a:spcAft>
              <a:buNone/>
            </a:pPr>
            <a:r>
              <a:rPr b="1" i="0" lang="en-US" sz="5199" u="none" cap="none" strike="noStrike">
                <a:solidFill>
                  <a:srgbClr val="253A7E"/>
                </a:solidFill>
                <a:latin typeface="Bitter"/>
                <a:ea typeface="Bitter"/>
                <a:cs typeface="Bitter"/>
                <a:sym typeface="Bitter"/>
              </a:rPr>
              <a:t>Bangkok's Historic Places</a:t>
            </a:r>
            <a:endParaRPr/>
          </a:p>
        </p:txBody>
      </p:sp>
      <p:sp>
        <p:nvSpPr>
          <p:cNvPr id="485" name="Google Shape;485;p22"/>
          <p:cNvSpPr txBox="1"/>
          <p:nvPr/>
        </p:nvSpPr>
        <p:spPr>
          <a:xfrm>
            <a:off x="13551434" y="3403405"/>
            <a:ext cx="2169542" cy="568854"/>
          </a:xfrm>
          <a:prstGeom prst="rect">
            <a:avLst/>
          </a:prstGeom>
          <a:noFill/>
          <a:ln>
            <a:noFill/>
          </a:ln>
        </p:spPr>
        <p:txBody>
          <a:bodyPr anchorCtr="0" anchor="t" bIns="0" lIns="0" spcFirstLastPara="1" rIns="0" wrap="square" tIns="0">
            <a:spAutoFit/>
          </a:bodyPr>
          <a:lstStyle/>
          <a:p>
            <a:pPr indent="0" lvl="0" marL="0" marR="0" rtl="0" algn="ctr">
              <a:lnSpc>
                <a:spcPct val="123800"/>
              </a:lnSpc>
              <a:spcBef>
                <a:spcPts val="0"/>
              </a:spcBef>
              <a:spcAft>
                <a:spcPts val="0"/>
              </a:spcAft>
              <a:buNone/>
            </a:pPr>
            <a:r>
              <a:rPr b="1" i="0" lang="en-US" sz="3500" u="none" cap="none" strike="noStrike">
                <a:solidFill>
                  <a:srgbClr val="000000"/>
                </a:solidFill>
                <a:latin typeface="Bitter"/>
                <a:ea typeface="Bitter"/>
                <a:cs typeface="Bitter"/>
                <a:sym typeface="Bitter"/>
              </a:rPr>
              <a:t>Wat Arun</a:t>
            </a:r>
            <a:endParaRPr/>
          </a:p>
        </p:txBody>
      </p:sp>
      <p:sp>
        <p:nvSpPr>
          <p:cNvPr id="486" name="Google Shape;486;p22"/>
          <p:cNvSpPr txBox="1"/>
          <p:nvPr/>
        </p:nvSpPr>
        <p:spPr>
          <a:xfrm>
            <a:off x="12013111" y="4274973"/>
            <a:ext cx="5246189" cy="2683193"/>
          </a:xfrm>
          <a:prstGeom prst="rect">
            <a:avLst/>
          </a:prstGeom>
          <a:noFill/>
          <a:ln>
            <a:noFill/>
          </a:ln>
        </p:spPr>
        <p:txBody>
          <a:bodyPr anchorCtr="0" anchor="t" bIns="0" lIns="0" spcFirstLastPara="1" rIns="0" wrap="square" tIns="0">
            <a:spAutoFit/>
          </a:bodyPr>
          <a:lstStyle/>
          <a:p>
            <a:pPr indent="0" lvl="0" marL="0" marR="0" rtl="0" algn="ctr">
              <a:lnSpc>
                <a:spcPct val="163665"/>
              </a:lnSpc>
              <a:spcBef>
                <a:spcPts val="0"/>
              </a:spcBef>
              <a:spcAft>
                <a:spcPts val="0"/>
              </a:spcAft>
              <a:buNone/>
            </a:pPr>
            <a:r>
              <a:rPr b="0" i="0" lang="en-US" sz="2199" u="none" cap="none" strike="noStrike">
                <a:solidFill>
                  <a:srgbClr val="000000"/>
                </a:solidFill>
                <a:latin typeface="Bitter"/>
                <a:ea typeface="Bitter"/>
                <a:cs typeface="Bitter"/>
                <a:sym typeface="Bitter"/>
              </a:rPr>
              <a:t>Wat Arun, or </a:t>
            </a:r>
            <a:r>
              <a:rPr b="1" i="0" lang="en-US" sz="2199" u="none" cap="none" strike="noStrike">
                <a:solidFill>
                  <a:srgbClr val="000000"/>
                </a:solidFill>
                <a:latin typeface="Bitter"/>
                <a:ea typeface="Bitter"/>
                <a:cs typeface="Bitter"/>
                <a:sym typeface="Bitter"/>
              </a:rPr>
              <a:t>the Temple of Dawn</a:t>
            </a:r>
            <a:r>
              <a:rPr b="0" i="0" lang="en-US" sz="2199" u="none" cap="none" strike="noStrike">
                <a:solidFill>
                  <a:srgbClr val="000000"/>
                </a:solidFill>
                <a:latin typeface="Bitter"/>
                <a:ea typeface="Bitter"/>
                <a:cs typeface="Bitter"/>
                <a:sym typeface="Bitter"/>
              </a:rPr>
              <a:t>, stands as a stunning monument on the bank of Chao Phraya river serving as the first sign to travelers sailing from the Gulf of Thailand that they have arrived in Bangkok.</a:t>
            </a:r>
            <a:endParaRPr/>
          </a:p>
        </p:txBody>
      </p:sp>
      <p:sp>
        <p:nvSpPr>
          <p:cNvPr id="487" name="Google Shape;487;p22"/>
          <p:cNvSpPr txBox="1"/>
          <p:nvPr/>
        </p:nvSpPr>
        <p:spPr>
          <a:xfrm>
            <a:off x="939251" y="9352655"/>
            <a:ext cx="16409489" cy="306388"/>
          </a:xfrm>
          <a:prstGeom prst="rect">
            <a:avLst/>
          </a:prstGeom>
          <a:noFill/>
          <a:ln>
            <a:noFill/>
          </a:ln>
        </p:spPr>
        <p:txBody>
          <a:bodyPr anchorCtr="0" anchor="t" bIns="0" lIns="0" spcFirstLastPara="1" rIns="0" wrap="square" tIns="0">
            <a:spAutoFit/>
          </a:bodyPr>
          <a:lstStyle/>
          <a:p>
            <a:pPr indent="0" lvl="0" marL="0" marR="0" rtl="0" algn="l">
              <a:lnSpc>
                <a:spcPct val="159276"/>
              </a:lnSpc>
              <a:spcBef>
                <a:spcPts val="0"/>
              </a:spcBef>
              <a:spcAft>
                <a:spcPts val="0"/>
              </a:spcAft>
              <a:buNone/>
            </a:pPr>
            <a:r>
              <a:rPr b="0" i="0" lang="en-US" sz="1687" u="none" cap="none" strike="noStrike">
                <a:solidFill>
                  <a:srgbClr val="000000"/>
                </a:solidFill>
                <a:latin typeface="Bitter"/>
                <a:ea typeface="Bitter"/>
                <a:cs typeface="Bitter"/>
                <a:sym typeface="Bitter"/>
              </a:rPr>
              <a:t>Photo credit: Into Asia</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descr="preencoded.png" id="496" name="Google Shape;496;p23"/>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3">
              <a:alphaModFix/>
            </a:blip>
            <a:stretch>
              <a:fillRect b="-186" l="0" r="-3" t="-179"/>
            </a:stretch>
          </a:blipFill>
          <a:ln>
            <a:noFill/>
          </a:ln>
        </p:spPr>
      </p:sp>
      <p:sp>
        <p:nvSpPr>
          <p:cNvPr id="497" name="Google Shape;497;p23"/>
          <p:cNvSpPr/>
          <p:nvPr/>
        </p:nvSpPr>
        <p:spPr>
          <a:xfrm>
            <a:off x="1028700" y="2414959"/>
            <a:ext cx="10352596" cy="5751442"/>
          </a:xfrm>
          <a:custGeom>
            <a:rect b="b" l="l" r="r" t="t"/>
            <a:pathLst>
              <a:path extrusionOk="0" h="5751442" w="10352596">
                <a:moveTo>
                  <a:pt x="0" y="0"/>
                </a:moveTo>
                <a:lnTo>
                  <a:pt x="10352596" y="0"/>
                </a:lnTo>
                <a:lnTo>
                  <a:pt x="10352596" y="5751443"/>
                </a:lnTo>
                <a:lnTo>
                  <a:pt x="0" y="5751443"/>
                </a:lnTo>
                <a:lnTo>
                  <a:pt x="0" y="0"/>
                </a:lnTo>
                <a:close/>
              </a:path>
            </a:pathLst>
          </a:custGeom>
          <a:blipFill rotWithShape="1">
            <a:blip r:embed="rId4">
              <a:alphaModFix/>
            </a:blip>
            <a:stretch>
              <a:fillRect b="0" l="0" r="0" t="0"/>
            </a:stretch>
          </a:blipFill>
          <a:ln>
            <a:noFill/>
          </a:ln>
        </p:spPr>
      </p:sp>
      <p:sp>
        <p:nvSpPr>
          <p:cNvPr id="498" name="Google Shape;498;p23"/>
          <p:cNvSpPr txBox="1"/>
          <p:nvPr/>
        </p:nvSpPr>
        <p:spPr>
          <a:xfrm>
            <a:off x="988666" y="1000125"/>
            <a:ext cx="11071771" cy="869113"/>
          </a:xfrm>
          <a:prstGeom prst="rect">
            <a:avLst/>
          </a:prstGeom>
          <a:noFill/>
          <a:ln>
            <a:noFill/>
          </a:ln>
        </p:spPr>
        <p:txBody>
          <a:bodyPr anchorCtr="0" anchor="t" bIns="0" lIns="0" spcFirstLastPara="1" rIns="0" wrap="square" tIns="0">
            <a:spAutoFit/>
          </a:bodyPr>
          <a:lstStyle/>
          <a:p>
            <a:pPr indent="0" lvl="0" marL="0" marR="0" rtl="0" algn="l">
              <a:lnSpc>
                <a:spcPct val="126158"/>
              </a:lnSpc>
              <a:spcBef>
                <a:spcPts val="0"/>
              </a:spcBef>
              <a:spcAft>
                <a:spcPts val="0"/>
              </a:spcAft>
              <a:buNone/>
            </a:pPr>
            <a:r>
              <a:rPr b="1" i="0" lang="en-US" sz="5199" u="none" cap="none" strike="noStrike">
                <a:solidFill>
                  <a:srgbClr val="253A7E"/>
                </a:solidFill>
                <a:latin typeface="Bitter"/>
                <a:ea typeface="Bitter"/>
                <a:cs typeface="Bitter"/>
                <a:sym typeface="Bitter"/>
              </a:rPr>
              <a:t>Bangkok's Shopping Destinations</a:t>
            </a:r>
            <a:endParaRPr/>
          </a:p>
        </p:txBody>
      </p:sp>
      <p:sp>
        <p:nvSpPr>
          <p:cNvPr id="499" name="Google Shape;499;p23"/>
          <p:cNvSpPr txBox="1"/>
          <p:nvPr/>
        </p:nvSpPr>
        <p:spPr>
          <a:xfrm>
            <a:off x="11864079" y="3831892"/>
            <a:ext cx="5152951" cy="575184"/>
          </a:xfrm>
          <a:prstGeom prst="rect">
            <a:avLst/>
          </a:prstGeom>
          <a:noFill/>
          <a:ln>
            <a:noFill/>
          </a:ln>
        </p:spPr>
        <p:txBody>
          <a:bodyPr anchorCtr="0" anchor="t" bIns="0" lIns="0" spcFirstLastPara="1" rIns="0" wrap="square" tIns="0">
            <a:spAutoFit/>
          </a:bodyPr>
          <a:lstStyle/>
          <a:p>
            <a:pPr indent="0" lvl="0" marL="0" marR="0" rtl="0" algn="ctr">
              <a:lnSpc>
                <a:spcPct val="124514"/>
              </a:lnSpc>
              <a:spcBef>
                <a:spcPts val="0"/>
              </a:spcBef>
              <a:spcAft>
                <a:spcPts val="0"/>
              </a:spcAft>
              <a:buNone/>
            </a:pPr>
            <a:r>
              <a:rPr b="1" i="0" lang="en-US" sz="3500" u="none" cap="none" strike="noStrike">
                <a:solidFill>
                  <a:srgbClr val="000000"/>
                </a:solidFill>
                <a:latin typeface="Bitter"/>
                <a:ea typeface="Bitter"/>
                <a:cs typeface="Bitter"/>
                <a:sym typeface="Bitter"/>
              </a:rPr>
              <a:t>Siam Shopping District</a:t>
            </a:r>
            <a:endParaRPr/>
          </a:p>
        </p:txBody>
      </p:sp>
      <p:sp>
        <p:nvSpPr>
          <p:cNvPr id="500" name="Google Shape;500;p23"/>
          <p:cNvSpPr txBox="1"/>
          <p:nvPr/>
        </p:nvSpPr>
        <p:spPr>
          <a:xfrm>
            <a:off x="11852260" y="4665719"/>
            <a:ext cx="5164769" cy="2174240"/>
          </a:xfrm>
          <a:prstGeom prst="rect">
            <a:avLst/>
          </a:prstGeom>
          <a:noFill/>
          <a:ln>
            <a:noFill/>
          </a:ln>
        </p:spPr>
        <p:txBody>
          <a:bodyPr anchorCtr="0" anchor="t" bIns="0" lIns="0" spcFirstLastPara="1" rIns="0" wrap="square" tIns="0">
            <a:spAutoFit/>
          </a:bodyPr>
          <a:lstStyle/>
          <a:p>
            <a:pPr indent="0" lvl="0" marL="0" marR="0" rtl="0" algn="ctr">
              <a:lnSpc>
                <a:spcPct val="160027"/>
              </a:lnSpc>
              <a:spcBef>
                <a:spcPts val="0"/>
              </a:spcBef>
              <a:spcAft>
                <a:spcPts val="0"/>
              </a:spcAft>
              <a:buNone/>
            </a:pPr>
            <a:r>
              <a:rPr b="0" i="0" lang="en-US" sz="2199" u="none" cap="none" strike="noStrike">
                <a:solidFill>
                  <a:srgbClr val="000000"/>
                </a:solidFill>
                <a:latin typeface="Bitter"/>
                <a:ea typeface="Bitter"/>
                <a:cs typeface="Bitter"/>
                <a:sym typeface="Bitter"/>
              </a:rPr>
              <a:t>One of the top shopping destinations in the world, featuring Siam Paragon, Siam Center, Siam Discovery, </a:t>
            </a:r>
            <a:endParaRPr/>
          </a:p>
          <a:p>
            <a:pPr indent="0" lvl="0" marL="0" marR="0" rtl="0" algn="ctr">
              <a:lnSpc>
                <a:spcPct val="160027"/>
              </a:lnSpc>
              <a:spcBef>
                <a:spcPts val="0"/>
              </a:spcBef>
              <a:spcAft>
                <a:spcPts val="0"/>
              </a:spcAft>
              <a:buNone/>
            </a:pPr>
            <a:r>
              <a:rPr b="0" i="0" lang="en-US" sz="2199" u="none" cap="none" strike="noStrike">
                <a:solidFill>
                  <a:srgbClr val="000000"/>
                </a:solidFill>
                <a:latin typeface="Bitter"/>
                <a:ea typeface="Bitter"/>
                <a:cs typeface="Bitter"/>
                <a:sym typeface="Bitter"/>
              </a:rPr>
              <a:t>Siam Square One, MBK Center,</a:t>
            </a:r>
            <a:endParaRPr/>
          </a:p>
          <a:p>
            <a:pPr indent="0" lvl="0" marL="0" marR="0" rtl="0" algn="ctr">
              <a:lnSpc>
                <a:spcPct val="160027"/>
              </a:lnSpc>
              <a:spcBef>
                <a:spcPts val="0"/>
              </a:spcBef>
              <a:spcAft>
                <a:spcPts val="0"/>
              </a:spcAft>
              <a:buNone/>
            </a:pPr>
            <a:r>
              <a:rPr b="0" i="0" lang="en-US" sz="2199" u="none" cap="none" strike="noStrike">
                <a:solidFill>
                  <a:srgbClr val="000000"/>
                </a:solidFill>
                <a:latin typeface="Bitter"/>
                <a:ea typeface="Bitter"/>
                <a:cs typeface="Bitter"/>
                <a:sym typeface="Bitter"/>
              </a:rPr>
              <a:t>Central World, etc.</a:t>
            </a:r>
            <a:endParaRPr/>
          </a:p>
        </p:txBody>
      </p:sp>
      <p:sp>
        <p:nvSpPr>
          <p:cNvPr id="501" name="Google Shape;501;p23"/>
          <p:cNvSpPr txBox="1"/>
          <p:nvPr/>
        </p:nvSpPr>
        <p:spPr>
          <a:xfrm>
            <a:off x="988666" y="9001277"/>
            <a:ext cx="16310667" cy="323215"/>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700" u="none" cap="none" strike="noStrike">
                <a:solidFill>
                  <a:srgbClr val="000000"/>
                </a:solidFill>
                <a:latin typeface="Bitter"/>
                <a:ea typeface="Bitter"/>
                <a:cs typeface="Bitter"/>
                <a:sym typeface="Bitter"/>
              </a:rPr>
              <a:t>Photo credit: Tripadvisor</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descr="preencoded.png" id="510" name="Google Shape;510;p24"/>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3">
              <a:alphaModFix/>
            </a:blip>
            <a:stretch>
              <a:fillRect b="-186" l="0" r="-3" t="-179"/>
            </a:stretch>
          </a:blipFill>
          <a:ln>
            <a:noFill/>
          </a:ln>
        </p:spPr>
      </p:sp>
      <p:sp>
        <p:nvSpPr>
          <p:cNvPr id="511" name="Google Shape;511;p24"/>
          <p:cNvSpPr/>
          <p:nvPr/>
        </p:nvSpPr>
        <p:spPr>
          <a:xfrm>
            <a:off x="7396707" y="2462655"/>
            <a:ext cx="9327460" cy="6226079"/>
          </a:xfrm>
          <a:custGeom>
            <a:rect b="b" l="l" r="r" t="t"/>
            <a:pathLst>
              <a:path extrusionOk="0" h="6226079" w="9327460">
                <a:moveTo>
                  <a:pt x="0" y="0"/>
                </a:moveTo>
                <a:lnTo>
                  <a:pt x="9327460" y="0"/>
                </a:lnTo>
                <a:lnTo>
                  <a:pt x="9327460" y="6226079"/>
                </a:lnTo>
                <a:lnTo>
                  <a:pt x="0" y="6226079"/>
                </a:lnTo>
                <a:lnTo>
                  <a:pt x="0" y="0"/>
                </a:lnTo>
                <a:close/>
              </a:path>
            </a:pathLst>
          </a:custGeom>
          <a:blipFill rotWithShape="1">
            <a:blip r:embed="rId4">
              <a:alphaModFix/>
            </a:blip>
            <a:stretch>
              <a:fillRect b="0" l="0" r="0" t="0"/>
            </a:stretch>
          </a:blipFill>
          <a:ln>
            <a:noFill/>
          </a:ln>
        </p:spPr>
      </p:sp>
      <p:sp>
        <p:nvSpPr>
          <p:cNvPr id="512" name="Google Shape;512;p24"/>
          <p:cNvSpPr txBox="1"/>
          <p:nvPr/>
        </p:nvSpPr>
        <p:spPr>
          <a:xfrm>
            <a:off x="988666" y="833885"/>
            <a:ext cx="11071771" cy="869113"/>
          </a:xfrm>
          <a:prstGeom prst="rect">
            <a:avLst/>
          </a:prstGeom>
          <a:noFill/>
          <a:ln>
            <a:noFill/>
          </a:ln>
        </p:spPr>
        <p:txBody>
          <a:bodyPr anchorCtr="0" anchor="t" bIns="0" lIns="0" spcFirstLastPara="1" rIns="0" wrap="square" tIns="0">
            <a:spAutoFit/>
          </a:bodyPr>
          <a:lstStyle/>
          <a:p>
            <a:pPr indent="0" lvl="0" marL="0" marR="0" rtl="0" algn="l">
              <a:lnSpc>
                <a:spcPct val="126158"/>
              </a:lnSpc>
              <a:spcBef>
                <a:spcPts val="0"/>
              </a:spcBef>
              <a:spcAft>
                <a:spcPts val="0"/>
              </a:spcAft>
              <a:buNone/>
            </a:pPr>
            <a:r>
              <a:rPr b="1" i="0" lang="en-US" sz="5199" u="none" cap="none" strike="noStrike">
                <a:solidFill>
                  <a:srgbClr val="253A7E"/>
                </a:solidFill>
                <a:latin typeface="Bitter"/>
                <a:ea typeface="Bitter"/>
                <a:cs typeface="Bitter"/>
                <a:sym typeface="Bitter"/>
              </a:rPr>
              <a:t>Bangkok's Shopping Destinations</a:t>
            </a:r>
            <a:endParaRPr/>
          </a:p>
        </p:txBody>
      </p:sp>
      <p:sp>
        <p:nvSpPr>
          <p:cNvPr id="513" name="Google Shape;513;p24"/>
          <p:cNvSpPr txBox="1"/>
          <p:nvPr/>
        </p:nvSpPr>
        <p:spPr>
          <a:xfrm>
            <a:off x="2019783" y="3650379"/>
            <a:ext cx="4104829" cy="575184"/>
          </a:xfrm>
          <a:prstGeom prst="rect">
            <a:avLst/>
          </a:prstGeom>
          <a:noFill/>
          <a:ln>
            <a:noFill/>
          </a:ln>
        </p:spPr>
        <p:txBody>
          <a:bodyPr anchorCtr="0" anchor="t" bIns="0" lIns="0" spcFirstLastPara="1" rIns="0" wrap="square" tIns="0">
            <a:spAutoFit/>
          </a:bodyPr>
          <a:lstStyle/>
          <a:p>
            <a:pPr indent="0" lvl="0" marL="0" marR="0" rtl="0" algn="ctr">
              <a:lnSpc>
                <a:spcPct val="124514"/>
              </a:lnSpc>
              <a:spcBef>
                <a:spcPts val="0"/>
              </a:spcBef>
              <a:spcAft>
                <a:spcPts val="0"/>
              </a:spcAft>
              <a:buNone/>
            </a:pPr>
            <a:r>
              <a:rPr b="1" i="0" lang="en-US" sz="3500" u="none" cap="none" strike="noStrike">
                <a:solidFill>
                  <a:srgbClr val="000000"/>
                </a:solidFill>
                <a:latin typeface="Bitter"/>
                <a:ea typeface="Bitter"/>
                <a:cs typeface="Bitter"/>
                <a:sym typeface="Bitter"/>
              </a:rPr>
              <a:t>Chatuchak Market</a:t>
            </a:r>
            <a:endParaRPr/>
          </a:p>
        </p:txBody>
      </p:sp>
      <p:sp>
        <p:nvSpPr>
          <p:cNvPr id="514" name="Google Shape;514;p24"/>
          <p:cNvSpPr txBox="1"/>
          <p:nvPr/>
        </p:nvSpPr>
        <p:spPr>
          <a:xfrm>
            <a:off x="1471425" y="4429043"/>
            <a:ext cx="5201545" cy="2198053"/>
          </a:xfrm>
          <a:prstGeom prst="rect">
            <a:avLst/>
          </a:prstGeom>
          <a:noFill/>
          <a:ln>
            <a:noFill/>
          </a:ln>
        </p:spPr>
        <p:txBody>
          <a:bodyPr anchorCtr="0" anchor="t" bIns="0" lIns="0" spcFirstLastPara="1" rIns="0" wrap="square" tIns="0">
            <a:spAutoFit/>
          </a:bodyPr>
          <a:lstStyle/>
          <a:p>
            <a:pPr indent="0" lvl="0" marL="0" marR="0" rtl="0" algn="ctr">
              <a:lnSpc>
                <a:spcPct val="160027"/>
              </a:lnSpc>
              <a:spcBef>
                <a:spcPts val="0"/>
              </a:spcBef>
              <a:spcAft>
                <a:spcPts val="0"/>
              </a:spcAft>
              <a:buNone/>
            </a:pPr>
            <a:r>
              <a:rPr b="0" i="0" lang="en-US" sz="2199" u="none" cap="none" strike="noStrike">
                <a:solidFill>
                  <a:srgbClr val="000000"/>
                </a:solidFill>
                <a:latin typeface="Bitter"/>
                <a:ea typeface="Bitter"/>
                <a:cs typeface="Bitter"/>
                <a:sym typeface="Bitter"/>
              </a:rPr>
              <a:t>Thailand's biggest market with over </a:t>
            </a:r>
            <a:r>
              <a:rPr b="1" i="0" lang="en-US" sz="2199" u="none" cap="none" strike="noStrike">
                <a:solidFill>
                  <a:srgbClr val="000000"/>
                </a:solidFill>
                <a:latin typeface="Bitter"/>
                <a:ea typeface="Bitter"/>
                <a:cs typeface="Bitter"/>
                <a:sym typeface="Bitter"/>
              </a:rPr>
              <a:t>200,000 visitors</a:t>
            </a:r>
            <a:r>
              <a:rPr b="0" i="0" lang="en-US" sz="2199" u="none" cap="none" strike="noStrike">
                <a:solidFill>
                  <a:srgbClr val="000000"/>
                </a:solidFill>
                <a:latin typeface="Bitter"/>
                <a:ea typeface="Bitter"/>
                <a:cs typeface="Bitter"/>
                <a:sym typeface="Bitter"/>
              </a:rPr>
              <a:t> every weekend. It offers diverse goods, selling anything from antiques, furniture, cosmetics, clothing to pets and plants.</a:t>
            </a:r>
            <a:endParaRPr/>
          </a:p>
        </p:txBody>
      </p:sp>
      <p:sp>
        <p:nvSpPr>
          <p:cNvPr id="515" name="Google Shape;515;p24"/>
          <p:cNvSpPr txBox="1"/>
          <p:nvPr/>
        </p:nvSpPr>
        <p:spPr>
          <a:xfrm>
            <a:off x="988666" y="9001277"/>
            <a:ext cx="16310667" cy="323215"/>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700" u="none" cap="none" strike="noStrike">
                <a:solidFill>
                  <a:srgbClr val="000000"/>
                </a:solidFill>
                <a:latin typeface="Bitter"/>
                <a:ea typeface="Bitter"/>
                <a:cs typeface="Bitter"/>
                <a:sym typeface="Bitter"/>
              </a:rPr>
              <a:t>Photo credit: Time Out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descr="preencoded.png" id="524" name="Google Shape;524;p25"/>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3">
              <a:alphaModFix/>
            </a:blip>
            <a:stretch>
              <a:fillRect b="-186" l="0" r="-3" t="-179"/>
            </a:stretch>
          </a:blipFill>
          <a:ln>
            <a:noFill/>
          </a:ln>
        </p:spPr>
      </p:sp>
      <p:sp>
        <p:nvSpPr>
          <p:cNvPr id="525" name="Google Shape;525;p25"/>
          <p:cNvSpPr/>
          <p:nvPr/>
        </p:nvSpPr>
        <p:spPr>
          <a:xfrm>
            <a:off x="1378072" y="2217582"/>
            <a:ext cx="9498932" cy="6335787"/>
          </a:xfrm>
          <a:custGeom>
            <a:rect b="b" l="l" r="r" t="t"/>
            <a:pathLst>
              <a:path extrusionOk="0" h="6335787" w="9498932">
                <a:moveTo>
                  <a:pt x="0" y="0"/>
                </a:moveTo>
                <a:lnTo>
                  <a:pt x="9498931" y="0"/>
                </a:lnTo>
                <a:lnTo>
                  <a:pt x="9498931" y="6335787"/>
                </a:lnTo>
                <a:lnTo>
                  <a:pt x="0" y="6335787"/>
                </a:lnTo>
                <a:lnTo>
                  <a:pt x="0" y="0"/>
                </a:lnTo>
                <a:close/>
              </a:path>
            </a:pathLst>
          </a:custGeom>
          <a:blipFill rotWithShape="1">
            <a:blip r:embed="rId4">
              <a:alphaModFix/>
            </a:blip>
            <a:stretch>
              <a:fillRect b="0" l="0" r="0" t="0"/>
            </a:stretch>
          </a:blipFill>
          <a:ln>
            <a:noFill/>
          </a:ln>
        </p:spPr>
      </p:sp>
      <p:sp>
        <p:nvSpPr>
          <p:cNvPr id="526" name="Google Shape;526;p25"/>
          <p:cNvSpPr txBox="1"/>
          <p:nvPr/>
        </p:nvSpPr>
        <p:spPr>
          <a:xfrm>
            <a:off x="988666" y="910085"/>
            <a:ext cx="11071771" cy="869113"/>
          </a:xfrm>
          <a:prstGeom prst="rect">
            <a:avLst/>
          </a:prstGeom>
          <a:noFill/>
          <a:ln>
            <a:noFill/>
          </a:ln>
        </p:spPr>
        <p:txBody>
          <a:bodyPr anchorCtr="0" anchor="t" bIns="0" lIns="0" spcFirstLastPara="1" rIns="0" wrap="square" tIns="0">
            <a:spAutoFit/>
          </a:bodyPr>
          <a:lstStyle/>
          <a:p>
            <a:pPr indent="0" lvl="0" marL="0" marR="0" rtl="0" algn="l">
              <a:lnSpc>
                <a:spcPct val="126158"/>
              </a:lnSpc>
              <a:spcBef>
                <a:spcPts val="0"/>
              </a:spcBef>
              <a:spcAft>
                <a:spcPts val="0"/>
              </a:spcAft>
              <a:buNone/>
            </a:pPr>
            <a:r>
              <a:rPr b="1" i="0" lang="en-US" sz="5199" u="none" cap="none" strike="noStrike">
                <a:solidFill>
                  <a:srgbClr val="253A7E"/>
                </a:solidFill>
                <a:latin typeface="Bitter"/>
                <a:ea typeface="Bitter"/>
                <a:cs typeface="Bitter"/>
                <a:sym typeface="Bitter"/>
              </a:rPr>
              <a:t>Bangkok's Shopping Destinations</a:t>
            </a:r>
            <a:endParaRPr/>
          </a:p>
        </p:txBody>
      </p:sp>
      <p:sp>
        <p:nvSpPr>
          <p:cNvPr id="527" name="Google Shape;527;p25"/>
          <p:cNvSpPr txBox="1"/>
          <p:nvPr/>
        </p:nvSpPr>
        <p:spPr>
          <a:xfrm>
            <a:off x="11582925" y="3796668"/>
            <a:ext cx="5201545" cy="1161035"/>
          </a:xfrm>
          <a:prstGeom prst="rect">
            <a:avLst/>
          </a:prstGeom>
          <a:noFill/>
          <a:ln>
            <a:noFill/>
          </a:ln>
        </p:spPr>
        <p:txBody>
          <a:bodyPr anchorCtr="0" anchor="t" bIns="0" lIns="0" spcFirstLastPara="1" rIns="0" wrap="square" tIns="0">
            <a:spAutoFit/>
          </a:bodyPr>
          <a:lstStyle/>
          <a:p>
            <a:pPr indent="0" lvl="0" marL="0" marR="0" rtl="0" algn="ctr">
              <a:lnSpc>
                <a:spcPct val="124485"/>
              </a:lnSpc>
              <a:spcBef>
                <a:spcPts val="0"/>
              </a:spcBef>
              <a:spcAft>
                <a:spcPts val="0"/>
              </a:spcAft>
              <a:buNone/>
            </a:pPr>
            <a:r>
              <a:rPr b="1" i="0" lang="en-US" sz="3500" u="none" cap="none" strike="noStrike">
                <a:solidFill>
                  <a:srgbClr val="000000"/>
                </a:solidFill>
                <a:latin typeface="Bitter"/>
                <a:ea typeface="Bitter"/>
                <a:cs typeface="Bitter"/>
                <a:sym typeface="Bitter"/>
              </a:rPr>
              <a:t>Khlong Lat Mayom</a:t>
            </a:r>
            <a:endParaRPr/>
          </a:p>
          <a:p>
            <a:pPr indent="0" lvl="0" marL="0" marR="0" rtl="0" algn="ctr">
              <a:lnSpc>
                <a:spcPct val="124514"/>
              </a:lnSpc>
              <a:spcBef>
                <a:spcPts val="0"/>
              </a:spcBef>
              <a:spcAft>
                <a:spcPts val="0"/>
              </a:spcAft>
              <a:buNone/>
            </a:pPr>
            <a:r>
              <a:rPr b="1" i="0" lang="en-US" sz="3500" u="none" cap="none" strike="noStrike">
                <a:solidFill>
                  <a:srgbClr val="000000"/>
                </a:solidFill>
                <a:latin typeface="Bitter"/>
                <a:ea typeface="Bitter"/>
                <a:cs typeface="Bitter"/>
                <a:sym typeface="Bitter"/>
              </a:rPr>
              <a:t>Floating Market</a:t>
            </a:r>
            <a:endParaRPr/>
          </a:p>
        </p:txBody>
      </p:sp>
      <p:sp>
        <p:nvSpPr>
          <p:cNvPr id="528" name="Google Shape;528;p25"/>
          <p:cNvSpPr txBox="1"/>
          <p:nvPr/>
        </p:nvSpPr>
        <p:spPr>
          <a:xfrm>
            <a:off x="11582925" y="5076825"/>
            <a:ext cx="5201545" cy="1297940"/>
          </a:xfrm>
          <a:prstGeom prst="rect">
            <a:avLst/>
          </a:prstGeom>
          <a:noFill/>
          <a:ln>
            <a:noFill/>
          </a:ln>
        </p:spPr>
        <p:txBody>
          <a:bodyPr anchorCtr="0" anchor="t" bIns="0" lIns="0" spcFirstLastPara="1" rIns="0" wrap="square" tIns="0">
            <a:spAutoFit/>
          </a:bodyPr>
          <a:lstStyle/>
          <a:p>
            <a:pPr indent="0" lvl="0" marL="0" marR="0" rtl="0" algn="ctr">
              <a:lnSpc>
                <a:spcPct val="160027"/>
              </a:lnSpc>
              <a:spcBef>
                <a:spcPts val="0"/>
              </a:spcBef>
              <a:spcAft>
                <a:spcPts val="0"/>
              </a:spcAft>
              <a:buNone/>
            </a:pPr>
            <a:r>
              <a:rPr b="0" i="0" lang="en-US" sz="2199" u="none" cap="none" strike="noStrike">
                <a:solidFill>
                  <a:srgbClr val="000000"/>
                </a:solidFill>
                <a:latin typeface="Bitter"/>
                <a:ea typeface="Bitter"/>
                <a:cs typeface="Bitter"/>
                <a:sym typeface="Bitter"/>
              </a:rPr>
              <a:t>A traditional Thai floating market experience in Bangkok,</a:t>
            </a:r>
            <a:endParaRPr/>
          </a:p>
          <a:p>
            <a:pPr indent="0" lvl="0" marL="0" marR="0" rtl="0" algn="ctr">
              <a:lnSpc>
                <a:spcPct val="160027"/>
              </a:lnSpc>
              <a:spcBef>
                <a:spcPts val="0"/>
              </a:spcBef>
              <a:spcAft>
                <a:spcPts val="0"/>
              </a:spcAft>
              <a:buNone/>
            </a:pPr>
            <a:r>
              <a:rPr b="0" i="0" lang="en-US" sz="2199" u="none" cap="none" strike="noStrike">
                <a:solidFill>
                  <a:srgbClr val="000000"/>
                </a:solidFill>
                <a:latin typeface="Bitter"/>
                <a:ea typeface="Bitter"/>
                <a:cs typeface="Bitter"/>
                <a:sym typeface="Bitter"/>
              </a:rPr>
              <a:t>offering local foods and goods.</a:t>
            </a:r>
            <a:endParaRPr/>
          </a:p>
        </p:txBody>
      </p:sp>
      <p:sp>
        <p:nvSpPr>
          <p:cNvPr id="529" name="Google Shape;529;p25"/>
          <p:cNvSpPr txBox="1"/>
          <p:nvPr/>
        </p:nvSpPr>
        <p:spPr>
          <a:xfrm>
            <a:off x="988666" y="9001277"/>
            <a:ext cx="16310667" cy="323215"/>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700" u="none" cap="none" strike="noStrike">
                <a:solidFill>
                  <a:srgbClr val="000000"/>
                </a:solidFill>
                <a:latin typeface="Bitter"/>
                <a:ea typeface="Bitter"/>
                <a:cs typeface="Bitter"/>
                <a:sym typeface="Bitter"/>
              </a:rPr>
              <a:t>Photo credit: Tiqets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37" name="Shape 537"/>
        <p:cNvGrpSpPr/>
        <p:nvPr/>
      </p:nvGrpSpPr>
      <p:grpSpPr>
        <a:xfrm>
          <a:off x="0" y="0"/>
          <a:ext cx="0" cy="0"/>
          <a:chOff x="0" y="0"/>
          <a:chExt cx="0" cy="0"/>
        </a:xfrm>
      </p:grpSpPr>
      <p:sp>
        <p:nvSpPr>
          <p:cNvPr id="538" name="Google Shape;538;p26"/>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539" name="Google Shape;539;p26"/>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540" name="Google Shape;540;p26"/>
          <p:cNvSpPr txBox="1"/>
          <p:nvPr/>
        </p:nvSpPr>
        <p:spPr>
          <a:xfrm>
            <a:off x="1028700" y="1801507"/>
            <a:ext cx="7464847" cy="859423"/>
          </a:xfrm>
          <a:prstGeom prst="rect">
            <a:avLst/>
          </a:prstGeom>
          <a:noFill/>
          <a:ln>
            <a:noFill/>
          </a:ln>
        </p:spPr>
        <p:txBody>
          <a:bodyPr anchorCtr="0" anchor="t" bIns="0" lIns="0" spcFirstLastPara="1" rIns="0" wrap="square" tIns="0">
            <a:spAutoFit/>
          </a:bodyPr>
          <a:lstStyle/>
          <a:p>
            <a:pPr indent="0" lvl="0" marL="0" marR="0" rtl="0" algn="l">
              <a:lnSpc>
                <a:spcPct val="124735"/>
              </a:lnSpc>
              <a:spcBef>
                <a:spcPts val="0"/>
              </a:spcBef>
              <a:spcAft>
                <a:spcPts val="0"/>
              </a:spcAft>
              <a:buNone/>
            </a:pPr>
            <a:r>
              <a:rPr b="1" i="0" lang="en-US" sz="5199" u="none" cap="none" strike="noStrike">
                <a:solidFill>
                  <a:srgbClr val="253A7E"/>
                </a:solidFill>
                <a:latin typeface="Bitter"/>
                <a:ea typeface="Bitter"/>
                <a:cs typeface="Bitter"/>
                <a:sym typeface="Bitter"/>
              </a:rPr>
              <a:t>Chinatown (Yaowarat)</a:t>
            </a:r>
            <a:endParaRPr/>
          </a:p>
        </p:txBody>
      </p:sp>
      <p:sp>
        <p:nvSpPr>
          <p:cNvPr descr="preencoded.png" id="541" name="Google Shape;541;p26"/>
          <p:cNvSpPr/>
          <p:nvPr/>
        </p:nvSpPr>
        <p:spPr>
          <a:xfrm>
            <a:off x="819775" y="3316058"/>
            <a:ext cx="4021466" cy="2485467"/>
          </a:xfrm>
          <a:custGeom>
            <a:rect b="b" l="l" r="r" t="t"/>
            <a:pathLst>
              <a:path extrusionOk="0" h="3139694" w="5080000">
                <a:moveTo>
                  <a:pt x="0" y="0"/>
                </a:moveTo>
                <a:lnTo>
                  <a:pt x="5080000" y="0"/>
                </a:lnTo>
                <a:lnTo>
                  <a:pt x="5080000" y="3139694"/>
                </a:lnTo>
                <a:lnTo>
                  <a:pt x="0" y="3139694"/>
                </a:lnTo>
                <a:lnTo>
                  <a:pt x="0" y="0"/>
                </a:lnTo>
                <a:close/>
              </a:path>
            </a:pathLst>
          </a:custGeom>
          <a:blipFill rotWithShape="1">
            <a:blip r:embed="rId3">
              <a:alphaModFix/>
            </a:blip>
            <a:stretch>
              <a:fillRect b="0" l="-44" r="-44" t="0"/>
            </a:stretch>
          </a:blipFill>
          <a:ln>
            <a:noFill/>
          </a:ln>
        </p:spPr>
      </p:sp>
      <p:sp>
        <p:nvSpPr>
          <p:cNvPr id="542" name="Google Shape;542;p26"/>
          <p:cNvSpPr txBox="1"/>
          <p:nvPr/>
        </p:nvSpPr>
        <p:spPr>
          <a:xfrm>
            <a:off x="1509696" y="6053753"/>
            <a:ext cx="2641625" cy="455672"/>
          </a:xfrm>
          <a:prstGeom prst="rect">
            <a:avLst/>
          </a:prstGeom>
          <a:noFill/>
          <a:ln>
            <a:noFill/>
          </a:ln>
        </p:spPr>
        <p:txBody>
          <a:bodyPr anchorCtr="0" anchor="t" bIns="0" lIns="0" spcFirstLastPara="1" rIns="0" wrap="square" tIns="0">
            <a:spAutoFit/>
          </a:bodyPr>
          <a:lstStyle/>
          <a:p>
            <a:pPr indent="0" lvl="0" marL="0" marR="0" rtl="0" algn="ctr">
              <a:lnSpc>
                <a:spcPct val="124509"/>
              </a:lnSpc>
              <a:spcBef>
                <a:spcPts val="0"/>
              </a:spcBef>
              <a:spcAft>
                <a:spcPts val="0"/>
              </a:spcAft>
              <a:buNone/>
            </a:pPr>
            <a:r>
              <a:rPr b="1" i="0" lang="en-US" sz="2750" u="none" cap="none" strike="noStrike">
                <a:solidFill>
                  <a:srgbClr val="000000"/>
                </a:solidFill>
                <a:latin typeface="Bitter"/>
                <a:ea typeface="Bitter"/>
                <a:cs typeface="Bitter"/>
                <a:sym typeface="Bitter"/>
              </a:rPr>
              <a:t>Yaowarat Road</a:t>
            </a:r>
            <a:endParaRPr/>
          </a:p>
        </p:txBody>
      </p:sp>
      <p:sp>
        <p:nvSpPr>
          <p:cNvPr descr="preencoded.png" id="543" name="Google Shape;543;p26"/>
          <p:cNvSpPr/>
          <p:nvPr/>
        </p:nvSpPr>
        <p:spPr>
          <a:xfrm>
            <a:off x="5012691" y="3316058"/>
            <a:ext cx="4064144" cy="2511718"/>
          </a:xfrm>
          <a:custGeom>
            <a:rect b="b" l="l" r="r" t="t"/>
            <a:pathLst>
              <a:path extrusionOk="0" h="3139694" w="5080254">
                <a:moveTo>
                  <a:pt x="0" y="0"/>
                </a:moveTo>
                <a:lnTo>
                  <a:pt x="5080254" y="0"/>
                </a:lnTo>
                <a:lnTo>
                  <a:pt x="5080254" y="3139694"/>
                </a:lnTo>
                <a:lnTo>
                  <a:pt x="0" y="3139694"/>
                </a:lnTo>
                <a:lnTo>
                  <a:pt x="0" y="0"/>
                </a:lnTo>
                <a:close/>
              </a:path>
            </a:pathLst>
          </a:custGeom>
          <a:blipFill rotWithShape="1">
            <a:blip r:embed="rId4">
              <a:alphaModFix/>
            </a:blip>
            <a:stretch>
              <a:fillRect b="0" l="-42" r="-41" t="0"/>
            </a:stretch>
          </a:blipFill>
          <a:ln>
            <a:noFill/>
          </a:ln>
        </p:spPr>
      </p:sp>
      <p:sp>
        <p:nvSpPr>
          <p:cNvPr id="544" name="Google Shape;544;p26"/>
          <p:cNvSpPr txBox="1"/>
          <p:nvPr/>
        </p:nvSpPr>
        <p:spPr>
          <a:xfrm>
            <a:off x="5909705" y="6061660"/>
            <a:ext cx="2270075" cy="455672"/>
          </a:xfrm>
          <a:prstGeom prst="rect">
            <a:avLst/>
          </a:prstGeom>
          <a:noFill/>
          <a:ln>
            <a:noFill/>
          </a:ln>
        </p:spPr>
        <p:txBody>
          <a:bodyPr anchorCtr="0" anchor="t" bIns="0" lIns="0" spcFirstLastPara="1" rIns="0" wrap="square" tIns="0">
            <a:spAutoFit/>
          </a:bodyPr>
          <a:lstStyle/>
          <a:p>
            <a:pPr indent="0" lvl="0" marL="0" marR="0" rtl="0" algn="ctr">
              <a:lnSpc>
                <a:spcPct val="124509"/>
              </a:lnSpc>
              <a:spcBef>
                <a:spcPts val="0"/>
              </a:spcBef>
              <a:spcAft>
                <a:spcPts val="0"/>
              </a:spcAft>
              <a:buNone/>
            </a:pPr>
            <a:r>
              <a:rPr b="1" i="0" lang="en-US" sz="2750" u="none" cap="none" strike="noStrike">
                <a:solidFill>
                  <a:srgbClr val="000000"/>
                </a:solidFill>
                <a:latin typeface="Bitter"/>
                <a:ea typeface="Bitter"/>
                <a:cs typeface="Bitter"/>
                <a:sym typeface="Bitter"/>
              </a:rPr>
              <a:t>Dragon Gate </a:t>
            </a:r>
            <a:endParaRPr/>
          </a:p>
        </p:txBody>
      </p:sp>
      <p:sp>
        <p:nvSpPr>
          <p:cNvPr descr="preencoded.png" id="545" name="Google Shape;545;p26"/>
          <p:cNvSpPr/>
          <p:nvPr/>
        </p:nvSpPr>
        <p:spPr>
          <a:xfrm>
            <a:off x="9250785" y="3316058"/>
            <a:ext cx="4023762" cy="2486762"/>
          </a:xfrm>
          <a:custGeom>
            <a:rect b="b" l="l" r="r" t="t"/>
            <a:pathLst>
              <a:path extrusionOk="0" h="3139694" w="5080254">
                <a:moveTo>
                  <a:pt x="0" y="0"/>
                </a:moveTo>
                <a:lnTo>
                  <a:pt x="5080254" y="0"/>
                </a:lnTo>
                <a:lnTo>
                  <a:pt x="5080254" y="3139694"/>
                </a:lnTo>
                <a:lnTo>
                  <a:pt x="0" y="3139694"/>
                </a:lnTo>
                <a:lnTo>
                  <a:pt x="0" y="0"/>
                </a:lnTo>
                <a:close/>
              </a:path>
            </a:pathLst>
          </a:custGeom>
          <a:blipFill rotWithShape="1">
            <a:blip r:embed="rId5">
              <a:alphaModFix/>
            </a:blip>
            <a:stretch>
              <a:fillRect b="0" l="-42" r="-41" t="0"/>
            </a:stretch>
          </a:blipFill>
          <a:ln>
            <a:noFill/>
          </a:ln>
        </p:spPr>
      </p:sp>
      <p:sp>
        <p:nvSpPr>
          <p:cNvPr id="546" name="Google Shape;546;p26"/>
          <p:cNvSpPr txBox="1"/>
          <p:nvPr/>
        </p:nvSpPr>
        <p:spPr>
          <a:xfrm>
            <a:off x="9357570" y="6061660"/>
            <a:ext cx="3810152" cy="908110"/>
          </a:xfrm>
          <a:prstGeom prst="rect">
            <a:avLst/>
          </a:prstGeom>
          <a:noFill/>
          <a:ln>
            <a:noFill/>
          </a:ln>
        </p:spPr>
        <p:txBody>
          <a:bodyPr anchorCtr="0" anchor="t" bIns="0" lIns="0" spcFirstLastPara="1" rIns="0" wrap="square" tIns="0">
            <a:spAutoFit/>
          </a:bodyPr>
          <a:lstStyle/>
          <a:p>
            <a:pPr indent="0" lvl="0" marL="0" marR="0" rtl="0" algn="ctr">
              <a:lnSpc>
                <a:spcPct val="124509"/>
              </a:lnSpc>
              <a:spcBef>
                <a:spcPts val="0"/>
              </a:spcBef>
              <a:spcAft>
                <a:spcPts val="0"/>
              </a:spcAft>
              <a:buNone/>
            </a:pPr>
            <a:r>
              <a:rPr b="1" i="0" lang="en-US" sz="2750" u="none" cap="none" strike="noStrike">
                <a:solidFill>
                  <a:srgbClr val="000000"/>
                </a:solidFill>
                <a:latin typeface="Bitter"/>
                <a:ea typeface="Bitter"/>
                <a:cs typeface="Bitter"/>
                <a:sym typeface="Bitter"/>
              </a:rPr>
              <a:t>The Golden Buddha at Wat Traimitr</a:t>
            </a:r>
            <a:endParaRPr/>
          </a:p>
        </p:txBody>
      </p:sp>
      <p:sp>
        <p:nvSpPr>
          <p:cNvPr descr="preencoded.png" id="547" name="Google Shape;547;p26"/>
          <p:cNvSpPr/>
          <p:nvPr/>
        </p:nvSpPr>
        <p:spPr>
          <a:xfrm>
            <a:off x="13445957" y="3316058"/>
            <a:ext cx="4021666" cy="2485467"/>
          </a:xfrm>
          <a:custGeom>
            <a:rect b="b" l="l" r="r" t="t"/>
            <a:pathLst>
              <a:path extrusionOk="0" h="3139694" w="5080254">
                <a:moveTo>
                  <a:pt x="0" y="0"/>
                </a:moveTo>
                <a:lnTo>
                  <a:pt x="5080254" y="0"/>
                </a:lnTo>
                <a:lnTo>
                  <a:pt x="5080254" y="3139694"/>
                </a:lnTo>
                <a:lnTo>
                  <a:pt x="0" y="3139694"/>
                </a:lnTo>
                <a:lnTo>
                  <a:pt x="0" y="0"/>
                </a:lnTo>
                <a:close/>
              </a:path>
            </a:pathLst>
          </a:custGeom>
          <a:blipFill rotWithShape="1">
            <a:blip r:embed="rId6">
              <a:alphaModFix/>
            </a:blip>
            <a:stretch>
              <a:fillRect b="0" l="-42" r="-41" t="0"/>
            </a:stretch>
          </a:blipFill>
          <a:ln>
            <a:noFill/>
          </a:ln>
        </p:spPr>
      </p:sp>
      <p:sp>
        <p:nvSpPr>
          <p:cNvPr id="548" name="Google Shape;548;p26"/>
          <p:cNvSpPr txBox="1"/>
          <p:nvPr/>
        </p:nvSpPr>
        <p:spPr>
          <a:xfrm>
            <a:off x="13977232" y="6069568"/>
            <a:ext cx="2959075" cy="455672"/>
          </a:xfrm>
          <a:prstGeom prst="rect">
            <a:avLst/>
          </a:prstGeom>
          <a:noFill/>
          <a:ln>
            <a:noFill/>
          </a:ln>
        </p:spPr>
        <p:txBody>
          <a:bodyPr anchorCtr="0" anchor="t" bIns="0" lIns="0" spcFirstLastPara="1" rIns="0" wrap="square" tIns="0">
            <a:spAutoFit/>
          </a:bodyPr>
          <a:lstStyle/>
          <a:p>
            <a:pPr indent="0" lvl="0" marL="0" marR="0" rtl="0" algn="l">
              <a:lnSpc>
                <a:spcPct val="124509"/>
              </a:lnSpc>
              <a:spcBef>
                <a:spcPts val="0"/>
              </a:spcBef>
              <a:spcAft>
                <a:spcPts val="0"/>
              </a:spcAft>
              <a:buNone/>
            </a:pPr>
            <a:r>
              <a:rPr b="1" i="0" lang="en-US" sz="2750" u="none" cap="none" strike="noStrike">
                <a:solidFill>
                  <a:srgbClr val="000000"/>
                </a:solidFill>
                <a:latin typeface="Bitter"/>
                <a:ea typeface="Bitter"/>
                <a:cs typeface="Bitter"/>
                <a:sym typeface="Bitter"/>
              </a:rPr>
              <a:t>Wat Leng Noei Yi</a:t>
            </a:r>
            <a:endParaRPr/>
          </a:p>
        </p:txBody>
      </p:sp>
      <p:sp>
        <p:nvSpPr>
          <p:cNvPr id="549" name="Google Shape;549;p26"/>
          <p:cNvSpPr txBox="1"/>
          <p:nvPr/>
        </p:nvSpPr>
        <p:spPr>
          <a:xfrm>
            <a:off x="1028700" y="8505856"/>
            <a:ext cx="16303523" cy="317046"/>
          </a:xfrm>
          <a:prstGeom prst="rect">
            <a:avLst/>
          </a:prstGeom>
          <a:noFill/>
          <a:ln>
            <a:noFill/>
          </a:ln>
        </p:spPr>
        <p:txBody>
          <a:bodyPr anchorCtr="0" anchor="t" bIns="0" lIns="0" spcFirstLastPara="1" rIns="0" wrap="square" tIns="0">
            <a:spAutoFit/>
          </a:bodyPr>
          <a:lstStyle/>
          <a:p>
            <a:pPr indent="0" lvl="0" marL="0" marR="0" rtl="0" algn="l">
              <a:lnSpc>
                <a:spcPct val="162823"/>
              </a:lnSpc>
              <a:spcBef>
                <a:spcPts val="0"/>
              </a:spcBef>
              <a:spcAft>
                <a:spcPts val="0"/>
              </a:spcAft>
              <a:buNone/>
            </a:pPr>
            <a:r>
              <a:rPr b="0" i="0" lang="en-US" sz="1700" u="none" cap="none" strike="noStrike">
                <a:solidFill>
                  <a:srgbClr val="000000"/>
                </a:solidFill>
                <a:latin typeface="Bitter"/>
                <a:ea typeface="Bitter"/>
                <a:cs typeface="Bitter"/>
                <a:sym typeface="Bitter"/>
              </a:rPr>
              <a:t>Photo credit: Bangkok Tuk Tuk Tour, HLP VirtualTour, Thaipost, Shutterstock</a:t>
            </a:r>
            <a:endParaRPr/>
          </a:p>
        </p:txBody>
      </p:sp>
      <p:sp>
        <p:nvSpPr>
          <p:cNvPr descr="preencoded.png" id="550" name="Google Shape;550;p26"/>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7">
              <a:alphaModFix/>
            </a:blip>
            <a:stretch>
              <a:fillRect b="-186" l="0" r="-3" t="-179"/>
            </a:stretch>
          </a:blipFill>
          <a:ln>
            <a:noFill/>
          </a:ln>
        </p:spPr>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58" name="Shape 558"/>
        <p:cNvGrpSpPr/>
        <p:nvPr/>
      </p:nvGrpSpPr>
      <p:grpSpPr>
        <a:xfrm>
          <a:off x="0" y="0"/>
          <a:ext cx="0" cy="0"/>
          <a:chOff x="0" y="0"/>
          <a:chExt cx="0" cy="0"/>
        </a:xfrm>
      </p:grpSpPr>
      <p:sp>
        <p:nvSpPr>
          <p:cNvPr id="559" name="Google Shape;559;p27"/>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560" name="Google Shape;560;p27"/>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561" name="Google Shape;561;p27"/>
          <p:cNvSpPr txBox="1"/>
          <p:nvPr/>
        </p:nvSpPr>
        <p:spPr>
          <a:xfrm>
            <a:off x="923030" y="696668"/>
            <a:ext cx="10310366" cy="871614"/>
          </a:xfrm>
          <a:prstGeom prst="rect">
            <a:avLst/>
          </a:prstGeom>
          <a:noFill/>
          <a:ln>
            <a:noFill/>
          </a:ln>
        </p:spPr>
        <p:txBody>
          <a:bodyPr anchorCtr="0" anchor="t" bIns="0" lIns="0" spcFirstLastPara="1" rIns="0" wrap="square" tIns="0">
            <a:spAutoFit/>
          </a:bodyPr>
          <a:lstStyle/>
          <a:p>
            <a:pPr indent="0" lvl="0" marL="0" marR="0" rtl="0" algn="l">
              <a:lnSpc>
                <a:spcPct val="125774"/>
              </a:lnSpc>
              <a:spcBef>
                <a:spcPts val="0"/>
              </a:spcBef>
              <a:spcAft>
                <a:spcPts val="0"/>
              </a:spcAft>
              <a:buNone/>
            </a:pPr>
            <a:r>
              <a:rPr b="1" i="0" lang="en-US" sz="5199" u="none" cap="none" strike="noStrike">
                <a:solidFill>
                  <a:srgbClr val="253A7E"/>
                </a:solidFill>
                <a:latin typeface="Bitter"/>
                <a:ea typeface="Bitter"/>
                <a:cs typeface="Bitter"/>
                <a:sym typeface="Bitter"/>
              </a:rPr>
              <a:t>Bangkok's Mass Transit System</a:t>
            </a:r>
            <a:endParaRPr/>
          </a:p>
        </p:txBody>
      </p:sp>
      <p:sp>
        <p:nvSpPr>
          <p:cNvPr descr="preencoded.png" id="562" name="Google Shape;562;p27"/>
          <p:cNvSpPr/>
          <p:nvPr/>
        </p:nvSpPr>
        <p:spPr>
          <a:xfrm>
            <a:off x="923030" y="2119119"/>
            <a:ext cx="3627882" cy="2418493"/>
          </a:xfrm>
          <a:custGeom>
            <a:rect b="b" l="l" r="r" t="t"/>
            <a:pathLst>
              <a:path extrusionOk="0" h="3224657" w="4837176">
                <a:moveTo>
                  <a:pt x="190500" y="0"/>
                </a:moveTo>
                <a:lnTo>
                  <a:pt x="4646676" y="0"/>
                </a:lnTo>
                <a:cubicBezTo>
                  <a:pt x="4751886" y="0"/>
                  <a:pt x="4837176" y="85290"/>
                  <a:pt x="4837176" y="190500"/>
                </a:cubicBezTo>
                <a:lnTo>
                  <a:pt x="4837176" y="3034157"/>
                </a:lnTo>
                <a:cubicBezTo>
                  <a:pt x="4837176" y="3084681"/>
                  <a:pt x="4817106" y="3133135"/>
                  <a:pt x="4781380" y="3168861"/>
                </a:cubicBezTo>
                <a:cubicBezTo>
                  <a:pt x="4745654" y="3204587"/>
                  <a:pt x="4697200" y="3224657"/>
                  <a:pt x="4646676" y="3224657"/>
                </a:cubicBezTo>
                <a:lnTo>
                  <a:pt x="190500" y="3224657"/>
                </a:lnTo>
                <a:cubicBezTo>
                  <a:pt x="139976" y="3224657"/>
                  <a:pt x="91522" y="3204587"/>
                  <a:pt x="55796" y="3168861"/>
                </a:cubicBezTo>
                <a:cubicBezTo>
                  <a:pt x="20070" y="3133135"/>
                  <a:pt x="0" y="3084681"/>
                  <a:pt x="0" y="3034157"/>
                </a:cubicBezTo>
                <a:lnTo>
                  <a:pt x="0" y="190500"/>
                </a:lnTo>
                <a:cubicBezTo>
                  <a:pt x="0" y="85290"/>
                  <a:pt x="85290" y="0"/>
                  <a:pt x="190500" y="0"/>
                </a:cubicBezTo>
                <a:close/>
              </a:path>
            </a:pathLst>
          </a:custGeom>
          <a:blipFill rotWithShape="1">
            <a:blip r:embed="rId3">
              <a:alphaModFix/>
            </a:blip>
            <a:stretch>
              <a:fillRect b="0" l="0" r="1" t="-1"/>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7"/>
          <p:cNvSpPr txBox="1"/>
          <p:nvPr/>
        </p:nvSpPr>
        <p:spPr>
          <a:xfrm>
            <a:off x="1473359" y="4824666"/>
            <a:ext cx="2527176" cy="498475"/>
          </a:xfrm>
          <a:prstGeom prst="rect">
            <a:avLst/>
          </a:prstGeom>
          <a:noFill/>
          <a:ln>
            <a:noFill/>
          </a:ln>
        </p:spPr>
        <p:txBody>
          <a:bodyPr anchorCtr="0" anchor="t" bIns="0" lIns="0" spcFirstLastPara="1" rIns="0" wrap="square" tIns="0">
            <a:spAutoFit/>
          </a:bodyPr>
          <a:lstStyle/>
          <a:p>
            <a:pPr indent="0" lvl="0" marL="0" marR="0" rtl="0" algn="ctr">
              <a:lnSpc>
                <a:spcPct val="126551"/>
              </a:lnSpc>
              <a:spcBef>
                <a:spcPts val="0"/>
              </a:spcBef>
              <a:spcAft>
                <a:spcPts val="0"/>
              </a:spcAft>
              <a:buNone/>
            </a:pPr>
            <a:r>
              <a:rPr b="1" i="0" lang="en-US" sz="3062" u="none" cap="none" strike="noStrike">
                <a:solidFill>
                  <a:srgbClr val="000000"/>
                </a:solidFill>
                <a:latin typeface="Bitter"/>
                <a:ea typeface="Bitter"/>
                <a:cs typeface="Bitter"/>
                <a:sym typeface="Bitter"/>
              </a:rPr>
              <a:t>BTS Skytrain</a:t>
            </a:r>
            <a:endParaRPr/>
          </a:p>
        </p:txBody>
      </p:sp>
      <p:sp>
        <p:nvSpPr>
          <p:cNvPr id="564" name="Google Shape;564;p27"/>
          <p:cNvSpPr txBox="1"/>
          <p:nvPr/>
        </p:nvSpPr>
        <p:spPr>
          <a:xfrm>
            <a:off x="923030" y="5455495"/>
            <a:ext cx="3627834" cy="2493963"/>
          </a:xfrm>
          <a:prstGeom prst="rect">
            <a:avLst/>
          </a:prstGeom>
          <a:noFill/>
          <a:ln>
            <a:noFill/>
          </a:ln>
        </p:spPr>
        <p:txBody>
          <a:bodyPr anchorCtr="0" anchor="t" bIns="0" lIns="0" spcFirstLastPara="1" rIns="0" wrap="square" tIns="0">
            <a:spAutoFit/>
          </a:bodyPr>
          <a:lstStyle/>
          <a:p>
            <a:pPr indent="0" lvl="0" marL="0" marR="0" rtl="0" algn="ctr">
              <a:lnSpc>
                <a:spcPct val="160620"/>
              </a:lnSpc>
              <a:spcBef>
                <a:spcPts val="0"/>
              </a:spcBef>
              <a:spcAft>
                <a:spcPts val="0"/>
              </a:spcAft>
              <a:buNone/>
            </a:pPr>
            <a:r>
              <a:rPr b="0" i="0" lang="en-US" sz="2062" u="none" cap="none" strike="noStrike">
                <a:solidFill>
                  <a:srgbClr val="000000"/>
                </a:solidFill>
                <a:latin typeface="Bitter"/>
                <a:ea typeface="Bitter"/>
                <a:cs typeface="Bitter"/>
                <a:sym typeface="Bitter"/>
              </a:rPr>
              <a:t>An elevated rail system</a:t>
            </a:r>
            <a:endParaRPr/>
          </a:p>
          <a:p>
            <a:pPr indent="0" lvl="0" marL="0" marR="0" rtl="0" algn="ctr">
              <a:lnSpc>
                <a:spcPct val="160620"/>
              </a:lnSpc>
              <a:spcBef>
                <a:spcPts val="0"/>
              </a:spcBef>
              <a:spcAft>
                <a:spcPts val="0"/>
              </a:spcAft>
              <a:buNone/>
            </a:pPr>
            <a:r>
              <a:rPr b="0" i="0" lang="en-US" sz="2062" u="none" cap="none" strike="noStrike">
                <a:solidFill>
                  <a:srgbClr val="000000"/>
                </a:solidFill>
                <a:latin typeface="Bitter"/>
                <a:ea typeface="Bitter"/>
                <a:cs typeface="Bitter"/>
                <a:sym typeface="Bitter"/>
              </a:rPr>
              <a:t>with two main lines—the Sukhumvit Line and the Silom Line—providing a convenient way to navigate the city's central areas.</a:t>
            </a:r>
            <a:endParaRPr/>
          </a:p>
        </p:txBody>
      </p:sp>
      <p:sp>
        <p:nvSpPr>
          <p:cNvPr descr="preencoded.png" id="565" name="Google Shape;565;p27"/>
          <p:cNvSpPr/>
          <p:nvPr/>
        </p:nvSpPr>
        <p:spPr>
          <a:xfrm>
            <a:off x="5203927" y="2119119"/>
            <a:ext cx="3627882" cy="2416969"/>
          </a:xfrm>
          <a:custGeom>
            <a:rect b="b" l="l" r="r" t="t"/>
            <a:pathLst>
              <a:path extrusionOk="0" h="3222625" w="4837176">
                <a:moveTo>
                  <a:pt x="190500" y="0"/>
                </a:moveTo>
                <a:lnTo>
                  <a:pt x="4646676" y="0"/>
                </a:lnTo>
                <a:cubicBezTo>
                  <a:pt x="4751886" y="0"/>
                  <a:pt x="4837176" y="85290"/>
                  <a:pt x="4837176" y="190500"/>
                </a:cubicBezTo>
                <a:lnTo>
                  <a:pt x="4837176" y="3032125"/>
                </a:lnTo>
                <a:cubicBezTo>
                  <a:pt x="4837176" y="3082649"/>
                  <a:pt x="4817106" y="3131103"/>
                  <a:pt x="4781380" y="3166829"/>
                </a:cubicBezTo>
                <a:cubicBezTo>
                  <a:pt x="4745654" y="3202555"/>
                  <a:pt x="4697200" y="3222625"/>
                  <a:pt x="4646676" y="3222625"/>
                </a:cubicBezTo>
                <a:lnTo>
                  <a:pt x="190500" y="3222625"/>
                </a:lnTo>
                <a:cubicBezTo>
                  <a:pt x="85290" y="3222625"/>
                  <a:pt x="0" y="3137335"/>
                  <a:pt x="0" y="3032125"/>
                </a:cubicBezTo>
                <a:lnTo>
                  <a:pt x="0" y="190500"/>
                </a:lnTo>
                <a:cubicBezTo>
                  <a:pt x="0" y="85290"/>
                  <a:pt x="85290" y="0"/>
                  <a:pt x="190500" y="0"/>
                </a:cubicBezTo>
                <a:close/>
              </a:path>
            </a:pathLst>
          </a:custGeom>
          <a:blipFill rotWithShape="1">
            <a:blip r:embed="rId4">
              <a:alphaModFix/>
            </a:blip>
            <a:stretch>
              <a:fillRect b="-33" l="0" r="1" t="-32"/>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7"/>
          <p:cNvSpPr txBox="1"/>
          <p:nvPr/>
        </p:nvSpPr>
        <p:spPr>
          <a:xfrm>
            <a:off x="6598409" y="4823171"/>
            <a:ext cx="838870" cy="498475"/>
          </a:xfrm>
          <a:prstGeom prst="rect">
            <a:avLst/>
          </a:prstGeom>
          <a:noFill/>
          <a:ln>
            <a:noFill/>
          </a:ln>
        </p:spPr>
        <p:txBody>
          <a:bodyPr anchorCtr="0" anchor="t" bIns="0" lIns="0" spcFirstLastPara="1" rIns="0" wrap="square" tIns="0">
            <a:spAutoFit/>
          </a:bodyPr>
          <a:lstStyle/>
          <a:p>
            <a:pPr indent="0" lvl="0" marL="0" marR="0" rtl="0" algn="ctr">
              <a:lnSpc>
                <a:spcPct val="126551"/>
              </a:lnSpc>
              <a:spcBef>
                <a:spcPts val="0"/>
              </a:spcBef>
              <a:spcAft>
                <a:spcPts val="0"/>
              </a:spcAft>
              <a:buNone/>
            </a:pPr>
            <a:r>
              <a:rPr b="1" i="0" lang="en-US" sz="3062" u="none" cap="none" strike="noStrike">
                <a:solidFill>
                  <a:srgbClr val="000000"/>
                </a:solidFill>
                <a:latin typeface="Bitter"/>
                <a:ea typeface="Bitter"/>
                <a:cs typeface="Bitter"/>
                <a:sym typeface="Bitter"/>
              </a:rPr>
              <a:t>MRT</a:t>
            </a:r>
            <a:endParaRPr/>
          </a:p>
        </p:txBody>
      </p:sp>
      <p:sp>
        <p:nvSpPr>
          <p:cNvPr id="567" name="Google Shape;567;p27"/>
          <p:cNvSpPr txBox="1"/>
          <p:nvPr/>
        </p:nvSpPr>
        <p:spPr>
          <a:xfrm>
            <a:off x="5203927" y="5454009"/>
            <a:ext cx="3627834" cy="1236663"/>
          </a:xfrm>
          <a:prstGeom prst="rect">
            <a:avLst/>
          </a:prstGeom>
          <a:noFill/>
          <a:ln>
            <a:noFill/>
          </a:ln>
        </p:spPr>
        <p:txBody>
          <a:bodyPr anchorCtr="0" anchor="t" bIns="0" lIns="0" spcFirstLastPara="1" rIns="0" wrap="square" tIns="0">
            <a:spAutoFit/>
          </a:bodyPr>
          <a:lstStyle/>
          <a:p>
            <a:pPr indent="0" lvl="0" marL="0" marR="0" rtl="0" algn="ctr">
              <a:lnSpc>
                <a:spcPct val="160620"/>
              </a:lnSpc>
              <a:spcBef>
                <a:spcPts val="0"/>
              </a:spcBef>
              <a:spcAft>
                <a:spcPts val="0"/>
              </a:spcAft>
              <a:buNone/>
            </a:pPr>
            <a:r>
              <a:rPr b="0" i="0" lang="en-US" sz="2062" u="none" cap="none" strike="noStrike">
                <a:solidFill>
                  <a:srgbClr val="000000"/>
                </a:solidFill>
                <a:latin typeface="Bitter"/>
                <a:ea typeface="Bitter"/>
                <a:cs typeface="Bitter"/>
                <a:sym typeface="Bitter"/>
              </a:rPr>
              <a:t>The metro system that connects key districts</a:t>
            </a:r>
            <a:endParaRPr/>
          </a:p>
          <a:p>
            <a:pPr indent="0" lvl="0" marL="0" marR="0" rtl="0" algn="ctr">
              <a:lnSpc>
                <a:spcPct val="160620"/>
              </a:lnSpc>
              <a:spcBef>
                <a:spcPts val="0"/>
              </a:spcBef>
              <a:spcAft>
                <a:spcPts val="0"/>
              </a:spcAft>
              <a:buNone/>
            </a:pPr>
            <a:r>
              <a:rPr b="0" i="0" lang="en-US" sz="2062" u="none" cap="none" strike="noStrike">
                <a:solidFill>
                  <a:srgbClr val="000000"/>
                </a:solidFill>
                <a:latin typeface="Bitter"/>
                <a:ea typeface="Bitter"/>
                <a:cs typeface="Bitter"/>
                <a:sym typeface="Bitter"/>
              </a:rPr>
              <a:t>and suburban areas.</a:t>
            </a:r>
            <a:endParaRPr/>
          </a:p>
        </p:txBody>
      </p:sp>
      <p:sp>
        <p:nvSpPr>
          <p:cNvPr descr="preencoded.png" id="568" name="Google Shape;568;p27"/>
          <p:cNvSpPr/>
          <p:nvPr/>
        </p:nvSpPr>
        <p:spPr>
          <a:xfrm>
            <a:off x="9484814" y="2119119"/>
            <a:ext cx="3627882" cy="2419635"/>
          </a:xfrm>
          <a:custGeom>
            <a:rect b="b" l="l" r="r" t="t"/>
            <a:pathLst>
              <a:path extrusionOk="0" h="3226181" w="4837176">
                <a:moveTo>
                  <a:pt x="190500" y="0"/>
                </a:moveTo>
                <a:lnTo>
                  <a:pt x="4646676" y="0"/>
                </a:lnTo>
                <a:cubicBezTo>
                  <a:pt x="4751886" y="0"/>
                  <a:pt x="4837176" y="85290"/>
                  <a:pt x="4837176" y="190500"/>
                </a:cubicBezTo>
                <a:lnTo>
                  <a:pt x="4837176" y="3035681"/>
                </a:lnTo>
                <a:cubicBezTo>
                  <a:pt x="4837176" y="3086205"/>
                  <a:pt x="4817106" y="3134659"/>
                  <a:pt x="4781380" y="3170385"/>
                </a:cubicBezTo>
                <a:cubicBezTo>
                  <a:pt x="4745654" y="3206111"/>
                  <a:pt x="4697200" y="3226181"/>
                  <a:pt x="4646676" y="3226181"/>
                </a:cubicBezTo>
                <a:lnTo>
                  <a:pt x="190500" y="3226181"/>
                </a:lnTo>
                <a:cubicBezTo>
                  <a:pt x="85290" y="3226181"/>
                  <a:pt x="0" y="3140891"/>
                  <a:pt x="0" y="3035681"/>
                </a:cubicBezTo>
                <a:lnTo>
                  <a:pt x="0" y="190500"/>
                </a:lnTo>
                <a:cubicBezTo>
                  <a:pt x="0" y="85290"/>
                  <a:pt x="85290" y="0"/>
                  <a:pt x="190500" y="0"/>
                </a:cubicBezTo>
                <a:close/>
              </a:path>
            </a:pathLst>
          </a:custGeom>
          <a:blipFill rotWithShape="1">
            <a:blip r:embed="rId5">
              <a:alphaModFix/>
            </a:blip>
            <a:stretch>
              <a:fillRect b="0" l="-22" r="-2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27"/>
          <p:cNvSpPr txBox="1"/>
          <p:nvPr/>
        </p:nvSpPr>
        <p:spPr>
          <a:xfrm>
            <a:off x="9484814" y="4825848"/>
            <a:ext cx="3627834" cy="1012825"/>
          </a:xfrm>
          <a:prstGeom prst="rect">
            <a:avLst/>
          </a:prstGeom>
          <a:noFill/>
          <a:ln>
            <a:noFill/>
          </a:ln>
        </p:spPr>
        <p:txBody>
          <a:bodyPr anchorCtr="0" anchor="t" bIns="0" lIns="0" spcFirstLastPara="1" rIns="0" wrap="square" tIns="0">
            <a:spAutoFit/>
          </a:bodyPr>
          <a:lstStyle/>
          <a:p>
            <a:pPr indent="0" lvl="0" marL="0" marR="0" rtl="0" algn="ctr">
              <a:lnSpc>
                <a:spcPct val="126551"/>
              </a:lnSpc>
              <a:spcBef>
                <a:spcPts val="0"/>
              </a:spcBef>
              <a:spcAft>
                <a:spcPts val="0"/>
              </a:spcAft>
              <a:buNone/>
            </a:pPr>
            <a:r>
              <a:rPr b="1" i="0" lang="en-US" sz="3062" u="none" cap="none" strike="noStrike">
                <a:solidFill>
                  <a:srgbClr val="000000"/>
                </a:solidFill>
                <a:latin typeface="Bitter"/>
                <a:ea typeface="Bitter"/>
                <a:cs typeface="Bitter"/>
                <a:sym typeface="Bitter"/>
              </a:rPr>
              <a:t>Airport Rail Link (ARL)</a:t>
            </a:r>
            <a:endParaRPr/>
          </a:p>
        </p:txBody>
      </p:sp>
      <p:sp>
        <p:nvSpPr>
          <p:cNvPr id="570" name="Google Shape;570;p27"/>
          <p:cNvSpPr txBox="1"/>
          <p:nvPr/>
        </p:nvSpPr>
        <p:spPr>
          <a:xfrm>
            <a:off x="9484814" y="6002185"/>
            <a:ext cx="3627834" cy="1236663"/>
          </a:xfrm>
          <a:prstGeom prst="rect">
            <a:avLst/>
          </a:prstGeom>
          <a:noFill/>
          <a:ln>
            <a:noFill/>
          </a:ln>
        </p:spPr>
        <p:txBody>
          <a:bodyPr anchorCtr="0" anchor="t" bIns="0" lIns="0" spcFirstLastPara="1" rIns="0" wrap="square" tIns="0">
            <a:spAutoFit/>
          </a:bodyPr>
          <a:lstStyle/>
          <a:p>
            <a:pPr indent="0" lvl="0" marL="0" marR="0" rtl="0" algn="ctr">
              <a:lnSpc>
                <a:spcPct val="160620"/>
              </a:lnSpc>
              <a:spcBef>
                <a:spcPts val="0"/>
              </a:spcBef>
              <a:spcAft>
                <a:spcPts val="0"/>
              </a:spcAft>
              <a:buNone/>
            </a:pPr>
            <a:r>
              <a:rPr b="0" i="0" lang="en-US" sz="2062" u="none" cap="none" strike="noStrike">
                <a:solidFill>
                  <a:srgbClr val="000000"/>
                </a:solidFill>
                <a:latin typeface="Bitter"/>
                <a:ea typeface="Bitter"/>
                <a:cs typeface="Bitter"/>
                <a:sym typeface="Bitter"/>
              </a:rPr>
              <a:t>An elevated rail connecting Suvarnabhumi Airport</a:t>
            </a:r>
            <a:endParaRPr/>
          </a:p>
          <a:p>
            <a:pPr indent="0" lvl="0" marL="0" marR="0" rtl="0" algn="ctr">
              <a:lnSpc>
                <a:spcPct val="160620"/>
              </a:lnSpc>
              <a:spcBef>
                <a:spcPts val="0"/>
              </a:spcBef>
              <a:spcAft>
                <a:spcPts val="0"/>
              </a:spcAft>
              <a:buNone/>
            </a:pPr>
            <a:r>
              <a:rPr b="0" i="0" lang="en-US" sz="2062" u="none" cap="none" strike="noStrike">
                <a:solidFill>
                  <a:srgbClr val="000000"/>
                </a:solidFill>
                <a:latin typeface="Bitter"/>
                <a:ea typeface="Bitter"/>
                <a:cs typeface="Bitter"/>
                <a:sym typeface="Bitter"/>
              </a:rPr>
              <a:t>to the city center.</a:t>
            </a:r>
            <a:endParaRPr/>
          </a:p>
        </p:txBody>
      </p:sp>
      <p:sp>
        <p:nvSpPr>
          <p:cNvPr descr="preencoded.png" id="571" name="Google Shape;571;p27"/>
          <p:cNvSpPr/>
          <p:nvPr/>
        </p:nvSpPr>
        <p:spPr>
          <a:xfrm>
            <a:off x="13769873" y="2121795"/>
            <a:ext cx="3545357" cy="2455623"/>
          </a:xfrm>
          <a:custGeom>
            <a:rect b="b" l="l" r="r" t="t"/>
            <a:pathLst>
              <a:path extrusionOk="0" h="2720721" w="3928097">
                <a:moveTo>
                  <a:pt x="194935" y="0"/>
                </a:moveTo>
                <a:lnTo>
                  <a:pt x="3733162" y="0"/>
                </a:lnTo>
                <a:cubicBezTo>
                  <a:pt x="3784862" y="0"/>
                  <a:pt x="3834444" y="20538"/>
                  <a:pt x="3871002" y="57095"/>
                </a:cubicBezTo>
                <a:cubicBezTo>
                  <a:pt x="3907559" y="93652"/>
                  <a:pt x="3928097" y="143235"/>
                  <a:pt x="3928097" y="194935"/>
                </a:cubicBezTo>
                <a:lnTo>
                  <a:pt x="3928097" y="2525786"/>
                </a:lnTo>
                <a:cubicBezTo>
                  <a:pt x="3928097" y="2577486"/>
                  <a:pt x="3907559" y="2627069"/>
                  <a:pt x="3871002" y="2663626"/>
                </a:cubicBezTo>
                <a:cubicBezTo>
                  <a:pt x="3834444" y="2700183"/>
                  <a:pt x="3784862" y="2720721"/>
                  <a:pt x="3733162" y="2720721"/>
                </a:cubicBezTo>
                <a:lnTo>
                  <a:pt x="194935" y="2720721"/>
                </a:lnTo>
                <a:cubicBezTo>
                  <a:pt x="87275" y="2720721"/>
                  <a:pt x="0" y="2633446"/>
                  <a:pt x="0" y="2525786"/>
                </a:cubicBezTo>
                <a:lnTo>
                  <a:pt x="0" y="194935"/>
                </a:lnTo>
                <a:cubicBezTo>
                  <a:pt x="0" y="143235"/>
                  <a:pt x="20538" y="93652"/>
                  <a:pt x="57095" y="57095"/>
                </a:cubicBezTo>
                <a:cubicBezTo>
                  <a:pt x="93652" y="20538"/>
                  <a:pt x="143235" y="0"/>
                  <a:pt x="194935" y="0"/>
                </a:cubicBezTo>
                <a:close/>
              </a:path>
            </a:pathLst>
          </a:custGeom>
          <a:blipFill rotWithShape="1">
            <a:blip r:embed="rId6">
              <a:alphaModFix/>
            </a:blip>
            <a:stretch>
              <a:fillRect b="-1" l="-16901" r="-6416"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7"/>
          <p:cNvSpPr txBox="1"/>
          <p:nvPr/>
        </p:nvSpPr>
        <p:spPr>
          <a:xfrm>
            <a:off x="14193438" y="4834639"/>
            <a:ext cx="2780705" cy="498475"/>
          </a:xfrm>
          <a:prstGeom prst="rect">
            <a:avLst/>
          </a:prstGeom>
          <a:noFill/>
          <a:ln>
            <a:noFill/>
          </a:ln>
        </p:spPr>
        <p:txBody>
          <a:bodyPr anchorCtr="0" anchor="t" bIns="0" lIns="0" spcFirstLastPara="1" rIns="0" wrap="square" tIns="0">
            <a:spAutoFit/>
          </a:bodyPr>
          <a:lstStyle/>
          <a:p>
            <a:pPr indent="0" lvl="0" marL="0" marR="0" rtl="0" algn="ctr">
              <a:lnSpc>
                <a:spcPct val="126551"/>
              </a:lnSpc>
              <a:spcBef>
                <a:spcPts val="0"/>
              </a:spcBef>
              <a:spcAft>
                <a:spcPts val="0"/>
              </a:spcAft>
              <a:buNone/>
            </a:pPr>
            <a:r>
              <a:rPr b="1" i="0" lang="en-US" sz="3062" u="none" cap="none" strike="noStrike">
                <a:solidFill>
                  <a:srgbClr val="000000"/>
                </a:solidFill>
                <a:latin typeface="Bitter"/>
                <a:ea typeface="Bitter"/>
                <a:cs typeface="Bitter"/>
                <a:sym typeface="Bitter"/>
              </a:rPr>
              <a:t>Buses and BRT</a:t>
            </a:r>
            <a:endParaRPr/>
          </a:p>
        </p:txBody>
      </p:sp>
      <p:sp>
        <p:nvSpPr>
          <p:cNvPr id="573" name="Google Shape;573;p27"/>
          <p:cNvSpPr txBox="1"/>
          <p:nvPr/>
        </p:nvSpPr>
        <p:spPr>
          <a:xfrm>
            <a:off x="13769873" y="5465467"/>
            <a:ext cx="3627834" cy="3751263"/>
          </a:xfrm>
          <a:prstGeom prst="rect">
            <a:avLst/>
          </a:prstGeom>
          <a:noFill/>
          <a:ln>
            <a:noFill/>
          </a:ln>
        </p:spPr>
        <p:txBody>
          <a:bodyPr anchorCtr="0" anchor="t" bIns="0" lIns="0" spcFirstLastPara="1" rIns="0" wrap="square" tIns="0">
            <a:spAutoFit/>
          </a:bodyPr>
          <a:lstStyle/>
          <a:p>
            <a:pPr indent="0" lvl="0" marL="0" marR="0" rtl="0" algn="ctr">
              <a:lnSpc>
                <a:spcPct val="160620"/>
              </a:lnSpc>
              <a:spcBef>
                <a:spcPts val="0"/>
              </a:spcBef>
              <a:spcAft>
                <a:spcPts val="0"/>
              </a:spcAft>
              <a:buNone/>
            </a:pPr>
            <a:r>
              <a:rPr b="0" i="0" lang="en-US" sz="2062" u="none" cap="none" strike="noStrike">
                <a:solidFill>
                  <a:srgbClr val="000000"/>
                </a:solidFill>
                <a:latin typeface="Bitter"/>
                <a:ea typeface="Bitter"/>
                <a:cs typeface="Bitter"/>
                <a:sym typeface="Bitter"/>
              </a:rPr>
              <a:t>Operated by the Bangkok Mass Transit Authority (BMTA) and private companies. BRT (Bus Rapid Transit) is a dedicated bus service operating along specific lanes to provide faster travel compared</a:t>
            </a:r>
            <a:endParaRPr/>
          </a:p>
          <a:p>
            <a:pPr indent="0" lvl="0" marL="0" marR="0" rtl="0" algn="ctr">
              <a:lnSpc>
                <a:spcPct val="160620"/>
              </a:lnSpc>
              <a:spcBef>
                <a:spcPts val="0"/>
              </a:spcBef>
              <a:spcAft>
                <a:spcPts val="0"/>
              </a:spcAft>
              <a:buNone/>
            </a:pPr>
            <a:r>
              <a:rPr b="0" i="0" lang="en-US" sz="2062" u="none" cap="none" strike="noStrike">
                <a:solidFill>
                  <a:srgbClr val="000000"/>
                </a:solidFill>
                <a:latin typeface="Bitter"/>
                <a:ea typeface="Bitter"/>
                <a:cs typeface="Bitter"/>
                <a:sym typeface="Bitter"/>
              </a:rPr>
              <a:t>to regular buses.</a:t>
            </a:r>
            <a:endParaRPr/>
          </a:p>
        </p:txBody>
      </p:sp>
      <p:sp>
        <p:nvSpPr>
          <p:cNvPr id="574" name="Google Shape;574;p27"/>
          <p:cNvSpPr txBox="1"/>
          <p:nvPr/>
        </p:nvSpPr>
        <p:spPr>
          <a:xfrm>
            <a:off x="923030" y="9337624"/>
            <a:ext cx="16441941" cy="404222"/>
          </a:xfrm>
          <a:prstGeom prst="rect">
            <a:avLst/>
          </a:prstGeom>
          <a:noFill/>
          <a:ln>
            <a:noFill/>
          </a:ln>
        </p:spPr>
        <p:txBody>
          <a:bodyPr anchorCtr="0" anchor="t" bIns="0" lIns="0" spcFirstLastPara="1" rIns="0" wrap="square" tIns="0">
            <a:spAutoFit/>
          </a:bodyPr>
          <a:lstStyle/>
          <a:p>
            <a:pPr indent="0" lvl="0" marL="0" marR="0" rtl="0" algn="l">
              <a:lnSpc>
                <a:spcPct val="161538"/>
              </a:lnSpc>
              <a:spcBef>
                <a:spcPts val="0"/>
              </a:spcBef>
              <a:spcAft>
                <a:spcPts val="0"/>
              </a:spcAft>
              <a:buNone/>
            </a:pPr>
            <a:r>
              <a:rPr b="0" i="0" lang="en-US" sz="1625" u="none" cap="none" strike="noStrike">
                <a:solidFill>
                  <a:srgbClr val="000000"/>
                </a:solidFill>
                <a:latin typeface="Bitter"/>
                <a:ea typeface="Bitter"/>
                <a:cs typeface="Bitter"/>
                <a:sym typeface="Bitter"/>
              </a:rPr>
              <a:t>Photo credit: Sawasdee Thailand, TAT Newsroom, Atmind Group, Khaosod</a:t>
            </a:r>
            <a:endParaRPr/>
          </a:p>
        </p:txBody>
      </p:sp>
      <p:sp>
        <p:nvSpPr>
          <p:cNvPr descr="preencoded.png" id="575" name="Google Shape;575;p27"/>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7">
              <a:alphaModFix/>
            </a:blip>
            <a:stretch>
              <a:fillRect b="-186" l="0" r="-3" t="-179"/>
            </a:stretch>
          </a:blipFill>
          <a:ln>
            <a:noFill/>
          </a:ln>
        </p:spPr>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83" name="Shape 583"/>
        <p:cNvGrpSpPr/>
        <p:nvPr/>
      </p:nvGrpSpPr>
      <p:grpSpPr>
        <a:xfrm>
          <a:off x="0" y="0"/>
          <a:ext cx="0" cy="0"/>
          <a:chOff x="0" y="0"/>
          <a:chExt cx="0" cy="0"/>
        </a:xfrm>
      </p:grpSpPr>
      <p:sp>
        <p:nvSpPr>
          <p:cNvPr id="584" name="Google Shape;584;p28"/>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585" name="Google Shape;585;p28"/>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586" name="Google Shape;586;p28"/>
          <p:cNvSpPr txBox="1"/>
          <p:nvPr/>
        </p:nvSpPr>
        <p:spPr>
          <a:xfrm>
            <a:off x="989562" y="1283319"/>
            <a:ext cx="9195048" cy="778103"/>
          </a:xfrm>
          <a:prstGeom prst="rect">
            <a:avLst/>
          </a:prstGeom>
          <a:noFill/>
          <a:ln>
            <a:noFill/>
          </a:ln>
        </p:spPr>
        <p:txBody>
          <a:bodyPr anchorCtr="0" anchor="t" bIns="0" lIns="0" spcFirstLastPara="1" rIns="0" wrap="square" tIns="0">
            <a:spAutoFit/>
          </a:bodyPr>
          <a:lstStyle/>
          <a:p>
            <a:pPr indent="0" lvl="0" marL="0" marR="0" rtl="0" algn="l">
              <a:lnSpc>
                <a:spcPct val="125361"/>
              </a:lnSpc>
              <a:spcBef>
                <a:spcPts val="0"/>
              </a:spcBef>
              <a:spcAft>
                <a:spcPts val="0"/>
              </a:spcAft>
              <a:buNone/>
            </a:pPr>
            <a:r>
              <a:rPr b="1" i="0" lang="en-US" sz="4637" u="none" cap="none" strike="noStrike">
                <a:solidFill>
                  <a:srgbClr val="253A7E"/>
                </a:solidFill>
                <a:latin typeface="Bitter"/>
                <a:ea typeface="Bitter"/>
                <a:cs typeface="Bitter"/>
                <a:sym typeface="Bitter"/>
              </a:rPr>
              <a:t>Bangkok's Mass Transit System</a:t>
            </a:r>
            <a:endParaRPr/>
          </a:p>
        </p:txBody>
      </p:sp>
      <p:sp>
        <p:nvSpPr>
          <p:cNvPr id="587" name="Google Shape;587;p28"/>
          <p:cNvSpPr txBox="1"/>
          <p:nvPr/>
        </p:nvSpPr>
        <p:spPr>
          <a:xfrm>
            <a:off x="989562" y="2747128"/>
            <a:ext cx="7458358" cy="3114069"/>
          </a:xfrm>
          <a:prstGeom prst="rect">
            <a:avLst/>
          </a:prstGeom>
          <a:noFill/>
          <a:ln>
            <a:noFill/>
          </a:ln>
        </p:spPr>
        <p:txBody>
          <a:bodyPr anchorCtr="0" anchor="t" bIns="0" lIns="0" spcFirstLastPara="1" rIns="0" wrap="square" tIns="0">
            <a:spAutoFit/>
          </a:bodyPr>
          <a:lstStyle/>
          <a:p>
            <a:pPr indent="0" lvl="0" marL="0" marR="0" rtl="0" algn="l">
              <a:lnSpc>
                <a:spcPct val="161333"/>
              </a:lnSpc>
              <a:spcBef>
                <a:spcPts val="0"/>
              </a:spcBef>
              <a:spcAft>
                <a:spcPts val="0"/>
              </a:spcAft>
              <a:buNone/>
            </a:pPr>
            <a:r>
              <a:rPr b="0" i="0" lang="en-US" sz="2550" u="none" cap="none" strike="noStrike">
                <a:solidFill>
                  <a:srgbClr val="000000"/>
                </a:solidFill>
                <a:latin typeface="Bitter"/>
                <a:ea typeface="Bitter"/>
                <a:cs typeface="Bitter"/>
                <a:sym typeface="Bitter"/>
              </a:rPr>
              <a:t>As of 2025, Bangkok’s rapid mass transportation network (BTS, MRT, ARL, BRT) covers a combined distance of nearly </a:t>
            </a:r>
            <a:r>
              <a:rPr b="1" i="0" lang="en-US" sz="2550" u="none" cap="none" strike="noStrike">
                <a:solidFill>
                  <a:srgbClr val="000000"/>
                </a:solidFill>
                <a:latin typeface="Bitter"/>
                <a:ea typeface="Bitter"/>
                <a:cs typeface="Bitter"/>
                <a:sym typeface="Bitter"/>
              </a:rPr>
              <a:t>250 kilometers</a:t>
            </a:r>
            <a:r>
              <a:rPr b="0" i="0" lang="en-US" sz="2550" u="none" cap="none" strike="noStrike">
                <a:solidFill>
                  <a:srgbClr val="000000"/>
                </a:solidFill>
                <a:latin typeface="Bitter"/>
                <a:ea typeface="Bitter"/>
                <a:cs typeface="Bitter"/>
                <a:sym typeface="Bitter"/>
              </a:rPr>
              <a:t>, with ongoing expansions to accommodate the city's growing population and ease congestion.</a:t>
            </a:r>
            <a:endParaRPr/>
          </a:p>
        </p:txBody>
      </p:sp>
      <p:sp>
        <p:nvSpPr>
          <p:cNvPr id="588" name="Google Shape;588;p28"/>
          <p:cNvSpPr txBox="1"/>
          <p:nvPr/>
        </p:nvSpPr>
        <p:spPr>
          <a:xfrm>
            <a:off x="989562" y="8668493"/>
            <a:ext cx="6449616" cy="428625"/>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Faculty of Engineering, Mahidol University</a:t>
            </a:r>
            <a:endParaRPr/>
          </a:p>
        </p:txBody>
      </p:sp>
      <p:sp>
        <p:nvSpPr>
          <p:cNvPr descr="preencoded.png" id="589" name="Google Shape;589;p28"/>
          <p:cNvSpPr/>
          <p:nvPr/>
        </p:nvSpPr>
        <p:spPr>
          <a:xfrm>
            <a:off x="10827345" y="1467046"/>
            <a:ext cx="5404674" cy="7352918"/>
          </a:xfrm>
          <a:custGeom>
            <a:rect b="b" l="l" r="r" t="t"/>
            <a:pathLst>
              <a:path extrusionOk="0" h="8488172" w="6239129">
                <a:moveTo>
                  <a:pt x="0" y="0"/>
                </a:moveTo>
                <a:lnTo>
                  <a:pt x="6239129" y="0"/>
                </a:lnTo>
                <a:lnTo>
                  <a:pt x="6239129" y="8488172"/>
                </a:lnTo>
                <a:lnTo>
                  <a:pt x="0" y="8488172"/>
                </a:lnTo>
                <a:lnTo>
                  <a:pt x="0" y="0"/>
                </a:lnTo>
                <a:close/>
              </a:path>
            </a:pathLst>
          </a:custGeom>
          <a:blipFill rotWithShape="1">
            <a:blip r:embed="rId3">
              <a:alphaModFix/>
            </a:blip>
            <a:stretch>
              <a:fillRect b="0" l="0" r="0" t="0"/>
            </a:stretch>
          </a:blipFill>
          <a:ln>
            <a:noFill/>
          </a:ln>
        </p:spPr>
      </p:sp>
      <p:sp>
        <p:nvSpPr>
          <p:cNvPr descr="preencoded.png" id="590" name="Google Shape;590;p28"/>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descr="preencoded.png" id="599" name="Google Shape;599;p29"/>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3">
              <a:alphaModFix/>
            </a:blip>
            <a:stretch>
              <a:fillRect b="-186" l="0" r="-3" t="-179"/>
            </a:stretch>
          </a:blipFill>
          <a:ln>
            <a:noFill/>
          </a:ln>
        </p:spPr>
      </p:sp>
      <p:sp>
        <p:nvSpPr>
          <p:cNvPr id="600" name="Google Shape;600;p29"/>
          <p:cNvSpPr/>
          <p:nvPr/>
        </p:nvSpPr>
        <p:spPr>
          <a:xfrm>
            <a:off x="6308180" y="2653169"/>
            <a:ext cx="11144744" cy="4945655"/>
          </a:xfrm>
          <a:custGeom>
            <a:rect b="b" l="l" r="r" t="t"/>
            <a:pathLst>
              <a:path extrusionOk="0" h="4945655" w="11144744">
                <a:moveTo>
                  <a:pt x="0" y="0"/>
                </a:moveTo>
                <a:lnTo>
                  <a:pt x="11144744" y="0"/>
                </a:lnTo>
                <a:lnTo>
                  <a:pt x="11144744" y="4945655"/>
                </a:lnTo>
                <a:lnTo>
                  <a:pt x="0" y="4945655"/>
                </a:lnTo>
                <a:lnTo>
                  <a:pt x="0" y="0"/>
                </a:lnTo>
                <a:close/>
              </a:path>
            </a:pathLst>
          </a:custGeom>
          <a:blipFill rotWithShape="1">
            <a:blip r:embed="rId4">
              <a:alphaModFix/>
            </a:blip>
            <a:stretch>
              <a:fillRect b="-2311" l="-5620" r="-4975" t="-2051"/>
            </a:stretch>
          </a:blipFill>
          <a:ln>
            <a:noFill/>
          </a:ln>
        </p:spPr>
      </p:sp>
      <p:sp>
        <p:nvSpPr>
          <p:cNvPr id="601" name="Google Shape;601;p29"/>
          <p:cNvSpPr txBox="1"/>
          <p:nvPr/>
        </p:nvSpPr>
        <p:spPr>
          <a:xfrm>
            <a:off x="1066800" y="1235649"/>
            <a:ext cx="9165282" cy="864767"/>
          </a:xfrm>
          <a:prstGeom prst="rect">
            <a:avLst/>
          </a:prstGeom>
          <a:noFill/>
          <a:ln>
            <a:noFill/>
          </a:ln>
        </p:spPr>
        <p:txBody>
          <a:bodyPr anchorCtr="0" anchor="t" bIns="0" lIns="0" spcFirstLastPara="1" rIns="0" wrap="square" tIns="0">
            <a:spAutoFit/>
          </a:bodyPr>
          <a:lstStyle/>
          <a:p>
            <a:pPr indent="0" lvl="0" marL="0" marR="0" rtl="0" algn="l">
              <a:lnSpc>
                <a:spcPct val="125370"/>
              </a:lnSpc>
              <a:spcBef>
                <a:spcPts val="0"/>
              </a:spcBef>
              <a:spcAft>
                <a:spcPts val="0"/>
              </a:spcAft>
              <a:buNone/>
            </a:pPr>
            <a:r>
              <a:rPr b="1" i="0" lang="en-US" sz="5199" u="none" cap="none" strike="noStrike">
                <a:solidFill>
                  <a:srgbClr val="253A7E"/>
                </a:solidFill>
                <a:latin typeface="Bitter"/>
                <a:ea typeface="Bitter"/>
                <a:cs typeface="Bitter"/>
                <a:sym typeface="Bitter"/>
              </a:rPr>
              <a:t>Bangkok’s MRT Orange Line</a:t>
            </a:r>
            <a:endParaRPr/>
          </a:p>
        </p:txBody>
      </p:sp>
      <p:sp>
        <p:nvSpPr>
          <p:cNvPr id="602" name="Google Shape;602;p29"/>
          <p:cNvSpPr txBox="1"/>
          <p:nvPr/>
        </p:nvSpPr>
        <p:spPr>
          <a:xfrm>
            <a:off x="9144000" y="7907678"/>
            <a:ext cx="7821513" cy="695341"/>
          </a:xfrm>
          <a:prstGeom prst="rect">
            <a:avLst/>
          </a:prstGeom>
          <a:noFill/>
          <a:ln>
            <a:noFill/>
          </a:ln>
        </p:spPr>
        <p:txBody>
          <a:bodyPr anchorCtr="0" anchor="t" bIns="0" lIns="0" spcFirstLastPara="1" rIns="0" wrap="square" tIns="0">
            <a:spAutoFit/>
          </a:bodyPr>
          <a:lstStyle/>
          <a:p>
            <a:pPr indent="0" lvl="0" marL="0" marR="0" rtl="0" algn="r">
              <a:lnSpc>
                <a:spcPct val="160777"/>
              </a:lnSpc>
              <a:spcBef>
                <a:spcPts val="0"/>
              </a:spcBef>
              <a:spcAft>
                <a:spcPts val="0"/>
              </a:spcAft>
              <a:buNone/>
            </a:pPr>
            <a:r>
              <a:rPr b="0" i="0" lang="en-US" sz="1749" u="none" cap="none" strike="noStrike">
                <a:solidFill>
                  <a:srgbClr val="000000"/>
                </a:solidFill>
                <a:latin typeface="Bitter"/>
                <a:ea typeface="Bitter"/>
                <a:cs typeface="Bitter"/>
                <a:sym typeface="Bitter"/>
              </a:rPr>
              <a:t>Pictured: MRT Orange Line Future Interchange Announcement 2025</a:t>
            </a:r>
            <a:endParaRPr/>
          </a:p>
          <a:p>
            <a:pPr indent="0" lvl="0" marL="0" marR="0" rtl="0" algn="r">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P_Railway on YouTube</a:t>
            </a:r>
            <a:endParaRPr/>
          </a:p>
        </p:txBody>
      </p:sp>
      <p:sp>
        <p:nvSpPr>
          <p:cNvPr id="603" name="Google Shape;603;p29"/>
          <p:cNvSpPr txBox="1"/>
          <p:nvPr/>
        </p:nvSpPr>
        <p:spPr>
          <a:xfrm>
            <a:off x="1066800" y="2557919"/>
            <a:ext cx="4817026" cy="6247219"/>
          </a:xfrm>
          <a:prstGeom prst="rect">
            <a:avLst/>
          </a:prstGeom>
          <a:noFill/>
          <a:ln>
            <a:noFill/>
          </a:ln>
        </p:spPr>
        <p:txBody>
          <a:bodyPr anchorCtr="0" anchor="t" bIns="0" lIns="0" spcFirstLastPara="1" rIns="0" wrap="square" tIns="0">
            <a:spAutoFit/>
          </a:bodyPr>
          <a:lstStyle/>
          <a:p>
            <a:pPr indent="0" lvl="0" marL="0" marR="0" rtl="0" algn="l">
              <a:lnSpc>
                <a:spcPct val="161346"/>
              </a:lnSpc>
              <a:spcBef>
                <a:spcPts val="0"/>
              </a:spcBef>
              <a:spcAft>
                <a:spcPts val="0"/>
              </a:spcAft>
              <a:buNone/>
            </a:pPr>
            <a:r>
              <a:rPr b="0" i="0" lang="en-US" sz="2199" u="none" cap="none" strike="noStrike">
                <a:solidFill>
                  <a:srgbClr val="000000"/>
                </a:solidFill>
                <a:latin typeface="Bitter"/>
                <a:ea typeface="Bitter"/>
                <a:cs typeface="Bitter"/>
                <a:sym typeface="Bitter"/>
              </a:rPr>
              <a:t>The</a:t>
            </a:r>
            <a:r>
              <a:rPr b="1" i="0" lang="en-US" sz="2199" u="none" cap="none" strike="noStrike">
                <a:solidFill>
                  <a:srgbClr val="000000"/>
                </a:solidFill>
                <a:latin typeface="Bitter"/>
                <a:ea typeface="Bitter"/>
                <a:cs typeface="Bitter"/>
                <a:sym typeface="Bitter"/>
              </a:rPr>
              <a:t> MRT Orange Line</a:t>
            </a:r>
            <a:r>
              <a:rPr b="0" i="0" lang="en-US" sz="2199" u="none" cap="none" strike="noStrike">
                <a:solidFill>
                  <a:srgbClr val="000000"/>
                </a:solidFill>
                <a:latin typeface="Bitter"/>
                <a:ea typeface="Bitter"/>
                <a:cs typeface="Bitter"/>
                <a:sym typeface="Bitter"/>
              </a:rPr>
              <a:t> is an under-construction rapid transit line designed to strengthen east-west connectivity across Bangkok. The </a:t>
            </a:r>
            <a:r>
              <a:rPr b="1" i="0" lang="en-US" sz="2199" u="none" cap="none" strike="noStrike">
                <a:solidFill>
                  <a:srgbClr val="000000"/>
                </a:solidFill>
                <a:latin typeface="Bitter"/>
                <a:ea typeface="Bitter"/>
                <a:cs typeface="Bitter"/>
                <a:sym typeface="Bitter"/>
              </a:rPr>
              <a:t>eastern section</a:t>
            </a:r>
            <a:r>
              <a:rPr b="0" i="0" lang="en-US" sz="2199" u="none" cap="none" strike="noStrike">
                <a:solidFill>
                  <a:srgbClr val="000000"/>
                </a:solidFill>
                <a:latin typeface="Bitter"/>
                <a:ea typeface="Bitter"/>
                <a:cs typeface="Bitter"/>
                <a:sym typeface="Bitter"/>
              </a:rPr>
              <a:t> is expected to open in</a:t>
            </a:r>
            <a:r>
              <a:rPr b="1" i="0" lang="en-US" sz="2199" u="none" cap="none" strike="noStrike">
                <a:solidFill>
                  <a:srgbClr val="000000"/>
                </a:solidFill>
                <a:latin typeface="Bitter"/>
                <a:ea typeface="Bitter"/>
                <a:cs typeface="Bitter"/>
                <a:sym typeface="Bitter"/>
              </a:rPr>
              <a:t> late 2027</a:t>
            </a:r>
            <a:r>
              <a:rPr b="0" i="0" lang="en-US" sz="2199" u="none" cap="none" strike="noStrike">
                <a:solidFill>
                  <a:srgbClr val="000000"/>
                </a:solidFill>
                <a:latin typeface="Bitter"/>
                <a:ea typeface="Bitter"/>
                <a:cs typeface="Bitter"/>
                <a:sym typeface="Bitter"/>
              </a:rPr>
              <a:t>, while the </a:t>
            </a:r>
            <a:r>
              <a:rPr b="1" i="0" lang="en-US" sz="2199" u="none" cap="none" strike="noStrike">
                <a:solidFill>
                  <a:srgbClr val="000000"/>
                </a:solidFill>
                <a:latin typeface="Bitter"/>
                <a:ea typeface="Bitter"/>
                <a:cs typeface="Bitter"/>
                <a:sym typeface="Bitter"/>
              </a:rPr>
              <a:t>western section</a:t>
            </a:r>
            <a:r>
              <a:rPr b="0" i="0" lang="en-US" sz="2199" u="none" cap="none" strike="noStrike">
                <a:solidFill>
                  <a:srgbClr val="000000"/>
                </a:solidFill>
                <a:latin typeface="Bitter"/>
                <a:ea typeface="Bitter"/>
                <a:cs typeface="Bitter"/>
                <a:sym typeface="Bitter"/>
              </a:rPr>
              <a:t> is planned to open around </a:t>
            </a:r>
            <a:r>
              <a:rPr b="1" i="0" lang="en-US" sz="2199" u="none" cap="none" strike="noStrike">
                <a:solidFill>
                  <a:srgbClr val="000000"/>
                </a:solidFill>
                <a:latin typeface="Bitter"/>
                <a:ea typeface="Bitter"/>
                <a:cs typeface="Bitter"/>
                <a:sym typeface="Bitter"/>
              </a:rPr>
              <a:t>2030</a:t>
            </a:r>
            <a:r>
              <a:rPr b="0" i="0" lang="en-US" sz="2199" u="none" cap="none" strike="noStrike">
                <a:solidFill>
                  <a:srgbClr val="000000"/>
                </a:solidFill>
                <a:latin typeface="Bitter"/>
                <a:ea typeface="Bitter"/>
                <a:cs typeface="Bitter"/>
                <a:sym typeface="Bitter"/>
              </a:rPr>
              <a:t>.</a:t>
            </a:r>
            <a:endParaRPr/>
          </a:p>
          <a:p>
            <a:pPr indent="0" lvl="0" marL="0" marR="0" rtl="0" algn="l">
              <a:lnSpc>
                <a:spcPct val="94997"/>
              </a:lnSpc>
              <a:spcBef>
                <a:spcPts val="0"/>
              </a:spcBef>
              <a:spcAft>
                <a:spcPts val="0"/>
              </a:spcAft>
              <a:buNone/>
            </a:pPr>
            <a:r>
              <a:t/>
            </a:r>
            <a:endParaRPr b="0" i="0" sz="2199" u="none" cap="none" strike="noStrike">
              <a:solidFill>
                <a:srgbClr val="000000"/>
              </a:solidFill>
              <a:latin typeface="Bitter"/>
              <a:ea typeface="Bitter"/>
              <a:cs typeface="Bitter"/>
              <a:sym typeface="Bitter"/>
            </a:endParaRPr>
          </a:p>
          <a:p>
            <a:pPr indent="0" lvl="0" marL="0" marR="0" rtl="0" algn="l">
              <a:lnSpc>
                <a:spcPct val="161391"/>
              </a:lnSpc>
              <a:spcBef>
                <a:spcPts val="0"/>
              </a:spcBef>
              <a:spcAft>
                <a:spcPts val="0"/>
              </a:spcAft>
              <a:buNone/>
            </a:pPr>
            <a:r>
              <a:rPr b="0" i="0" lang="en-US" sz="2199" u="none" cap="none" strike="noStrike">
                <a:solidFill>
                  <a:srgbClr val="000000"/>
                </a:solidFill>
                <a:latin typeface="Bitter"/>
                <a:ea typeface="Bitter"/>
                <a:cs typeface="Bitter"/>
                <a:sym typeface="Bitter"/>
              </a:rPr>
              <a:t>When fully completed, it will link </a:t>
            </a:r>
            <a:r>
              <a:rPr b="1" i="0" lang="en-US" sz="2199" u="none" cap="none" strike="noStrike">
                <a:solidFill>
                  <a:srgbClr val="000000"/>
                </a:solidFill>
                <a:latin typeface="Bitter"/>
                <a:ea typeface="Bitter"/>
                <a:cs typeface="Bitter"/>
                <a:sym typeface="Bitter"/>
              </a:rPr>
              <a:t>Bang Khun Non, Thailand Cultural Centre, </a:t>
            </a:r>
            <a:r>
              <a:rPr b="0" i="0" lang="en-US" sz="2199" u="none" cap="none" strike="noStrike">
                <a:solidFill>
                  <a:srgbClr val="000000"/>
                </a:solidFill>
                <a:latin typeface="Bitter"/>
                <a:ea typeface="Bitter"/>
                <a:cs typeface="Bitter"/>
                <a:sym typeface="Bitter"/>
              </a:rPr>
              <a:t>and</a:t>
            </a:r>
            <a:r>
              <a:rPr b="1" i="0" lang="en-US" sz="2199" u="none" cap="none" strike="noStrike">
                <a:solidFill>
                  <a:srgbClr val="000000"/>
                </a:solidFill>
                <a:latin typeface="Bitter"/>
                <a:ea typeface="Bitter"/>
                <a:cs typeface="Bitter"/>
                <a:sym typeface="Bitter"/>
              </a:rPr>
              <a:t> Yaek Rom Klao</a:t>
            </a:r>
            <a:r>
              <a:rPr b="0" i="0" lang="en-US" sz="2199" u="none" cap="none" strike="noStrike">
                <a:solidFill>
                  <a:srgbClr val="000000"/>
                </a:solidFill>
                <a:latin typeface="Bitter"/>
                <a:ea typeface="Bitter"/>
                <a:cs typeface="Bitter"/>
                <a:sym typeface="Bitter"/>
              </a:rPr>
              <a:t>, serving </a:t>
            </a:r>
            <a:r>
              <a:rPr b="1" i="0" lang="en-US" sz="2199" u="none" cap="none" strike="noStrike">
                <a:solidFill>
                  <a:srgbClr val="000000"/>
                </a:solidFill>
                <a:latin typeface="Bitter"/>
                <a:ea typeface="Bitter"/>
                <a:cs typeface="Bitter"/>
                <a:sym typeface="Bitter"/>
              </a:rPr>
              <a:t>29 stations</a:t>
            </a:r>
            <a:r>
              <a:rPr b="0" i="0" lang="en-US" sz="2199" u="none" cap="none" strike="noStrike">
                <a:solidFill>
                  <a:srgbClr val="000000"/>
                </a:solidFill>
                <a:latin typeface="Bitter"/>
                <a:ea typeface="Bitter"/>
                <a:cs typeface="Bitter"/>
                <a:sym typeface="Bitter"/>
              </a:rPr>
              <a:t> and connecting with several major rail systems.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3" name="Shape 123"/>
        <p:cNvGrpSpPr/>
        <p:nvPr/>
      </p:nvGrpSpPr>
      <p:grpSpPr>
        <a:xfrm>
          <a:off x="0" y="0"/>
          <a:ext cx="0" cy="0"/>
          <a:chOff x="0" y="0"/>
          <a:chExt cx="0" cy="0"/>
        </a:xfrm>
      </p:grpSpPr>
      <p:sp>
        <p:nvSpPr>
          <p:cNvPr id="124" name="Google Shape;124;p3"/>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125" name="Google Shape;125;p3"/>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126" name="Google Shape;126;p3"/>
          <p:cNvSpPr txBox="1"/>
          <p:nvPr/>
        </p:nvSpPr>
        <p:spPr>
          <a:xfrm>
            <a:off x="959491" y="954291"/>
            <a:ext cx="6853533" cy="875709"/>
          </a:xfrm>
          <a:prstGeom prst="rect">
            <a:avLst/>
          </a:prstGeom>
          <a:noFill/>
          <a:ln>
            <a:noFill/>
          </a:ln>
        </p:spPr>
        <p:txBody>
          <a:bodyPr anchorCtr="0" anchor="t" bIns="0" lIns="0" spcFirstLastPara="1" rIns="0" wrap="square" tIns="0">
            <a:spAutoFit/>
          </a:bodyPr>
          <a:lstStyle/>
          <a:p>
            <a:pPr indent="0" lvl="0" marL="0" marR="0" rtl="0" algn="l">
              <a:lnSpc>
                <a:spcPct val="124432"/>
              </a:lnSpc>
              <a:spcBef>
                <a:spcPts val="0"/>
              </a:spcBef>
              <a:spcAft>
                <a:spcPts val="0"/>
              </a:spcAft>
              <a:buNone/>
            </a:pPr>
            <a:r>
              <a:rPr b="1" i="0" lang="en-US" sz="5374" u="none" cap="none" strike="noStrike">
                <a:solidFill>
                  <a:srgbClr val="253A7E"/>
                </a:solidFill>
                <a:latin typeface="Bitter"/>
                <a:ea typeface="Bitter"/>
                <a:cs typeface="Bitter"/>
                <a:sym typeface="Bitter"/>
              </a:rPr>
              <a:t>Thailand in Brief</a:t>
            </a:r>
            <a:endParaRPr/>
          </a:p>
        </p:txBody>
      </p:sp>
      <p:sp>
        <p:nvSpPr>
          <p:cNvPr id="127" name="Google Shape;127;p3"/>
          <p:cNvSpPr txBox="1"/>
          <p:nvPr/>
        </p:nvSpPr>
        <p:spPr>
          <a:xfrm>
            <a:off x="959496" y="2174381"/>
            <a:ext cx="16369008" cy="1401518"/>
          </a:xfrm>
          <a:prstGeom prst="rect">
            <a:avLst/>
          </a:prstGeom>
          <a:noFill/>
          <a:ln>
            <a:noFill/>
          </a:ln>
        </p:spPr>
        <p:txBody>
          <a:bodyPr anchorCtr="0" anchor="t" bIns="0" lIns="0" spcFirstLastPara="1" rIns="0" wrap="square" tIns="0">
            <a:spAutoFit/>
          </a:bodyPr>
          <a:lstStyle/>
          <a:p>
            <a:pPr indent="0" lvl="0" marL="0" marR="0" rtl="0" algn="l">
              <a:lnSpc>
                <a:spcPct val="161741"/>
              </a:lnSpc>
              <a:spcBef>
                <a:spcPts val="0"/>
              </a:spcBef>
              <a:spcAft>
                <a:spcPts val="0"/>
              </a:spcAft>
              <a:buNone/>
            </a:pPr>
            <a:r>
              <a:rPr b="1" i="0" lang="en-US" sz="2125" u="none" cap="none" strike="noStrike">
                <a:solidFill>
                  <a:srgbClr val="000000"/>
                </a:solidFill>
                <a:latin typeface="Bitter"/>
                <a:ea typeface="Bitter"/>
                <a:cs typeface="Bitter"/>
                <a:sym typeface="Bitter"/>
              </a:rPr>
              <a:t>"Thailand in Brief "</a:t>
            </a:r>
            <a:r>
              <a:rPr b="0" i="0" lang="en-US" sz="2125" u="none" cap="none" strike="noStrike">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endParaRPr/>
          </a:p>
        </p:txBody>
      </p:sp>
      <p:sp>
        <p:nvSpPr>
          <p:cNvPr id="128" name="Google Shape;128;p3"/>
          <p:cNvSpPr txBox="1"/>
          <p:nvPr/>
        </p:nvSpPr>
        <p:spPr>
          <a:xfrm>
            <a:off x="959496" y="3650078"/>
            <a:ext cx="16369008" cy="2192337"/>
          </a:xfrm>
          <a:prstGeom prst="rect">
            <a:avLst/>
          </a:prstGeom>
          <a:noFill/>
          <a:ln>
            <a:noFill/>
          </a:ln>
        </p:spPr>
        <p:txBody>
          <a:bodyPr anchorCtr="0" anchor="t" bIns="0" lIns="0" spcFirstLastPara="1" rIns="0" wrap="square" tIns="0">
            <a:spAutoFit/>
          </a:bodyPr>
          <a:lstStyle/>
          <a:p>
            <a:pPr indent="0" lvl="0" marL="0" marR="0" rtl="0" algn="l">
              <a:lnSpc>
                <a:spcPct val="161741"/>
              </a:lnSpc>
              <a:spcBef>
                <a:spcPts val="0"/>
              </a:spcBef>
              <a:spcAft>
                <a:spcPts val="0"/>
              </a:spcAft>
              <a:buNone/>
            </a:pPr>
            <a:r>
              <a:rPr b="0" i="0" lang="en-US" sz="2125" u="none" cap="none" strike="noStrike">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b="1" i="0" lang="en-US" sz="2125" u="none" cap="none" strike="noStrike">
                <a:solidFill>
                  <a:srgbClr val="000000"/>
                </a:solidFill>
                <a:latin typeface="Bitter"/>
                <a:ea typeface="Bitter"/>
                <a:cs typeface="Bitter"/>
                <a:sym typeface="Bitter"/>
              </a:rPr>
              <a:t>1) ภูมิศาสตร์ </a:t>
            </a:r>
            <a:r>
              <a:rPr b="0" i="0" lang="en-US" sz="2125" u="none" cap="none" strike="noStrike">
                <a:solidFill>
                  <a:srgbClr val="000000"/>
                </a:solidFill>
                <a:latin typeface="Bitter"/>
                <a:ea typeface="Bitter"/>
                <a:cs typeface="Bitter"/>
                <a:sym typeface="Bitter"/>
              </a:rPr>
              <a:t>(Geography)  </a:t>
            </a:r>
            <a:r>
              <a:rPr b="1" i="0" lang="en-US" sz="2125" u="none" cap="none" strike="noStrike">
                <a:solidFill>
                  <a:srgbClr val="000000"/>
                </a:solidFill>
                <a:latin typeface="Bitter"/>
                <a:ea typeface="Bitter"/>
                <a:cs typeface="Bitter"/>
                <a:sym typeface="Bitter"/>
              </a:rPr>
              <a:t>2) ประวัติศาสตร์</a:t>
            </a:r>
            <a:r>
              <a:rPr b="0" i="0" lang="en-US" sz="2125" u="none" cap="none" strike="noStrike">
                <a:solidFill>
                  <a:srgbClr val="000000"/>
                </a:solidFill>
                <a:latin typeface="Bitter"/>
                <a:ea typeface="Bitter"/>
                <a:cs typeface="Bitter"/>
                <a:sym typeface="Bitter"/>
              </a:rPr>
              <a:t> (History)  </a:t>
            </a:r>
            <a:r>
              <a:rPr b="1" i="0" lang="en-US" sz="2125" u="none" cap="none" strike="noStrike">
                <a:solidFill>
                  <a:srgbClr val="000000"/>
                </a:solidFill>
                <a:latin typeface="Bitter"/>
                <a:ea typeface="Bitter"/>
                <a:cs typeface="Bitter"/>
                <a:sym typeface="Bitter"/>
              </a:rPr>
              <a:t>3) การเมืองการปกครอง</a:t>
            </a:r>
            <a:r>
              <a:rPr b="0" i="0" lang="en-US" sz="2125" u="none" cap="none" strike="noStrike">
                <a:solidFill>
                  <a:srgbClr val="000000"/>
                </a:solidFill>
                <a:latin typeface="Bitter"/>
                <a:ea typeface="Bitter"/>
                <a:cs typeface="Bitter"/>
                <a:sym typeface="Bitter"/>
              </a:rPr>
              <a:t> (Politics and Government)  </a:t>
            </a:r>
            <a:r>
              <a:rPr b="1" i="0" lang="en-US" sz="2125" u="none" cap="none" strike="noStrike">
                <a:solidFill>
                  <a:srgbClr val="000000"/>
                </a:solidFill>
                <a:latin typeface="Bitter"/>
                <a:ea typeface="Bitter"/>
                <a:cs typeface="Bitter"/>
                <a:sym typeface="Bitter"/>
              </a:rPr>
              <a:t>4) เศรษฐกิจ</a:t>
            </a:r>
            <a:r>
              <a:rPr b="0" i="0" lang="en-US" sz="2125" u="none" cap="none" strike="noStrike">
                <a:solidFill>
                  <a:srgbClr val="000000"/>
                </a:solidFill>
                <a:latin typeface="Bitter"/>
                <a:ea typeface="Bitter"/>
                <a:cs typeface="Bitter"/>
                <a:sym typeface="Bitter"/>
              </a:rPr>
              <a:t> (Economics)  </a:t>
            </a:r>
            <a:r>
              <a:rPr b="1" i="0" lang="en-US" sz="2125" u="none" cap="none" strike="noStrike">
                <a:solidFill>
                  <a:srgbClr val="000000"/>
                </a:solidFill>
                <a:latin typeface="Bitter"/>
                <a:ea typeface="Bitter"/>
                <a:cs typeface="Bitter"/>
                <a:sym typeface="Bitter"/>
              </a:rPr>
              <a:t>5) ประชากร </a:t>
            </a:r>
            <a:r>
              <a:rPr b="0" i="0" lang="en-US" sz="2125" u="none" cap="none" strike="noStrike">
                <a:solidFill>
                  <a:srgbClr val="000000"/>
                </a:solidFill>
                <a:latin typeface="Bitter"/>
                <a:ea typeface="Bitter"/>
                <a:cs typeface="Bitter"/>
                <a:sym typeface="Bitter"/>
              </a:rPr>
              <a:t>(Demographics)  </a:t>
            </a:r>
            <a:r>
              <a:rPr b="1" i="0" lang="en-US" sz="2125" u="none" cap="none" strike="noStrike">
                <a:solidFill>
                  <a:srgbClr val="000000"/>
                </a:solidFill>
                <a:latin typeface="Bitter"/>
                <a:ea typeface="Bitter"/>
                <a:cs typeface="Bitter"/>
                <a:sym typeface="Bitter"/>
              </a:rPr>
              <a:t>6) วัฒนธรรม</a:t>
            </a:r>
            <a:r>
              <a:rPr b="0" i="0" lang="en-US" sz="2125" u="none" cap="none" strike="noStrike">
                <a:solidFill>
                  <a:srgbClr val="000000"/>
                </a:solidFill>
                <a:latin typeface="Bitter"/>
                <a:ea typeface="Bitter"/>
                <a:cs typeface="Bitter"/>
                <a:sym typeface="Bitter"/>
              </a:rPr>
              <a:t> (Culture)  </a:t>
            </a:r>
            <a:r>
              <a:rPr b="1" i="0" lang="en-US" sz="2125" u="none" cap="none" strike="noStrike">
                <a:solidFill>
                  <a:srgbClr val="000000"/>
                </a:solidFill>
                <a:latin typeface="Bitter"/>
                <a:ea typeface="Bitter"/>
                <a:cs typeface="Bitter"/>
                <a:sym typeface="Bitter"/>
              </a:rPr>
              <a:t>7) ค่านิยม</a:t>
            </a:r>
            <a:r>
              <a:rPr b="0" i="0" lang="en-US" sz="2125" u="none" cap="none" strike="noStrike">
                <a:solidFill>
                  <a:srgbClr val="000000"/>
                </a:solidFill>
                <a:latin typeface="Bitter"/>
                <a:ea typeface="Bitter"/>
                <a:cs typeface="Bitter"/>
                <a:sym typeface="Bitter"/>
              </a:rPr>
              <a:t> (Values)             </a:t>
            </a:r>
            <a:r>
              <a:rPr b="1" i="0" lang="en-US" sz="2125" u="none" cap="none" strike="noStrike">
                <a:solidFill>
                  <a:srgbClr val="000000"/>
                </a:solidFill>
                <a:latin typeface="Bitter"/>
                <a:ea typeface="Bitter"/>
                <a:cs typeface="Bitter"/>
                <a:sym typeface="Bitter"/>
              </a:rPr>
              <a:t>8) คนไทยและสื่อที่คุณอาจรู้จัก </a:t>
            </a:r>
            <a:r>
              <a:rPr b="0" i="0" lang="en-US" sz="2125" u="none" cap="none" strike="noStrike">
                <a:solidFill>
                  <a:srgbClr val="000000"/>
                </a:solidFill>
                <a:latin typeface="Bitter"/>
                <a:ea typeface="Bitter"/>
                <a:cs typeface="Bitter"/>
                <a:sym typeface="Bitter"/>
              </a:rPr>
              <a:t>(Thai people and other popularity that you may know)  </a:t>
            </a:r>
            <a:r>
              <a:rPr b="1" i="0" lang="en-US" sz="2125" u="none" cap="none" strike="noStrike">
                <a:solidFill>
                  <a:srgbClr val="000000"/>
                </a:solidFill>
                <a:latin typeface="Bitter"/>
                <a:ea typeface="Bitter"/>
                <a:cs typeface="Bitter"/>
                <a:sym typeface="Bitter"/>
              </a:rPr>
              <a:t>9) ความเข้าใจผิดเกี่ยวกับประเทศไทย</a:t>
            </a:r>
            <a:r>
              <a:rPr b="0" i="0" lang="en-US" sz="2125" u="none" cap="none" strike="noStrike">
                <a:solidFill>
                  <a:srgbClr val="000000"/>
                </a:solidFill>
                <a:latin typeface="Bitter"/>
                <a:ea typeface="Bitter"/>
                <a:cs typeface="Bitter"/>
                <a:sym typeface="Bitter"/>
              </a:rPr>
              <a:t> (Misconceptions) </a:t>
            </a:r>
            <a:r>
              <a:rPr b="1" i="0" lang="en-US" sz="2125" u="none" cap="none" strike="noStrike">
                <a:solidFill>
                  <a:srgbClr val="000000"/>
                </a:solidFill>
                <a:latin typeface="Bitter"/>
                <a:ea typeface="Bitter"/>
                <a:cs typeface="Bitter"/>
                <a:sym typeface="Bitter"/>
              </a:rPr>
              <a:t>10) บทบาทของไทยในเวทีโลก </a:t>
            </a:r>
            <a:r>
              <a:rPr b="0" i="0" lang="en-US" sz="2125" u="none" cap="none" strike="noStrike">
                <a:solidFill>
                  <a:srgbClr val="000000"/>
                </a:solidFill>
                <a:latin typeface="Bitter"/>
                <a:ea typeface="Bitter"/>
                <a:cs typeface="Bitter"/>
                <a:sym typeface="Bitter"/>
              </a:rPr>
              <a:t>(Thailand’s role on the Global Stage) และ  </a:t>
            </a:r>
            <a:r>
              <a:rPr b="1" i="0" lang="en-US" sz="2125" u="none" cap="none" strike="noStrike">
                <a:solidFill>
                  <a:srgbClr val="000000"/>
                </a:solidFill>
                <a:latin typeface="Bitter"/>
                <a:ea typeface="Bitter"/>
                <a:cs typeface="Bitter"/>
                <a:sym typeface="Bitter"/>
              </a:rPr>
              <a:t>11) การจัดอันดับที่เกี่ยวกับประเทศไทย</a:t>
            </a:r>
            <a:r>
              <a:rPr b="0" i="0" lang="en-US" sz="2125" u="none" cap="none" strike="noStrike">
                <a:solidFill>
                  <a:srgbClr val="000000"/>
                </a:solidFill>
                <a:latin typeface="Bitter"/>
                <a:ea typeface="Bitter"/>
                <a:cs typeface="Bitter"/>
                <a:sym typeface="Bitter"/>
              </a:rPr>
              <a:t> (Rankings related to Thailand)</a:t>
            </a:r>
            <a:endParaRPr/>
          </a:p>
        </p:txBody>
      </p:sp>
      <p:sp>
        <p:nvSpPr>
          <p:cNvPr id="129" name="Google Shape;129;p3"/>
          <p:cNvSpPr txBox="1"/>
          <p:nvPr/>
        </p:nvSpPr>
        <p:spPr>
          <a:xfrm>
            <a:off x="959491" y="6084052"/>
            <a:ext cx="16369008" cy="1287463"/>
          </a:xfrm>
          <a:prstGeom prst="rect">
            <a:avLst/>
          </a:prstGeom>
          <a:noFill/>
          <a:ln>
            <a:noFill/>
          </a:ln>
        </p:spPr>
        <p:txBody>
          <a:bodyPr anchorCtr="0" anchor="t" bIns="0" lIns="0" spcFirstLastPara="1" rIns="0" wrap="square" tIns="0">
            <a:spAutoFit/>
          </a:bodyPr>
          <a:lstStyle/>
          <a:p>
            <a:pPr indent="0" lvl="0" marL="0" marR="0" rtl="0" algn="l">
              <a:lnSpc>
                <a:spcPct val="161741"/>
              </a:lnSpc>
              <a:spcBef>
                <a:spcPts val="0"/>
              </a:spcBef>
              <a:spcAft>
                <a:spcPts val="0"/>
              </a:spcAft>
              <a:buNone/>
            </a:pPr>
            <a:r>
              <a:rPr b="1" i="0" lang="en-US" sz="2125" u="none" cap="none" strike="noStrike">
                <a:solidFill>
                  <a:srgbClr val="000000"/>
                </a:solidFill>
                <a:latin typeface="Bitter"/>
                <a:ea typeface="Bitter"/>
                <a:cs typeface="Bitter"/>
                <a:sym typeface="Bitter"/>
              </a:rPr>
              <a:t>"Thailand in Brief "</a:t>
            </a:r>
            <a:r>
              <a:rPr b="0" i="0" lang="en-US" sz="2125" u="none" cap="none" strike="noStrike">
                <a:solidFill>
                  <a:srgbClr val="000000"/>
                </a:solidFill>
                <a:latin typeface="Bitter"/>
                <a:ea typeface="Bitter"/>
                <a:cs typeface="Bitter"/>
                <a:sym typeface="Bitter"/>
              </a:rPr>
              <a:t> นี้จัดทำเป็นสไลด์ จำนวน 394 สไลด์ ในรูปแบบ .pdf และ .pptx สามารถดาวน์โหลดและเลือกใช้หัวข้อที่นำเสนอ และสลับลำดับ       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       ไม่ได้รับอนุญาตจากมูลนิธิไทย</a:t>
            </a:r>
            <a:endParaRPr/>
          </a:p>
        </p:txBody>
      </p:sp>
      <p:sp>
        <p:nvSpPr>
          <p:cNvPr id="130" name="Google Shape;130;p3"/>
          <p:cNvSpPr txBox="1"/>
          <p:nvPr/>
        </p:nvSpPr>
        <p:spPr>
          <a:xfrm>
            <a:off x="959491" y="7603627"/>
            <a:ext cx="16369008" cy="962920"/>
          </a:xfrm>
          <a:prstGeom prst="rect">
            <a:avLst/>
          </a:prstGeom>
          <a:noFill/>
          <a:ln>
            <a:noFill/>
          </a:ln>
        </p:spPr>
        <p:txBody>
          <a:bodyPr anchorCtr="0" anchor="t" bIns="0" lIns="0" spcFirstLastPara="1" rIns="0" wrap="square" tIns="0">
            <a:spAutoFit/>
          </a:bodyPr>
          <a:lstStyle/>
          <a:p>
            <a:pPr indent="0" lvl="0" marL="0" marR="0" rtl="0" algn="l">
              <a:lnSpc>
                <a:spcPct val="161741"/>
              </a:lnSpc>
              <a:spcBef>
                <a:spcPts val="0"/>
              </a:spcBef>
              <a:spcAft>
                <a:spcPts val="0"/>
              </a:spcAft>
              <a:buNone/>
            </a:pPr>
            <a:r>
              <a:rPr b="1" i="0" lang="en-US" sz="2125" u="none" cap="none" strike="noStrike">
                <a:solidFill>
                  <a:srgbClr val="000000"/>
                </a:solidFill>
                <a:latin typeface="Bitter"/>
                <a:ea typeface="Bitter"/>
                <a:cs typeface="Bitter"/>
                <a:sym typeface="Bitter"/>
              </a:rPr>
              <a:t>"Thailand in Brief " </a:t>
            </a:r>
            <a:r>
              <a:rPr b="0" i="0" lang="en-US" sz="2125" u="none" cap="none" strike="noStrike">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endParaRPr/>
          </a:p>
          <a:p>
            <a:pPr indent="0" lvl="0" marL="0" marR="0" rtl="0" algn="l">
              <a:lnSpc>
                <a:spcPct val="161741"/>
              </a:lnSpc>
              <a:spcBef>
                <a:spcPts val="0"/>
              </a:spcBef>
              <a:spcAft>
                <a:spcPts val="0"/>
              </a:spcAft>
              <a:buNone/>
            </a:pPr>
            <a:r>
              <a:rPr b="0" i="0" lang="en-US" sz="2125" u="none" cap="none" strike="noStrike">
                <a:solidFill>
                  <a:srgbClr val="000000"/>
                </a:solidFill>
                <a:latin typeface="Bitter"/>
                <a:ea typeface="Bitter"/>
                <a:cs typeface="Bitter"/>
                <a:sym typeface="Bitter"/>
              </a:rPr>
              <a:t>อีเมล </a:t>
            </a:r>
            <a:r>
              <a:rPr b="0" i="0" lang="en-US" sz="2125" u="sng" cap="none" strike="noStrike">
                <a:solidFill>
                  <a:srgbClr val="966703"/>
                </a:solidFill>
                <a:latin typeface="Bitter"/>
                <a:ea typeface="Bitter"/>
                <a:cs typeface="Bitter"/>
                <a:sym typeface="Bitter"/>
                <a:hlinkClick r:id="rId3">
                  <a:extLst>
                    <a:ext uri="{A12FA001-AC4F-418D-AE19-62706E023703}">
                      <ahyp:hlinkClr val="tx"/>
                    </a:ext>
                  </a:extLst>
                </a:hlinkClick>
              </a:rPr>
              <a:t>info@thailandfoundation.or.th</a:t>
            </a:r>
            <a:endParaRPr/>
          </a:p>
        </p:txBody>
      </p:sp>
      <p:sp>
        <p:nvSpPr>
          <p:cNvPr id="131" name="Google Shape;131;p3"/>
          <p:cNvSpPr txBox="1"/>
          <p:nvPr/>
        </p:nvSpPr>
        <p:spPr>
          <a:xfrm>
            <a:off x="959491" y="8789194"/>
            <a:ext cx="16369008" cy="401638"/>
          </a:xfrm>
          <a:prstGeom prst="rect">
            <a:avLst/>
          </a:prstGeom>
          <a:noFill/>
          <a:ln>
            <a:noFill/>
          </a:ln>
        </p:spPr>
        <p:txBody>
          <a:bodyPr anchorCtr="0" anchor="t" bIns="0" lIns="0" spcFirstLastPara="1" rIns="0" wrap="square" tIns="0">
            <a:spAutoFit/>
          </a:bodyPr>
          <a:lstStyle/>
          <a:p>
            <a:pPr indent="0" lvl="0" marL="0" marR="0" rtl="0" algn="l">
              <a:lnSpc>
                <a:spcPct val="161741"/>
              </a:lnSpc>
              <a:spcBef>
                <a:spcPts val="0"/>
              </a:spcBef>
              <a:spcAft>
                <a:spcPts val="0"/>
              </a:spcAft>
              <a:buNone/>
            </a:pPr>
            <a:r>
              <a:rPr b="0" i="0" lang="en-US" sz="2125" u="none" cap="none" strike="noStrike">
                <a:solidFill>
                  <a:srgbClr val="000000"/>
                </a:solidFill>
                <a:latin typeface="Bitter"/>
                <a:ea typeface="Bitter"/>
                <a:cs typeface="Bitter"/>
                <a:sym typeface="Bitter"/>
              </a:rPr>
              <a:t>22 กรกฎาคม 2569</a:t>
            </a:r>
            <a:endParaRPr/>
          </a:p>
        </p:txBody>
      </p:sp>
      <p:sp>
        <p:nvSpPr>
          <p:cNvPr descr="preencoded.png" id="132" name="Google Shape;132;p3"/>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11" name="Shape 611"/>
        <p:cNvGrpSpPr/>
        <p:nvPr/>
      </p:nvGrpSpPr>
      <p:grpSpPr>
        <a:xfrm>
          <a:off x="0" y="0"/>
          <a:ext cx="0" cy="0"/>
          <a:chOff x="0" y="0"/>
          <a:chExt cx="0" cy="0"/>
        </a:xfrm>
      </p:grpSpPr>
      <p:sp>
        <p:nvSpPr>
          <p:cNvPr id="612" name="Google Shape;612;p30"/>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613" name="Google Shape;613;p30"/>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614" name="Google Shape;614;p30"/>
          <p:cNvSpPr txBox="1"/>
          <p:nvPr/>
        </p:nvSpPr>
        <p:spPr>
          <a:xfrm>
            <a:off x="992238" y="1387821"/>
            <a:ext cx="10310366" cy="864767"/>
          </a:xfrm>
          <a:prstGeom prst="rect">
            <a:avLst/>
          </a:prstGeom>
          <a:noFill/>
          <a:ln>
            <a:noFill/>
          </a:ln>
        </p:spPr>
        <p:txBody>
          <a:bodyPr anchorCtr="0" anchor="t" bIns="0" lIns="0" spcFirstLastPara="1" rIns="0" wrap="square" tIns="0">
            <a:spAutoFit/>
          </a:bodyPr>
          <a:lstStyle/>
          <a:p>
            <a:pPr indent="0" lvl="0" marL="0" marR="0" rtl="0" algn="l">
              <a:lnSpc>
                <a:spcPct val="125370"/>
              </a:lnSpc>
              <a:spcBef>
                <a:spcPts val="0"/>
              </a:spcBef>
              <a:spcAft>
                <a:spcPts val="0"/>
              </a:spcAft>
              <a:buNone/>
            </a:pPr>
            <a:r>
              <a:rPr b="1" i="0" lang="en-US" sz="5199" u="none" cap="none" strike="noStrike">
                <a:solidFill>
                  <a:srgbClr val="253A7E"/>
                </a:solidFill>
                <a:latin typeface="Bitter"/>
                <a:ea typeface="Bitter"/>
                <a:cs typeface="Bitter"/>
                <a:sym typeface="Bitter"/>
              </a:rPr>
              <a:t>Bangkok's Mass Transit System</a:t>
            </a:r>
            <a:endParaRPr/>
          </a:p>
        </p:txBody>
      </p:sp>
      <p:sp>
        <p:nvSpPr>
          <p:cNvPr id="615" name="Google Shape;615;p30"/>
          <p:cNvSpPr/>
          <p:nvPr/>
        </p:nvSpPr>
        <p:spPr>
          <a:xfrm>
            <a:off x="987476" y="2687393"/>
            <a:ext cx="16313086" cy="2115883"/>
          </a:xfrm>
          <a:custGeom>
            <a:rect b="b" l="l" r="r" t="t"/>
            <a:pathLst>
              <a:path extrusionOk="0" h="2821178" w="21750782">
                <a:moveTo>
                  <a:pt x="0" y="159512"/>
                </a:moveTo>
                <a:cubicBezTo>
                  <a:pt x="0" y="71374"/>
                  <a:pt x="71374" y="0"/>
                  <a:pt x="159512" y="0"/>
                </a:cubicBezTo>
                <a:lnTo>
                  <a:pt x="21591270" y="0"/>
                </a:lnTo>
                <a:cubicBezTo>
                  <a:pt x="21679408" y="0"/>
                  <a:pt x="21750782" y="71374"/>
                  <a:pt x="21750782" y="159512"/>
                </a:cubicBezTo>
                <a:lnTo>
                  <a:pt x="21750782" y="2661666"/>
                </a:lnTo>
                <a:cubicBezTo>
                  <a:pt x="21750782" y="2749804"/>
                  <a:pt x="21679408" y="2821178"/>
                  <a:pt x="21591270" y="2821178"/>
                </a:cubicBezTo>
                <a:lnTo>
                  <a:pt x="159512" y="2821178"/>
                </a:lnTo>
                <a:cubicBezTo>
                  <a:pt x="71374" y="2821178"/>
                  <a:pt x="0" y="2749804"/>
                  <a:pt x="0" y="2661666"/>
                </a:cubicBezTo>
                <a:close/>
              </a:path>
            </a:pathLst>
          </a:custGeom>
          <a:solidFill>
            <a:srgbClr val="FEEECD"/>
          </a:solidFill>
          <a:ln cap="sq" cmpd="sng" w="9525">
            <a:solidFill>
              <a:srgbClr val="E4D4B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30"/>
          <p:cNvSpPr txBox="1"/>
          <p:nvPr/>
        </p:nvSpPr>
        <p:spPr>
          <a:xfrm>
            <a:off x="1285284" y="2966142"/>
            <a:ext cx="6272064" cy="522923"/>
          </a:xfrm>
          <a:prstGeom prst="rect">
            <a:avLst/>
          </a:prstGeom>
          <a:noFill/>
          <a:ln>
            <a:noFill/>
          </a:ln>
        </p:spPr>
        <p:txBody>
          <a:bodyPr anchorCtr="0" anchor="t" bIns="0" lIns="0" spcFirstLastPara="1" rIns="0" wrap="square" tIns="0">
            <a:spAutoFit/>
          </a:bodyPr>
          <a:lstStyle/>
          <a:p>
            <a:pPr indent="0" lvl="0" marL="0" marR="0" rtl="0" algn="l">
              <a:lnSpc>
                <a:spcPct val="125023"/>
              </a:lnSpc>
              <a:spcBef>
                <a:spcPts val="0"/>
              </a:spcBef>
              <a:spcAft>
                <a:spcPts val="0"/>
              </a:spcAft>
              <a:buNone/>
            </a:pPr>
            <a:r>
              <a:rPr b="1" i="0" lang="en-US" sz="3149" u="none" cap="none" strike="noStrike">
                <a:solidFill>
                  <a:srgbClr val="000000"/>
                </a:solidFill>
                <a:latin typeface="Bitter"/>
                <a:ea typeface="Bitter"/>
                <a:cs typeface="Bitter"/>
                <a:sym typeface="Bitter"/>
              </a:rPr>
              <a:t>Other Urban Transport Options</a:t>
            </a:r>
            <a:endParaRPr/>
          </a:p>
        </p:txBody>
      </p:sp>
      <p:sp>
        <p:nvSpPr>
          <p:cNvPr id="617" name="Google Shape;617;p30"/>
          <p:cNvSpPr txBox="1"/>
          <p:nvPr/>
        </p:nvSpPr>
        <p:spPr>
          <a:xfrm>
            <a:off x="1285280" y="3534288"/>
            <a:ext cx="15717441" cy="988559"/>
          </a:xfrm>
          <a:prstGeom prst="rect">
            <a:avLst/>
          </a:prstGeom>
          <a:noFill/>
          <a:ln>
            <a:noFill/>
          </a:ln>
        </p:spPr>
        <p:txBody>
          <a:bodyPr anchorCtr="0" anchor="t" bIns="0" lIns="0" spcFirstLastPara="1" rIns="0" wrap="square" tIns="0">
            <a:spAutoFit/>
          </a:bodyPr>
          <a:lstStyle/>
          <a:p>
            <a:pPr indent="0" lvl="0" marL="0" marR="0" rtl="0" algn="l">
              <a:lnSpc>
                <a:spcPct val="162887"/>
              </a:lnSpc>
              <a:spcBef>
                <a:spcPts val="0"/>
              </a:spcBef>
              <a:spcAft>
                <a:spcPts val="0"/>
              </a:spcAft>
              <a:buNone/>
            </a:pPr>
            <a:r>
              <a:rPr b="0" i="0" lang="en-US" sz="2487" u="none" cap="none" strike="noStrike">
                <a:solidFill>
                  <a:srgbClr val="000000"/>
                </a:solidFill>
                <a:latin typeface="Bitter"/>
                <a:ea typeface="Bitter"/>
                <a:cs typeface="Bitter"/>
                <a:sym typeface="Bitter"/>
              </a:rPr>
              <a:t>Taxis, Tuk-Tuks, Motorbike Taxis, Buses, app-based ride-hailing services, and Boats and Ferries traversing the Chao Phraya River and the city’s canals.</a:t>
            </a:r>
            <a:endParaRPr/>
          </a:p>
        </p:txBody>
      </p:sp>
      <p:sp>
        <p:nvSpPr>
          <p:cNvPr descr="preencoded.png" id="618" name="Google Shape;618;p30"/>
          <p:cNvSpPr/>
          <p:nvPr/>
        </p:nvSpPr>
        <p:spPr>
          <a:xfrm>
            <a:off x="1001916" y="5299920"/>
            <a:ext cx="2983706" cy="1842897"/>
          </a:xfrm>
          <a:custGeom>
            <a:rect b="b" l="l" r="r" t="t"/>
            <a:pathLst>
              <a:path extrusionOk="0" h="2457196" w="3978275">
                <a:moveTo>
                  <a:pt x="190500" y="0"/>
                </a:moveTo>
                <a:lnTo>
                  <a:pt x="3787775" y="0"/>
                </a:lnTo>
                <a:cubicBezTo>
                  <a:pt x="3892985" y="0"/>
                  <a:pt x="3978275" y="85290"/>
                  <a:pt x="3978275" y="190500"/>
                </a:cubicBezTo>
                <a:lnTo>
                  <a:pt x="3978275" y="2266696"/>
                </a:lnTo>
                <a:cubicBezTo>
                  <a:pt x="3978275" y="2317220"/>
                  <a:pt x="3958205" y="2365674"/>
                  <a:pt x="3922479" y="2401400"/>
                </a:cubicBezTo>
                <a:cubicBezTo>
                  <a:pt x="3886753" y="2437125"/>
                  <a:pt x="3838299" y="2457196"/>
                  <a:pt x="3787775" y="2457196"/>
                </a:cubicBezTo>
                <a:lnTo>
                  <a:pt x="190500" y="2457196"/>
                </a:lnTo>
                <a:cubicBezTo>
                  <a:pt x="85290" y="2457196"/>
                  <a:pt x="0" y="2371906"/>
                  <a:pt x="0" y="2266696"/>
                </a:cubicBezTo>
                <a:lnTo>
                  <a:pt x="0" y="190500"/>
                </a:lnTo>
                <a:cubicBezTo>
                  <a:pt x="0" y="85290"/>
                  <a:pt x="85290" y="0"/>
                  <a:pt x="190500" y="0"/>
                </a:cubicBezTo>
                <a:close/>
              </a:path>
            </a:pathLst>
          </a:custGeom>
          <a:blipFill rotWithShape="1">
            <a:blip r:embed="rId3">
              <a:alphaModFix/>
            </a:blip>
            <a:stretch>
              <a:fillRect b="-2" l="-85" r="-85"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preencoded.png" id="619" name="Google Shape;619;p30"/>
          <p:cNvSpPr/>
          <p:nvPr/>
        </p:nvSpPr>
        <p:spPr>
          <a:xfrm>
            <a:off x="4212431" y="5299920"/>
            <a:ext cx="2965228" cy="1842897"/>
          </a:xfrm>
          <a:custGeom>
            <a:rect b="b" l="l" r="r" t="t"/>
            <a:pathLst>
              <a:path extrusionOk="0" h="2457196" w="3953637">
                <a:moveTo>
                  <a:pt x="190500" y="0"/>
                </a:moveTo>
                <a:lnTo>
                  <a:pt x="3763137" y="0"/>
                </a:lnTo>
                <a:cubicBezTo>
                  <a:pt x="3813661" y="0"/>
                  <a:pt x="3862115" y="20070"/>
                  <a:pt x="3897841" y="55796"/>
                </a:cubicBezTo>
                <a:cubicBezTo>
                  <a:pt x="3933566" y="91522"/>
                  <a:pt x="3953637" y="139976"/>
                  <a:pt x="3953637" y="190500"/>
                </a:cubicBezTo>
                <a:lnTo>
                  <a:pt x="3953637" y="2266696"/>
                </a:lnTo>
                <a:cubicBezTo>
                  <a:pt x="3953637" y="2317220"/>
                  <a:pt x="3933566" y="2365674"/>
                  <a:pt x="3897841" y="2401400"/>
                </a:cubicBezTo>
                <a:cubicBezTo>
                  <a:pt x="3862115" y="2437125"/>
                  <a:pt x="3813661" y="2457196"/>
                  <a:pt x="3763137" y="2457196"/>
                </a:cubicBezTo>
                <a:lnTo>
                  <a:pt x="190500" y="2457196"/>
                </a:lnTo>
                <a:cubicBezTo>
                  <a:pt x="85290" y="2457196"/>
                  <a:pt x="0" y="2371906"/>
                  <a:pt x="0" y="2266696"/>
                </a:cubicBezTo>
                <a:lnTo>
                  <a:pt x="0" y="190500"/>
                </a:lnTo>
                <a:cubicBezTo>
                  <a:pt x="0" y="85290"/>
                  <a:pt x="85290" y="0"/>
                  <a:pt x="190500" y="0"/>
                </a:cubicBezTo>
                <a:close/>
              </a:path>
            </a:pathLst>
          </a:custGeom>
          <a:blipFill rotWithShape="1">
            <a:blip r:embed="rId4">
              <a:alphaModFix/>
            </a:blip>
            <a:stretch>
              <a:fillRect b="-2" l="-75" r="-76"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preencoded.png" id="620" name="Google Shape;620;p30"/>
          <p:cNvSpPr/>
          <p:nvPr/>
        </p:nvSpPr>
        <p:spPr>
          <a:xfrm>
            <a:off x="7404497" y="5299920"/>
            <a:ext cx="2976848" cy="1842897"/>
          </a:xfrm>
          <a:custGeom>
            <a:rect b="b" l="l" r="r" t="t"/>
            <a:pathLst>
              <a:path extrusionOk="0" h="2457196" w="3969131">
                <a:moveTo>
                  <a:pt x="190500" y="0"/>
                </a:moveTo>
                <a:lnTo>
                  <a:pt x="3778631" y="0"/>
                </a:lnTo>
                <a:cubicBezTo>
                  <a:pt x="3829155" y="0"/>
                  <a:pt x="3877609" y="20070"/>
                  <a:pt x="3913335" y="55796"/>
                </a:cubicBezTo>
                <a:cubicBezTo>
                  <a:pt x="3949061" y="91522"/>
                  <a:pt x="3969131" y="139976"/>
                  <a:pt x="3969131" y="190500"/>
                </a:cubicBezTo>
                <a:lnTo>
                  <a:pt x="3969131" y="2266696"/>
                </a:lnTo>
                <a:cubicBezTo>
                  <a:pt x="3969131" y="2317220"/>
                  <a:pt x="3949061" y="2365674"/>
                  <a:pt x="3913335" y="2401400"/>
                </a:cubicBezTo>
                <a:cubicBezTo>
                  <a:pt x="3877609" y="2437125"/>
                  <a:pt x="3829155" y="2457196"/>
                  <a:pt x="3778631" y="2457196"/>
                </a:cubicBezTo>
                <a:lnTo>
                  <a:pt x="190500" y="2457196"/>
                </a:lnTo>
                <a:cubicBezTo>
                  <a:pt x="85290" y="2457196"/>
                  <a:pt x="0" y="2371906"/>
                  <a:pt x="0" y="2266696"/>
                </a:cubicBezTo>
                <a:lnTo>
                  <a:pt x="0" y="190500"/>
                </a:lnTo>
                <a:cubicBezTo>
                  <a:pt x="0" y="85290"/>
                  <a:pt x="85290" y="0"/>
                  <a:pt x="190500" y="0"/>
                </a:cubicBezTo>
                <a:close/>
              </a:path>
            </a:pathLst>
          </a:custGeom>
          <a:blipFill rotWithShape="1">
            <a:blip r:embed="rId5">
              <a:alphaModFix/>
            </a:blip>
            <a:stretch>
              <a:fillRect b="-2" l="-200" r="-20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preencoded.png" id="621" name="Google Shape;621;p30"/>
          <p:cNvSpPr/>
          <p:nvPr/>
        </p:nvSpPr>
        <p:spPr>
          <a:xfrm>
            <a:off x="10608173" y="5299920"/>
            <a:ext cx="2969894" cy="1842897"/>
          </a:xfrm>
          <a:custGeom>
            <a:rect b="b" l="l" r="r" t="t"/>
            <a:pathLst>
              <a:path extrusionOk="0" h="2457196" w="3959860">
                <a:moveTo>
                  <a:pt x="190500" y="0"/>
                </a:moveTo>
                <a:lnTo>
                  <a:pt x="3769360" y="0"/>
                </a:lnTo>
                <a:cubicBezTo>
                  <a:pt x="3874570" y="0"/>
                  <a:pt x="3959860" y="85290"/>
                  <a:pt x="3959860" y="190500"/>
                </a:cubicBezTo>
                <a:lnTo>
                  <a:pt x="3959860" y="2266696"/>
                </a:lnTo>
                <a:cubicBezTo>
                  <a:pt x="3959860" y="2317220"/>
                  <a:pt x="3939789" y="2365674"/>
                  <a:pt x="3904064" y="2401400"/>
                </a:cubicBezTo>
                <a:cubicBezTo>
                  <a:pt x="3868338" y="2437125"/>
                  <a:pt x="3819884" y="2457196"/>
                  <a:pt x="3769360" y="2457196"/>
                </a:cubicBezTo>
                <a:lnTo>
                  <a:pt x="190500" y="2457196"/>
                </a:lnTo>
                <a:cubicBezTo>
                  <a:pt x="85290" y="2457196"/>
                  <a:pt x="0" y="2371906"/>
                  <a:pt x="0" y="2266696"/>
                </a:cubicBezTo>
                <a:lnTo>
                  <a:pt x="0" y="190500"/>
                </a:lnTo>
                <a:cubicBezTo>
                  <a:pt x="0" y="85290"/>
                  <a:pt x="85290" y="0"/>
                  <a:pt x="190500" y="0"/>
                </a:cubicBezTo>
                <a:close/>
              </a:path>
            </a:pathLst>
          </a:custGeom>
          <a:blipFill rotWithShape="1">
            <a:blip r:embed="rId6">
              <a:alphaModFix/>
            </a:blip>
            <a:stretch>
              <a:fillRect b="-2" l="-158" r="-157"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preencoded.png" id="622" name="Google Shape;622;p30"/>
          <p:cNvSpPr/>
          <p:nvPr/>
        </p:nvSpPr>
        <p:spPr>
          <a:xfrm>
            <a:off x="13804849" y="5299920"/>
            <a:ext cx="3481197" cy="1842897"/>
          </a:xfrm>
          <a:custGeom>
            <a:rect b="b" l="l" r="r" t="t"/>
            <a:pathLst>
              <a:path extrusionOk="0" h="2457196" w="4641596">
                <a:moveTo>
                  <a:pt x="190500" y="0"/>
                </a:moveTo>
                <a:lnTo>
                  <a:pt x="4451096" y="0"/>
                </a:lnTo>
                <a:cubicBezTo>
                  <a:pt x="4501620" y="0"/>
                  <a:pt x="4550074" y="20070"/>
                  <a:pt x="4585800" y="55796"/>
                </a:cubicBezTo>
                <a:cubicBezTo>
                  <a:pt x="4621526" y="91522"/>
                  <a:pt x="4641596" y="139976"/>
                  <a:pt x="4641596" y="190500"/>
                </a:cubicBezTo>
                <a:lnTo>
                  <a:pt x="4641596" y="2266696"/>
                </a:lnTo>
                <a:cubicBezTo>
                  <a:pt x="4641596" y="2371906"/>
                  <a:pt x="4556306" y="2457196"/>
                  <a:pt x="4451096" y="2457196"/>
                </a:cubicBezTo>
                <a:lnTo>
                  <a:pt x="190500" y="2457196"/>
                </a:lnTo>
                <a:cubicBezTo>
                  <a:pt x="85290" y="2457196"/>
                  <a:pt x="0" y="2371906"/>
                  <a:pt x="0" y="2266696"/>
                </a:cubicBezTo>
                <a:lnTo>
                  <a:pt x="0" y="190500"/>
                </a:lnTo>
                <a:cubicBezTo>
                  <a:pt x="0" y="85290"/>
                  <a:pt x="85290" y="0"/>
                  <a:pt x="190500" y="0"/>
                </a:cubicBezTo>
                <a:close/>
              </a:path>
            </a:pathLst>
          </a:custGeom>
          <a:blipFill rotWithShape="1">
            <a:blip r:embed="rId7">
              <a:alphaModFix/>
            </a:blip>
            <a:stretch>
              <a:fillRect b="-2" l="-59" r="-6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30"/>
          <p:cNvSpPr txBox="1"/>
          <p:nvPr/>
        </p:nvSpPr>
        <p:spPr>
          <a:xfrm>
            <a:off x="992238" y="8350148"/>
            <a:ext cx="16303523" cy="317046"/>
          </a:xfrm>
          <a:prstGeom prst="rect">
            <a:avLst/>
          </a:prstGeom>
          <a:noFill/>
          <a:ln>
            <a:noFill/>
          </a:ln>
        </p:spPr>
        <p:txBody>
          <a:bodyPr anchorCtr="0" anchor="t" bIns="0" lIns="0" spcFirstLastPara="1" rIns="0" wrap="square" tIns="0">
            <a:spAutoFit/>
          </a:bodyPr>
          <a:lstStyle/>
          <a:p>
            <a:pPr indent="0" lvl="0" marL="0" marR="0" rtl="0" algn="l">
              <a:lnSpc>
                <a:spcPct val="162823"/>
              </a:lnSpc>
              <a:spcBef>
                <a:spcPts val="0"/>
              </a:spcBef>
              <a:spcAft>
                <a:spcPts val="0"/>
              </a:spcAft>
              <a:buNone/>
            </a:pPr>
            <a:r>
              <a:rPr b="0" i="0" lang="en-US" sz="1700" u="none" cap="none" strike="noStrike">
                <a:solidFill>
                  <a:srgbClr val="000000"/>
                </a:solidFill>
                <a:latin typeface="Bitter"/>
                <a:ea typeface="Bitter"/>
                <a:cs typeface="Bitter"/>
                <a:sym typeface="Bitter"/>
              </a:rPr>
              <a:t>Photo credit: Bangkok Tuk Tuk Tour, Techsauce, Consumerthai, Thairath, Siamnews</a:t>
            </a:r>
            <a:endParaRPr/>
          </a:p>
        </p:txBody>
      </p:sp>
      <p:sp>
        <p:nvSpPr>
          <p:cNvPr descr="preencoded.png" id="624" name="Google Shape;624;p30"/>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8">
              <a:alphaModFix/>
            </a:blip>
            <a:stretch>
              <a:fillRect b="-186" l="0" r="-3" t="-179"/>
            </a:stretch>
          </a:blipFill>
          <a:ln>
            <a:noFill/>
          </a:ln>
        </p:spPr>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32" name="Shape 632"/>
        <p:cNvGrpSpPr/>
        <p:nvPr/>
      </p:nvGrpSpPr>
      <p:grpSpPr>
        <a:xfrm>
          <a:off x="0" y="0"/>
          <a:ext cx="0" cy="0"/>
          <a:chOff x="0" y="0"/>
          <a:chExt cx="0" cy="0"/>
        </a:xfrm>
      </p:grpSpPr>
      <p:sp>
        <p:nvSpPr>
          <p:cNvPr id="633" name="Google Shape;633;p31"/>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634" name="Google Shape;634;p31"/>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635" name="Google Shape;635;p31"/>
          <p:cNvSpPr/>
          <p:nvPr/>
        </p:nvSpPr>
        <p:spPr>
          <a:xfrm>
            <a:off x="0" y="0"/>
            <a:ext cx="18288000" cy="10287190"/>
          </a:xfrm>
          <a:custGeom>
            <a:rect b="b" l="l" r="r" t="t"/>
            <a:pathLst>
              <a:path extrusionOk="0" h="13716254" w="24384000">
                <a:moveTo>
                  <a:pt x="0" y="0"/>
                </a:moveTo>
                <a:lnTo>
                  <a:pt x="24384000" y="0"/>
                </a:lnTo>
                <a:lnTo>
                  <a:pt x="24384000" y="13716254"/>
                </a:lnTo>
                <a:lnTo>
                  <a:pt x="0" y="13716254"/>
                </a:lnTo>
                <a:lnTo>
                  <a:pt x="0" y="0"/>
                </a:lnTo>
                <a:close/>
              </a:path>
            </a:pathLst>
          </a:custGeom>
          <a:blipFill rotWithShape="1">
            <a:blip r:embed="rId3">
              <a:alphaModFix/>
            </a:blip>
            <a:stretch>
              <a:fillRect b="0" l="0" r="0" t="0"/>
            </a:stretch>
          </a:blipFill>
          <a:ln>
            <a:noFill/>
          </a:ln>
        </p:spPr>
      </p:sp>
      <p:sp>
        <p:nvSpPr>
          <p:cNvPr id="636" name="Google Shape;636;p31"/>
          <p:cNvSpPr/>
          <p:nvPr/>
        </p:nvSpPr>
        <p:spPr>
          <a:xfrm>
            <a:off x="0" y="0"/>
            <a:ext cx="18288000" cy="10287190"/>
          </a:xfrm>
          <a:custGeom>
            <a:rect b="b" l="l" r="r" t="t"/>
            <a:pathLst>
              <a:path extrusionOk="0" h="13716254" w="24384000">
                <a:moveTo>
                  <a:pt x="0" y="0"/>
                </a:moveTo>
                <a:lnTo>
                  <a:pt x="24384000" y="0"/>
                </a:lnTo>
                <a:lnTo>
                  <a:pt x="24384000" y="13716254"/>
                </a:lnTo>
                <a:lnTo>
                  <a:pt x="0" y="13716254"/>
                </a:lnTo>
                <a:close/>
              </a:path>
            </a:pathLst>
          </a:custGeom>
          <a:solidFill>
            <a:srgbClr val="FFFFFF">
              <a:alpha val="72157"/>
            </a:srgbClr>
          </a:solidFill>
          <a:ln>
            <a:noFill/>
          </a:ln>
        </p:spPr>
      </p:sp>
      <p:sp>
        <p:nvSpPr>
          <p:cNvPr id="637" name="Google Shape;637;p31"/>
          <p:cNvSpPr txBox="1"/>
          <p:nvPr/>
        </p:nvSpPr>
        <p:spPr>
          <a:xfrm>
            <a:off x="977798" y="739673"/>
            <a:ext cx="6984797" cy="901598"/>
          </a:xfrm>
          <a:prstGeom prst="rect">
            <a:avLst/>
          </a:prstGeom>
          <a:noFill/>
          <a:ln>
            <a:noFill/>
          </a:ln>
        </p:spPr>
        <p:txBody>
          <a:bodyPr anchorCtr="0" anchor="t" bIns="0" lIns="0" spcFirstLastPara="1" rIns="0" wrap="square" tIns="0">
            <a:spAutoFit/>
          </a:bodyPr>
          <a:lstStyle/>
          <a:p>
            <a:pPr indent="0" lvl="0" marL="0" marR="0" rtl="0" algn="l">
              <a:lnSpc>
                <a:spcPct val="125289"/>
              </a:lnSpc>
              <a:spcBef>
                <a:spcPts val="0"/>
              </a:spcBef>
              <a:spcAft>
                <a:spcPts val="0"/>
              </a:spcAft>
              <a:buNone/>
            </a:pPr>
            <a:r>
              <a:rPr b="1" i="0" lang="en-US" sz="5437" u="none" cap="none" strike="noStrike">
                <a:solidFill>
                  <a:srgbClr val="253A7E"/>
                </a:solidFill>
                <a:latin typeface="Bitter"/>
                <a:ea typeface="Bitter"/>
                <a:cs typeface="Bitter"/>
                <a:sym typeface="Bitter"/>
              </a:rPr>
              <a:t>Chiang Mai</a:t>
            </a:r>
            <a:endParaRPr/>
          </a:p>
        </p:txBody>
      </p:sp>
      <p:sp>
        <p:nvSpPr>
          <p:cNvPr id="638" name="Google Shape;638;p31"/>
          <p:cNvSpPr txBox="1"/>
          <p:nvPr/>
        </p:nvSpPr>
        <p:spPr>
          <a:xfrm>
            <a:off x="977798" y="1733848"/>
            <a:ext cx="7825378" cy="989114"/>
          </a:xfrm>
          <a:prstGeom prst="rect">
            <a:avLst/>
          </a:prstGeom>
          <a:noFill/>
          <a:ln>
            <a:noFill/>
          </a:ln>
        </p:spPr>
        <p:txBody>
          <a:bodyPr anchorCtr="0" anchor="t" bIns="0" lIns="0" spcFirstLastPara="1" rIns="0" wrap="square" tIns="0">
            <a:spAutoFit/>
          </a:bodyPr>
          <a:lstStyle/>
          <a:p>
            <a:pPr indent="0" lvl="0" marL="0" marR="0" rtl="0" algn="l">
              <a:lnSpc>
                <a:spcPct val="160036"/>
              </a:lnSpc>
              <a:spcBef>
                <a:spcPts val="0"/>
              </a:spcBef>
              <a:spcAft>
                <a:spcPts val="0"/>
              </a:spcAft>
              <a:buNone/>
            </a:pPr>
            <a:r>
              <a:rPr b="0" i="0" lang="en-US" sz="2187" u="none" cap="none" strike="noStrike">
                <a:solidFill>
                  <a:srgbClr val="000000"/>
                </a:solidFill>
                <a:latin typeface="Bitter"/>
                <a:ea typeface="Bitter"/>
                <a:cs typeface="Bitter"/>
                <a:sym typeface="Bitter"/>
              </a:rPr>
              <a:t>The second largest city in Thailand at 405 km², Chiang Mai has a population of over a million people.</a:t>
            </a:r>
            <a:endParaRPr/>
          </a:p>
        </p:txBody>
      </p:sp>
      <p:sp>
        <p:nvSpPr>
          <p:cNvPr id="639" name="Google Shape;639;p31"/>
          <p:cNvSpPr txBox="1"/>
          <p:nvPr/>
        </p:nvSpPr>
        <p:spPr>
          <a:xfrm>
            <a:off x="977798" y="2879077"/>
            <a:ext cx="7825378" cy="989114"/>
          </a:xfrm>
          <a:prstGeom prst="rect">
            <a:avLst/>
          </a:prstGeom>
          <a:noFill/>
          <a:ln>
            <a:noFill/>
          </a:ln>
        </p:spPr>
        <p:txBody>
          <a:bodyPr anchorCtr="0" anchor="t" bIns="0" lIns="0" spcFirstLastPara="1" rIns="0" wrap="square" tIns="0">
            <a:spAutoFit/>
          </a:bodyPr>
          <a:lstStyle/>
          <a:p>
            <a:pPr indent="0" lvl="0" marL="0" marR="0" rtl="0" algn="l">
              <a:lnSpc>
                <a:spcPct val="160036"/>
              </a:lnSpc>
              <a:spcBef>
                <a:spcPts val="0"/>
              </a:spcBef>
              <a:spcAft>
                <a:spcPts val="0"/>
              </a:spcAft>
              <a:buNone/>
            </a:pPr>
            <a:r>
              <a:rPr b="0" i="0" lang="en-US" sz="2187" u="none" cap="none" strike="noStrike">
                <a:solidFill>
                  <a:srgbClr val="000000"/>
                </a:solidFill>
                <a:latin typeface="Bitter"/>
                <a:ea typeface="Bitter"/>
                <a:cs typeface="Bitter"/>
                <a:sym typeface="Bitter"/>
              </a:rPr>
              <a:t>Located on Thai Highlands and surrounded by mountains and forests, making it a hub for outdoor activities.</a:t>
            </a:r>
            <a:endParaRPr/>
          </a:p>
        </p:txBody>
      </p:sp>
      <p:sp>
        <p:nvSpPr>
          <p:cNvPr id="640" name="Google Shape;640;p31"/>
          <p:cNvSpPr txBox="1"/>
          <p:nvPr/>
        </p:nvSpPr>
        <p:spPr>
          <a:xfrm>
            <a:off x="977798" y="4024306"/>
            <a:ext cx="7825378" cy="989114"/>
          </a:xfrm>
          <a:prstGeom prst="rect">
            <a:avLst/>
          </a:prstGeom>
          <a:noFill/>
          <a:ln>
            <a:noFill/>
          </a:ln>
        </p:spPr>
        <p:txBody>
          <a:bodyPr anchorCtr="0" anchor="t" bIns="0" lIns="0" spcFirstLastPara="1" rIns="0" wrap="square" tIns="0">
            <a:spAutoFit/>
          </a:bodyPr>
          <a:lstStyle/>
          <a:p>
            <a:pPr indent="0" lvl="0" marL="0" marR="0" rtl="0" algn="l">
              <a:lnSpc>
                <a:spcPct val="160036"/>
              </a:lnSpc>
              <a:spcBef>
                <a:spcPts val="0"/>
              </a:spcBef>
              <a:spcAft>
                <a:spcPts val="0"/>
              </a:spcAft>
              <a:buNone/>
            </a:pPr>
            <a:r>
              <a:rPr b="0" i="0" lang="en-US" sz="2187" u="none" cap="none" strike="noStrike">
                <a:solidFill>
                  <a:srgbClr val="000000"/>
                </a:solidFill>
                <a:latin typeface="Bitter"/>
                <a:ea typeface="Bitter"/>
                <a:cs typeface="Bitter"/>
                <a:sym typeface="Bitter"/>
              </a:rPr>
              <a:t>It is home to Chiang Mai University, the leading academic institution of the Northern region.</a:t>
            </a:r>
            <a:endParaRPr/>
          </a:p>
        </p:txBody>
      </p:sp>
      <p:sp>
        <p:nvSpPr>
          <p:cNvPr id="641" name="Google Shape;641;p31"/>
          <p:cNvSpPr txBox="1"/>
          <p:nvPr/>
        </p:nvSpPr>
        <p:spPr>
          <a:xfrm>
            <a:off x="10382988" y="2292553"/>
            <a:ext cx="6048080" cy="542925"/>
          </a:xfrm>
          <a:prstGeom prst="rect">
            <a:avLst/>
          </a:prstGeom>
          <a:noFill/>
          <a:ln>
            <a:noFill/>
          </a:ln>
        </p:spPr>
        <p:txBody>
          <a:bodyPr anchorCtr="0" anchor="t" bIns="0" lIns="0" spcFirstLastPara="1" rIns="0" wrap="square" tIns="0">
            <a:spAutoFit/>
          </a:bodyPr>
          <a:lstStyle/>
          <a:p>
            <a:pPr indent="0" lvl="0" marL="0" marR="0" rtl="0" algn="l">
              <a:lnSpc>
                <a:spcPct val="124984"/>
              </a:lnSpc>
              <a:spcBef>
                <a:spcPts val="0"/>
              </a:spcBef>
              <a:spcAft>
                <a:spcPts val="0"/>
              </a:spcAft>
              <a:buNone/>
            </a:pPr>
            <a:r>
              <a:rPr b="1" i="0" lang="en-US" sz="3250" u="none" cap="none" strike="noStrike">
                <a:solidFill>
                  <a:srgbClr val="253A7E"/>
                </a:solidFill>
                <a:latin typeface="Bitter"/>
                <a:ea typeface="Bitter"/>
                <a:cs typeface="Bitter"/>
                <a:sym typeface="Bitter"/>
              </a:rPr>
              <a:t>Where is Chiang Mai province?</a:t>
            </a:r>
            <a:endParaRPr/>
          </a:p>
        </p:txBody>
      </p:sp>
      <p:sp>
        <p:nvSpPr>
          <p:cNvPr descr="preencoded.png" id="642" name="Google Shape;642;p31"/>
          <p:cNvSpPr/>
          <p:nvPr/>
        </p:nvSpPr>
        <p:spPr>
          <a:xfrm>
            <a:off x="11909222" y="3177626"/>
            <a:ext cx="2995612" cy="5265992"/>
          </a:xfrm>
          <a:custGeom>
            <a:rect b="b" l="l" r="r" t="t"/>
            <a:pathLst>
              <a:path extrusionOk="0" h="7021322" w="3994150">
                <a:moveTo>
                  <a:pt x="190500" y="0"/>
                </a:moveTo>
                <a:lnTo>
                  <a:pt x="3803650" y="0"/>
                </a:lnTo>
                <a:cubicBezTo>
                  <a:pt x="3908860" y="0"/>
                  <a:pt x="3994150" y="85290"/>
                  <a:pt x="3994150" y="190500"/>
                </a:cubicBezTo>
                <a:lnTo>
                  <a:pt x="3994150" y="6830822"/>
                </a:lnTo>
                <a:cubicBezTo>
                  <a:pt x="3994150" y="6936032"/>
                  <a:pt x="3908860" y="7021322"/>
                  <a:pt x="3803650" y="7021322"/>
                </a:cubicBezTo>
                <a:lnTo>
                  <a:pt x="190500" y="7021322"/>
                </a:lnTo>
                <a:cubicBezTo>
                  <a:pt x="139976" y="7021322"/>
                  <a:pt x="91522" y="7001252"/>
                  <a:pt x="55796" y="6965526"/>
                </a:cubicBezTo>
                <a:cubicBezTo>
                  <a:pt x="20070" y="6929800"/>
                  <a:pt x="0" y="6881346"/>
                  <a:pt x="0" y="6830822"/>
                </a:cubicBezTo>
                <a:lnTo>
                  <a:pt x="0" y="190500"/>
                </a:lnTo>
                <a:cubicBezTo>
                  <a:pt x="0" y="85290"/>
                  <a:pt x="85290" y="0"/>
                  <a:pt x="190500" y="0"/>
                </a:cubicBezTo>
                <a:close/>
              </a:path>
            </a:pathLst>
          </a:custGeom>
          <a:blipFill rotWithShape="1">
            <a:blip r:embed="rId4">
              <a:alphaModFix/>
            </a:blip>
            <a:stretch>
              <a:fillRect b="0" l="-66" r="-66"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preencoded.png" id="643" name="Google Shape;643;p31"/>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
        <p:nvSpPr>
          <p:cNvPr id="644" name="Google Shape;644;p31"/>
          <p:cNvSpPr txBox="1"/>
          <p:nvPr/>
        </p:nvSpPr>
        <p:spPr>
          <a:xfrm>
            <a:off x="977798" y="5242020"/>
            <a:ext cx="6052691" cy="604224"/>
          </a:xfrm>
          <a:prstGeom prst="rect">
            <a:avLst/>
          </a:prstGeom>
          <a:noFill/>
          <a:ln>
            <a:noFill/>
          </a:ln>
        </p:spPr>
        <p:txBody>
          <a:bodyPr anchorCtr="0" anchor="t" bIns="0" lIns="0" spcFirstLastPara="1" rIns="0" wrap="square" tIns="0">
            <a:spAutoFit/>
          </a:bodyPr>
          <a:lstStyle/>
          <a:p>
            <a:pPr indent="0" lvl="0" marL="0" marR="0" rtl="0" algn="l">
              <a:lnSpc>
                <a:spcPct val="125295"/>
              </a:lnSpc>
              <a:spcBef>
                <a:spcPts val="0"/>
              </a:spcBef>
              <a:spcAft>
                <a:spcPts val="0"/>
              </a:spcAft>
              <a:buNone/>
            </a:pPr>
            <a:r>
              <a:rPr b="1" i="0" lang="en-US" sz="3637" u="none" cap="none" strike="noStrike">
                <a:solidFill>
                  <a:srgbClr val="253A7E"/>
                </a:solidFill>
                <a:latin typeface="Bitter"/>
                <a:ea typeface="Bitter"/>
                <a:cs typeface="Bitter"/>
                <a:sym typeface="Bitter"/>
              </a:rPr>
              <a:t>International Recognition</a:t>
            </a:r>
            <a:endParaRPr/>
          </a:p>
        </p:txBody>
      </p:sp>
      <p:sp>
        <p:nvSpPr>
          <p:cNvPr id="645" name="Google Shape;645;p31"/>
          <p:cNvSpPr txBox="1"/>
          <p:nvPr/>
        </p:nvSpPr>
        <p:spPr>
          <a:xfrm>
            <a:off x="977798" y="5998644"/>
            <a:ext cx="9690918" cy="3384550"/>
          </a:xfrm>
          <a:prstGeom prst="rect">
            <a:avLst/>
          </a:prstGeom>
          <a:noFill/>
          <a:ln>
            <a:noFill/>
          </a:ln>
        </p:spPr>
        <p:txBody>
          <a:bodyPr anchorCtr="0" anchor="t" bIns="0" lIns="0" spcFirstLastPara="1" rIns="0" wrap="square" tIns="0">
            <a:spAutoFit/>
          </a:bodyPr>
          <a:lstStyle/>
          <a:p>
            <a:pPr indent="0" lvl="0" marL="0" marR="0" rtl="0" algn="l">
              <a:lnSpc>
                <a:spcPct val="160036"/>
              </a:lnSpc>
              <a:spcBef>
                <a:spcPts val="0"/>
              </a:spcBef>
              <a:spcAft>
                <a:spcPts val="0"/>
              </a:spcAft>
              <a:buNone/>
            </a:pPr>
            <a:r>
              <a:rPr b="1" i="0" lang="en-US" sz="2187" u="none" cap="none" strike="noStrike">
                <a:solidFill>
                  <a:srgbClr val="000000"/>
                </a:solidFill>
                <a:latin typeface="Bitter"/>
                <a:ea typeface="Bitter"/>
                <a:cs typeface="Bitter"/>
                <a:sym typeface="Bitter"/>
              </a:rPr>
              <a:t>Forbes</a:t>
            </a:r>
            <a:r>
              <a:rPr b="0" i="0" lang="en-US" sz="2187" u="none" cap="none" strike="noStrike">
                <a:solidFill>
                  <a:srgbClr val="000000"/>
                </a:solidFill>
                <a:latin typeface="Bitter"/>
                <a:ea typeface="Bitter"/>
                <a:cs typeface="Bitter"/>
                <a:sym typeface="Bitter"/>
              </a:rPr>
              <a:t> named Chiang Mai one of the world’s eight leading destinations for digital nomads and creators, highlighting its co-working spaces, café culture, infrastructure, creative ecosystem, and growing role as a MICE city.</a:t>
            </a:r>
            <a:endParaRPr/>
          </a:p>
          <a:p>
            <a:pPr indent="0" lvl="0" marL="0" marR="0" rtl="0" algn="l">
              <a:lnSpc>
                <a:spcPct val="108001"/>
              </a:lnSpc>
              <a:spcBef>
                <a:spcPts val="0"/>
              </a:spcBef>
              <a:spcAft>
                <a:spcPts val="0"/>
              </a:spcAft>
              <a:buNone/>
            </a:pPr>
            <a:r>
              <a:t/>
            </a:r>
            <a:endParaRPr b="0" i="0" sz="2187" u="none" cap="none" strike="noStrike">
              <a:solidFill>
                <a:srgbClr val="000000"/>
              </a:solidFill>
              <a:latin typeface="Bitter"/>
              <a:ea typeface="Bitter"/>
              <a:cs typeface="Bitter"/>
              <a:sym typeface="Bitter"/>
            </a:endParaRPr>
          </a:p>
          <a:p>
            <a:pPr indent="0" lvl="0" marL="0" marR="0" rtl="0" algn="l">
              <a:lnSpc>
                <a:spcPct val="160036"/>
              </a:lnSpc>
              <a:spcBef>
                <a:spcPts val="0"/>
              </a:spcBef>
              <a:spcAft>
                <a:spcPts val="0"/>
              </a:spcAft>
              <a:buNone/>
            </a:pPr>
            <a:r>
              <a:rPr b="1" i="0" lang="en-US" sz="2187" u="none" cap="none" strike="noStrike">
                <a:solidFill>
                  <a:srgbClr val="000000"/>
                </a:solidFill>
                <a:latin typeface="Bitter"/>
                <a:ea typeface="Bitter"/>
                <a:cs typeface="Bitter"/>
                <a:sym typeface="Bitter"/>
              </a:rPr>
              <a:t>Travel + Leisure </a:t>
            </a:r>
            <a:r>
              <a:rPr b="0" i="0" lang="en-US" sz="2187" u="none" cap="none" strike="noStrike">
                <a:solidFill>
                  <a:srgbClr val="000000"/>
                </a:solidFill>
                <a:latin typeface="Bitter"/>
                <a:ea typeface="Bitter"/>
                <a:cs typeface="Bitter"/>
                <a:sym typeface="Bitter"/>
              </a:rPr>
              <a:t>ranked Chiang Mai as the 3rd best city in the world in its World’s Best Awards 2026, based on reader votes evaluating landmarks, culture, food, friendliness, shopping, and overall value.</a:t>
            </a:r>
            <a:endParaRPr/>
          </a:p>
        </p:txBody>
      </p:sp>
      <p:sp>
        <p:nvSpPr>
          <p:cNvPr id="646" name="Google Shape;646;p31"/>
          <p:cNvSpPr txBox="1"/>
          <p:nvPr/>
        </p:nvSpPr>
        <p:spPr>
          <a:xfrm>
            <a:off x="7471881" y="8720455"/>
            <a:ext cx="9903220" cy="1009015"/>
          </a:xfrm>
          <a:prstGeom prst="rect">
            <a:avLst/>
          </a:prstGeom>
          <a:noFill/>
          <a:ln>
            <a:noFill/>
          </a:ln>
        </p:spPr>
        <p:txBody>
          <a:bodyPr anchorCtr="0" anchor="t" bIns="0" lIns="0" spcFirstLastPara="1" rIns="0" wrap="square" tIns="0">
            <a:spAutoFit/>
          </a:bodyPr>
          <a:lstStyle/>
          <a:p>
            <a:pPr indent="0" lvl="0" marL="0" marR="0" rtl="0" algn="r">
              <a:lnSpc>
                <a:spcPct val="160000"/>
              </a:lnSpc>
              <a:spcBef>
                <a:spcPts val="0"/>
              </a:spcBef>
              <a:spcAft>
                <a:spcPts val="0"/>
              </a:spcAft>
              <a:buNone/>
            </a:pPr>
            <a:r>
              <a:rPr b="0" i="0" lang="en-US" sz="1700" u="none" cap="none" strike="noStrike">
                <a:solidFill>
                  <a:srgbClr val="000000"/>
                </a:solidFill>
                <a:latin typeface="Bitter"/>
                <a:ea typeface="Bitter"/>
                <a:cs typeface="Bitter"/>
                <a:sym typeface="Bitter"/>
              </a:rPr>
              <a:t>Source: Forbes, reported by </a:t>
            </a:r>
            <a:r>
              <a:rPr b="0" i="0" lang="en-US" sz="1700" u="sng" cap="none" strike="noStrike">
                <a:solidFill>
                  <a:srgbClr val="000000"/>
                </a:solidFill>
                <a:latin typeface="Bitter"/>
                <a:ea typeface="Bitter"/>
                <a:cs typeface="Bitter"/>
                <a:sym typeface="Bitter"/>
                <a:hlinkClick r:id="rId6">
                  <a:extLst>
                    <a:ext uri="{A12FA001-AC4F-418D-AE19-62706E023703}">
                      <ahyp:hlinkClr val="tx"/>
                    </a:ext>
                  </a:extLst>
                </a:hlinkClick>
              </a:rPr>
              <a:t>Bangkok Post</a:t>
            </a:r>
            <a:r>
              <a:rPr b="0" i="0" lang="en-US" sz="1700" u="none" cap="none" strike="noStrike">
                <a:solidFill>
                  <a:srgbClr val="000000"/>
                </a:solidFill>
                <a:latin typeface="Bitter"/>
                <a:ea typeface="Bitter"/>
                <a:cs typeface="Bitter"/>
                <a:sym typeface="Bitter"/>
              </a:rPr>
              <a:t>,</a:t>
            </a:r>
            <a:endParaRPr/>
          </a:p>
          <a:p>
            <a:pPr indent="0" lvl="0" marL="0" marR="0" rtl="0" algn="r">
              <a:lnSpc>
                <a:spcPct val="160000"/>
              </a:lnSpc>
              <a:spcBef>
                <a:spcPts val="0"/>
              </a:spcBef>
              <a:spcAft>
                <a:spcPts val="0"/>
              </a:spcAft>
              <a:buNone/>
            </a:pPr>
            <a:r>
              <a:rPr b="0" i="0" lang="en-US" sz="1700" u="sng" cap="none" strike="noStrike">
                <a:solidFill>
                  <a:srgbClr val="000000"/>
                </a:solidFill>
                <a:latin typeface="Bitter"/>
                <a:ea typeface="Bitter"/>
                <a:cs typeface="Bitter"/>
                <a:sym typeface="Bitter"/>
                <a:hlinkClick r:id="rId7">
                  <a:extLst>
                    <a:ext uri="{A12FA001-AC4F-418D-AE19-62706E023703}">
                      <ahyp:hlinkClr val="tx"/>
                    </a:ext>
                  </a:extLst>
                </a:hlinkClick>
              </a:rPr>
              <a:t>TravelandLeisure</a:t>
            </a:r>
            <a:endParaRPr/>
          </a:p>
          <a:p>
            <a:pPr indent="0" lvl="0" marL="0" marR="0" rtl="0" algn="r">
              <a:lnSpc>
                <a:spcPct val="160000"/>
              </a:lnSpc>
              <a:spcBef>
                <a:spcPts val="0"/>
              </a:spcBef>
              <a:spcAft>
                <a:spcPts val="0"/>
              </a:spcAft>
              <a:buNone/>
            </a:pPr>
            <a:r>
              <a:rPr b="0" i="0" lang="en-US" sz="1700" u="none" cap="none" strike="noStrike">
                <a:solidFill>
                  <a:srgbClr val="000000"/>
                </a:solidFill>
                <a:latin typeface="Bitter"/>
                <a:ea typeface="Bitter"/>
                <a:cs typeface="Bitter"/>
                <a:sym typeface="Bitter"/>
              </a:rPr>
              <a:t>Photo credit: Agoda, NordNordWest1</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54" name="Shape 654"/>
        <p:cNvGrpSpPr/>
        <p:nvPr/>
      </p:nvGrpSpPr>
      <p:grpSpPr>
        <a:xfrm>
          <a:off x="0" y="0"/>
          <a:ext cx="0" cy="0"/>
          <a:chOff x="0" y="0"/>
          <a:chExt cx="0" cy="0"/>
        </a:xfrm>
      </p:grpSpPr>
      <p:sp>
        <p:nvSpPr>
          <p:cNvPr id="655" name="Google Shape;655;p32"/>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656" name="Google Shape;656;p32"/>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657" name="Google Shape;657;p32"/>
          <p:cNvSpPr txBox="1"/>
          <p:nvPr/>
        </p:nvSpPr>
        <p:spPr>
          <a:xfrm>
            <a:off x="981370" y="815873"/>
            <a:ext cx="8417123" cy="857568"/>
          </a:xfrm>
          <a:prstGeom prst="rect">
            <a:avLst/>
          </a:prstGeom>
          <a:noFill/>
          <a:ln>
            <a:noFill/>
          </a:ln>
        </p:spPr>
        <p:txBody>
          <a:bodyPr anchorCtr="0" anchor="t" bIns="0" lIns="0" spcFirstLastPara="1" rIns="0" wrap="square" tIns="0">
            <a:spAutoFit/>
          </a:bodyPr>
          <a:lstStyle/>
          <a:p>
            <a:pPr indent="0" lvl="0" marL="0" marR="0" rtl="0" algn="l">
              <a:lnSpc>
                <a:spcPct val="125004"/>
              </a:lnSpc>
              <a:spcBef>
                <a:spcPts val="0"/>
              </a:spcBef>
              <a:spcAft>
                <a:spcPts val="0"/>
              </a:spcAft>
              <a:buNone/>
            </a:pPr>
            <a:r>
              <a:rPr b="1" i="0" lang="en-US" sz="5199" u="none" cap="none" strike="noStrike">
                <a:solidFill>
                  <a:srgbClr val="253A7E"/>
                </a:solidFill>
                <a:latin typeface="Bitter"/>
                <a:ea typeface="Bitter"/>
                <a:cs typeface="Bitter"/>
                <a:sym typeface="Bitter"/>
              </a:rPr>
              <a:t>Landmarks in Chiang Mai</a:t>
            </a:r>
            <a:endParaRPr/>
          </a:p>
        </p:txBody>
      </p:sp>
      <p:sp>
        <p:nvSpPr>
          <p:cNvPr descr="preencoded.png" id="658" name="Google Shape;658;p32"/>
          <p:cNvSpPr/>
          <p:nvPr/>
        </p:nvSpPr>
        <p:spPr>
          <a:xfrm>
            <a:off x="990895" y="2100427"/>
            <a:ext cx="10228026" cy="6321107"/>
          </a:xfrm>
          <a:custGeom>
            <a:rect b="b" l="l" r="r" t="t"/>
            <a:pathLst>
              <a:path extrusionOk="0" h="4291584" w="6944106">
                <a:moveTo>
                  <a:pt x="0" y="0"/>
                </a:moveTo>
                <a:lnTo>
                  <a:pt x="6944106" y="0"/>
                </a:lnTo>
                <a:lnTo>
                  <a:pt x="6944106" y="4291584"/>
                </a:lnTo>
                <a:lnTo>
                  <a:pt x="0" y="4291584"/>
                </a:lnTo>
                <a:lnTo>
                  <a:pt x="0" y="0"/>
                </a:lnTo>
                <a:close/>
              </a:path>
            </a:pathLst>
          </a:custGeom>
          <a:blipFill rotWithShape="1">
            <a:blip r:embed="rId3">
              <a:alphaModFix/>
            </a:blip>
            <a:stretch>
              <a:fillRect b="0" l="-8" r="-8" t="0"/>
            </a:stretch>
          </a:blipFill>
          <a:ln>
            <a:noFill/>
          </a:ln>
        </p:spPr>
      </p:sp>
      <p:sp>
        <p:nvSpPr>
          <p:cNvPr id="659" name="Google Shape;659;p32"/>
          <p:cNvSpPr txBox="1"/>
          <p:nvPr/>
        </p:nvSpPr>
        <p:spPr>
          <a:xfrm>
            <a:off x="12424269" y="3650202"/>
            <a:ext cx="3764831" cy="583589"/>
          </a:xfrm>
          <a:prstGeom prst="rect">
            <a:avLst/>
          </a:prstGeom>
          <a:noFill/>
          <a:ln>
            <a:noFill/>
          </a:ln>
        </p:spPr>
        <p:txBody>
          <a:bodyPr anchorCtr="0" anchor="t" bIns="0" lIns="0" spcFirstLastPara="1" rIns="0" wrap="square" tIns="0">
            <a:spAutoFit/>
          </a:bodyPr>
          <a:lstStyle/>
          <a:p>
            <a:pPr indent="0" lvl="0" marL="0" marR="0" rtl="0" algn="ctr">
              <a:lnSpc>
                <a:spcPct val="126914"/>
              </a:lnSpc>
              <a:spcBef>
                <a:spcPts val="0"/>
              </a:spcBef>
              <a:spcAft>
                <a:spcPts val="0"/>
              </a:spcAft>
              <a:buNone/>
            </a:pPr>
            <a:r>
              <a:rPr b="1" i="0" lang="en-US" sz="3500" u="none" cap="none" strike="noStrike">
                <a:solidFill>
                  <a:srgbClr val="000000"/>
                </a:solidFill>
                <a:latin typeface="Bitter"/>
                <a:ea typeface="Bitter"/>
                <a:cs typeface="Bitter"/>
                <a:sym typeface="Bitter"/>
              </a:rPr>
              <a:t>Wat Chedi Luang</a:t>
            </a:r>
            <a:endParaRPr/>
          </a:p>
        </p:txBody>
      </p:sp>
      <p:sp>
        <p:nvSpPr>
          <p:cNvPr id="660" name="Google Shape;660;p32"/>
          <p:cNvSpPr txBox="1"/>
          <p:nvPr/>
        </p:nvSpPr>
        <p:spPr>
          <a:xfrm>
            <a:off x="11500220" y="4582143"/>
            <a:ext cx="5612929" cy="1879776"/>
          </a:xfrm>
          <a:prstGeom prst="rect">
            <a:avLst/>
          </a:prstGeom>
          <a:noFill/>
          <a:ln>
            <a:noFill/>
          </a:ln>
        </p:spPr>
        <p:txBody>
          <a:bodyPr anchorCtr="0" anchor="t" bIns="0" lIns="0" spcFirstLastPara="1" rIns="0" wrap="square" tIns="0">
            <a:spAutoFit/>
          </a:bodyPr>
          <a:lstStyle/>
          <a:p>
            <a:pPr indent="0" lvl="0" marL="0" marR="0" rtl="0" algn="ctr">
              <a:lnSpc>
                <a:spcPct val="159974"/>
              </a:lnSpc>
              <a:spcBef>
                <a:spcPts val="0"/>
              </a:spcBef>
              <a:spcAft>
                <a:spcPts val="0"/>
              </a:spcAft>
              <a:buNone/>
            </a:pPr>
            <a:r>
              <a:rPr b="0" i="0" lang="en-US" sz="2371" u="none" cap="none" strike="noStrike">
                <a:solidFill>
                  <a:srgbClr val="000000"/>
                </a:solidFill>
                <a:latin typeface="Bitter"/>
                <a:ea typeface="Bitter"/>
                <a:cs typeface="Bitter"/>
                <a:sym typeface="Bitter"/>
              </a:rPr>
              <a:t>A historic temple known for its massive Lanna-style </a:t>
            </a:r>
            <a:r>
              <a:rPr b="0" i="1" lang="en-US" sz="2371" u="none" cap="none" strike="noStrike">
                <a:solidFill>
                  <a:srgbClr val="000000"/>
                </a:solidFill>
                <a:latin typeface="Bitter"/>
                <a:ea typeface="Bitter"/>
                <a:cs typeface="Bitter"/>
                <a:sym typeface="Bitter"/>
              </a:rPr>
              <a:t>chedi </a:t>
            </a:r>
            <a:r>
              <a:rPr b="0" i="0" lang="en-US" sz="2371" u="none" cap="none" strike="noStrike">
                <a:solidFill>
                  <a:srgbClr val="000000"/>
                </a:solidFill>
                <a:latin typeface="Bitter"/>
                <a:ea typeface="Bitter"/>
                <a:cs typeface="Bitter"/>
                <a:sym typeface="Bitter"/>
              </a:rPr>
              <a:t>(pagoda), which once housed the revered Emerald Buddha. </a:t>
            </a:r>
            <a:endParaRPr/>
          </a:p>
        </p:txBody>
      </p:sp>
      <p:sp>
        <p:nvSpPr>
          <p:cNvPr id="661" name="Google Shape;661;p32"/>
          <p:cNvSpPr txBox="1"/>
          <p:nvPr/>
        </p:nvSpPr>
        <p:spPr>
          <a:xfrm>
            <a:off x="981370" y="9026423"/>
            <a:ext cx="16325259" cy="328613"/>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Flickr</a:t>
            </a:r>
            <a:endParaRPr/>
          </a:p>
        </p:txBody>
      </p:sp>
      <p:sp>
        <p:nvSpPr>
          <p:cNvPr descr="preencoded.png" id="662" name="Google Shape;662;p32"/>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70" name="Shape 670"/>
        <p:cNvGrpSpPr/>
        <p:nvPr/>
      </p:nvGrpSpPr>
      <p:grpSpPr>
        <a:xfrm>
          <a:off x="0" y="0"/>
          <a:ext cx="0" cy="0"/>
          <a:chOff x="0" y="0"/>
          <a:chExt cx="0" cy="0"/>
        </a:xfrm>
      </p:grpSpPr>
      <p:sp>
        <p:nvSpPr>
          <p:cNvPr id="671" name="Google Shape;671;p33"/>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672" name="Google Shape;672;p33"/>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673" name="Google Shape;673;p33"/>
          <p:cNvSpPr txBox="1"/>
          <p:nvPr/>
        </p:nvSpPr>
        <p:spPr>
          <a:xfrm>
            <a:off x="981370" y="815873"/>
            <a:ext cx="8417123" cy="857568"/>
          </a:xfrm>
          <a:prstGeom prst="rect">
            <a:avLst/>
          </a:prstGeom>
          <a:noFill/>
          <a:ln>
            <a:noFill/>
          </a:ln>
        </p:spPr>
        <p:txBody>
          <a:bodyPr anchorCtr="0" anchor="t" bIns="0" lIns="0" spcFirstLastPara="1" rIns="0" wrap="square" tIns="0">
            <a:spAutoFit/>
          </a:bodyPr>
          <a:lstStyle/>
          <a:p>
            <a:pPr indent="0" lvl="0" marL="0" marR="0" rtl="0" algn="l">
              <a:lnSpc>
                <a:spcPct val="125004"/>
              </a:lnSpc>
              <a:spcBef>
                <a:spcPts val="0"/>
              </a:spcBef>
              <a:spcAft>
                <a:spcPts val="0"/>
              </a:spcAft>
              <a:buNone/>
            </a:pPr>
            <a:r>
              <a:rPr b="1" i="0" lang="en-US" sz="5199" u="none" cap="none" strike="noStrike">
                <a:solidFill>
                  <a:srgbClr val="253A7E"/>
                </a:solidFill>
                <a:latin typeface="Bitter"/>
                <a:ea typeface="Bitter"/>
                <a:cs typeface="Bitter"/>
                <a:sym typeface="Bitter"/>
              </a:rPr>
              <a:t>Landmarks in Chiang Mai</a:t>
            </a:r>
            <a:endParaRPr/>
          </a:p>
        </p:txBody>
      </p:sp>
      <p:sp>
        <p:nvSpPr>
          <p:cNvPr id="674" name="Google Shape;674;p33"/>
          <p:cNvSpPr/>
          <p:nvPr/>
        </p:nvSpPr>
        <p:spPr>
          <a:xfrm>
            <a:off x="7337133" y="2317217"/>
            <a:ext cx="9922148" cy="6132069"/>
          </a:xfrm>
          <a:custGeom>
            <a:rect b="b" l="l" r="r" t="t"/>
            <a:pathLst>
              <a:path extrusionOk="0" h="4291584" w="6944106">
                <a:moveTo>
                  <a:pt x="99992" y="0"/>
                </a:moveTo>
                <a:lnTo>
                  <a:pt x="6844114" y="0"/>
                </a:lnTo>
                <a:cubicBezTo>
                  <a:pt x="6870633" y="0"/>
                  <a:pt x="6896067" y="10535"/>
                  <a:pt x="6914819" y="29287"/>
                </a:cubicBezTo>
                <a:cubicBezTo>
                  <a:pt x="6933571" y="48039"/>
                  <a:pt x="6944106" y="73473"/>
                  <a:pt x="6944106" y="99992"/>
                </a:cubicBezTo>
                <a:lnTo>
                  <a:pt x="6944106" y="4191592"/>
                </a:lnTo>
                <a:cubicBezTo>
                  <a:pt x="6944106" y="4218112"/>
                  <a:pt x="6933571" y="4243545"/>
                  <a:pt x="6914819" y="4262297"/>
                </a:cubicBezTo>
                <a:cubicBezTo>
                  <a:pt x="6896067" y="4281049"/>
                  <a:pt x="6870633" y="4291584"/>
                  <a:pt x="6844114" y="4291584"/>
                </a:cubicBezTo>
                <a:lnTo>
                  <a:pt x="99992" y="4291584"/>
                </a:lnTo>
                <a:cubicBezTo>
                  <a:pt x="44768" y="4291584"/>
                  <a:pt x="0" y="4246816"/>
                  <a:pt x="0" y="4191592"/>
                </a:cubicBezTo>
                <a:lnTo>
                  <a:pt x="0" y="99992"/>
                </a:lnTo>
                <a:cubicBezTo>
                  <a:pt x="0" y="73473"/>
                  <a:pt x="10535" y="48039"/>
                  <a:pt x="29287" y="29287"/>
                </a:cubicBezTo>
                <a:cubicBezTo>
                  <a:pt x="48039" y="10535"/>
                  <a:pt x="73473" y="0"/>
                  <a:pt x="99992" y="0"/>
                </a:cubicBezTo>
                <a:close/>
              </a:path>
            </a:pathLst>
          </a:custGeom>
          <a:blipFill rotWithShape="1">
            <a:blip r:embed="rId3">
              <a:alphaModFix/>
            </a:blip>
            <a:stretch>
              <a:fillRect b="-7662" l="0" r="0" t="-7662"/>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33"/>
          <p:cNvSpPr txBox="1"/>
          <p:nvPr/>
        </p:nvSpPr>
        <p:spPr>
          <a:xfrm>
            <a:off x="2729140" y="3355217"/>
            <a:ext cx="2429173" cy="583589"/>
          </a:xfrm>
          <a:prstGeom prst="rect">
            <a:avLst/>
          </a:prstGeom>
          <a:noFill/>
          <a:ln>
            <a:noFill/>
          </a:ln>
        </p:spPr>
        <p:txBody>
          <a:bodyPr anchorCtr="0" anchor="t" bIns="0" lIns="0" spcFirstLastPara="1" rIns="0" wrap="square" tIns="0">
            <a:spAutoFit/>
          </a:bodyPr>
          <a:lstStyle/>
          <a:p>
            <a:pPr indent="0" lvl="0" marL="0" marR="0" rtl="0" algn="ctr">
              <a:lnSpc>
                <a:spcPct val="126914"/>
              </a:lnSpc>
              <a:spcBef>
                <a:spcPts val="0"/>
              </a:spcBef>
              <a:spcAft>
                <a:spcPts val="0"/>
              </a:spcAft>
              <a:buNone/>
            </a:pPr>
            <a:r>
              <a:rPr b="1" i="0" lang="en-US" sz="3500" u="none" cap="none" strike="noStrike">
                <a:solidFill>
                  <a:srgbClr val="000000"/>
                </a:solidFill>
                <a:latin typeface="Bitter"/>
                <a:ea typeface="Bitter"/>
                <a:cs typeface="Bitter"/>
                <a:sym typeface="Bitter"/>
              </a:rPr>
              <a:t>Doi Suthep</a:t>
            </a:r>
            <a:endParaRPr/>
          </a:p>
        </p:txBody>
      </p:sp>
      <p:sp>
        <p:nvSpPr>
          <p:cNvPr id="676" name="Google Shape;676;p33"/>
          <p:cNvSpPr txBox="1"/>
          <p:nvPr/>
        </p:nvSpPr>
        <p:spPr>
          <a:xfrm>
            <a:off x="1339682" y="4236618"/>
            <a:ext cx="5208089" cy="2198053"/>
          </a:xfrm>
          <a:prstGeom prst="rect">
            <a:avLst/>
          </a:prstGeom>
          <a:noFill/>
          <a:ln>
            <a:noFill/>
          </a:ln>
        </p:spPr>
        <p:txBody>
          <a:bodyPr anchorCtr="0" anchor="t" bIns="0" lIns="0" spcFirstLastPara="1" rIns="0" wrap="square" tIns="0">
            <a:spAutoFit/>
          </a:bodyPr>
          <a:lstStyle/>
          <a:p>
            <a:pPr indent="0" lvl="0" marL="0" marR="0" rtl="0" algn="ctr">
              <a:lnSpc>
                <a:spcPct val="160027"/>
              </a:lnSpc>
              <a:spcBef>
                <a:spcPts val="0"/>
              </a:spcBef>
              <a:spcAft>
                <a:spcPts val="0"/>
              </a:spcAft>
              <a:buNone/>
            </a:pPr>
            <a:r>
              <a:rPr b="0" i="0" lang="en-US" sz="2199" u="none" cap="none" strike="noStrike">
                <a:solidFill>
                  <a:srgbClr val="000000"/>
                </a:solidFill>
                <a:latin typeface="Bitter"/>
                <a:ea typeface="Bitter"/>
                <a:cs typeface="Bitter"/>
                <a:sym typeface="Bitter"/>
              </a:rPr>
              <a:t>A </a:t>
            </a:r>
            <a:r>
              <a:rPr b="0" i="1" lang="en-US" sz="2199" u="none" cap="none" strike="noStrike">
                <a:solidFill>
                  <a:srgbClr val="000000"/>
                </a:solidFill>
                <a:latin typeface="Bitter"/>
                <a:ea typeface="Bitter"/>
                <a:cs typeface="Bitter"/>
                <a:sym typeface="Bitter"/>
              </a:rPr>
              <a:t>doi </a:t>
            </a:r>
            <a:r>
              <a:rPr b="0" i="0" lang="en-US" sz="2199" u="none" cap="none" strike="noStrike">
                <a:solidFill>
                  <a:srgbClr val="000000"/>
                </a:solidFill>
                <a:latin typeface="Bitter"/>
                <a:ea typeface="Bitter"/>
                <a:cs typeface="Bitter"/>
                <a:sym typeface="Bitter"/>
              </a:rPr>
              <a:t>(mountain) overlooking Chiang Mai, it hosts a sacred temple with a golden pagoda and panoramic views of the city. The site is a major pilgrimage destination in Thailand. </a:t>
            </a:r>
            <a:endParaRPr/>
          </a:p>
        </p:txBody>
      </p:sp>
      <p:sp>
        <p:nvSpPr>
          <p:cNvPr id="677" name="Google Shape;677;p33"/>
          <p:cNvSpPr txBox="1"/>
          <p:nvPr/>
        </p:nvSpPr>
        <p:spPr>
          <a:xfrm>
            <a:off x="981370" y="9026423"/>
            <a:ext cx="16325259" cy="328613"/>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Wikipedia</a:t>
            </a:r>
            <a:endParaRPr/>
          </a:p>
        </p:txBody>
      </p:sp>
      <p:sp>
        <p:nvSpPr>
          <p:cNvPr descr="preencoded.png" id="678" name="Google Shape;678;p33"/>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86" name="Shape 686"/>
        <p:cNvGrpSpPr/>
        <p:nvPr/>
      </p:nvGrpSpPr>
      <p:grpSpPr>
        <a:xfrm>
          <a:off x="0" y="0"/>
          <a:ext cx="0" cy="0"/>
          <a:chOff x="0" y="0"/>
          <a:chExt cx="0" cy="0"/>
        </a:xfrm>
      </p:grpSpPr>
      <p:sp>
        <p:nvSpPr>
          <p:cNvPr id="687" name="Google Shape;687;p34"/>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688" name="Google Shape;688;p34"/>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689" name="Google Shape;689;p34"/>
          <p:cNvSpPr txBox="1"/>
          <p:nvPr/>
        </p:nvSpPr>
        <p:spPr>
          <a:xfrm>
            <a:off x="1028700" y="1019023"/>
            <a:ext cx="8417123" cy="857568"/>
          </a:xfrm>
          <a:prstGeom prst="rect">
            <a:avLst/>
          </a:prstGeom>
          <a:noFill/>
          <a:ln>
            <a:noFill/>
          </a:ln>
        </p:spPr>
        <p:txBody>
          <a:bodyPr anchorCtr="0" anchor="t" bIns="0" lIns="0" spcFirstLastPara="1" rIns="0" wrap="square" tIns="0">
            <a:spAutoFit/>
          </a:bodyPr>
          <a:lstStyle/>
          <a:p>
            <a:pPr indent="0" lvl="0" marL="0" marR="0" rtl="0" algn="l">
              <a:lnSpc>
                <a:spcPct val="125004"/>
              </a:lnSpc>
              <a:spcBef>
                <a:spcPts val="0"/>
              </a:spcBef>
              <a:spcAft>
                <a:spcPts val="0"/>
              </a:spcAft>
              <a:buNone/>
            </a:pPr>
            <a:r>
              <a:rPr b="1" i="0" lang="en-US" sz="5199" u="none" cap="none" strike="noStrike">
                <a:solidFill>
                  <a:srgbClr val="253A7E"/>
                </a:solidFill>
                <a:latin typeface="Bitter"/>
                <a:ea typeface="Bitter"/>
                <a:cs typeface="Bitter"/>
                <a:sym typeface="Bitter"/>
              </a:rPr>
              <a:t>Landmarks in Chiang Mai</a:t>
            </a:r>
            <a:endParaRPr/>
          </a:p>
        </p:txBody>
      </p:sp>
      <p:sp>
        <p:nvSpPr>
          <p:cNvPr descr="preencoded.png" id="690" name="Google Shape;690;p34"/>
          <p:cNvSpPr/>
          <p:nvPr/>
        </p:nvSpPr>
        <p:spPr>
          <a:xfrm>
            <a:off x="1028700" y="2374882"/>
            <a:ext cx="9735538" cy="6016741"/>
          </a:xfrm>
          <a:custGeom>
            <a:rect b="b" l="l" r="r" t="t"/>
            <a:pathLst>
              <a:path extrusionOk="0" h="4291584" w="6944106">
                <a:moveTo>
                  <a:pt x="0" y="0"/>
                </a:moveTo>
                <a:lnTo>
                  <a:pt x="6944106" y="0"/>
                </a:lnTo>
                <a:lnTo>
                  <a:pt x="6944106" y="4291584"/>
                </a:lnTo>
                <a:lnTo>
                  <a:pt x="0" y="4291584"/>
                </a:lnTo>
                <a:lnTo>
                  <a:pt x="0" y="0"/>
                </a:lnTo>
                <a:close/>
              </a:path>
            </a:pathLst>
          </a:custGeom>
          <a:blipFill rotWithShape="1">
            <a:blip r:embed="rId3">
              <a:alphaModFix/>
            </a:blip>
            <a:stretch>
              <a:fillRect b="0" l="-8" r="-8" t="0"/>
            </a:stretch>
          </a:blipFill>
          <a:ln>
            <a:noFill/>
          </a:ln>
        </p:spPr>
      </p:sp>
      <p:sp>
        <p:nvSpPr>
          <p:cNvPr id="691" name="Google Shape;691;p34"/>
          <p:cNvSpPr txBox="1"/>
          <p:nvPr/>
        </p:nvSpPr>
        <p:spPr>
          <a:xfrm>
            <a:off x="12514629" y="3658993"/>
            <a:ext cx="3160737" cy="583589"/>
          </a:xfrm>
          <a:prstGeom prst="rect">
            <a:avLst/>
          </a:prstGeom>
          <a:noFill/>
          <a:ln>
            <a:noFill/>
          </a:ln>
        </p:spPr>
        <p:txBody>
          <a:bodyPr anchorCtr="0" anchor="t" bIns="0" lIns="0" spcFirstLastPara="1" rIns="0" wrap="square" tIns="0">
            <a:spAutoFit/>
          </a:bodyPr>
          <a:lstStyle/>
          <a:p>
            <a:pPr indent="0" lvl="0" marL="0" marR="0" rtl="0" algn="ctr">
              <a:lnSpc>
                <a:spcPct val="126914"/>
              </a:lnSpc>
              <a:spcBef>
                <a:spcPts val="0"/>
              </a:spcBef>
              <a:spcAft>
                <a:spcPts val="0"/>
              </a:spcAft>
              <a:buNone/>
            </a:pPr>
            <a:r>
              <a:rPr b="1" i="0" lang="en-US" sz="3500" u="none" cap="none" strike="noStrike">
                <a:solidFill>
                  <a:srgbClr val="000000"/>
                </a:solidFill>
                <a:latin typeface="Bitter"/>
                <a:ea typeface="Bitter"/>
                <a:cs typeface="Bitter"/>
                <a:sym typeface="Bitter"/>
              </a:rPr>
              <a:t>Tha Phae Gate</a:t>
            </a:r>
            <a:endParaRPr/>
          </a:p>
        </p:txBody>
      </p:sp>
      <p:sp>
        <p:nvSpPr>
          <p:cNvPr id="692" name="Google Shape;692;p34"/>
          <p:cNvSpPr txBox="1"/>
          <p:nvPr/>
        </p:nvSpPr>
        <p:spPr>
          <a:xfrm>
            <a:off x="11490953" y="4495363"/>
            <a:ext cx="5208089" cy="2174240"/>
          </a:xfrm>
          <a:prstGeom prst="rect">
            <a:avLst/>
          </a:prstGeom>
          <a:noFill/>
          <a:ln>
            <a:noFill/>
          </a:ln>
        </p:spPr>
        <p:txBody>
          <a:bodyPr anchorCtr="0" anchor="t" bIns="0" lIns="0" spcFirstLastPara="1" rIns="0" wrap="square" tIns="0">
            <a:spAutoFit/>
          </a:bodyPr>
          <a:lstStyle/>
          <a:p>
            <a:pPr indent="0" lvl="0" marL="0" marR="0" rtl="0" algn="ctr">
              <a:lnSpc>
                <a:spcPct val="160027"/>
              </a:lnSpc>
              <a:spcBef>
                <a:spcPts val="0"/>
              </a:spcBef>
              <a:spcAft>
                <a:spcPts val="0"/>
              </a:spcAft>
              <a:buNone/>
            </a:pPr>
            <a:r>
              <a:rPr b="0" i="0" lang="en-US" sz="2199" u="none" cap="none" strike="noStrike">
                <a:solidFill>
                  <a:srgbClr val="000000"/>
                </a:solidFill>
                <a:latin typeface="Bitter"/>
                <a:ea typeface="Bitter"/>
                <a:cs typeface="Bitter"/>
                <a:sym typeface="Bitter"/>
              </a:rPr>
              <a:t>A historic gateway to Chiang Mai’s Old City, it is a well-preserved remnant of the ancient city walls. The gate serves as a cultural hub, hosting festivals</a:t>
            </a:r>
            <a:endParaRPr/>
          </a:p>
          <a:p>
            <a:pPr indent="0" lvl="0" marL="0" marR="0" rtl="0" algn="ctr">
              <a:lnSpc>
                <a:spcPct val="160027"/>
              </a:lnSpc>
              <a:spcBef>
                <a:spcPts val="0"/>
              </a:spcBef>
              <a:spcAft>
                <a:spcPts val="0"/>
              </a:spcAft>
              <a:buNone/>
            </a:pPr>
            <a:r>
              <a:rPr b="0" i="0" lang="en-US" sz="2199" u="none" cap="none" strike="noStrike">
                <a:solidFill>
                  <a:srgbClr val="000000"/>
                </a:solidFill>
                <a:latin typeface="Bitter"/>
                <a:ea typeface="Bitter"/>
                <a:cs typeface="Bitter"/>
                <a:sym typeface="Bitter"/>
              </a:rPr>
              <a:t>and a lively night market.</a:t>
            </a:r>
            <a:endParaRPr/>
          </a:p>
        </p:txBody>
      </p:sp>
      <p:sp>
        <p:nvSpPr>
          <p:cNvPr id="693" name="Google Shape;693;p34"/>
          <p:cNvSpPr txBox="1"/>
          <p:nvPr/>
        </p:nvSpPr>
        <p:spPr>
          <a:xfrm>
            <a:off x="981370" y="9026423"/>
            <a:ext cx="16325259" cy="328613"/>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ForeverVacation</a:t>
            </a:r>
            <a:endParaRPr/>
          </a:p>
        </p:txBody>
      </p:sp>
      <p:sp>
        <p:nvSpPr>
          <p:cNvPr descr="preencoded.png" id="694" name="Google Shape;694;p34"/>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02" name="Shape 702"/>
        <p:cNvGrpSpPr/>
        <p:nvPr/>
      </p:nvGrpSpPr>
      <p:grpSpPr>
        <a:xfrm>
          <a:off x="0" y="0"/>
          <a:ext cx="0" cy="0"/>
          <a:chOff x="0" y="0"/>
          <a:chExt cx="0" cy="0"/>
        </a:xfrm>
      </p:grpSpPr>
      <p:sp>
        <p:nvSpPr>
          <p:cNvPr id="703" name="Google Shape;703;p35"/>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704" name="Google Shape;704;p35"/>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705" name="Google Shape;705;p35"/>
          <p:cNvSpPr/>
          <p:nvPr/>
        </p:nvSpPr>
        <p:spPr>
          <a:xfrm>
            <a:off x="0" y="0"/>
            <a:ext cx="7543800" cy="10287000"/>
          </a:xfrm>
          <a:custGeom>
            <a:rect b="b" l="l" r="r" t="t"/>
            <a:pathLst>
              <a:path extrusionOk="0" h="13716000" w="10058400">
                <a:moveTo>
                  <a:pt x="0" y="0"/>
                </a:moveTo>
                <a:lnTo>
                  <a:pt x="10058400" y="0"/>
                </a:lnTo>
                <a:lnTo>
                  <a:pt x="10058400" y="13716000"/>
                </a:lnTo>
                <a:lnTo>
                  <a:pt x="0" y="13716000"/>
                </a:lnTo>
                <a:lnTo>
                  <a:pt x="0" y="0"/>
                </a:lnTo>
                <a:close/>
              </a:path>
            </a:pathLst>
          </a:custGeom>
          <a:blipFill rotWithShape="1">
            <a:blip r:embed="rId3">
              <a:alphaModFix/>
            </a:blip>
            <a:stretch>
              <a:fillRect b="0" l="0" r="0" t="0"/>
            </a:stretch>
          </a:blipFill>
          <a:ln>
            <a:noFill/>
          </a:ln>
        </p:spPr>
      </p:sp>
      <p:sp>
        <p:nvSpPr>
          <p:cNvPr id="706" name="Google Shape;706;p35"/>
          <p:cNvSpPr txBox="1"/>
          <p:nvPr/>
        </p:nvSpPr>
        <p:spPr>
          <a:xfrm>
            <a:off x="7810652" y="1038073"/>
            <a:ext cx="4083769" cy="870790"/>
          </a:xfrm>
          <a:prstGeom prst="rect">
            <a:avLst/>
          </a:prstGeom>
          <a:noFill/>
          <a:ln>
            <a:noFill/>
          </a:ln>
        </p:spPr>
        <p:txBody>
          <a:bodyPr anchorCtr="0" anchor="t" bIns="0" lIns="0" spcFirstLastPara="1" rIns="0" wrap="square" tIns="0">
            <a:spAutoFit/>
          </a:bodyPr>
          <a:lstStyle/>
          <a:p>
            <a:pPr indent="0" lvl="0" marL="0" marR="0" rtl="0" algn="l">
              <a:lnSpc>
                <a:spcPct val="125889"/>
              </a:lnSpc>
              <a:spcBef>
                <a:spcPts val="0"/>
              </a:spcBef>
              <a:spcAft>
                <a:spcPts val="0"/>
              </a:spcAft>
              <a:buNone/>
            </a:pPr>
            <a:r>
              <a:rPr b="1" i="0" lang="en-US" sz="5199" u="none" cap="none" strike="noStrike">
                <a:solidFill>
                  <a:srgbClr val="253A7E"/>
                </a:solidFill>
                <a:latin typeface="Bitter"/>
                <a:ea typeface="Bitter"/>
                <a:cs typeface="Bitter"/>
                <a:sym typeface="Bitter"/>
              </a:rPr>
              <a:t>Pattaya City</a:t>
            </a:r>
            <a:endParaRPr/>
          </a:p>
        </p:txBody>
      </p:sp>
      <p:sp>
        <p:nvSpPr>
          <p:cNvPr id="707" name="Google Shape;707;p35"/>
          <p:cNvSpPr txBox="1"/>
          <p:nvPr/>
        </p:nvSpPr>
        <p:spPr>
          <a:xfrm>
            <a:off x="7810652" y="2494207"/>
            <a:ext cx="4430316" cy="3559969"/>
          </a:xfrm>
          <a:prstGeom prst="rect">
            <a:avLst/>
          </a:prstGeom>
          <a:noFill/>
          <a:ln>
            <a:noFill/>
          </a:ln>
        </p:spPr>
        <p:txBody>
          <a:bodyPr anchorCtr="0" anchor="t" bIns="0" lIns="0" spcFirstLastPara="1" rIns="0" wrap="square" tIns="0">
            <a:spAutoFit/>
          </a:bodyPr>
          <a:lstStyle/>
          <a:p>
            <a:pPr indent="0" lvl="0" marL="0" marR="0" rtl="0" algn="l">
              <a:lnSpc>
                <a:spcPct val="158776"/>
              </a:lnSpc>
              <a:spcBef>
                <a:spcPts val="0"/>
              </a:spcBef>
              <a:spcAft>
                <a:spcPts val="0"/>
              </a:spcAft>
              <a:buNone/>
            </a:pPr>
            <a:r>
              <a:rPr b="0" i="0" lang="en-US" sz="2125" u="none" cap="none" strike="noStrike">
                <a:solidFill>
                  <a:srgbClr val="000000"/>
                </a:solidFill>
                <a:latin typeface="Bitter"/>
                <a:ea typeface="Bitter"/>
                <a:cs typeface="Bitter"/>
                <a:sym typeface="Bitter"/>
              </a:rPr>
              <a:t>Pattaya is a vibrant coastal city located in the Chonburi province, famous for its lively beaches, nearby islands such as Koh Larn, entertainment, and nightlife. Once a small fishing village, Pattaya has grown into a major tourist destination.</a:t>
            </a:r>
            <a:endParaRPr/>
          </a:p>
        </p:txBody>
      </p:sp>
      <p:sp>
        <p:nvSpPr>
          <p:cNvPr id="708" name="Google Shape;708;p35"/>
          <p:cNvSpPr txBox="1"/>
          <p:nvPr/>
        </p:nvSpPr>
        <p:spPr>
          <a:xfrm>
            <a:off x="7810652" y="6307188"/>
            <a:ext cx="4082806" cy="529228"/>
          </a:xfrm>
          <a:prstGeom prst="rect">
            <a:avLst/>
          </a:prstGeom>
          <a:noFill/>
          <a:ln>
            <a:noFill/>
          </a:ln>
        </p:spPr>
        <p:txBody>
          <a:bodyPr anchorCtr="0" anchor="t" bIns="0" lIns="0" spcFirstLastPara="1" rIns="0" wrap="square" tIns="0">
            <a:spAutoFit/>
          </a:bodyPr>
          <a:lstStyle/>
          <a:p>
            <a:pPr indent="0" lvl="0" marL="0" marR="0" rtl="0" algn="l">
              <a:lnSpc>
                <a:spcPct val="125478"/>
              </a:lnSpc>
              <a:spcBef>
                <a:spcPts val="0"/>
              </a:spcBef>
              <a:spcAft>
                <a:spcPts val="0"/>
              </a:spcAft>
              <a:buNone/>
            </a:pPr>
            <a:r>
              <a:rPr b="1" i="0" lang="en-US" sz="3187" u="none" cap="none" strike="noStrike">
                <a:solidFill>
                  <a:srgbClr val="253A7E"/>
                </a:solidFill>
                <a:latin typeface="Bitter"/>
                <a:ea typeface="Bitter"/>
                <a:cs typeface="Bitter"/>
                <a:sym typeface="Bitter"/>
              </a:rPr>
              <a:t>Size and Population</a:t>
            </a:r>
            <a:endParaRPr/>
          </a:p>
        </p:txBody>
      </p:sp>
      <p:sp>
        <p:nvSpPr>
          <p:cNvPr id="709" name="Google Shape;709;p35"/>
          <p:cNvSpPr txBox="1"/>
          <p:nvPr/>
        </p:nvSpPr>
        <p:spPr>
          <a:xfrm>
            <a:off x="7810652" y="7032279"/>
            <a:ext cx="4430316" cy="947147"/>
          </a:xfrm>
          <a:prstGeom prst="rect">
            <a:avLst/>
          </a:prstGeom>
          <a:noFill/>
          <a:ln>
            <a:noFill/>
          </a:ln>
        </p:spPr>
        <p:txBody>
          <a:bodyPr anchorCtr="0" anchor="t" bIns="0" lIns="0" spcFirstLastPara="1" rIns="0" wrap="square" tIns="0">
            <a:spAutoFit/>
          </a:bodyPr>
          <a:lstStyle/>
          <a:p>
            <a:pPr indent="0" lvl="0" marL="0" marR="0" rtl="0" algn="l">
              <a:lnSpc>
                <a:spcPct val="158776"/>
              </a:lnSpc>
              <a:spcBef>
                <a:spcPts val="0"/>
              </a:spcBef>
              <a:spcAft>
                <a:spcPts val="0"/>
              </a:spcAft>
              <a:buNone/>
            </a:pPr>
            <a:r>
              <a:rPr b="0" i="0" lang="en-US" sz="2125" u="none" cap="none" strike="noStrike">
                <a:solidFill>
                  <a:srgbClr val="000000"/>
                </a:solidFill>
                <a:latin typeface="Bitter"/>
                <a:ea typeface="Bitter"/>
                <a:cs typeface="Bitter"/>
                <a:sym typeface="Bitter"/>
              </a:rPr>
              <a:t>53.4 km² in area. With 120,000 population</a:t>
            </a:r>
            <a:endParaRPr/>
          </a:p>
        </p:txBody>
      </p:sp>
      <p:sp>
        <p:nvSpPr>
          <p:cNvPr id="710" name="Google Shape;710;p35"/>
          <p:cNvSpPr txBox="1"/>
          <p:nvPr/>
        </p:nvSpPr>
        <p:spPr>
          <a:xfrm>
            <a:off x="12914557" y="2262187"/>
            <a:ext cx="4430316" cy="884238"/>
          </a:xfrm>
          <a:prstGeom prst="rect">
            <a:avLst/>
          </a:prstGeom>
          <a:noFill/>
          <a:ln>
            <a:noFill/>
          </a:ln>
        </p:spPr>
        <p:txBody>
          <a:bodyPr anchorCtr="0" anchor="t" bIns="0" lIns="0" spcFirstLastPara="1" rIns="0" wrap="square" tIns="0">
            <a:spAutoFit/>
          </a:bodyPr>
          <a:lstStyle/>
          <a:p>
            <a:pPr indent="0" lvl="0" marL="0" marR="0" rtl="0" algn="ctr">
              <a:lnSpc>
                <a:spcPct val="126171"/>
              </a:lnSpc>
              <a:spcBef>
                <a:spcPts val="0"/>
              </a:spcBef>
              <a:spcAft>
                <a:spcPts val="0"/>
              </a:spcAft>
              <a:buNone/>
            </a:pPr>
            <a:r>
              <a:rPr b="1" i="0" lang="en-US" sz="2625" u="none" cap="none" strike="noStrike">
                <a:solidFill>
                  <a:srgbClr val="253A7E"/>
                </a:solidFill>
                <a:latin typeface="Bitter"/>
                <a:ea typeface="Bitter"/>
                <a:cs typeface="Bitter"/>
                <a:sym typeface="Bitter"/>
              </a:rPr>
              <a:t>Where is Chonburi province?</a:t>
            </a:r>
            <a:endParaRPr/>
          </a:p>
        </p:txBody>
      </p:sp>
      <p:sp>
        <p:nvSpPr>
          <p:cNvPr descr="preencoded.png" id="711" name="Google Shape;711;p35"/>
          <p:cNvSpPr/>
          <p:nvPr/>
        </p:nvSpPr>
        <p:spPr>
          <a:xfrm>
            <a:off x="13693083" y="3437782"/>
            <a:ext cx="2873121" cy="5050917"/>
          </a:xfrm>
          <a:custGeom>
            <a:rect b="b" l="l" r="r" t="t"/>
            <a:pathLst>
              <a:path extrusionOk="0" h="6734556" w="3830828">
                <a:moveTo>
                  <a:pt x="190500" y="0"/>
                </a:moveTo>
                <a:lnTo>
                  <a:pt x="3640328" y="0"/>
                </a:lnTo>
                <a:cubicBezTo>
                  <a:pt x="3690852" y="0"/>
                  <a:pt x="3739306" y="20070"/>
                  <a:pt x="3775032" y="55796"/>
                </a:cubicBezTo>
                <a:cubicBezTo>
                  <a:pt x="3810758" y="91522"/>
                  <a:pt x="3830828" y="139976"/>
                  <a:pt x="3830828" y="190500"/>
                </a:cubicBezTo>
                <a:lnTo>
                  <a:pt x="3830828" y="6544056"/>
                </a:lnTo>
                <a:cubicBezTo>
                  <a:pt x="3830828" y="6594580"/>
                  <a:pt x="3810758" y="6643035"/>
                  <a:pt x="3775032" y="6678761"/>
                </a:cubicBezTo>
                <a:cubicBezTo>
                  <a:pt x="3739306" y="6714486"/>
                  <a:pt x="3690852" y="6734556"/>
                  <a:pt x="3640328" y="6734556"/>
                </a:cubicBezTo>
                <a:lnTo>
                  <a:pt x="190500" y="6734556"/>
                </a:lnTo>
                <a:cubicBezTo>
                  <a:pt x="85290" y="6734556"/>
                  <a:pt x="0" y="6649267"/>
                  <a:pt x="0" y="6544056"/>
                </a:cubicBezTo>
                <a:lnTo>
                  <a:pt x="0" y="190500"/>
                </a:lnTo>
                <a:cubicBezTo>
                  <a:pt x="0" y="85290"/>
                  <a:pt x="85290" y="0"/>
                  <a:pt x="190500" y="0"/>
                </a:cubicBezTo>
                <a:close/>
              </a:path>
            </a:pathLst>
          </a:custGeom>
          <a:blipFill rotWithShape="1">
            <a:blip r:embed="rId4">
              <a:alphaModFix/>
            </a:blip>
            <a:stretch>
              <a:fillRect b="0" l="-86" r="-86"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35"/>
          <p:cNvSpPr txBox="1"/>
          <p:nvPr/>
        </p:nvSpPr>
        <p:spPr>
          <a:xfrm>
            <a:off x="7810652" y="9034310"/>
            <a:ext cx="9524705" cy="325755"/>
          </a:xfrm>
          <a:prstGeom prst="rect">
            <a:avLst/>
          </a:prstGeom>
          <a:noFill/>
          <a:ln>
            <a:noFill/>
          </a:ln>
        </p:spPr>
        <p:txBody>
          <a:bodyPr anchorCtr="0" anchor="t" bIns="0" lIns="0" spcFirstLastPara="1" rIns="0" wrap="square" tIns="0">
            <a:spAutoFit/>
          </a:bodyPr>
          <a:lstStyle/>
          <a:p>
            <a:pPr indent="0" lvl="0" marL="0" marR="0" rtl="0" algn="l">
              <a:lnSpc>
                <a:spcPct val="158823"/>
              </a:lnSpc>
              <a:spcBef>
                <a:spcPts val="0"/>
              </a:spcBef>
              <a:spcAft>
                <a:spcPts val="0"/>
              </a:spcAft>
              <a:buNone/>
            </a:pPr>
            <a:r>
              <a:rPr b="0" i="0" lang="en-US" sz="1700" u="none" cap="none" strike="noStrike">
                <a:solidFill>
                  <a:srgbClr val="000000"/>
                </a:solidFill>
                <a:latin typeface="Bitter"/>
                <a:ea typeface="Bitter"/>
                <a:cs typeface="Bitter"/>
                <a:sym typeface="Bitter"/>
              </a:rPr>
              <a:t>Photo credit: Thailand Awaits, NordNordWest</a:t>
            </a:r>
            <a:endParaRPr/>
          </a:p>
        </p:txBody>
      </p:sp>
      <p:sp>
        <p:nvSpPr>
          <p:cNvPr descr="preencoded.png" id="713" name="Google Shape;713;p35"/>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21" name="Shape 721"/>
        <p:cNvGrpSpPr/>
        <p:nvPr/>
      </p:nvGrpSpPr>
      <p:grpSpPr>
        <a:xfrm>
          <a:off x="0" y="0"/>
          <a:ext cx="0" cy="0"/>
          <a:chOff x="0" y="0"/>
          <a:chExt cx="0" cy="0"/>
        </a:xfrm>
      </p:grpSpPr>
      <p:sp>
        <p:nvSpPr>
          <p:cNvPr id="722" name="Google Shape;722;p36"/>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723" name="Google Shape;723;p36"/>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724" name="Google Shape;724;p36"/>
          <p:cNvSpPr txBox="1"/>
          <p:nvPr/>
        </p:nvSpPr>
        <p:spPr>
          <a:xfrm>
            <a:off x="992238" y="1012622"/>
            <a:ext cx="8788896" cy="859423"/>
          </a:xfrm>
          <a:prstGeom prst="rect">
            <a:avLst/>
          </a:prstGeom>
          <a:noFill/>
          <a:ln>
            <a:noFill/>
          </a:ln>
        </p:spPr>
        <p:txBody>
          <a:bodyPr anchorCtr="0" anchor="t" bIns="0" lIns="0" spcFirstLastPara="1" rIns="0" wrap="square" tIns="0">
            <a:spAutoFit/>
          </a:bodyPr>
          <a:lstStyle/>
          <a:p>
            <a:pPr indent="0" lvl="0" marL="0" marR="0" rtl="0" algn="l">
              <a:lnSpc>
                <a:spcPct val="124735"/>
              </a:lnSpc>
              <a:spcBef>
                <a:spcPts val="0"/>
              </a:spcBef>
              <a:spcAft>
                <a:spcPts val="0"/>
              </a:spcAft>
              <a:buNone/>
            </a:pPr>
            <a:r>
              <a:rPr b="1" i="0" lang="en-US" sz="5199" u="none" cap="none" strike="noStrike">
                <a:solidFill>
                  <a:srgbClr val="253A7E"/>
                </a:solidFill>
                <a:latin typeface="Bitter"/>
                <a:ea typeface="Bitter"/>
                <a:cs typeface="Bitter"/>
                <a:sym typeface="Bitter"/>
              </a:rPr>
              <a:t>Landmarks in Pattaya City</a:t>
            </a:r>
            <a:endParaRPr/>
          </a:p>
        </p:txBody>
      </p:sp>
      <p:sp>
        <p:nvSpPr>
          <p:cNvPr descr="preencoded.png" id="725" name="Google Shape;725;p36"/>
          <p:cNvSpPr/>
          <p:nvPr/>
        </p:nvSpPr>
        <p:spPr>
          <a:xfrm>
            <a:off x="634584" y="2569731"/>
            <a:ext cx="4164335" cy="2573768"/>
          </a:xfrm>
          <a:custGeom>
            <a:rect b="b" l="l" r="r" t="t"/>
            <a:pathLst>
              <a:path extrusionOk="0" h="3139694" w="5080000">
                <a:moveTo>
                  <a:pt x="0" y="0"/>
                </a:moveTo>
                <a:lnTo>
                  <a:pt x="5080000" y="0"/>
                </a:lnTo>
                <a:lnTo>
                  <a:pt x="5080000" y="3139694"/>
                </a:lnTo>
                <a:lnTo>
                  <a:pt x="0" y="3139694"/>
                </a:lnTo>
                <a:lnTo>
                  <a:pt x="0" y="0"/>
                </a:lnTo>
                <a:close/>
              </a:path>
            </a:pathLst>
          </a:custGeom>
          <a:blipFill rotWithShape="1">
            <a:blip r:embed="rId3">
              <a:alphaModFix/>
            </a:blip>
            <a:stretch>
              <a:fillRect b="0" l="-44" r="-44" t="0"/>
            </a:stretch>
          </a:blipFill>
          <a:ln>
            <a:noFill/>
          </a:ln>
        </p:spPr>
      </p:sp>
      <p:sp>
        <p:nvSpPr>
          <p:cNvPr id="726" name="Google Shape;726;p36"/>
          <p:cNvSpPr txBox="1"/>
          <p:nvPr/>
        </p:nvSpPr>
        <p:spPr>
          <a:xfrm>
            <a:off x="2011976" y="5435438"/>
            <a:ext cx="1409551" cy="455672"/>
          </a:xfrm>
          <a:prstGeom prst="rect">
            <a:avLst/>
          </a:prstGeom>
          <a:noFill/>
          <a:ln>
            <a:noFill/>
          </a:ln>
        </p:spPr>
        <p:txBody>
          <a:bodyPr anchorCtr="0" anchor="t" bIns="0" lIns="0" spcFirstLastPara="1" rIns="0" wrap="square" tIns="0">
            <a:spAutoFit/>
          </a:bodyPr>
          <a:lstStyle/>
          <a:p>
            <a:pPr indent="0" lvl="0" marL="0" marR="0" rtl="0" algn="ctr">
              <a:lnSpc>
                <a:spcPct val="124509"/>
              </a:lnSpc>
              <a:spcBef>
                <a:spcPts val="0"/>
              </a:spcBef>
              <a:spcAft>
                <a:spcPts val="0"/>
              </a:spcAft>
              <a:buNone/>
            </a:pPr>
            <a:r>
              <a:rPr b="1" i="0" lang="en-US" sz="2750" u="none" cap="none" strike="noStrike">
                <a:solidFill>
                  <a:srgbClr val="000000"/>
                </a:solidFill>
                <a:latin typeface="Bitter"/>
                <a:ea typeface="Bitter"/>
                <a:cs typeface="Bitter"/>
                <a:sym typeface="Bitter"/>
              </a:rPr>
              <a:t>Beaches</a:t>
            </a:r>
            <a:endParaRPr/>
          </a:p>
        </p:txBody>
      </p:sp>
      <p:sp>
        <p:nvSpPr>
          <p:cNvPr id="727" name="Google Shape;727;p36"/>
          <p:cNvSpPr txBox="1"/>
          <p:nvPr/>
        </p:nvSpPr>
        <p:spPr>
          <a:xfrm>
            <a:off x="811751" y="6062886"/>
            <a:ext cx="3810000" cy="871538"/>
          </a:xfrm>
          <a:prstGeom prst="rect">
            <a:avLst/>
          </a:prstGeom>
          <a:noFill/>
          <a:ln>
            <a:noFill/>
          </a:ln>
        </p:spPr>
        <p:txBody>
          <a:bodyPr anchorCtr="0" anchor="t" bIns="0" lIns="0" spcFirstLastPara="1" rIns="0" wrap="square" tIns="0">
            <a:spAutoFit/>
          </a:bodyPr>
          <a:lstStyle/>
          <a:p>
            <a:pPr indent="0" lvl="0" marL="0" marR="0" rtl="0" algn="ctr">
              <a:lnSpc>
                <a:spcPct val="162825"/>
              </a:lnSpc>
              <a:spcBef>
                <a:spcPts val="0"/>
              </a:spcBef>
              <a:spcAft>
                <a:spcPts val="0"/>
              </a:spcAft>
              <a:buNone/>
            </a:pPr>
            <a:r>
              <a:rPr b="0" i="0" lang="en-US" sz="2187" u="none" cap="none" strike="noStrike">
                <a:solidFill>
                  <a:srgbClr val="000000"/>
                </a:solidFill>
                <a:latin typeface="Bitter"/>
                <a:ea typeface="Bitter"/>
                <a:cs typeface="Bitter"/>
                <a:sym typeface="Bitter"/>
              </a:rPr>
              <a:t>Pattaya beach,</a:t>
            </a:r>
            <a:endParaRPr/>
          </a:p>
          <a:p>
            <a:pPr indent="0" lvl="0" marL="0" marR="0" rtl="0" algn="ctr">
              <a:lnSpc>
                <a:spcPct val="162871"/>
              </a:lnSpc>
              <a:spcBef>
                <a:spcPts val="0"/>
              </a:spcBef>
              <a:spcAft>
                <a:spcPts val="0"/>
              </a:spcAft>
              <a:buNone/>
            </a:pPr>
            <a:r>
              <a:rPr b="0" i="0" lang="en-US" sz="2187" u="none" cap="none" strike="noStrike">
                <a:solidFill>
                  <a:srgbClr val="000000"/>
                </a:solidFill>
                <a:latin typeface="Bitter"/>
                <a:ea typeface="Bitter"/>
                <a:cs typeface="Bitter"/>
                <a:sym typeface="Bitter"/>
              </a:rPr>
              <a:t>Jomtien beach</a:t>
            </a:r>
            <a:endParaRPr/>
          </a:p>
        </p:txBody>
      </p:sp>
      <p:sp>
        <p:nvSpPr>
          <p:cNvPr descr="preencoded.png" id="728" name="Google Shape;728;p36"/>
          <p:cNvSpPr/>
          <p:nvPr/>
        </p:nvSpPr>
        <p:spPr>
          <a:xfrm>
            <a:off x="4922744" y="2569737"/>
            <a:ext cx="4164553" cy="2573774"/>
          </a:xfrm>
          <a:custGeom>
            <a:rect b="b" l="l" r="r" t="t"/>
            <a:pathLst>
              <a:path extrusionOk="0" h="3139694" w="5080254">
                <a:moveTo>
                  <a:pt x="0" y="0"/>
                </a:moveTo>
                <a:lnTo>
                  <a:pt x="5080254" y="0"/>
                </a:lnTo>
                <a:lnTo>
                  <a:pt x="5080254" y="3139694"/>
                </a:lnTo>
                <a:lnTo>
                  <a:pt x="0" y="3139694"/>
                </a:lnTo>
                <a:lnTo>
                  <a:pt x="0" y="0"/>
                </a:lnTo>
                <a:close/>
              </a:path>
            </a:pathLst>
          </a:custGeom>
          <a:blipFill rotWithShape="1">
            <a:blip r:embed="rId4">
              <a:alphaModFix/>
            </a:blip>
            <a:stretch>
              <a:fillRect b="0" l="-42" r="-41" t="0"/>
            </a:stretch>
          </a:blipFill>
          <a:ln>
            <a:noFill/>
          </a:ln>
        </p:spPr>
      </p:sp>
      <p:sp>
        <p:nvSpPr>
          <p:cNvPr id="729" name="Google Shape;729;p36"/>
          <p:cNvSpPr txBox="1"/>
          <p:nvPr/>
        </p:nvSpPr>
        <p:spPr>
          <a:xfrm>
            <a:off x="5337901" y="5476576"/>
            <a:ext cx="3334196" cy="455672"/>
          </a:xfrm>
          <a:prstGeom prst="rect">
            <a:avLst/>
          </a:prstGeom>
          <a:noFill/>
          <a:ln>
            <a:noFill/>
          </a:ln>
        </p:spPr>
        <p:txBody>
          <a:bodyPr anchorCtr="0" anchor="t" bIns="0" lIns="0" spcFirstLastPara="1" rIns="0" wrap="square" tIns="0">
            <a:spAutoFit/>
          </a:bodyPr>
          <a:lstStyle/>
          <a:p>
            <a:pPr indent="0" lvl="0" marL="0" marR="0" rtl="0" algn="ctr">
              <a:lnSpc>
                <a:spcPct val="124509"/>
              </a:lnSpc>
              <a:spcBef>
                <a:spcPts val="0"/>
              </a:spcBef>
              <a:spcAft>
                <a:spcPts val="0"/>
              </a:spcAft>
              <a:buNone/>
            </a:pPr>
            <a:r>
              <a:rPr b="1" i="0" lang="en-US" sz="2750" u="none" cap="none" strike="noStrike">
                <a:solidFill>
                  <a:srgbClr val="000000"/>
                </a:solidFill>
                <a:latin typeface="Bitter"/>
                <a:ea typeface="Bitter"/>
                <a:cs typeface="Bitter"/>
                <a:sym typeface="Bitter"/>
              </a:rPr>
              <a:t>Sanctuary of Truth</a:t>
            </a:r>
            <a:endParaRPr/>
          </a:p>
        </p:txBody>
      </p:sp>
      <p:sp>
        <p:nvSpPr>
          <p:cNvPr id="730" name="Google Shape;730;p36"/>
          <p:cNvSpPr txBox="1"/>
          <p:nvPr/>
        </p:nvSpPr>
        <p:spPr>
          <a:xfrm>
            <a:off x="4960358" y="6062886"/>
            <a:ext cx="3810152" cy="871538"/>
          </a:xfrm>
          <a:prstGeom prst="rect">
            <a:avLst/>
          </a:prstGeom>
          <a:noFill/>
          <a:ln>
            <a:noFill/>
          </a:ln>
        </p:spPr>
        <p:txBody>
          <a:bodyPr anchorCtr="0" anchor="t" bIns="0" lIns="0" spcFirstLastPara="1" rIns="0" wrap="square" tIns="0">
            <a:spAutoFit/>
          </a:bodyPr>
          <a:lstStyle/>
          <a:p>
            <a:pPr indent="0" lvl="0" marL="0" marR="0" rtl="0" algn="ctr">
              <a:lnSpc>
                <a:spcPct val="162825"/>
              </a:lnSpc>
              <a:spcBef>
                <a:spcPts val="0"/>
              </a:spcBef>
              <a:spcAft>
                <a:spcPts val="0"/>
              </a:spcAft>
              <a:buNone/>
            </a:pPr>
            <a:r>
              <a:rPr b="0" i="0" lang="en-US" sz="2187" u="none" cap="none" strike="noStrike">
                <a:solidFill>
                  <a:srgbClr val="000000"/>
                </a:solidFill>
                <a:latin typeface="Bitter"/>
                <a:ea typeface="Bitter"/>
                <a:cs typeface="Bitter"/>
                <a:sym typeface="Bitter"/>
              </a:rPr>
              <a:t>A intricately carved</a:t>
            </a:r>
            <a:endParaRPr/>
          </a:p>
          <a:p>
            <a:pPr indent="0" lvl="0" marL="0" marR="0" rtl="0" algn="ctr">
              <a:lnSpc>
                <a:spcPct val="162871"/>
              </a:lnSpc>
              <a:spcBef>
                <a:spcPts val="0"/>
              </a:spcBef>
              <a:spcAft>
                <a:spcPts val="0"/>
              </a:spcAft>
              <a:buNone/>
            </a:pPr>
            <a:r>
              <a:rPr b="0" i="0" lang="en-US" sz="2187" u="none" cap="none" strike="noStrike">
                <a:solidFill>
                  <a:srgbClr val="000000"/>
                </a:solidFill>
                <a:latin typeface="Bitter"/>
                <a:ea typeface="Bitter"/>
                <a:cs typeface="Bitter"/>
                <a:sym typeface="Bitter"/>
              </a:rPr>
              <a:t>wooden temple</a:t>
            </a:r>
            <a:endParaRPr/>
          </a:p>
        </p:txBody>
      </p:sp>
      <p:sp>
        <p:nvSpPr>
          <p:cNvPr descr="preencoded.png" id="731" name="Google Shape;731;p36"/>
          <p:cNvSpPr/>
          <p:nvPr/>
        </p:nvSpPr>
        <p:spPr>
          <a:xfrm>
            <a:off x="9210592" y="2569737"/>
            <a:ext cx="4164553" cy="2573774"/>
          </a:xfrm>
          <a:custGeom>
            <a:rect b="b" l="l" r="r" t="t"/>
            <a:pathLst>
              <a:path extrusionOk="0" h="3139694" w="5080254">
                <a:moveTo>
                  <a:pt x="0" y="0"/>
                </a:moveTo>
                <a:lnTo>
                  <a:pt x="5080254" y="0"/>
                </a:lnTo>
                <a:lnTo>
                  <a:pt x="5080254" y="3139694"/>
                </a:lnTo>
                <a:lnTo>
                  <a:pt x="0" y="3139694"/>
                </a:lnTo>
                <a:lnTo>
                  <a:pt x="0" y="0"/>
                </a:lnTo>
                <a:close/>
              </a:path>
            </a:pathLst>
          </a:custGeom>
          <a:blipFill rotWithShape="1">
            <a:blip r:embed="rId5">
              <a:alphaModFix/>
            </a:blip>
            <a:stretch>
              <a:fillRect b="0" l="-42" r="-41" t="0"/>
            </a:stretch>
          </a:blipFill>
          <a:ln>
            <a:noFill/>
          </a:ln>
        </p:spPr>
      </p:sp>
      <p:sp>
        <p:nvSpPr>
          <p:cNvPr id="732" name="Google Shape;732;p36"/>
          <p:cNvSpPr txBox="1"/>
          <p:nvPr/>
        </p:nvSpPr>
        <p:spPr>
          <a:xfrm>
            <a:off x="9387771" y="5320848"/>
            <a:ext cx="3810152" cy="908110"/>
          </a:xfrm>
          <a:prstGeom prst="rect">
            <a:avLst/>
          </a:prstGeom>
          <a:noFill/>
          <a:ln>
            <a:noFill/>
          </a:ln>
        </p:spPr>
        <p:txBody>
          <a:bodyPr anchorCtr="0" anchor="t" bIns="0" lIns="0" spcFirstLastPara="1" rIns="0" wrap="square" tIns="0">
            <a:spAutoFit/>
          </a:bodyPr>
          <a:lstStyle/>
          <a:p>
            <a:pPr indent="0" lvl="0" marL="0" marR="0" rtl="0" algn="ctr">
              <a:lnSpc>
                <a:spcPct val="124509"/>
              </a:lnSpc>
              <a:spcBef>
                <a:spcPts val="0"/>
              </a:spcBef>
              <a:spcAft>
                <a:spcPts val="0"/>
              </a:spcAft>
              <a:buNone/>
            </a:pPr>
            <a:r>
              <a:rPr b="1" i="0" lang="en-US" sz="2750" u="none" cap="none" strike="noStrike">
                <a:solidFill>
                  <a:srgbClr val="000000"/>
                </a:solidFill>
                <a:latin typeface="Bitter"/>
                <a:ea typeface="Bitter"/>
                <a:cs typeface="Bitter"/>
                <a:sym typeface="Bitter"/>
              </a:rPr>
              <a:t>Nong Nooch Tropical Garden</a:t>
            </a:r>
            <a:endParaRPr/>
          </a:p>
        </p:txBody>
      </p:sp>
      <p:sp>
        <p:nvSpPr>
          <p:cNvPr id="733" name="Google Shape;733;p36"/>
          <p:cNvSpPr txBox="1"/>
          <p:nvPr/>
        </p:nvSpPr>
        <p:spPr>
          <a:xfrm>
            <a:off x="9321108" y="6341573"/>
            <a:ext cx="3810152" cy="871538"/>
          </a:xfrm>
          <a:prstGeom prst="rect">
            <a:avLst/>
          </a:prstGeom>
          <a:noFill/>
          <a:ln>
            <a:noFill/>
          </a:ln>
        </p:spPr>
        <p:txBody>
          <a:bodyPr anchorCtr="0" anchor="t" bIns="0" lIns="0" spcFirstLastPara="1" rIns="0" wrap="square" tIns="0">
            <a:spAutoFit/>
          </a:bodyPr>
          <a:lstStyle/>
          <a:p>
            <a:pPr indent="0" lvl="0" marL="0" marR="0" rtl="0" algn="ctr">
              <a:lnSpc>
                <a:spcPct val="162871"/>
              </a:lnSpc>
              <a:spcBef>
                <a:spcPts val="0"/>
              </a:spcBef>
              <a:spcAft>
                <a:spcPts val="0"/>
              </a:spcAft>
              <a:buNone/>
            </a:pPr>
            <a:r>
              <a:rPr b="0" i="0" lang="en-US" sz="2187" u="none" cap="none" strike="noStrike">
                <a:solidFill>
                  <a:srgbClr val="000000"/>
                </a:solidFill>
                <a:latin typeface="Bitter"/>
                <a:ea typeface="Bitter"/>
                <a:cs typeface="Bitter"/>
                <a:sym typeface="Bitter"/>
              </a:rPr>
              <a:t>The largest botanical garden in Southeast Asia</a:t>
            </a:r>
            <a:endParaRPr/>
          </a:p>
        </p:txBody>
      </p:sp>
      <p:sp>
        <p:nvSpPr>
          <p:cNvPr descr="preencoded.png" id="734" name="Google Shape;734;p36"/>
          <p:cNvSpPr/>
          <p:nvPr/>
        </p:nvSpPr>
        <p:spPr>
          <a:xfrm>
            <a:off x="13488915" y="2569737"/>
            <a:ext cx="4164543" cy="2573768"/>
          </a:xfrm>
          <a:custGeom>
            <a:rect b="b" l="l" r="r" t="t"/>
            <a:pathLst>
              <a:path extrusionOk="0" h="3139694" w="5080254">
                <a:moveTo>
                  <a:pt x="0" y="0"/>
                </a:moveTo>
                <a:lnTo>
                  <a:pt x="5080254" y="0"/>
                </a:lnTo>
                <a:lnTo>
                  <a:pt x="5080254" y="3139694"/>
                </a:lnTo>
                <a:lnTo>
                  <a:pt x="0" y="3139694"/>
                </a:lnTo>
                <a:lnTo>
                  <a:pt x="0" y="0"/>
                </a:lnTo>
                <a:close/>
              </a:path>
            </a:pathLst>
          </a:custGeom>
          <a:blipFill rotWithShape="1">
            <a:blip r:embed="rId6">
              <a:alphaModFix/>
            </a:blip>
            <a:stretch>
              <a:fillRect b="0" l="-42" r="-41" t="0"/>
            </a:stretch>
          </a:blipFill>
          <a:ln>
            <a:noFill/>
          </a:ln>
        </p:spPr>
      </p:sp>
      <p:sp>
        <p:nvSpPr>
          <p:cNvPr id="735" name="Google Shape;735;p36"/>
          <p:cNvSpPr txBox="1"/>
          <p:nvPr/>
        </p:nvSpPr>
        <p:spPr>
          <a:xfrm>
            <a:off x="14266240" y="5435438"/>
            <a:ext cx="2609850" cy="455672"/>
          </a:xfrm>
          <a:prstGeom prst="rect">
            <a:avLst/>
          </a:prstGeom>
          <a:noFill/>
          <a:ln>
            <a:noFill/>
          </a:ln>
        </p:spPr>
        <p:txBody>
          <a:bodyPr anchorCtr="0" anchor="t" bIns="0" lIns="0" spcFirstLastPara="1" rIns="0" wrap="square" tIns="0">
            <a:spAutoFit/>
          </a:bodyPr>
          <a:lstStyle/>
          <a:p>
            <a:pPr indent="0" lvl="0" marL="0" marR="0" rtl="0" algn="ctr">
              <a:lnSpc>
                <a:spcPct val="124509"/>
              </a:lnSpc>
              <a:spcBef>
                <a:spcPts val="0"/>
              </a:spcBef>
              <a:spcAft>
                <a:spcPts val="0"/>
              </a:spcAft>
              <a:buNone/>
            </a:pPr>
            <a:r>
              <a:rPr b="1" i="0" lang="en-US" sz="2750" u="none" cap="none" strike="noStrike">
                <a:solidFill>
                  <a:srgbClr val="000000"/>
                </a:solidFill>
                <a:latin typeface="Bitter"/>
                <a:ea typeface="Bitter"/>
                <a:cs typeface="Bitter"/>
                <a:sym typeface="Bitter"/>
              </a:rPr>
              <a:t>Tiffany's Show</a:t>
            </a:r>
            <a:endParaRPr/>
          </a:p>
        </p:txBody>
      </p:sp>
      <p:sp>
        <p:nvSpPr>
          <p:cNvPr id="736" name="Google Shape;736;p36"/>
          <p:cNvSpPr txBox="1"/>
          <p:nvPr/>
        </p:nvSpPr>
        <p:spPr>
          <a:xfrm>
            <a:off x="13666089" y="5993827"/>
            <a:ext cx="3810152" cy="1766888"/>
          </a:xfrm>
          <a:prstGeom prst="rect">
            <a:avLst/>
          </a:prstGeom>
          <a:noFill/>
          <a:ln>
            <a:noFill/>
          </a:ln>
        </p:spPr>
        <p:txBody>
          <a:bodyPr anchorCtr="0" anchor="t" bIns="0" lIns="0" spcFirstLastPara="1" rIns="0" wrap="square" tIns="0">
            <a:spAutoFit/>
          </a:bodyPr>
          <a:lstStyle/>
          <a:p>
            <a:pPr indent="0" lvl="0" marL="0" marR="0" rtl="0" algn="ctr">
              <a:lnSpc>
                <a:spcPct val="162825"/>
              </a:lnSpc>
              <a:spcBef>
                <a:spcPts val="0"/>
              </a:spcBef>
              <a:spcAft>
                <a:spcPts val="0"/>
              </a:spcAft>
              <a:buNone/>
            </a:pPr>
            <a:r>
              <a:rPr b="0" i="0" lang="en-US" sz="2187" u="none" cap="none" strike="noStrike">
                <a:solidFill>
                  <a:srgbClr val="000000"/>
                </a:solidFill>
                <a:latin typeface="Bitter"/>
                <a:ea typeface="Bitter"/>
                <a:cs typeface="Bitter"/>
                <a:sym typeface="Bitter"/>
              </a:rPr>
              <a:t>A famous transgender cabaret known for its spectacular costumes</a:t>
            </a:r>
            <a:endParaRPr/>
          </a:p>
          <a:p>
            <a:pPr indent="0" lvl="0" marL="0" marR="0" rtl="0" algn="ctr">
              <a:lnSpc>
                <a:spcPct val="162871"/>
              </a:lnSpc>
              <a:spcBef>
                <a:spcPts val="0"/>
              </a:spcBef>
              <a:spcAft>
                <a:spcPts val="0"/>
              </a:spcAft>
              <a:buNone/>
            </a:pPr>
            <a:r>
              <a:rPr b="0" i="0" lang="en-US" sz="2187" u="none" cap="none" strike="noStrike">
                <a:solidFill>
                  <a:srgbClr val="000000"/>
                </a:solidFill>
                <a:latin typeface="Bitter"/>
                <a:ea typeface="Bitter"/>
                <a:cs typeface="Bitter"/>
                <a:sym typeface="Bitter"/>
              </a:rPr>
              <a:t>and choreography</a:t>
            </a:r>
            <a:endParaRPr/>
          </a:p>
        </p:txBody>
      </p:sp>
      <p:sp>
        <p:nvSpPr>
          <p:cNvPr id="737" name="Google Shape;737;p36"/>
          <p:cNvSpPr txBox="1"/>
          <p:nvPr/>
        </p:nvSpPr>
        <p:spPr>
          <a:xfrm>
            <a:off x="992238" y="8734873"/>
            <a:ext cx="16303523" cy="317046"/>
          </a:xfrm>
          <a:prstGeom prst="rect">
            <a:avLst/>
          </a:prstGeom>
          <a:noFill/>
          <a:ln>
            <a:noFill/>
          </a:ln>
        </p:spPr>
        <p:txBody>
          <a:bodyPr anchorCtr="0" anchor="t" bIns="0" lIns="0" spcFirstLastPara="1" rIns="0" wrap="square" tIns="0">
            <a:spAutoFit/>
          </a:bodyPr>
          <a:lstStyle/>
          <a:p>
            <a:pPr indent="0" lvl="0" marL="0" marR="0" rtl="0" algn="l">
              <a:lnSpc>
                <a:spcPct val="162823"/>
              </a:lnSpc>
              <a:spcBef>
                <a:spcPts val="0"/>
              </a:spcBef>
              <a:spcAft>
                <a:spcPts val="0"/>
              </a:spcAft>
              <a:buNone/>
            </a:pPr>
            <a:r>
              <a:rPr b="0" i="0" lang="en-US" sz="1700" u="none" cap="none" strike="noStrike">
                <a:solidFill>
                  <a:srgbClr val="000000"/>
                </a:solidFill>
                <a:latin typeface="Bitter"/>
                <a:ea typeface="Bitter"/>
                <a:cs typeface="Bitter"/>
                <a:sym typeface="Bitter"/>
              </a:rPr>
              <a:t>Photo credit: Withlocals, Atmind Group, Viator</a:t>
            </a:r>
            <a:endParaRPr/>
          </a:p>
        </p:txBody>
      </p:sp>
      <p:sp>
        <p:nvSpPr>
          <p:cNvPr descr="preencoded.png" id="738" name="Google Shape;738;p36"/>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7">
              <a:alphaModFix/>
            </a:blip>
            <a:stretch>
              <a:fillRect b="-186" l="0" r="-3" t="-179"/>
            </a:stretch>
          </a:blipFill>
          <a:ln>
            <a:noFill/>
          </a:ln>
        </p:spPr>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46" name="Shape 746"/>
        <p:cNvGrpSpPr/>
        <p:nvPr/>
      </p:nvGrpSpPr>
      <p:grpSpPr>
        <a:xfrm>
          <a:off x="0" y="0"/>
          <a:ext cx="0" cy="0"/>
          <a:chOff x="0" y="0"/>
          <a:chExt cx="0" cy="0"/>
        </a:xfrm>
      </p:grpSpPr>
      <p:sp>
        <p:nvSpPr>
          <p:cNvPr id="747" name="Google Shape;747;p37"/>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748" name="Google Shape;748;p37"/>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749" name="Google Shape;749;p37"/>
          <p:cNvSpPr/>
          <p:nvPr/>
        </p:nvSpPr>
        <p:spPr>
          <a:xfrm>
            <a:off x="0" y="0"/>
            <a:ext cx="18288000" cy="10287000"/>
          </a:xfrm>
          <a:custGeom>
            <a:rect b="b" l="l" r="r" t="t"/>
            <a:pathLst>
              <a:path extrusionOk="0" h="13716000" w="24384000">
                <a:moveTo>
                  <a:pt x="0" y="0"/>
                </a:moveTo>
                <a:lnTo>
                  <a:pt x="24384000" y="0"/>
                </a:lnTo>
                <a:lnTo>
                  <a:pt x="24384000" y="13716000"/>
                </a:lnTo>
                <a:lnTo>
                  <a:pt x="0" y="13716000"/>
                </a:lnTo>
                <a:lnTo>
                  <a:pt x="0" y="0"/>
                </a:lnTo>
                <a:close/>
              </a:path>
            </a:pathLst>
          </a:custGeom>
          <a:blipFill rotWithShape="1">
            <a:blip r:embed="rId3">
              <a:alphaModFix/>
            </a:blip>
            <a:stretch>
              <a:fillRect b="0" l="0" r="0" t="0"/>
            </a:stretch>
          </a:blipFill>
          <a:ln>
            <a:noFill/>
          </a:ln>
        </p:spPr>
      </p:sp>
      <p:sp>
        <p:nvSpPr>
          <p:cNvPr id="750" name="Google Shape;750;p37"/>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alpha val="72157"/>
            </a:srgbClr>
          </a:solidFill>
          <a:ln>
            <a:noFill/>
          </a:ln>
        </p:spPr>
      </p:sp>
      <p:sp>
        <p:nvSpPr>
          <p:cNvPr id="751" name="Google Shape;751;p37"/>
          <p:cNvSpPr txBox="1"/>
          <p:nvPr/>
        </p:nvSpPr>
        <p:spPr>
          <a:xfrm>
            <a:off x="893864" y="1530361"/>
            <a:ext cx="3542258" cy="857568"/>
          </a:xfrm>
          <a:prstGeom prst="rect">
            <a:avLst/>
          </a:prstGeom>
          <a:noFill/>
          <a:ln>
            <a:noFill/>
          </a:ln>
        </p:spPr>
        <p:txBody>
          <a:bodyPr anchorCtr="0" anchor="t" bIns="0" lIns="0" spcFirstLastPara="1" rIns="0" wrap="square" tIns="0">
            <a:spAutoFit/>
          </a:bodyPr>
          <a:lstStyle/>
          <a:p>
            <a:pPr indent="0" lvl="0" marL="0" marR="0" rtl="0" algn="l">
              <a:lnSpc>
                <a:spcPct val="125004"/>
              </a:lnSpc>
              <a:spcBef>
                <a:spcPts val="0"/>
              </a:spcBef>
              <a:spcAft>
                <a:spcPts val="0"/>
              </a:spcAft>
              <a:buNone/>
            </a:pPr>
            <a:r>
              <a:rPr b="1" i="0" lang="en-US" sz="5199" u="none" cap="none" strike="noStrike">
                <a:solidFill>
                  <a:srgbClr val="253A7E"/>
                </a:solidFill>
                <a:latin typeface="Bitter"/>
                <a:ea typeface="Bitter"/>
                <a:cs typeface="Bitter"/>
                <a:sym typeface="Bitter"/>
              </a:rPr>
              <a:t>Ayutthaya</a:t>
            </a:r>
            <a:endParaRPr/>
          </a:p>
        </p:txBody>
      </p:sp>
      <p:sp>
        <p:nvSpPr>
          <p:cNvPr id="752" name="Google Shape;752;p37"/>
          <p:cNvSpPr txBox="1"/>
          <p:nvPr/>
        </p:nvSpPr>
        <p:spPr>
          <a:xfrm>
            <a:off x="893864" y="2865051"/>
            <a:ext cx="8623544" cy="1347311"/>
          </a:xfrm>
          <a:prstGeom prst="rect">
            <a:avLst/>
          </a:prstGeom>
          <a:noFill/>
          <a:ln>
            <a:noFill/>
          </a:ln>
        </p:spPr>
        <p:txBody>
          <a:bodyPr anchorCtr="0" anchor="t" bIns="0" lIns="0" spcFirstLastPara="1" rIns="0" wrap="square" tIns="0">
            <a:spAutoFit/>
          </a:bodyPr>
          <a:lstStyle/>
          <a:p>
            <a:pPr indent="0" lvl="0" marL="0" marR="0" rtl="0" algn="l">
              <a:lnSpc>
                <a:spcPct val="159436"/>
              </a:lnSpc>
              <a:spcBef>
                <a:spcPts val="0"/>
              </a:spcBef>
              <a:spcAft>
                <a:spcPts val="0"/>
              </a:spcAft>
              <a:buNone/>
            </a:pPr>
            <a:r>
              <a:rPr b="0" i="0" lang="en-US" sz="2199" u="none" cap="none" strike="noStrike">
                <a:solidFill>
                  <a:srgbClr val="000000"/>
                </a:solidFill>
                <a:latin typeface="Bitter"/>
                <a:ea typeface="Bitter"/>
                <a:cs typeface="Bitter"/>
                <a:sym typeface="Bitter"/>
              </a:rPr>
              <a:t>Ayutthaya, a UNESCO World Heritage Site, was the </a:t>
            </a:r>
            <a:r>
              <a:rPr b="1" i="0" lang="en-US" sz="2199" u="none" cap="none" strike="noStrike">
                <a:solidFill>
                  <a:srgbClr val="000000"/>
                </a:solidFill>
                <a:latin typeface="Bitter"/>
                <a:ea typeface="Bitter"/>
                <a:cs typeface="Bitter"/>
                <a:sym typeface="Bitter"/>
              </a:rPr>
              <a:t>former capital of the Kingdom of Siam</a:t>
            </a:r>
            <a:r>
              <a:rPr b="0" i="0" lang="en-US" sz="2199" u="none" cap="none" strike="noStrike">
                <a:solidFill>
                  <a:srgbClr val="000000"/>
                </a:solidFill>
                <a:latin typeface="Bitter"/>
                <a:ea typeface="Bitter"/>
                <a:cs typeface="Bitter"/>
                <a:sym typeface="Bitter"/>
              </a:rPr>
              <a:t> and remains one of Thailand’s most historically significant cities. </a:t>
            </a:r>
            <a:endParaRPr/>
          </a:p>
        </p:txBody>
      </p:sp>
      <p:sp>
        <p:nvSpPr>
          <p:cNvPr id="753" name="Google Shape;753;p37"/>
          <p:cNvSpPr txBox="1"/>
          <p:nvPr/>
        </p:nvSpPr>
        <p:spPr>
          <a:xfrm>
            <a:off x="893864" y="4700252"/>
            <a:ext cx="8623544" cy="2247424"/>
          </a:xfrm>
          <a:prstGeom prst="rect">
            <a:avLst/>
          </a:prstGeom>
          <a:noFill/>
          <a:ln>
            <a:noFill/>
          </a:ln>
        </p:spPr>
        <p:txBody>
          <a:bodyPr anchorCtr="0" anchor="t" bIns="0" lIns="0" spcFirstLastPara="1" rIns="0" wrap="square" tIns="0">
            <a:spAutoFit/>
          </a:bodyPr>
          <a:lstStyle/>
          <a:p>
            <a:pPr indent="0" lvl="0" marL="0" marR="0" rtl="0" algn="l">
              <a:lnSpc>
                <a:spcPct val="159436"/>
              </a:lnSpc>
              <a:spcBef>
                <a:spcPts val="0"/>
              </a:spcBef>
              <a:spcAft>
                <a:spcPts val="0"/>
              </a:spcAft>
              <a:buNone/>
            </a:pPr>
            <a:r>
              <a:rPr b="0" i="0" lang="en-US" sz="2199" u="none" cap="none" strike="noStrike">
                <a:solidFill>
                  <a:srgbClr val="000000"/>
                </a:solidFill>
                <a:latin typeface="Bitter"/>
                <a:ea typeface="Bitter"/>
                <a:cs typeface="Bitter"/>
                <a:sym typeface="Bitter"/>
              </a:rPr>
              <a:t>Founded in 1350, it flourished as a cosmopolitan trade and cultural hub. Today, the </a:t>
            </a:r>
            <a:r>
              <a:rPr b="1" i="0" lang="en-US" sz="2199" u="none" cap="none" strike="noStrike">
                <a:solidFill>
                  <a:srgbClr val="000000"/>
                </a:solidFill>
                <a:latin typeface="Bitter"/>
                <a:ea typeface="Bitter"/>
                <a:cs typeface="Bitter"/>
                <a:sym typeface="Bitter"/>
              </a:rPr>
              <a:t>Ayutthaya Historical Park</a:t>
            </a:r>
            <a:r>
              <a:rPr b="0" i="0" lang="en-US" sz="2199" u="none" cap="none" strike="noStrike">
                <a:solidFill>
                  <a:srgbClr val="000000"/>
                </a:solidFill>
                <a:latin typeface="Bitter"/>
                <a:ea typeface="Bitter"/>
                <a:cs typeface="Bitter"/>
                <a:sym typeface="Bitter"/>
              </a:rPr>
              <a:t> showcases the city's grandeur, which includes </a:t>
            </a:r>
            <a:r>
              <a:rPr b="1" i="0" lang="en-US" sz="2199" u="none" cap="none" strike="noStrike">
                <a:solidFill>
                  <a:srgbClr val="000000"/>
                </a:solidFill>
                <a:latin typeface="Bitter"/>
                <a:ea typeface="Bitter"/>
                <a:cs typeface="Bitter"/>
                <a:sym typeface="Bitter"/>
              </a:rPr>
              <a:t>Wat Mahathat</a:t>
            </a:r>
            <a:r>
              <a:rPr b="0" i="0" lang="en-US" sz="2199" u="none" cap="none" strike="noStrike">
                <a:solidFill>
                  <a:srgbClr val="000000"/>
                </a:solidFill>
                <a:latin typeface="Bitter"/>
                <a:ea typeface="Bitter"/>
                <a:cs typeface="Bitter"/>
                <a:sym typeface="Bitter"/>
              </a:rPr>
              <a:t>, famous for the Buddha head in tree roots, and </a:t>
            </a:r>
            <a:r>
              <a:rPr b="1" i="0" lang="en-US" sz="2199" u="none" cap="none" strike="noStrike">
                <a:solidFill>
                  <a:srgbClr val="000000"/>
                </a:solidFill>
                <a:latin typeface="Bitter"/>
                <a:ea typeface="Bitter"/>
                <a:cs typeface="Bitter"/>
                <a:sym typeface="Bitter"/>
              </a:rPr>
              <a:t>Wat Phra Si Sanphet</a:t>
            </a:r>
            <a:r>
              <a:rPr b="0" i="0" lang="en-US" sz="2199" u="none" cap="none" strike="noStrike">
                <a:solidFill>
                  <a:srgbClr val="000000"/>
                </a:solidFill>
                <a:latin typeface="Bitter"/>
                <a:ea typeface="Bitter"/>
                <a:cs typeface="Bitter"/>
                <a:sym typeface="Bitter"/>
              </a:rPr>
              <a:t>, the former royal temple. </a:t>
            </a:r>
            <a:endParaRPr/>
          </a:p>
        </p:txBody>
      </p:sp>
      <p:sp>
        <p:nvSpPr>
          <p:cNvPr id="754" name="Google Shape;754;p37"/>
          <p:cNvSpPr txBox="1"/>
          <p:nvPr/>
        </p:nvSpPr>
        <p:spPr>
          <a:xfrm>
            <a:off x="893864" y="7181777"/>
            <a:ext cx="8623544" cy="861536"/>
          </a:xfrm>
          <a:prstGeom prst="rect">
            <a:avLst/>
          </a:prstGeom>
          <a:noFill/>
          <a:ln>
            <a:noFill/>
          </a:ln>
        </p:spPr>
        <p:txBody>
          <a:bodyPr anchorCtr="0" anchor="t" bIns="0" lIns="0" spcFirstLastPara="1" rIns="0" wrap="square" tIns="0">
            <a:spAutoFit/>
          </a:bodyPr>
          <a:lstStyle/>
          <a:p>
            <a:pPr indent="0" lvl="0" marL="0" marR="0" rtl="0" algn="l">
              <a:lnSpc>
                <a:spcPct val="159436"/>
              </a:lnSpc>
              <a:spcBef>
                <a:spcPts val="0"/>
              </a:spcBef>
              <a:spcAft>
                <a:spcPts val="0"/>
              </a:spcAft>
              <a:buNone/>
            </a:pPr>
            <a:r>
              <a:rPr b="0" i="0" lang="en-US" sz="2199" u="none" cap="none" strike="noStrike">
                <a:solidFill>
                  <a:srgbClr val="000000"/>
                </a:solidFill>
                <a:latin typeface="Bitter"/>
                <a:ea typeface="Bitter"/>
                <a:cs typeface="Bitter"/>
                <a:sym typeface="Bitter"/>
              </a:rPr>
              <a:t>With its rich history and well-preserved ruins, Ayutthaya offers a captivating journey into Thailand’s past.</a:t>
            </a:r>
            <a:endParaRPr/>
          </a:p>
        </p:txBody>
      </p:sp>
      <p:sp>
        <p:nvSpPr>
          <p:cNvPr id="755" name="Google Shape;755;p37"/>
          <p:cNvSpPr txBox="1"/>
          <p:nvPr/>
        </p:nvSpPr>
        <p:spPr>
          <a:xfrm>
            <a:off x="893864" y="8656000"/>
            <a:ext cx="8623544" cy="324104"/>
          </a:xfrm>
          <a:prstGeom prst="rect">
            <a:avLst/>
          </a:prstGeom>
          <a:noFill/>
          <a:ln>
            <a:noFill/>
          </a:ln>
        </p:spPr>
        <p:txBody>
          <a:bodyPr anchorCtr="0" anchor="t" bIns="0" lIns="0" spcFirstLastPara="1" rIns="0" wrap="square" tIns="0">
            <a:spAutoFit/>
          </a:bodyPr>
          <a:lstStyle/>
          <a:p>
            <a:pPr indent="0" lvl="0" marL="0" marR="0" rtl="0" algn="l">
              <a:lnSpc>
                <a:spcPct val="164000"/>
              </a:lnSpc>
              <a:spcBef>
                <a:spcPts val="0"/>
              </a:spcBef>
              <a:spcAft>
                <a:spcPts val="0"/>
              </a:spcAft>
              <a:buNone/>
            </a:pPr>
            <a:r>
              <a:rPr b="0" i="0" lang="en-US" sz="1700" u="none" cap="none" strike="noStrike">
                <a:solidFill>
                  <a:srgbClr val="000000"/>
                </a:solidFill>
                <a:latin typeface="Bitter"/>
                <a:ea typeface="Bitter"/>
                <a:cs typeface="Bitter"/>
                <a:sym typeface="Bitter"/>
              </a:rPr>
              <a:t>Photo credit: NordNordWest</a:t>
            </a:r>
            <a:endParaRPr/>
          </a:p>
        </p:txBody>
      </p:sp>
      <p:sp>
        <p:nvSpPr>
          <p:cNvPr id="756" name="Google Shape;756;p37"/>
          <p:cNvSpPr txBox="1"/>
          <p:nvPr/>
        </p:nvSpPr>
        <p:spPr>
          <a:xfrm>
            <a:off x="10899386" y="2105320"/>
            <a:ext cx="5754663" cy="481013"/>
          </a:xfrm>
          <a:prstGeom prst="rect">
            <a:avLst/>
          </a:prstGeom>
          <a:noFill/>
          <a:ln>
            <a:noFill/>
          </a:ln>
        </p:spPr>
        <p:txBody>
          <a:bodyPr anchorCtr="0" anchor="t" bIns="0" lIns="0" spcFirstLastPara="1" rIns="0" wrap="square" tIns="0">
            <a:spAutoFit/>
          </a:bodyPr>
          <a:lstStyle/>
          <a:p>
            <a:pPr indent="0" lvl="0" marL="0" marR="0" rtl="0" algn="ctr">
              <a:lnSpc>
                <a:spcPct val="124966"/>
              </a:lnSpc>
              <a:spcBef>
                <a:spcPts val="0"/>
              </a:spcBef>
              <a:spcAft>
                <a:spcPts val="0"/>
              </a:spcAft>
              <a:buNone/>
            </a:pPr>
            <a:r>
              <a:rPr b="1" i="0" lang="en-US" sz="3000" u="none" cap="none" strike="noStrike">
                <a:solidFill>
                  <a:srgbClr val="253A7E"/>
                </a:solidFill>
                <a:latin typeface="Bitter"/>
                <a:ea typeface="Bitter"/>
                <a:cs typeface="Bitter"/>
                <a:sym typeface="Bitter"/>
              </a:rPr>
              <a:t>Where is Ayutthaya province?</a:t>
            </a:r>
            <a:endParaRPr/>
          </a:p>
        </p:txBody>
      </p:sp>
      <p:sp>
        <p:nvSpPr>
          <p:cNvPr descr="preencoded.png" id="757" name="Google Shape;757;p37"/>
          <p:cNvSpPr/>
          <p:nvPr/>
        </p:nvSpPr>
        <p:spPr>
          <a:xfrm>
            <a:off x="12159253" y="2906468"/>
            <a:ext cx="3234975" cy="5693378"/>
          </a:xfrm>
          <a:custGeom>
            <a:rect b="b" l="l" r="r" t="t"/>
            <a:pathLst>
              <a:path extrusionOk="0" h="7591171" w="4313301">
                <a:moveTo>
                  <a:pt x="190500" y="0"/>
                </a:moveTo>
                <a:lnTo>
                  <a:pt x="4122801" y="0"/>
                </a:lnTo>
                <a:cubicBezTo>
                  <a:pt x="4228011" y="0"/>
                  <a:pt x="4313301" y="85290"/>
                  <a:pt x="4313301" y="190500"/>
                </a:cubicBezTo>
                <a:lnTo>
                  <a:pt x="4313301" y="7400671"/>
                </a:lnTo>
                <a:cubicBezTo>
                  <a:pt x="4313301" y="7451195"/>
                  <a:pt x="4293231" y="7499649"/>
                  <a:pt x="4257505" y="7535375"/>
                </a:cubicBezTo>
                <a:cubicBezTo>
                  <a:pt x="4221779" y="7571101"/>
                  <a:pt x="4173325" y="7591171"/>
                  <a:pt x="4122801" y="7591171"/>
                </a:cubicBezTo>
                <a:lnTo>
                  <a:pt x="190500" y="7591171"/>
                </a:lnTo>
                <a:cubicBezTo>
                  <a:pt x="85290" y="7591171"/>
                  <a:pt x="0" y="7505881"/>
                  <a:pt x="0" y="7400671"/>
                </a:cubicBezTo>
                <a:lnTo>
                  <a:pt x="0" y="190500"/>
                </a:lnTo>
                <a:cubicBezTo>
                  <a:pt x="0" y="85290"/>
                  <a:pt x="85290" y="0"/>
                  <a:pt x="190500" y="0"/>
                </a:cubicBezTo>
                <a:close/>
              </a:path>
            </a:pathLst>
          </a:custGeom>
          <a:blipFill rotWithShape="1">
            <a:blip r:embed="rId4">
              <a:alphaModFix/>
            </a:blip>
            <a:stretch>
              <a:fillRect b="0" l="-32" r="-3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preencoded.png" id="758" name="Google Shape;758;p37"/>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66" name="Shape 766"/>
        <p:cNvGrpSpPr/>
        <p:nvPr/>
      </p:nvGrpSpPr>
      <p:grpSpPr>
        <a:xfrm>
          <a:off x="0" y="0"/>
          <a:ext cx="0" cy="0"/>
          <a:chOff x="0" y="0"/>
          <a:chExt cx="0" cy="0"/>
        </a:xfrm>
      </p:grpSpPr>
      <p:sp>
        <p:nvSpPr>
          <p:cNvPr id="767" name="Google Shape;767;p38"/>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768" name="Google Shape;768;p38"/>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769" name="Google Shape;769;p38"/>
          <p:cNvSpPr txBox="1"/>
          <p:nvPr/>
        </p:nvSpPr>
        <p:spPr>
          <a:xfrm>
            <a:off x="992238" y="1607048"/>
            <a:ext cx="8247385" cy="859423"/>
          </a:xfrm>
          <a:prstGeom prst="rect">
            <a:avLst/>
          </a:prstGeom>
          <a:noFill/>
          <a:ln>
            <a:noFill/>
          </a:ln>
        </p:spPr>
        <p:txBody>
          <a:bodyPr anchorCtr="0" anchor="t" bIns="0" lIns="0" spcFirstLastPara="1" rIns="0" wrap="square" tIns="0">
            <a:spAutoFit/>
          </a:bodyPr>
          <a:lstStyle/>
          <a:p>
            <a:pPr indent="0" lvl="0" marL="0" marR="0" rtl="0" algn="l">
              <a:lnSpc>
                <a:spcPct val="124735"/>
              </a:lnSpc>
              <a:spcBef>
                <a:spcPts val="0"/>
              </a:spcBef>
              <a:spcAft>
                <a:spcPts val="0"/>
              </a:spcAft>
              <a:buNone/>
            </a:pPr>
            <a:r>
              <a:rPr b="1" i="0" lang="en-US" sz="5199" u="none" cap="none" strike="noStrike">
                <a:solidFill>
                  <a:srgbClr val="253A7E"/>
                </a:solidFill>
                <a:latin typeface="Bitter"/>
                <a:ea typeface="Bitter"/>
                <a:cs typeface="Bitter"/>
                <a:sym typeface="Bitter"/>
              </a:rPr>
              <a:t>Landmarks in Ayutthaya</a:t>
            </a:r>
            <a:endParaRPr/>
          </a:p>
        </p:txBody>
      </p:sp>
      <p:sp>
        <p:nvSpPr>
          <p:cNvPr descr="preencoded.png" id="770" name="Google Shape;770;p38"/>
          <p:cNvSpPr/>
          <p:nvPr/>
        </p:nvSpPr>
        <p:spPr>
          <a:xfrm>
            <a:off x="951262" y="3070776"/>
            <a:ext cx="4012295" cy="2810659"/>
          </a:xfrm>
          <a:custGeom>
            <a:rect b="b" l="l" r="r" t="t"/>
            <a:pathLst>
              <a:path extrusionOk="0" h="2732151" w="3900222">
                <a:moveTo>
                  <a:pt x="168884" y="0"/>
                </a:moveTo>
                <a:lnTo>
                  <a:pt x="3731339" y="0"/>
                </a:lnTo>
                <a:cubicBezTo>
                  <a:pt x="3776129" y="0"/>
                  <a:pt x="3819085" y="17793"/>
                  <a:pt x="3850758" y="49465"/>
                </a:cubicBezTo>
                <a:cubicBezTo>
                  <a:pt x="3882429" y="81137"/>
                  <a:pt x="3900222" y="124093"/>
                  <a:pt x="3900222" y="168884"/>
                </a:cubicBezTo>
                <a:lnTo>
                  <a:pt x="3900222" y="2563267"/>
                </a:lnTo>
                <a:cubicBezTo>
                  <a:pt x="3900222" y="2608058"/>
                  <a:pt x="3882429" y="2651014"/>
                  <a:pt x="3850758" y="2682686"/>
                </a:cubicBezTo>
                <a:cubicBezTo>
                  <a:pt x="3819085" y="2714358"/>
                  <a:pt x="3776129" y="2732151"/>
                  <a:pt x="3731339" y="2732151"/>
                </a:cubicBezTo>
                <a:lnTo>
                  <a:pt x="168884" y="2732151"/>
                </a:lnTo>
                <a:cubicBezTo>
                  <a:pt x="124093" y="2732151"/>
                  <a:pt x="81137" y="2714358"/>
                  <a:pt x="49465" y="2682686"/>
                </a:cubicBezTo>
                <a:cubicBezTo>
                  <a:pt x="17793" y="2651014"/>
                  <a:pt x="0" y="2608058"/>
                  <a:pt x="0" y="2563267"/>
                </a:cubicBezTo>
                <a:lnTo>
                  <a:pt x="0" y="168884"/>
                </a:lnTo>
                <a:cubicBezTo>
                  <a:pt x="0" y="124093"/>
                  <a:pt x="17793" y="81137"/>
                  <a:pt x="49465" y="49465"/>
                </a:cubicBezTo>
                <a:cubicBezTo>
                  <a:pt x="81137" y="17793"/>
                  <a:pt x="124093" y="0"/>
                  <a:pt x="168884" y="0"/>
                </a:cubicBezTo>
                <a:close/>
              </a:path>
            </a:pathLst>
          </a:custGeom>
          <a:blipFill rotWithShape="1">
            <a:blip r:embed="rId3">
              <a:alphaModFix/>
            </a:blip>
            <a:stretch>
              <a:fillRect b="0" l="-10767" r="-10765" t="-2"/>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38"/>
          <p:cNvSpPr txBox="1"/>
          <p:nvPr/>
        </p:nvSpPr>
        <p:spPr>
          <a:xfrm>
            <a:off x="1707128" y="6078182"/>
            <a:ext cx="2500536" cy="454025"/>
          </a:xfrm>
          <a:prstGeom prst="rect">
            <a:avLst/>
          </a:prstGeom>
          <a:noFill/>
          <a:ln>
            <a:noFill/>
          </a:ln>
        </p:spPr>
        <p:txBody>
          <a:bodyPr anchorCtr="0" anchor="t" bIns="0" lIns="0" spcFirstLastPara="1" rIns="0" wrap="square" tIns="0">
            <a:spAutoFit/>
          </a:bodyPr>
          <a:lstStyle/>
          <a:p>
            <a:pPr indent="0" lvl="0" marL="0" marR="0" rtl="0" algn="ctr">
              <a:lnSpc>
                <a:spcPct val="124981"/>
              </a:lnSpc>
              <a:spcBef>
                <a:spcPts val="0"/>
              </a:spcBef>
              <a:spcAft>
                <a:spcPts val="0"/>
              </a:spcAft>
              <a:buNone/>
            </a:pPr>
            <a:r>
              <a:rPr b="1" i="0" lang="en-US" sz="2750" u="none" cap="none" strike="noStrike">
                <a:solidFill>
                  <a:srgbClr val="000000"/>
                </a:solidFill>
                <a:latin typeface="Bitter"/>
                <a:ea typeface="Bitter"/>
                <a:cs typeface="Bitter"/>
                <a:sym typeface="Bitter"/>
              </a:rPr>
              <a:t>Wat Mahathat</a:t>
            </a:r>
            <a:endParaRPr/>
          </a:p>
        </p:txBody>
      </p:sp>
      <p:sp>
        <p:nvSpPr>
          <p:cNvPr descr="preencoded.png" id="772" name="Google Shape;772;p38"/>
          <p:cNvSpPr/>
          <p:nvPr/>
        </p:nvSpPr>
        <p:spPr>
          <a:xfrm>
            <a:off x="5115931" y="3057021"/>
            <a:ext cx="3971722" cy="2824315"/>
          </a:xfrm>
          <a:custGeom>
            <a:rect b="b" l="l" r="r" t="t"/>
            <a:pathLst>
              <a:path extrusionOk="0" h="3161665" w="4446124">
                <a:moveTo>
                  <a:pt x="170609" y="0"/>
                </a:moveTo>
                <a:lnTo>
                  <a:pt x="4275515" y="0"/>
                </a:lnTo>
                <a:cubicBezTo>
                  <a:pt x="4369740" y="0"/>
                  <a:pt x="4446124" y="76384"/>
                  <a:pt x="4446124" y="170609"/>
                </a:cubicBezTo>
                <a:lnTo>
                  <a:pt x="4446124" y="2991056"/>
                </a:lnTo>
                <a:cubicBezTo>
                  <a:pt x="4446124" y="3085281"/>
                  <a:pt x="4369740" y="3161665"/>
                  <a:pt x="4275515" y="3161665"/>
                </a:cubicBezTo>
                <a:lnTo>
                  <a:pt x="170609" y="3161665"/>
                </a:lnTo>
                <a:cubicBezTo>
                  <a:pt x="76384" y="3161665"/>
                  <a:pt x="0" y="3085281"/>
                  <a:pt x="0" y="2991056"/>
                </a:cubicBezTo>
                <a:lnTo>
                  <a:pt x="0" y="170609"/>
                </a:lnTo>
                <a:cubicBezTo>
                  <a:pt x="0" y="76384"/>
                  <a:pt x="76384" y="0"/>
                  <a:pt x="170609" y="0"/>
                </a:cubicBezTo>
                <a:close/>
              </a:path>
            </a:pathLst>
          </a:custGeom>
          <a:blipFill rotWithShape="1">
            <a:blip r:embed="rId4">
              <a:alphaModFix/>
            </a:blip>
            <a:stretch>
              <a:fillRect b="-1" l="-3262" r="-3262"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38"/>
          <p:cNvSpPr txBox="1"/>
          <p:nvPr/>
        </p:nvSpPr>
        <p:spPr>
          <a:xfrm>
            <a:off x="5323282" y="6069450"/>
            <a:ext cx="3556997" cy="906462"/>
          </a:xfrm>
          <a:prstGeom prst="rect">
            <a:avLst/>
          </a:prstGeom>
          <a:noFill/>
          <a:ln>
            <a:noFill/>
          </a:ln>
        </p:spPr>
        <p:txBody>
          <a:bodyPr anchorCtr="0" anchor="t" bIns="0" lIns="0" spcFirstLastPara="1" rIns="0" wrap="square" tIns="0">
            <a:spAutoFit/>
          </a:bodyPr>
          <a:lstStyle/>
          <a:p>
            <a:pPr indent="0" lvl="0" marL="0" marR="0" rtl="0" algn="ctr">
              <a:lnSpc>
                <a:spcPct val="124981"/>
              </a:lnSpc>
              <a:spcBef>
                <a:spcPts val="0"/>
              </a:spcBef>
              <a:spcAft>
                <a:spcPts val="0"/>
              </a:spcAft>
              <a:buNone/>
            </a:pPr>
            <a:r>
              <a:rPr b="1" i="0" lang="en-US" sz="2750" u="none" cap="none" strike="noStrike">
                <a:solidFill>
                  <a:srgbClr val="000000"/>
                </a:solidFill>
                <a:latin typeface="Bitter"/>
                <a:ea typeface="Bitter"/>
                <a:cs typeface="Bitter"/>
                <a:sym typeface="Bitter"/>
              </a:rPr>
              <a:t>Buddha Head</a:t>
            </a:r>
            <a:endParaRPr/>
          </a:p>
          <a:p>
            <a:pPr indent="0" lvl="0" marL="0" marR="0" rtl="0" algn="ctr">
              <a:lnSpc>
                <a:spcPct val="124981"/>
              </a:lnSpc>
              <a:spcBef>
                <a:spcPts val="0"/>
              </a:spcBef>
              <a:spcAft>
                <a:spcPts val="0"/>
              </a:spcAft>
              <a:buNone/>
            </a:pPr>
            <a:r>
              <a:rPr b="1" i="0" lang="en-US" sz="2750" u="none" cap="none" strike="noStrike">
                <a:solidFill>
                  <a:srgbClr val="000000"/>
                </a:solidFill>
                <a:latin typeface="Bitter"/>
                <a:ea typeface="Bitter"/>
                <a:cs typeface="Bitter"/>
                <a:sym typeface="Bitter"/>
              </a:rPr>
              <a:t>in Tree Roots </a:t>
            </a:r>
            <a:endParaRPr/>
          </a:p>
        </p:txBody>
      </p:sp>
      <p:sp>
        <p:nvSpPr>
          <p:cNvPr descr="preencoded.png" id="774" name="Google Shape;774;p38"/>
          <p:cNvSpPr/>
          <p:nvPr/>
        </p:nvSpPr>
        <p:spPr>
          <a:xfrm>
            <a:off x="9239623" y="3056078"/>
            <a:ext cx="3974030" cy="2824315"/>
          </a:xfrm>
          <a:custGeom>
            <a:rect b="b" l="l" r="r" t="t"/>
            <a:pathLst>
              <a:path extrusionOk="0" h="3161665" w="4448708">
                <a:moveTo>
                  <a:pt x="170510" y="0"/>
                </a:moveTo>
                <a:lnTo>
                  <a:pt x="4278198" y="0"/>
                </a:lnTo>
                <a:cubicBezTo>
                  <a:pt x="4323420" y="0"/>
                  <a:pt x="4366790" y="17964"/>
                  <a:pt x="4398767" y="49941"/>
                </a:cubicBezTo>
                <a:cubicBezTo>
                  <a:pt x="4430744" y="81918"/>
                  <a:pt x="4448708" y="125288"/>
                  <a:pt x="4448708" y="170510"/>
                </a:cubicBezTo>
                <a:lnTo>
                  <a:pt x="4448708" y="2991155"/>
                </a:lnTo>
                <a:cubicBezTo>
                  <a:pt x="4448708" y="3036377"/>
                  <a:pt x="4430744" y="3079747"/>
                  <a:pt x="4398767" y="3111724"/>
                </a:cubicBezTo>
                <a:cubicBezTo>
                  <a:pt x="4366790" y="3143701"/>
                  <a:pt x="4323420" y="3161665"/>
                  <a:pt x="4278198" y="3161665"/>
                </a:cubicBezTo>
                <a:lnTo>
                  <a:pt x="170510" y="3161665"/>
                </a:lnTo>
                <a:cubicBezTo>
                  <a:pt x="76340" y="3161665"/>
                  <a:pt x="0" y="3085325"/>
                  <a:pt x="0" y="2991155"/>
                </a:cubicBezTo>
                <a:lnTo>
                  <a:pt x="0" y="170510"/>
                </a:lnTo>
                <a:cubicBezTo>
                  <a:pt x="0" y="125288"/>
                  <a:pt x="17964" y="81918"/>
                  <a:pt x="49941" y="49941"/>
                </a:cubicBezTo>
                <a:cubicBezTo>
                  <a:pt x="81918" y="17964"/>
                  <a:pt x="125288" y="0"/>
                  <a:pt x="170510" y="0"/>
                </a:cubicBezTo>
                <a:close/>
              </a:path>
            </a:pathLst>
          </a:custGeom>
          <a:blipFill rotWithShape="1">
            <a:blip r:embed="rId5">
              <a:alphaModFix/>
            </a:blip>
            <a:stretch>
              <a:fillRect b="-1" l="-3231" r="-323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38"/>
          <p:cNvSpPr txBox="1"/>
          <p:nvPr/>
        </p:nvSpPr>
        <p:spPr>
          <a:xfrm>
            <a:off x="9432950" y="6078182"/>
            <a:ext cx="3587353" cy="454025"/>
          </a:xfrm>
          <a:prstGeom prst="rect">
            <a:avLst/>
          </a:prstGeom>
          <a:noFill/>
          <a:ln>
            <a:noFill/>
          </a:ln>
        </p:spPr>
        <p:txBody>
          <a:bodyPr anchorCtr="0" anchor="t" bIns="0" lIns="0" spcFirstLastPara="1" rIns="0" wrap="square" tIns="0">
            <a:spAutoFit/>
          </a:bodyPr>
          <a:lstStyle/>
          <a:p>
            <a:pPr indent="0" lvl="0" marL="0" marR="0" rtl="0" algn="ctr">
              <a:lnSpc>
                <a:spcPct val="124981"/>
              </a:lnSpc>
              <a:spcBef>
                <a:spcPts val="0"/>
              </a:spcBef>
              <a:spcAft>
                <a:spcPts val="0"/>
              </a:spcAft>
              <a:buNone/>
            </a:pPr>
            <a:r>
              <a:rPr b="1" i="0" lang="en-US" sz="2750" u="none" cap="none" strike="noStrike">
                <a:solidFill>
                  <a:srgbClr val="000000"/>
                </a:solidFill>
                <a:latin typeface="Bitter"/>
                <a:ea typeface="Bitter"/>
                <a:cs typeface="Bitter"/>
                <a:sym typeface="Bitter"/>
              </a:rPr>
              <a:t>Wat Phra Si Sanphet</a:t>
            </a:r>
            <a:endParaRPr/>
          </a:p>
        </p:txBody>
      </p:sp>
      <p:sp>
        <p:nvSpPr>
          <p:cNvPr descr="preencoded.png" id="776" name="Google Shape;776;p38"/>
          <p:cNvSpPr/>
          <p:nvPr/>
        </p:nvSpPr>
        <p:spPr>
          <a:xfrm>
            <a:off x="13366031" y="3051087"/>
            <a:ext cx="4000783" cy="2823372"/>
          </a:xfrm>
          <a:custGeom>
            <a:rect b="b" l="l" r="r" t="t"/>
            <a:pathLst>
              <a:path extrusionOk="0" h="3161665" w="4480153">
                <a:moveTo>
                  <a:pt x="169370" y="0"/>
                </a:moveTo>
                <a:lnTo>
                  <a:pt x="4310783" y="0"/>
                </a:lnTo>
                <a:cubicBezTo>
                  <a:pt x="4355703" y="0"/>
                  <a:pt x="4398783" y="17844"/>
                  <a:pt x="4430545" y="49607"/>
                </a:cubicBezTo>
                <a:cubicBezTo>
                  <a:pt x="4462309" y="81370"/>
                  <a:pt x="4480153" y="124450"/>
                  <a:pt x="4480153" y="169370"/>
                </a:cubicBezTo>
                <a:lnTo>
                  <a:pt x="4480153" y="2992295"/>
                </a:lnTo>
                <a:cubicBezTo>
                  <a:pt x="4480153" y="3085835"/>
                  <a:pt x="4404323" y="3161665"/>
                  <a:pt x="4310783" y="3161665"/>
                </a:cubicBezTo>
                <a:lnTo>
                  <a:pt x="169370" y="3161665"/>
                </a:lnTo>
                <a:cubicBezTo>
                  <a:pt x="75829" y="3161665"/>
                  <a:pt x="0" y="3085835"/>
                  <a:pt x="0" y="2992295"/>
                </a:cubicBezTo>
                <a:lnTo>
                  <a:pt x="0" y="169370"/>
                </a:lnTo>
                <a:cubicBezTo>
                  <a:pt x="0" y="75829"/>
                  <a:pt x="75829" y="0"/>
                  <a:pt x="169370" y="0"/>
                </a:cubicBezTo>
                <a:close/>
              </a:path>
            </a:pathLst>
          </a:custGeom>
          <a:blipFill rotWithShape="1">
            <a:blip r:embed="rId6">
              <a:alphaModFix/>
            </a:blip>
            <a:stretch>
              <a:fillRect b="-1" l="-2857" r="-2857"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38"/>
          <p:cNvSpPr txBox="1"/>
          <p:nvPr/>
        </p:nvSpPr>
        <p:spPr>
          <a:xfrm>
            <a:off x="13587913" y="6060719"/>
            <a:ext cx="3556997" cy="906462"/>
          </a:xfrm>
          <a:prstGeom prst="rect">
            <a:avLst/>
          </a:prstGeom>
          <a:noFill/>
          <a:ln>
            <a:noFill/>
          </a:ln>
        </p:spPr>
        <p:txBody>
          <a:bodyPr anchorCtr="0" anchor="t" bIns="0" lIns="0" spcFirstLastPara="1" rIns="0" wrap="square" tIns="0">
            <a:spAutoFit/>
          </a:bodyPr>
          <a:lstStyle/>
          <a:p>
            <a:pPr indent="0" lvl="0" marL="0" marR="0" rtl="0" algn="ctr">
              <a:lnSpc>
                <a:spcPct val="124981"/>
              </a:lnSpc>
              <a:spcBef>
                <a:spcPts val="0"/>
              </a:spcBef>
              <a:spcAft>
                <a:spcPts val="0"/>
              </a:spcAft>
              <a:buNone/>
            </a:pPr>
            <a:r>
              <a:rPr b="1" i="0" lang="en-US" sz="2750" u="none" cap="none" strike="noStrike">
                <a:solidFill>
                  <a:srgbClr val="000000"/>
                </a:solidFill>
                <a:latin typeface="Bitter"/>
                <a:ea typeface="Bitter"/>
                <a:cs typeface="Bitter"/>
                <a:sym typeface="Bitter"/>
              </a:rPr>
              <a:t>Ayutthaya</a:t>
            </a:r>
            <a:endParaRPr/>
          </a:p>
          <a:p>
            <a:pPr indent="0" lvl="0" marL="0" marR="0" rtl="0" algn="ctr">
              <a:lnSpc>
                <a:spcPct val="124981"/>
              </a:lnSpc>
              <a:spcBef>
                <a:spcPts val="0"/>
              </a:spcBef>
              <a:spcAft>
                <a:spcPts val="0"/>
              </a:spcAft>
              <a:buNone/>
            </a:pPr>
            <a:r>
              <a:rPr b="1" i="0" lang="en-US" sz="2750" u="none" cap="none" strike="noStrike">
                <a:solidFill>
                  <a:srgbClr val="000000"/>
                </a:solidFill>
                <a:latin typeface="Bitter"/>
                <a:ea typeface="Bitter"/>
                <a:cs typeface="Bitter"/>
                <a:sym typeface="Bitter"/>
              </a:rPr>
              <a:t>Floating Market</a:t>
            </a:r>
            <a:endParaRPr/>
          </a:p>
        </p:txBody>
      </p:sp>
      <p:sp>
        <p:nvSpPr>
          <p:cNvPr id="778" name="Google Shape;778;p38"/>
          <p:cNvSpPr txBox="1"/>
          <p:nvPr/>
        </p:nvSpPr>
        <p:spPr>
          <a:xfrm>
            <a:off x="992238" y="8140598"/>
            <a:ext cx="16303523" cy="317046"/>
          </a:xfrm>
          <a:prstGeom prst="rect">
            <a:avLst/>
          </a:prstGeom>
          <a:noFill/>
          <a:ln>
            <a:noFill/>
          </a:ln>
        </p:spPr>
        <p:txBody>
          <a:bodyPr anchorCtr="0" anchor="t" bIns="0" lIns="0" spcFirstLastPara="1" rIns="0" wrap="square" tIns="0">
            <a:spAutoFit/>
          </a:bodyPr>
          <a:lstStyle/>
          <a:p>
            <a:pPr indent="0" lvl="0" marL="0" marR="0" rtl="0" algn="l">
              <a:lnSpc>
                <a:spcPct val="162823"/>
              </a:lnSpc>
              <a:spcBef>
                <a:spcPts val="0"/>
              </a:spcBef>
              <a:spcAft>
                <a:spcPts val="0"/>
              </a:spcAft>
              <a:buNone/>
            </a:pPr>
            <a:r>
              <a:rPr b="0" i="0" lang="en-US" sz="1700" u="none" cap="none" strike="noStrike">
                <a:solidFill>
                  <a:srgbClr val="000000"/>
                </a:solidFill>
                <a:latin typeface="Bitter"/>
                <a:ea typeface="Bitter"/>
                <a:cs typeface="Bitter"/>
                <a:sym typeface="Bitter"/>
              </a:rPr>
              <a:t>Photo credit: Quizlet, iStock, Tripadvisor</a:t>
            </a:r>
            <a:endParaRPr/>
          </a:p>
        </p:txBody>
      </p:sp>
      <p:sp>
        <p:nvSpPr>
          <p:cNvPr descr="preencoded.png" id="779" name="Google Shape;779;p38"/>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7">
              <a:alphaModFix/>
            </a:blip>
            <a:stretch>
              <a:fillRect b="-186" l="0" r="-3" t="-179"/>
            </a:stretch>
          </a:blipFill>
          <a:ln>
            <a:noFill/>
          </a:ln>
        </p:spPr>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87" name="Shape 787"/>
        <p:cNvGrpSpPr/>
        <p:nvPr/>
      </p:nvGrpSpPr>
      <p:grpSpPr>
        <a:xfrm>
          <a:off x="0" y="0"/>
          <a:ext cx="0" cy="0"/>
          <a:chOff x="0" y="0"/>
          <a:chExt cx="0" cy="0"/>
        </a:xfrm>
      </p:grpSpPr>
      <p:sp>
        <p:nvSpPr>
          <p:cNvPr id="788" name="Google Shape;788;p39"/>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789" name="Google Shape;789;p39"/>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790" name="Google Shape;790;p39"/>
          <p:cNvSpPr/>
          <p:nvPr/>
        </p:nvSpPr>
        <p:spPr>
          <a:xfrm>
            <a:off x="0" y="0"/>
            <a:ext cx="7543800" cy="10287000"/>
          </a:xfrm>
          <a:custGeom>
            <a:rect b="b" l="l" r="r" t="t"/>
            <a:pathLst>
              <a:path extrusionOk="0" h="13716000" w="10058400">
                <a:moveTo>
                  <a:pt x="0" y="0"/>
                </a:moveTo>
                <a:lnTo>
                  <a:pt x="10058400" y="0"/>
                </a:lnTo>
                <a:lnTo>
                  <a:pt x="10058400" y="13716000"/>
                </a:lnTo>
                <a:lnTo>
                  <a:pt x="0" y="13716000"/>
                </a:lnTo>
                <a:lnTo>
                  <a:pt x="0" y="0"/>
                </a:lnTo>
                <a:close/>
              </a:path>
            </a:pathLst>
          </a:custGeom>
          <a:blipFill rotWithShape="1">
            <a:blip r:embed="rId3">
              <a:alphaModFix/>
            </a:blip>
            <a:stretch>
              <a:fillRect b="0" l="0" r="0" t="0"/>
            </a:stretch>
          </a:blipFill>
          <a:ln>
            <a:noFill/>
          </a:ln>
        </p:spPr>
      </p:sp>
      <p:sp>
        <p:nvSpPr>
          <p:cNvPr id="791" name="Google Shape;791;p39"/>
          <p:cNvSpPr txBox="1"/>
          <p:nvPr/>
        </p:nvSpPr>
        <p:spPr>
          <a:xfrm>
            <a:off x="7810652" y="1009498"/>
            <a:ext cx="6661175" cy="870790"/>
          </a:xfrm>
          <a:prstGeom prst="rect">
            <a:avLst/>
          </a:prstGeom>
          <a:noFill/>
          <a:ln>
            <a:noFill/>
          </a:ln>
        </p:spPr>
        <p:txBody>
          <a:bodyPr anchorCtr="0" anchor="t" bIns="0" lIns="0" spcFirstLastPara="1" rIns="0" wrap="square" tIns="0">
            <a:spAutoFit/>
          </a:bodyPr>
          <a:lstStyle/>
          <a:p>
            <a:pPr indent="0" lvl="0" marL="0" marR="0" rtl="0" algn="l">
              <a:lnSpc>
                <a:spcPct val="125889"/>
              </a:lnSpc>
              <a:spcBef>
                <a:spcPts val="0"/>
              </a:spcBef>
              <a:spcAft>
                <a:spcPts val="0"/>
              </a:spcAft>
              <a:buNone/>
            </a:pPr>
            <a:r>
              <a:rPr b="1" i="0" lang="en-US" sz="5199" u="none" cap="none" strike="noStrike">
                <a:solidFill>
                  <a:srgbClr val="253A7E"/>
                </a:solidFill>
                <a:latin typeface="Bitter"/>
                <a:ea typeface="Bitter"/>
                <a:cs typeface="Bitter"/>
                <a:sym typeface="Bitter"/>
              </a:rPr>
              <a:t>Nakhon Ratchasima</a:t>
            </a:r>
            <a:endParaRPr/>
          </a:p>
        </p:txBody>
      </p:sp>
      <p:sp>
        <p:nvSpPr>
          <p:cNvPr id="792" name="Google Shape;792;p39"/>
          <p:cNvSpPr txBox="1"/>
          <p:nvPr/>
        </p:nvSpPr>
        <p:spPr>
          <a:xfrm>
            <a:off x="7810652" y="2437057"/>
            <a:ext cx="4702226" cy="2281828"/>
          </a:xfrm>
          <a:prstGeom prst="rect">
            <a:avLst/>
          </a:prstGeom>
          <a:noFill/>
          <a:ln>
            <a:noFill/>
          </a:ln>
        </p:spPr>
        <p:txBody>
          <a:bodyPr anchorCtr="0" anchor="t" bIns="0" lIns="0" spcFirstLastPara="1" rIns="0" wrap="square" tIns="0">
            <a:spAutoFit/>
          </a:bodyPr>
          <a:lstStyle/>
          <a:p>
            <a:pPr indent="0" lvl="0" marL="0" marR="0" rtl="0" algn="l">
              <a:lnSpc>
                <a:spcPct val="161904"/>
              </a:lnSpc>
              <a:spcBef>
                <a:spcPts val="0"/>
              </a:spcBef>
              <a:spcAft>
                <a:spcPts val="0"/>
              </a:spcAft>
              <a:buNone/>
            </a:pPr>
            <a:r>
              <a:rPr b="0" i="0" lang="en-US" sz="2625" u="none" cap="none" strike="noStrike">
                <a:solidFill>
                  <a:srgbClr val="000000"/>
                </a:solidFill>
                <a:latin typeface="Bitter"/>
                <a:ea typeface="Bitter"/>
                <a:cs typeface="Bitter"/>
                <a:sym typeface="Bitter"/>
              </a:rPr>
              <a:t>Nakhon Ratchasima, commonly known as </a:t>
            </a:r>
            <a:r>
              <a:rPr b="1" i="0" lang="en-US" sz="2625" u="none" cap="none" strike="noStrike">
                <a:solidFill>
                  <a:srgbClr val="000000"/>
                </a:solidFill>
                <a:latin typeface="Bitter"/>
                <a:ea typeface="Bitter"/>
                <a:cs typeface="Bitter"/>
                <a:sym typeface="Bitter"/>
              </a:rPr>
              <a:t>Korat</a:t>
            </a:r>
            <a:r>
              <a:rPr b="0" i="0" lang="en-US" sz="2625" u="none" cap="none" strike="noStrike">
                <a:solidFill>
                  <a:srgbClr val="000000"/>
                </a:solidFill>
                <a:latin typeface="Bitter"/>
                <a:ea typeface="Bitter"/>
                <a:cs typeface="Bitter"/>
                <a:sym typeface="Bitter"/>
              </a:rPr>
              <a:t>, is the third largest city in Thailand. </a:t>
            </a:r>
            <a:endParaRPr/>
          </a:p>
        </p:txBody>
      </p:sp>
      <p:sp>
        <p:nvSpPr>
          <p:cNvPr id="793" name="Google Shape;793;p39"/>
          <p:cNvSpPr txBox="1"/>
          <p:nvPr/>
        </p:nvSpPr>
        <p:spPr>
          <a:xfrm>
            <a:off x="7810652" y="4859083"/>
            <a:ext cx="4702226" cy="2826096"/>
          </a:xfrm>
          <a:prstGeom prst="rect">
            <a:avLst/>
          </a:prstGeom>
          <a:noFill/>
          <a:ln>
            <a:noFill/>
          </a:ln>
        </p:spPr>
        <p:txBody>
          <a:bodyPr anchorCtr="0" anchor="t" bIns="0" lIns="0" spcFirstLastPara="1" rIns="0" wrap="square" tIns="0">
            <a:spAutoFit/>
          </a:bodyPr>
          <a:lstStyle/>
          <a:p>
            <a:pPr indent="0" lvl="0" marL="0" marR="0" rtl="0" algn="l">
              <a:lnSpc>
                <a:spcPct val="161904"/>
              </a:lnSpc>
              <a:spcBef>
                <a:spcPts val="0"/>
              </a:spcBef>
              <a:spcAft>
                <a:spcPts val="0"/>
              </a:spcAft>
              <a:buNone/>
            </a:pPr>
            <a:r>
              <a:rPr b="0" i="0" lang="en-US" sz="2625" u="none" cap="none" strike="noStrike">
                <a:solidFill>
                  <a:srgbClr val="000000"/>
                </a:solidFill>
                <a:latin typeface="Bitter"/>
                <a:ea typeface="Bitter"/>
                <a:cs typeface="Bitter"/>
                <a:sym typeface="Bitter"/>
              </a:rPr>
              <a:t>It serves as a gateway to the Isan region and is known for its rich history, cultural landmarks, and modern urban development.</a:t>
            </a:r>
            <a:endParaRPr/>
          </a:p>
        </p:txBody>
      </p:sp>
      <p:sp>
        <p:nvSpPr>
          <p:cNvPr id="794" name="Google Shape;794;p39"/>
          <p:cNvSpPr txBox="1"/>
          <p:nvPr/>
        </p:nvSpPr>
        <p:spPr>
          <a:xfrm>
            <a:off x="13186467" y="2260702"/>
            <a:ext cx="4158253" cy="884238"/>
          </a:xfrm>
          <a:prstGeom prst="rect">
            <a:avLst/>
          </a:prstGeom>
          <a:noFill/>
          <a:ln>
            <a:noFill/>
          </a:ln>
        </p:spPr>
        <p:txBody>
          <a:bodyPr anchorCtr="0" anchor="t" bIns="0" lIns="0" spcFirstLastPara="1" rIns="0" wrap="square" tIns="0">
            <a:spAutoFit/>
          </a:bodyPr>
          <a:lstStyle/>
          <a:p>
            <a:pPr indent="0" lvl="0" marL="0" marR="0" rtl="0" algn="ctr">
              <a:lnSpc>
                <a:spcPct val="126171"/>
              </a:lnSpc>
              <a:spcBef>
                <a:spcPts val="0"/>
              </a:spcBef>
              <a:spcAft>
                <a:spcPts val="0"/>
              </a:spcAft>
              <a:buNone/>
            </a:pPr>
            <a:r>
              <a:rPr b="1" i="0" lang="en-US" sz="2625" u="none" cap="none" strike="noStrike">
                <a:solidFill>
                  <a:srgbClr val="253A7E"/>
                </a:solidFill>
                <a:latin typeface="Bitter"/>
                <a:ea typeface="Bitter"/>
                <a:cs typeface="Bitter"/>
                <a:sym typeface="Bitter"/>
              </a:rPr>
              <a:t>Where is Nakhon Ratchasima province?</a:t>
            </a:r>
            <a:endParaRPr/>
          </a:p>
        </p:txBody>
      </p:sp>
      <p:sp>
        <p:nvSpPr>
          <p:cNvPr descr="preencoded.png" id="795" name="Google Shape;795;p39"/>
          <p:cNvSpPr/>
          <p:nvPr/>
        </p:nvSpPr>
        <p:spPr>
          <a:xfrm>
            <a:off x="13828957" y="3436296"/>
            <a:ext cx="2873121" cy="5054061"/>
          </a:xfrm>
          <a:custGeom>
            <a:rect b="b" l="l" r="r" t="t"/>
            <a:pathLst>
              <a:path extrusionOk="0" h="6738747" w="3830828">
                <a:moveTo>
                  <a:pt x="190500" y="0"/>
                </a:moveTo>
                <a:lnTo>
                  <a:pt x="3640328" y="0"/>
                </a:lnTo>
                <a:cubicBezTo>
                  <a:pt x="3690852" y="0"/>
                  <a:pt x="3739306" y="20070"/>
                  <a:pt x="3775032" y="55796"/>
                </a:cubicBezTo>
                <a:cubicBezTo>
                  <a:pt x="3810758" y="91522"/>
                  <a:pt x="3830828" y="139976"/>
                  <a:pt x="3830828" y="190500"/>
                </a:cubicBezTo>
                <a:lnTo>
                  <a:pt x="3830828" y="6548247"/>
                </a:lnTo>
                <a:cubicBezTo>
                  <a:pt x="3830828" y="6653457"/>
                  <a:pt x="3745538" y="6738747"/>
                  <a:pt x="3640328" y="6738747"/>
                </a:cubicBezTo>
                <a:lnTo>
                  <a:pt x="190500" y="6738747"/>
                </a:lnTo>
                <a:cubicBezTo>
                  <a:pt x="139976" y="6738747"/>
                  <a:pt x="91522" y="6718677"/>
                  <a:pt x="55796" y="6682951"/>
                </a:cubicBezTo>
                <a:cubicBezTo>
                  <a:pt x="20070" y="6647225"/>
                  <a:pt x="0" y="6598771"/>
                  <a:pt x="0" y="6548247"/>
                </a:cubicBezTo>
                <a:lnTo>
                  <a:pt x="0" y="190500"/>
                </a:lnTo>
                <a:cubicBezTo>
                  <a:pt x="0" y="85290"/>
                  <a:pt x="85290" y="0"/>
                  <a:pt x="190500" y="0"/>
                </a:cubicBezTo>
                <a:close/>
              </a:path>
            </a:pathLst>
          </a:custGeom>
          <a:blipFill rotWithShape="1">
            <a:blip r:embed="rId4">
              <a:alphaModFix/>
            </a:blip>
            <a:stretch>
              <a:fillRect b="0" l="-22" r="-22"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39"/>
          <p:cNvSpPr txBox="1"/>
          <p:nvPr/>
        </p:nvSpPr>
        <p:spPr>
          <a:xfrm>
            <a:off x="7810652" y="9035948"/>
            <a:ext cx="9524705" cy="325755"/>
          </a:xfrm>
          <a:prstGeom prst="rect">
            <a:avLst/>
          </a:prstGeom>
          <a:noFill/>
          <a:ln>
            <a:noFill/>
          </a:ln>
        </p:spPr>
        <p:txBody>
          <a:bodyPr anchorCtr="0" anchor="t" bIns="0" lIns="0" spcFirstLastPara="1" rIns="0" wrap="square" tIns="0">
            <a:spAutoFit/>
          </a:bodyPr>
          <a:lstStyle/>
          <a:p>
            <a:pPr indent="0" lvl="0" marL="0" marR="0" rtl="0" algn="l">
              <a:lnSpc>
                <a:spcPct val="158823"/>
              </a:lnSpc>
              <a:spcBef>
                <a:spcPts val="0"/>
              </a:spcBef>
              <a:spcAft>
                <a:spcPts val="0"/>
              </a:spcAft>
              <a:buNone/>
            </a:pPr>
            <a:r>
              <a:rPr b="0" i="0" lang="en-US" sz="1700" u="none" cap="none" strike="noStrike">
                <a:solidFill>
                  <a:srgbClr val="000000"/>
                </a:solidFill>
                <a:latin typeface="Bitter"/>
                <a:ea typeface="Bitter"/>
                <a:cs typeface="Bitter"/>
                <a:sym typeface="Bitter"/>
              </a:rPr>
              <a:t>Photo credit: Asia King Travel, NordNordWest</a:t>
            </a:r>
            <a:endParaRPr/>
          </a:p>
        </p:txBody>
      </p:sp>
      <p:sp>
        <p:nvSpPr>
          <p:cNvPr descr="preencoded.png" id="797" name="Google Shape;797;p39"/>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40" name="Shape 140"/>
        <p:cNvGrpSpPr/>
        <p:nvPr/>
      </p:nvGrpSpPr>
      <p:grpSpPr>
        <a:xfrm>
          <a:off x="0" y="0"/>
          <a:ext cx="0" cy="0"/>
          <a:chOff x="0" y="0"/>
          <a:chExt cx="0" cy="0"/>
        </a:xfrm>
      </p:grpSpPr>
      <p:sp>
        <p:nvSpPr>
          <p:cNvPr id="141" name="Google Shape;141;p4"/>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142" name="Google Shape;142;p4"/>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143" name="Google Shape;143;p4"/>
          <p:cNvSpPr/>
          <p:nvPr/>
        </p:nvSpPr>
        <p:spPr>
          <a:xfrm>
            <a:off x="11503971" y="2509838"/>
            <a:ext cx="5267325" cy="5267325"/>
          </a:xfrm>
          <a:custGeom>
            <a:rect b="b" l="l" r="r" t="t"/>
            <a:pathLst>
              <a:path extrusionOk="0" h="7023100" w="7023100">
                <a:moveTo>
                  <a:pt x="0" y="0"/>
                </a:moveTo>
                <a:lnTo>
                  <a:pt x="7023100" y="0"/>
                </a:lnTo>
                <a:lnTo>
                  <a:pt x="7023100" y="7023100"/>
                </a:lnTo>
                <a:lnTo>
                  <a:pt x="0" y="7023100"/>
                </a:lnTo>
                <a:lnTo>
                  <a:pt x="0" y="0"/>
                </a:lnTo>
                <a:close/>
              </a:path>
            </a:pathLst>
          </a:custGeom>
          <a:blipFill rotWithShape="1">
            <a:blip r:embed="rId3">
              <a:alphaModFix/>
            </a:blip>
            <a:stretch>
              <a:fillRect b="0" l="0" r="0" t="0"/>
            </a:stretch>
          </a:blipFill>
          <a:ln>
            <a:noFill/>
          </a:ln>
        </p:spPr>
      </p:sp>
      <p:sp>
        <p:nvSpPr>
          <p:cNvPr id="144" name="Google Shape;144;p4"/>
          <p:cNvSpPr txBox="1"/>
          <p:nvPr/>
        </p:nvSpPr>
        <p:spPr>
          <a:xfrm>
            <a:off x="992238" y="3844376"/>
            <a:ext cx="7159523" cy="1790995"/>
          </a:xfrm>
          <a:prstGeom prst="rect">
            <a:avLst/>
          </a:prstGeom>
          <a:noFill/>
          <a:ln>
            <a:noFill/>
          </a:ln>
        </p:spPr>
        <p:txBody>
          <a:bodyPr anchorCtr="0" anchor="t" bIns="0" lIns="0" spcFirstLastPara="1" rIns="0" wrap="square" tIns="0">
            <a:spAutoFit/>
          </a:bodyPr>
          <a:lstStyle/>
          <a:p>
            <a:pPr indent="0" lvl="0" marL="0" marR="0" rtl="0" algn="l">
              <a:lnSpc>
                <a:spcPct val="124721"/>
              </a:lnSpc>
              <a:spcBef>
                <a:spcPts val="0"/>
              </a:spcBef>
              <a:spcAft>
                <a:spcPts val="0"/>
              </a:spcAft>
              <a:buNone/>
            </a:pPr>
            <a:r>
              <a:rPr b="1" i="0" lang="en-US" sz="5562" u="none" cap="none" strike="noStrike">
                <a:solidFill>
                  <a:srgbClr val="253A7E"/>
                </a:solidFill>
                <a:latin typeface="Bitter"/>
                <a:ea typeface="Bitter"/>
                <a:cs typeface="Bitter"/>
                <a:sym typeface="Bitter"/>
              </a:rPr>
              <a:t>Where is Thailand in the World? </a:t>
            </a:r>
            <a:endParaRPr/>
          </a:p>
        </p:txBody>
      </p:sp>
      <p:sp>
        <p:nvSpPr>
          <p:cNvPr id="145" name="Google Shape;145;p4"/>
          <p:cNvSpPr txBox="1"/>
          <p:nvPr/>
        </p:nvSpPr>
        <p:spPr>
          <a:xfrm>
            <a:off x="992238" y="5993902"/>
            <a:ext cx="7159523" cy="429520"/>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Zuanzuanfuwa</a:t>
            </a:r>
            <a:endParaRPr/>
          </a:p>
        </p:txBody>
      </p:sp>
      <p:sp>
        <p:nvSpPr>
          <p:cNvPr descr="preencoded.png" id="146" name="Google Shape;146;p4"/>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05" name="Shape 805"/>
        <p:cNvGrpSpPr/>
        <p:nvPr/>
      </p:nvGrpSpPr>
      <p:grpSpPr>
        <a:xfrm>
          <a:off x="0" y="0"/>
          <a:ext cx="0" cy="0"/>
          <a:chOff x="0" y="0"/>
          <a:chExt cx="0" cy="0"/>
        </a:xfrm>
      </p:grpSpPr>
      <p:sp>
        <p:nvSpPr>
          <p:cNvPr id="806" name="Google Shape;806;p40"/>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807" name="Google Shape;807;p40"/>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808" name="Google Shape;808;p40"/>
          <p:cNvSpPr txBox="1"/>
          <p:nvPr/>
        </p:nvSpPr>
        <p:spPr>
          <a:xfrm>
            <a:off x="834628" y="747636"/>
            <a:ext cx="11366302" cy="854647"/>
          </a:xfrm>
          <a:prstGeom prst="rect">
            <a:avLst/>
          </a:prstGeom>
          <a:noFill/>
          <a:ln>
            <a:noFill/>
          </a:ln>
        </p:spPr>
        <p:txBody>
          <a:bodyPr anchorCtr="0" anchor="t" bIns="0" lIns="0" spcFirstLastPara="1" rIns="0" wrap="square" tIns="0">
            <a:spAutoFit/>
          </a:bodyPr>
          <a:lstStyle/>
          <a:p>
            <a:pPr indent="0" lvl="0" marL="0" marR="0" rtl="0" algn="l">
              <a:lnSpc>
                <a:spcPct val="124004"/>
              </a:lnSpc>
              <a:spcBef>
                <a:spcPts val="0"/>
              </a:spcBef>
              <a:spcAft>
                <a:spcPts val="0"/>
              </a:spcAft>
              <a:buNone/>
            </a:pPr>
            <a:r>
              <a:rPr b="1" i="0" lang="en-US" sz="5199" u="none" cap="none" strike="noStrike">
                <a:solidFill>
                  <a:srgbClr val="253A7E"/>
                </a:solidFill>
                <a:latin typeface="Bitter"/>
                <a:ea typeface="Bitter"/>
                <a:cs typeface="Bitter"/>
                <a:sym typeface="Bitter"/>
              </a:rPr>
              <a:t>Landmarks in Nakhon Ratchasima</a:t>
            </a:r>
            <a:endParaRPr/>
          </a:p>
        </p:txBody>
      </p:sp>
      <p:sp>
        <p:nvSpPr>
          <p:cNvPr descr="preencoded.png" id="809" name="Google Shape;809;p40"/>
          <p:cNvSpPr/>
          <p:nvPr/>
        </p:nvSpPr>
        <p:spPr>
          <a:xfrm>
            <a:off x="834628" y="1869500"/>
            <a:ext cx="8160258" cy="5043297"/>
          </a:xfrm>
          <a:custGeom>
            <a:rect b="b" l="l" r="r" t="t"/>
            <a:pathLst>
              <a:path extrusionOk="0" h="6724396" w="10880344">
                <a:moveTo>
                  <a:pt x="190500" y="0"/>
                </a:moveTo>
                <a:lnTo>
                  <a:pt x="10689844" y="0"/>
                </a:lnTo>
                <a:cubicBezTo>
                  <a:pt x="10795054" y="0"/>
                  <a:pt x="10880344" y="85290"/>
                  <a:pt x="10880344" y="190500"/>
                </a:cubicBezTo>
                <a:lnTo>
                  <a:pt x="10880344" y="6533896"/>
                </a:lnTo>
                <a:cubicBezTo>
                  <a:pt x="10880344" y="6584420"/>
                  <a:pt x="10860274" y="6632874"/>
                  <a:pt x="10824548" y="6668600"/>
                </a:cubicBezTo>
                <a:cubicBezTo>
                  <a:pt x="10788822" y="6704326"/>
                  <a:pt x="10740368" y="6724396"/>
                  <a:pt x="10689844" y="6724396"/>
                </a:cubicBezTo>
                <a:lnTo>
                  <a:pt x="190500" y="6724396"/>
                </a:lnTo>
                <a:cubicBezTo>
                  <a:pt x="85290" y="6724396"/>
                  <a:pt x="0" y="6639106"/>
                  <a:pt x="0" y="6533896"/>
                </a:cubicBezTo>
                <a:lnTo>
                  <a:pt x="0" y="190500"/>
                </a:lnTo>
                <a:cubicBezTo>
                  <a:pt x="0" y="85290"/>
                  <a:pt x="85290" y="0"/>
                  <a:pt x="190500" y="0"/>
                </a:cubicBezTo>
                <a:close/>
              </a:path>
            </a:pathLst>
          </a:custGeom>
          <a:blipFill rotWithShape="1">
            <a:blip r:embed="rId3">
              <a:alphaModFix/>
            </a:blip>
            <a:stretch>
              <a:fillRect b="0" l="-62" r="-62"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40"/>
          <p:cNvSpPr txBox="1"/>
          <p:nvPr/>
        </p:nvSpPr>
        <p:spPr>
          <a:xfrm>
            <a:off x="2488891" y="7201567"/>
            <a:ext cx="4851722" cy="460375"/>
          </a:xfrm>
          <a:prstGeom prst="rect">
            <a:avLst/>
          </a:prstGeom>
          <a:noFill/>
          <a:ln>
            <a:noFill/>
          </a:ln>
        </p:spPr>
        <p:txBody>
          <a:bodyPr anchorCtr="0" anchor="t" bIns="0" lIns="0" spcFirstLastPara="1" rIns="0" wrap="square" tIns="0">
            <a:spAutoFit/>
          </a:bodyPr>
          <a:lstStyle/>
          <a:p>
            <a:pPr indent="0" lvl="0" marL="0" marR="0" rtl="0" algn="ctr">
              <a:lnSpc>
                <a:spcPct val="124431"/>
              </a:lnSpc>
              <a:spcBef>
                <a:spcPts val="0"/>
              </a:spcBef>
              <a:spcAft>
                <a:spcPts val="0"/>
              </a:spcAft>
              <a:buNone/>
            </a:pPr>
            <a:r>
              <a:rPr b="1" i="0" lang="en-US" sz="2812" u="none" cap="none" strike="noStrike">
                <a:solidFill>
                  <a:srgbClr val="000000"/>
                </a:solidFill>
                <a:latin typeface="Bitter"/>
                <a:ea typeface="Bitter"/>
                <a:cs typeface="Bitter"/>
                <a:sym typeface="Bitter"/>
              </a:rPr>
              <a:t>Thao Suranaree Monument</a:t>
            </a:r>
            <a:endParaRPr/>
          </a:p>
        </p:txBody>
      </p:sp>
      <p:sp>
        <p:nvSpPr>
          <p:cNvPr id="811" name="Google Shape;811;p40"/>
          <p:cNvSpPr txBox="1"/>
          <p:nvPr/>
        </p:nvSpPr>
        <p:spPr>
          <a:xfrm>
            <a:off x="834628" y="7706096"/>
            <a:ext cx="8160248" cy="1321753"/>
          </a:xfrm>
          <a:prstGeom prst="rect">
            <a:avLst/>
          </a:prstGeom>
          <a:noFill/>
          <a:ln>
            <a:noFill/>
          </a:ln>
        </p:spPr>
        <p:txBody>
          <a:bodyPr anchorCtr="0" anchor="t" bIns="0" lIns="0" spcFirstLastPara="1" rIns="0" wrap="square" tIns="0">
            <a:spAutoFit/>
          </a:bodyPr>
          <a:lstStyle/>
          <a:p>
            <a:pPr indent="0" lvl="0" marL="0" marR="0" rtl="0" algn="ctr">
              <a:lnSpc>
                <a:spcPct val="160027"/>
              </a:lnSpc>
              <a:spcBef>
                <a:spcPts val="0"/>
              </a:spcBef>
              <a:spcAft>
                <a:spcPts val="0"/>
              </a:spcAft>
              <a:buNone/>
            </a:pPr>
            <a:r>
              <a:rPr b="0" i="0" lang="en-US" sz="2199" u="none" cap="none" strike="noStrike">
                <a:solidFill>
                  <a:srgbClr val="000000"/>
                </a:solidFill>
                <a:latin typeface="Bitter"/>
                <a:ea typeface="Bitter"/>
                <a:cs typeface="Bitter"/>
                <a:sym typeface="Bitter"/>
              </a:rPr>
              <a:t>Dedicated to the revered local heroine,</a:t>
            </a:r>
            <a:endParaRPr/>
          </a:p>
          <a:p>
            <a:pPr indent="0" lvl="0" marL="0" marR="0" rtl="0" algn="ctr">
              <a:lnSpc>
                <a:spcPct val="160027"/>
              </a:lnSpc>
              <a:spcBef>
                <a:spcPts val="0"/>
              </a:spcBef>
              <a:spcAft>
                <a:spcPts val="0"/>
              </a:spcAft>
              <a:buNone/>
            </a:pPr>
            <a:r>
              <a:rPr b="1" i="0" lang="en-US" sz="2199" u="none" cap="none" strike="noStrike">
                <a:solidFill>
                  <a:srgbClr val="000000"/>
                </a:solidFill>
                <a:latin typeface="Bitter"/>
                <a:ea typeface="Bitter"/>
                <a:cs typeface="Bitter"/>
                <a:sym typeface="Bitter"/>
              </a:rPr>
              <a:t>Thao Suranaree (Ya Mo)</a:t>
            </a:r>
            <a:r>
              <a:rPr b="0" i="0" lang="en-US" sz="2199" u="none" cap="none" strike="noStrike">
                <a:solidFill>
                  <a:srgbClr val="000000"/>
                </a:solidFill>
                <a:latin typeface="Bitter"/>
                <a:ea typeface="Bitter"/>
                <a:cs typeface="Bitter"/>
                <a:sym typeface="Bitter"/>
              </a:rPr>
              <a:t>, who played a role in</a:t>
            </a:r>
            <a:endParaRPr/>
          </a:p>
          <a:p>
            <a:pPr indent="0" lvl="0" marL="0" marR="0" rtl="0" algn="ctr">
              <a:lnSpc>
                <a:spcPct val="160027"/>
              </a:lnSpc>
              <a:spcBef>
                <a:spcPts val="0"/>
              </a:spcBef>
              <a:spcAft>
                <a:spcPts val="0"/>
              </a:spcAft>
              <a:buNone/>
            </a:pPr>
            <a:r>
              <a:rPr b="0" i="0" lang="en-US" sz="2199" u="none" cap="none" strike="noStrike">
                <a:solidFill>
                  <a:srgbClr val="000000"/>
                </a:solidFill>
                <a:latin typeface="Bitter"/>
                <a:ea typeface="Bitter"/>
                <a:cs typeface="Bitter"/>
                <a:sym typeface="Bitter"/>
              </a:rPr>
              <a:t>defending the city from invaders in the 19th century.</a:t>
            </a:r>
            <a:endParaRPr/>
          </a:p>
        </p:txBody>
      </p:sp>
      <p:sp>
        <p:nvSpPr>
          <p:cNvPr descr="preencoded.png" id="812" name="Google Shape;812;p40"/>
          <p:cNvSpPr/>
          <p:nvPr/>
        </p:nvSpPr>
        <p:spPr>
          <a:xfrm>
            <a:off x="9292981" y="1869500"/>
            <a:ext cx="8160353" cy="5043488"/>
          </a:xfrm>
          <a:custGeom>
            <a:rect b="b" l="l" r="r" t="t"/>
            <a:pathLst>
              <a:path extrusionOk="0" h="6724650" w="10880471">
                <a:moveTo>
                  <a:pt x="190500" y="0"/>
                </a:moveTo>
                <a:lnTo>
                  <a:pt x="10689971" y="0"/>
                </a:lnTo>
                <a:cubicBezTo>
                  <a:pt x="10740495" y="0"/>
                  <a:pt x="10788949" y="20070"/>
                  <a:pt x="10824675" y="55796"/>
                </a:cubicBezTo>
                <a:cubicBezTo>
                  <a:pt x="10860401" y="91522"/>
                  <a:pt x="10880471" y="139976"/>
                  <a:pt x="10880471" y="190500"/>
                </a:cubicBezTo>
                <a:lnTo>
                  <a:pt x="10880471" y="6534150"/>
                </a:lnTo>
                <a:cubicBezTo>
                  <a:pt x="10880471" y="6639361"/>
                  <a:pt x="10795181" y="6724650"/>
                  <a:pt x="10689971" y="6724650"/>
                </a:cubicBezTo>
                <a:lnTo>
                  <a:pt x="190500" y="6724650"/>
                </a:lnTo>
                <a:cubicBezTo>
                  <a:pt x="85290" y="6724650"/>
                  <a:pt x="0" y="6639361"/>
                  <a:pt x="0" y="6534150"/>
                </a:cubicBezTo>
                <a:lnTo>
                  <a:pt x="0" y="190500"/>
                </a:lnTo>
                <a:cubicBezTo>
                  <a:pt x="0" y="85290"/>
                  <a:pt x="85290" y="0"/>
                  <a:pt x="190500" y="0"/>
                </a:cubicBezTo>
                <a:close/>
              </a:path>
            </a:pathLst>
          </a:custGeom>
          <a:blipFill rotWithShape="1">
            <a:blip r:embed="rId4">
              <a:alphaModFix/>
            </a:blip>
            <a:stretch>
              <a:fillRect b="-31" l="0" r="0" t="-31"/>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40"/>
          <p:cNvSpPr txBox="1"/>
          <p:nvPr/>
        </p:nvSpPr>
        <p:spPr>
          <a:xfrm>
            <a:off x="11339514" y="7201567"/>
            <a:ext cx="4067324" cy="460375"/>
          </a:xfrm>
          <a:prstGeom prst="rect">
            <a:avLst/>
          </a:prstGeom>
          <a:noFill/>
          <a:ln>
            <a:noFill/>
          </a:ln>
        </p:spPr>
        <p:txBody>
          <a:bodyPr anchorCtr="0" anchor="t" bIns="0" lIns="0" spcFirstLastPara="1" rIns="0" wrap="square" tIns="0">
            <a:spAutoFit/>
          </a:bodyPr>
          <a:lstStyle/>
          <a:p>
            <a:pPr indent="0" lvl="0" marL="0" marR="0" rtl="0" algn="ctr">
              <a:lnSpc>
                <a:spcPct val="124431"/>
              </a:lnSpc>
              <a:spcBef>
                <a:spcPts val="0"/>
              </a:spcBef>
              <a:spcAft>
                <a:spcPts val="0"/>
              </a:spcAft>
              <a:buNone/>
            </a:pPr>
            <a:r>
              <a:rPr b="1" i="0" lang="en-US" sz="2812" u="none" cap="none" strike="noStrike">
                <a:solidFill>
                  <a:srgbClr val="000000"/>
                </a:solidFill>
                <a:latin typeface="Bitter"/>
                <a:ea typeface="Bitter"/>
                <a:cs typeface="Bitter"/>
                <a:sym typeface="Bitter"/>
              </a:rPr>
              <a:t>Phimai Historical Park</a:t>
            </a:r>
            <a:endParaRPr/>
          </a:p>
        </p:txBody>
      </p:sp>
      <p:sp>
        <p:nvSpPr>
          <p:cNvPr id="814" name="Google Shape;814;p40"/>
          <p:cNvSpPr txBox="1"/>
          <p:nvPr/>
        </p:nvSpPr>
        <p:spPr>
          <a:xfrm>
            <a:off x="9292981" y="7706096"/>
            <a:ext cx="8160391" cy="1783715"/>
          </a:xfrm>
          <a:prstGeom prst="rect">
            <a:avLst/>
          </a:prstGeom>
          <a:noFill/>
          <a:ln>
            <a:noFill/>
          </a:ln>
        </p:spPr>
        <p:txBody>
          <a:bodyPr anchorCtr="0" anchor="t" bIns="0" lIns="0" spcFirstLastPara="1" rIns="0" wrap="square" tIns="0">
            <a:spAutoFit/>
          </a:bodyPr>
          <a:lstStyle/>
          <a:p>
            <a:pPr indent="0" lvl="0" marL="0" marR="0" rtl="0" algn="ctr">
              <a:lnSpc>
                <a:spcPct val="160027"/>
              </a:lnSpc>
              <a:spcBef>
                <a:spcPts val="0"/>
              </a:spcBef>
              <a:spcAft>
                <a:spcPts val="0"/>
              </a:spcAft>
              <a:buNone/>
            </a:pPr>
            <a:r>
              <a:rPr b="0" i="0" lang="en-US" sz="2199" u="none" cap="none" strike="noStrike">
                <a:solidFill>
                  <a:srgbClr val="000000"/>
                </a:solidFill>
                <a:latin typeface="Bitter"/>
                <a:ea typeface="Bitter"/>
                <a:cs typeface="Bitter"/>
                <a:sym typeface="Bitter"/>
              </a:rPr>
              <a:t>Home to Thailand’s </a:t>
            </a:r>
            <a:r>
              <a:rPr b="1" i="0" lang="en-US" sz="2199" u="none" cap="none" strike="noStrike">
                <a:solidFill>
                  <a:srgbClr val="000000"/>
                </a:solidFill>
                <a:latin typeface="Bitter"/>
                <a:ea typeface="Bitter"/>
                <a:cs typeface="Bitter"/>
                <a:sym typeface="Bitter"/>
              </a:rPr>
              <a:t>largest sandstone temple</a:t>
            </a:r>
            <a:r>
              <a:rPr b="0" i="0" lang="en-US" sz="2199" u="none" cap="none" strike="noStrike">
                <a:solidFill>
                  <a:srgbClr val="000000"/>
                </a:solidFill>
                <a:latin typeface="Bitter"/>
                <a:ea typeface="Bitter"/>
                <a:cs typeface="Bitter"/>
                <a:sym typeface="Bitter"/>
              </a:rPr>
              <a:t> complex.</a:t>
            </a:r>
            <a:endParaRPr/>
          </a:p>
          <a:p>
            <a:pPr indent="0" lvl="0" marL="0" marR="0" rtl="0" algn="ctr">
              <a:lnSpc>
                <a:spcPct val="160027"/>
              </a:lnSpc>
              <a:spcBef>
                <a:spcPts val="0"/>
              </a:spcBef>
              <a:spcAft>
                <a:spcPts val="0"/>
              </a:spcAft>
              <a:buNone/>
            </a:pPr>
            <a:r>
              <a:rPr b="0" i="0" lang="en-US" sz="2199" u="none" cap="none" strike="noStrike">
                <a:solidFill>
                  <a:srgbClr val="000000"/>
                </a:solidFill>
                <a:latin typeface="Bitter"/>
                <a:ea typeface="Bitter"/>
                <a:cs typeface="Bitter"/>
                <a:sym typeface="Bitter"/>
              </a:rPr>
              <a:t>Built in the </a:t>
            </a:r>
            <a:r>
              <a:rPr b="1" i="0" lang="en-US" sz="2199" u="none" cap="none" strike="noStrike">
                <a:solidFill>
                  <a:srgbClr val="000000"/>
                </a:solidFill>
                <a:latin typeface="Bitter"/>
                <a:ea typeface="Bitter"/>
                <a:cs typeface="Bitter"/>
                <a:sym typeface="Bitter"/>
              </a:rPr>
              <a:t>11th century</a:t>
            </a:r>
            <a:r>
              <a:rPr b="0" i="0" lang="en-US" sz="2199" u="none" cap="none" strike="noStrike">
                <a:solidFill>
                  <a:srgbClr val="000000"/>
                </a:solidFill>
                <a:latin typeface="Bitter"/>
                <a:ea typeface="Bitter"/>
                <a:cs typeface="Bitter"/>
                <a:sym typeface="Bitter"/>
              </a:rPr>
              <a:t>, the site features intricate</a:t>
            </a:r>
            <a:endParaRPr/>
          </a:p>
          <a:p>
            <a:pPr indent="0" lvl="0" marL="0" marR="0" rtl="0" algn="ctr">
              <a:lnSpc>
                <a:spcPct val="160027"/>
              </a:lnSpc>
              <a:spcBef>
                <a:spcPts val="0"/>
              </a:spcBef>
              <a:spcAft>
                <a:spcPts val="0"/>
              </a:spcAft>
              <a:buNone/>
            </a:pPr>
            <a:r>
              <a:rPr b="0" i="0" lang="en-US" sz="2199" u="none" cap="none" strike="noStrike">
                <a:solidFill>
                  <a:srgbClr val="000000"/>
                </a:solidFill>
                <a:latin typeface="Bitter"/>
                <a:ea typeface="Bitter"/>
                <a:cs typeface="Bitter"/>
                <a:sym typeface="Bitter"/>
              </a:rPr>
              <a:t>Khmer architecture, reflecting Thailand's historical connections with ancient Angkorian civilization.</a:t>
            </a:r>
            <a:endParaRPr/>
          </a:p>
        </p:txBody>
      </p:sp>
      <p:sp>
        <p:nvSpPr>
          <p:cNvPr id="815" name="Google Shape;815;p40"/>
          <p:cNvSpPr txBox="1"/>
          <p:nvPr/>
        </p:nvSpPr>
        <p:spPr>
          <a:xfrm>
            <a:off x="834628" y="9274521"/>
            <a:ext cx="16618744" cy="323215"/>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700" u="none" cap="none" strike="noStrike">
                <a:solidFill>
                  <a:srgbClr val="000000"/>
                </a:solidFill>
                <a:latin typeface="Bitter"/>
                <a:ea typeface="Bitter"/>
                <a:cs typeface="Bitter"/>
                <a:sym typeface="Bitter"/>
              </a:rPr>
              <a:t>Photo credit: Unseentourthailand, Virtual Historical Park</a:t>
            </a:r>
            <a:endParaRPr/>
          </a:p>
        </p:txBody>
      </p:sp>
      <p:sp>
        <p:nvSpPr>
          <p:cNvPr descr="preencoded.png" id="816" name="Google Shape;816;p40"/>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24" name="Shape 824"/>
        <p:cNvGrpSpPr/>
        <p:nvPr/>
      </p:nvGrpSpPr>
      <p:grpSpPr>
        <a:xfrm>
          <a:off x="0" y="0"/>
          <a:ext cx="0" cy="0"/>
          <a:chOff x="0" y="0"/>
          <a:chExt cx="0" cy="0"/>
        </a:xfrm>
      </p:grpSpPr>
      <p:sp>
        <p:nvSpPr>
          <p:cNvPr id="825" name="Google Shape;825;p41"/>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826" name="Google Shape;826;p41"/>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827" name="Google Shape;827;p41"/>
          <p:cNvSpPr/>
          <p:nvPr/>
        </p:nvSpPr>
        <p:spPr>
          <a:xfrm>
            <a:off x="0" y="0"/>
            <a:ext cx="18288000" cy="10287000"/>
          </a:xfrm>
          <a:custGeom>
            <a:rect b="b" l="l" r="r" t="t"/>
            <a:pathLst>
              <a:path extrusionOk="0" h="13716000" w="24384000">
                <a:moveTo>
                  <a:pt x="0" y="0"/>
                </a:moveTo>
                <a:lnTo>
                  <a:pt x="24384000" y="0"/>
                </a:lnTo>
                <a:lnTo>
                  <a:pt x="24384000" y="13716000"/>
                </a:lnTo>
                <a:lnTo>
                  <a:pt x="0" y="13716000"/>
                </a:lnTo>
                <a:lnTo>
                  <a:pt x="0" y="0"/>
                </a:lnTo>
                <a:close/>
              </a:path>
            </a:pathLst>
          </a:custGeom>
          <a:blipFill rotWithShape="1">
            <a:blip r:embed="rId3">
              <a:alphaModFix/>
            </a:blip>
            <a:stretch>
              <a:fillRect b="0" l="0" r="0" t="0"/>
            </a:stretch>
          </a:blipFill>
          <a:ln>
            <a:noFill/>
          </a:ln>
        </p:spPr>
      </p:sp>
      <p:sp>
        <p:nvSpPr>
          <p:cNvPr id="828" name="Google Shape;828;p41"/>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alpha val="72157"/>
            </a:srgbClr>
          </a:solidFill>
          <a:ln>
            <a:noFill/>
          </a:ln>
        </p:spPr>
      </p:sp>
      <p:sp>
        <p:nvSpPr>
          <p:cNvPr id="829" name="Google Shape;829;p41"/>
          <p:cNvSpPr txBox="1"/>
          <p:nvPr/>
        </p:nvSpPr>
        <p:spPr>
          <a:xfrm>
            <a:off x="919162" y="1659440"/>
            <a:ext cx="3607594" cy="872591"/>
          </a:xfrm>
          <a:prstGeom prst="rect">
            <a:avLst/>
          </a:prstGeom>
          <a:noFill/>
          <a:ln>
            <a:noFill/>
          </a:ln>
        </p:spPr>
        <p:txBody>
          <a:bodyPr anchorCtr="0" anchor="t" bIns="0" lIns="0" spcFirstLastPara="1" rIns="0" wrap="square" tIns="0">
            <a:spAutoFit/>
          </a:bodyPr>
          <a:lstStyle/>
          <a:p>
            <a:pPr indent="0" lvl="0" marL="0" marR="0" rtl="0" algn="l">
              <a:lnSpc>
                <a:spcPct val="125620"/>
              </a:lnSpc>
              <a:spcBef>
                <a:spcPts val="0"/>
              </a:spcBef>
              <a:spcAft>
                <a:spcPts val="0"/>
              </a:spcAft>
              <a:buNone/>
            </a:pPr>
            <a:r>
              <a:rPr b="1" i="0" lang="en-US" sz="5199" u="none" cap="none" strike="noStrike">
                <a:solidFill>
                  <a:srgbClr val="253A7E"/>
                </a:solidFill>
                <a:latin typeface="Bitter"/>
                <a:ea typeface="Bitter"/>
                <a:cs typeface="Bitter"/>
                <a:sym typeface="Bitter"/>
              </a:rPr>
              <a:t>Khon Kaen</a:t>
            </a:r>
            <a:endParaRPr/>
          </a:p>
        </p:txBody>
      </p:sp>
      <p:sp>
        <p:nvSpPr>
          <p:cNvPr id="830" name="Google Shape;830;p41"/>
          <p:cNvSpPr txBox="1"/>
          <p:nvPr/>
        </p:nvSpPr>
        <p:spPr>
          <a:xfrm>
            <a:off x="919162" y="3062739"/>
            <a:ext cx="7817348" cy="1782743"/>
          </a:xfrm>
          <a:prstGeom prst="rect">
            <a:avLst/>
          </a:prstGeom>
          <a:noFill/>
          <a:ln>
            <a:noFill/>
          </a:ln>
        </p:spPr>
        <p:txBody>
          <a:bodyPr anchorCtr="0" anchor="t" bIns="0" lIns="0" spcFirstLastPara="1" rIns="0" wrap="square" tIns="0">
            <a:spAutoFit/>
          </a:bodyPr>
          <a:lstStyle/>
          <a:p>
            <a:pPr indent="0" lvl="0" marL="0" marR="0" rtl="0" algn="l">
              <a:lnSpc>
                <a:spcPct val="157603"/>
              </a:lnSpc>
              <a:spcBef>
                <a:spcPts val="0"/>
              </a:spcBef>
              <a:spcAft>
                <a:spcPts val="0"/>
              </a:spcAft>
              <a:buNone/>
            </a:pPr>
            <a:r>
              <a:rPr b="0" i="0" lang="en-US" sz="2262" u="none" cap="none" strike="noStrike">
                <a:solidFill>
                  <a:srgbClr val="000000"/>
                </a:solidFill>
                <a:latin typeface="Bitter"/>
                <a:ea typeface="Bitter"/>
                <a:cs typeface="Bitter"/>
                <a:sym typeface="Bitter"/>
              </a:rPr>
              <a:t>The Isan region's center for </a:t>
            </a:r>
            <a:r>
              <a:rPr b="1" i="0" lang="en-US" sz="2262" u="none" cap="none" strike="noStrike">
                <a:solidFill>
                  <a:srgbClr val="000000"/>
                </a:solidFill>
                <a:latin typeface="Bitter"/>
                <a:ea typeface="Bitter"/>
                <a:cs typeface="Bitter"/>
                <a:sym typeface="Bitter"/>
              </a:rPr>
              <a:t>education and commerce</a:t>
            </a:r>
            <a:r>
              <a:rPr b="0" i="0" lang="en-US" sz="2262" u="none" cap="none" strike="noStrike">
                <a:solidFill>
                  <a:srgbClr val="000000"/>
                </a:solidFill>
                <a:latin typeface="Bitter"/>
                <a:ea typeface="Bitter"/>
                <a:cs typeface="Bitter"/>
                <a:sym typeface="Bitter"/>
              </a:rPr>
              <a:t>, Khon Kaen is one of the 'Big Four' of Isan, which also includes Nakhon Ratchasima, Udon Thani, and Ubon Ratchathani.  </a:t>
            </a:r>
            <a:endParaRPr/>
          </a:p>
        </p:txBody>
      </p:sp>
      <p:sp>
        <p:nvSpPr>
          <p:cNvPr id="831" name="Google Shape;831;p41"/>
          <p:cNvSpPr txBox="1"/>
          <p:nvPr/>
        </p:nvSpPr>
        <p:spPr>
          <a:xfrm>
            <a:off x="919162" y="5164563"/>
            <a:ext cx="7817348" cy="3221018"/>
          </a:xfrm>
          <a:prstGeom prst="rect">
            <a:avLst/>
          </a:prstGeom>
          <a:noFill/>
          <a:ln>
            <a:noFill/>
          </a:ln>
        </p:spPr>
        <p:txBody>
          <a:bodyPr anchorCtr="0" anchor="t" bIns="0" lIns="0" spcFirstLastPara="1" rIns="0" wrap="square" tIns="0">
            <a:spAutoFit/>
          </a:bodyPr>
          <a:lstStyle/>
          <a:p>
            <a:pPr indent="0" lvl="0" marL="0" marR="0" rtl="0" algn="l">
              <a:lnSpc>
                <a:spcPct val="157603"/>
              </a:lnSpc>
              <a:spcBef>
                <a:spcPts val="0"/>
              </a:spcBef>
              <a:spcAft>
                <a:spcPts val="0"/>
              </a:spcAft>
              <a:buNone/>
            </a:pPr>
            <a:r>
              <a:rPr b="0" i="0" lang="en-US" sz="2262" u="none" cap="none" strike="noStrike">
                <a:solidFill>
                  <a:srgbClr val="000000"/>
                </a:solidFill>
                <a:latin typeface="Bitter"/>
                <a:ea typeface="Bitter"/>
                <a:cs typeface="Bitter"/>
                <a:sym typeface="Bitter"/>
              </a:rPr>
              <a:t>It is home to </a:t>
            </a:r>
            <a:r>
              <a:rPr b="1" i="0" lang="en-US" sz="2262" u="none" cap="none" strike="noStrike">
                <a:solidFill>
                  <a:srgbClr val="000000"/>
                </a:solidFill>
                <a:latin typeface="Bitter"/>
                <a:ea typeface="Bitter"/>
                <a:cs typeface="Bitter"/>
                <a:sym typeface="Bitter"/>
              </a:rPr>
              <a:t>Khon Kaen University</a:t>
            </a:r>
            <a:r>
              <a:rPr b="0" i="0" lang="en-US" sz="2262" u="none" cap="none" strike="noStrike">
                <a:solidFill>
                  <a:srgbClr val="000000"/>
                </a:solidFill>
                <a:latin typeface="Bitter"/>
                <a:ea typeface="Bitter"/>
                <a:cs typeface="Bitter"/>
                <a:sym typeface="Bitter"/>
              </a:rPr>
              <a:t>, the region’s leading academic institution. The province is known for its rich </a:t>
            </a:r>
            <a:r>
              <a:rPr b="1" i="0" lang="en-US" sz="2262" u="none" cap="none" strike="noStrike">
                <a:solidFill>
                  <a:srgbClr val="000000"/>
                </a:solidFill>
                <a:latin typeface="Bitter"/>
                <a:ea typeface="Bitter"/>
                <a:cs typeface="Bitter"/>
                <a:sym typeface="Bitter"/>
              </a:rPr>
              <a:t>silk-weaving tradition</a:t>
            </a:r>
            <a:r>
              <a:rPr b="0" i="0" lang="en-US" sz="2262" u="none" cap="none" strike="noStrike">
                <a:solidFill>
                  <a:srgbClr val="000000"/>
                </a:solidFill>
                <a:latin typeface="Bitter"/>
                <a:ea typeface="Bitter"/>
                <a:cs typeface="Bitter"/>
                <a:sym typeface="Bitter"/>
              </a:rPr>
              <a:t> and landmarks like </a:t>
            </a:r>
            <a:r>
              <a:rPr b="1" i="0" lang="en-US" sz="2262" u="none" cap="none" strike="noStrike">
                <a:solidFill>
                  <a:srgbClr val="000000"/>
                </a:solidFill>
                <a:latin typeface="Bitter"/>
                <a:ea typeface="Bitter"/>
                <a:cs typeface="Bitter"/>
                <a:sym typeface="Bitter"/>
              </a:rPr>
              <a:t>Wat Nong Wang</a:t>
            </a:r>
            <a:r>
              <a:rPr b="0" i="0" lang="en-US" sz="2262" u="none" cap="none" strike="noStrike">
                <a:solidFill>
                  <a:srgbClr val="000000"/>
                </a:solidFill>
                <a:latin typeface="Bitter"/>
                <a:ea typeface="Bitter"/>
                <a:cs typeface="Bitter"/>
                <a:sym typeface="Bitter"/>
              </a:rPr>
              <a:t>, with its towering pagoda overlooking Kaen Nakhon Lake. Nature lovers can explore </a:t>
            </a:r>
            <a:r>
              <a:rPr b="1" i="0" lang="en-US" sz="2262" u="none" cap="none" strike="noStrike">
                <a:solidFill>
                  <a:srgbClr val="000000"/>
                </a:solidFill>
                <a:latin typeface="Bitter"/>
                <a:ea typeface="Bitter"/>
                <a:cs typeface="Bitter"/>
                <a:sym typeface="Bitter"/>
              </a:rPr>
              <a:t>Phu Pha Man National Park</a:t>
            </a:r>
            <a:r>
              <a:rPr b="0" i="0" lang="en-US" sz="2262" u="none" cap="none" strike="noStrike">
                <a:solidFill>
                  <a:srgbClr val="000000"/>
                </a:solidFill>
                <a:latin typeface="Bitter"/>
                <a:ea typeface="Bitter"/>
                <a:cs typeface="Bitter"/>
                <a:sym typeface="Bitter"/>
              </a:rPr>
              <a:t>, famous for its limestone mountains, caves, and diverse wildlife.</a:t>
            </a:r>
            <a:endParaRPr/>
          </a:p>
        </p:txBody>
      </p:sp>
      <p:sp>
        <p:nvSpPr>
          <p:cNvPr id="832" name="Google Shape;832;p41"/>
          <p:cNvSpPr txBox="1"/>
          <p:nvPr/>
        </p:nvSpPr>
        <p:spPr>
          <a:xfrm>
            <a:off x="10551166" y="2164404"/>
            <a:ext cx="5662460" cy="501853"/>
          </a:xfrm>
          <a:prstGeom prst="rect">
            <a:avLst/>
          </a:prstGeom>
          <a:noFill/>
          <a:ln>
            <a:noFill/>
          </a:ln>
        </p:spPr>
        <p:txBody>
          <a:bodyPr anchorCtr="0" anchor="t" bIns="0" lIns="0" spcFirstLastPara="1" rIns="0" wrap="square" tIns="0">
            <a:spAutoFit/>
          </a:bodyPr>
          <a:lstStyle/>
          <a:p>
            <a:pPr indent="0" lvl="0" marL="0" marR="0" rtl="0" algn="l">
              <a:lnSpc>
                <a:spcPct val="126551"/>
              </a:lnSpc>
              <a:spcBef>
                <a:spcPts val="0"/>
              </a:spcBef>
              <a:spcAft>
                <a:spcPts val="0"/>
              </a:spcAft>
              <a:buNone/>
            </a:pPr>
            <a:r>
              <a:rPr b="1" i="0" lang="en-US" sz="3062" u="none" cap="none" strike="noStrike">
                <a:solidFill>
                  <a:srgbClr val="253A7E"/>
                </a:solidFill>
                <a:latin typeface="Bitter"/>
                <a:ea typeface="Bitter"/>
                <a:cs typeface="Bitter"/>
                <a:sym typeface="Bitter"/>
              </a:rPr>
              <a:t>Where is Khon Kaen province?</a:t>
            </a:r>
            <a:endParaRPr/>
          </a:p>
        </p:txBody>
      </p:sp>
      <p:sp>
        <p:nvSpPr>
          <p:cNvPr descr="preencoded.png" id="833" name="Google Shape;833;p41"/>
          <p:cNvSpPr/>
          <p:nvPr/>
        </p:nvSpPr>
        <p:spPr>
          <a:xfrm>
            <a:off x="11777510" y="2987878"/>
            <a:ext cx="3209735" cy="5649087"/>
          </a:xfrm>
          <a:custGeom>
            <a:rect b="b" l="l" r="r" t="t"/>
            <a:pathLst>
              <a:path extrusionOk="0" h="7532116" w="4279646">
                <a:moveTo>
                  <a:pt x="190500" y="0"/>
                </a:moveTo>
                <a:lnTo>
                  <a:pt x="4089146" y="0"/>
                </a:lnTo>
                <a:cubicBezTo>
                  <a:pt x="4139670" y="0"/>
                  <a:pt x="4188124" y="20070"/>
                  <a:pt x="4223850" y="55796"/>
                </a:cubicBezTo>
                <a:cubicBezTo>
                  <a:pt x="4259576" y="91522"/>
                  <a:pt x="4279646" y="139976"/>
                  <a:pt x="4279646" y="190500"/>
                </a:cubicBezTo>
                <a:lnTo>
                  <a:pt x="4279646" y="7341616"/>
                </a:lnTo>
                <a:cubicBezTo>
                  <a:pt x="4279646" y="7446827"/>
                  <a:pt x="4194356" y="7532116"/>
                  <a:pt x="4089146" y="7532116"/>
                </a:cubicBezTo>
                <a:lnTo>
                  <a:pt x="190500" y="7532116"/>
                </a:lnTo>
                <a:cubicBezTo>
                  <a:pt x="85290" y="7532116"/>
                  <a:pt x="0" y="7446827"/>
                  <a:pt x="0" y="7341616"/>
                </a:cubicBezTo>
                <a:lnTo>
                  <a:pt x="0" y="190500"/>
                </a:lnTo>
                <a:cubicBezTo>
                  <a:pt x="0" y="85290"/>
                  <a:pt x="85290" y="0"/>
                  <a:pt x="190500" y="0"/>
                </a:cubicBezTo>
                <a:close/>
              </a:path>
            </a:pathLst>
          </a:custGeom>
          <a:blipFill rotWithShape="1">
            <a:blip r:embed="rId4">
              <a:alphaModFix/>
            </a:blip>
            <a:stretch>
              <a:fillRect b="0" l="-8" r="-1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41"/>
          <p:cNvSpPr txBox="1"/>
          <p:nvPr/>
        </p:nvSpPr>
        <p:spPr>
          <a:xfrm>
            <a:off x="919162" y="9161116"/>
            <a:ext cx="16449675" cy="319893"/>
          </a:xfrm>
          <a:prstGeom prst="rect">
            <a:avLst/>
          </a:prstGeom>
          <a:noFill/>
          <a:ln>
            <a:noFill/>
          </a:ln>
        </p:spPr>
        <p:txBody>
          <a:bodyPr anchorCtr="0" anchor="t" bIns="0" lIns="0" spcFirstLastPara="1" rIns="0" wrap="square" tIns="0">
            <a:spAutoFit/>
          </a:bodyPr>
          <a:lstStyle/>
          <a:p>
            <a:pPr indent="0" lvl="0" marL="0" marR="0" rtl="0" algn="l">
              <a:lnSpc>
                <a:spcPct val="161529"/>
              </a:lnSpc>
              <a:spcBef>
                <a:spcPts val="0"/>
              </a:spcBef>
              <a:spcAft>
                <a:spcPts val="0"/>
              </a:spcAft>
              <a:buNone/>
            </a:pPr>
            <a:r>
              <a:rPr b="0" i="0" lang="en-US" sz="1700" u="none" cap="none" strike="noStrike">
                <a:solidFill>
                  <a:srgbClr val="000000"/>
                </a:solidFill>
                <a:latin typeface="Bitter"/>
                <a:ea typeface="Bitter"/>
                <a:cs typeface="Bitter"/>
                <a:sym typeface="Bitter"/>
              </a:rPr>
              <a:t>Photo credit: Asia King Travel, NordNordWest</a:t>
            </a:r>
            <a:endParaRPr/>
          </a:p>
        </p:txBody>
      </p:sp>
      <p:sp>
        <p:nvSpPr>
          <p:cNvPr descr="preencoded.png" id="835" name="Google Shape;835;p41"/>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43" name="Shape 843"/>
        <p:cNvGrpSpPr/>
        <p:nvPr/>
      </p:nvGrpSpPr>
      <p:grpSpPr>
        <a:xfrm>
          <a:off x="0" y="0"/>
          <a:ext cx="0" cy="0"/>
          <a:chOff x="0" y="0"/>
          <a:chExt cx="0" cy="0"/>
        </a:xfrm>
      </p:grpSpPr>
      <p:sp>
        <p:nvSpPr>
          <p:cNvPr id="844" name="Google Shape;844;p42"/>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845" name="Google Shape;845;p42"/>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846" name="Google Shape;846;p42"/>
          <p:cNvSpPr txBox="1"/>
          <p:nvPr/>
        </p:nvSpPr>
        <p:spPr>
          <a:xfrm>
            <a:off x="992238" y="903837"/>
            <a:ext cx="8312721" cy="859423"/>
          </a:xfrm>
          <a:prstGeom prst="rect">
            <a:avLst/>
          </a:prstGeom>
          <a:noFill/>
          <a:ln>
            <a:noFill/>
          </a:ln>
        </p:spPr>
        <p:txBody>
          <a:bodyPr anchorCtr="0" anchor="t" bIns="0" lIns="0" spcFirstLastPara="1" rIns="0" wrap="square" tIns="0">
            <a:spAutoFit/>
          </a:bodyPr>
          <a:lstStyle/>
          <a:p>
            <a:pPr indent="0" lvl="0" marL="0" marR="0" rtl="0" algn="l">
              <a:lnSpc>
                <a:spcPct val="124735"/>
              </a:lnSpc>
              <a:spcBef>
                <a:spcPts val="0"/>
              </a:spcBef>
              <a:spcAft>
                <a:spcPts val="0"/>
              </a:spcAft>
              <a:buNone/>
            </a:pPr>
            <a:r>
              <a:rPr b="1" i="0" lang="en-US" sz="5199" u="none" cap="none" strike="noStrike">
                <a:solidFill>
                  <a:srgbClr val="253A7E"/>
                </a:solidFill>
                <a:latin typeface="Bitter"/>
                <a:ea typeface="Bitter"/>
                <a:cs typeface="Bitter"/>
                <a:sym typeface="Bitter"/>
              </a:rPr>
              <a:t>Landmarks in Khon Kaen</a:t>
            </a:r>
            <a:endParaRPr/>
          </a:p>
        </p:txBody>
      </p:sp>
      <p:sp>
        <p:nvSpPr>
          <p:cNvPr descr="preencoded.png" id="847" name="Google Shape;847;p42"/>
          <p:cNvSpPr/>
          <p:nvPr/>
        </p:nvSpPr>
        <p:spPr>
          <a:xfrm>
            <a:off x="1028700" y="2252030"/>
            <a:ext cx="10129514" cy="6260532"/>
          </a:xfrm>
          <a:custGeom>
            <a:rect b="b" l="l" r="r" t="t"/>
            <a:pathLst>
              <a:path extrusionOk="0" h="4283710" w="6931025">
                <a:moveTo>
                  <a:pt x="0" y="0"/>
                </a:moveTo>
                <a:lnTo>
                  <a:pt x="6931025" y="0"/>
                </a:lnTo>
                <a:lnTo>
                  <a:pt x="6931025" y="4283710"/>
                </a:lnTo>
                <a:lnTo>
                  <a:pt x="0" y="4283710"/>
                </a:lnTo>
                <a:lnTo>
                  <a:pt x="0" y="0"/>
                </a:lnTo>
                <a:close/>
              </a:path>
            </a:pathLst>
          </a:custGeom>
          <a:blipFill rotWithShape="1">
            <a:blip r:embed="rId3">
              <a:alphaModFix/>
            </a:blip>
            <a:stretch>
              <a:fillRect b="0" l="-66" r="-67" t="0"/>
            </a:stretch>
          </a:blipFill>
          <a:ln>
            <a:noFill/>
          </a:ln>
        </p:spPr>
      </p:sp>
      <p:sp>
        <p:nvSpPr>
          <p:cNvPr id="848" name="Google Shape;848;p42"/>
          <p:cNvSpPr txBox="1"/>
          <p:nvPr/>
        </p:nvSpPr>
        <p:spPr>
          <a:xfrm>
            <a:off x="12000641" y="3601058"/>
            <a:ext cx="4914230" cy="573087"/>
          </a:xfrm>
          <a:prstGeom prst="rect">
            <a:avLst/>
          </a:prstGeom>
          <a:noFill/>
          <a:ln>
            <a:noFill/>
          </a:ln>
        </p:spPr>
        <p:txBody>
          <a:bodyPr anchorCtr="0" anchor="t" bIns="0" lIns="0" spcFirstLastPara="1" rIns="0" wrap="square" tIns="0">
            <a:spAutoFit/>
          </a:bodyPr>
          <a:lstStyle/>
          <a:p>
            <a:pPr indent="0" lvl="0" marL="0" marR="0" rtl="0" algn="ctr">
              <a:lnSpc>
                <a:spcPct val="125000"/>
              </a:lnSpc>
              <a:spcBef>
                <a:spcPts val="0"/>
              </a:spcBef>
              <a:spcAft>
                <a:spcPts val="0"/>
              </a:spcAft>
              <a:buNone/>
            </a:pPr>
            <a:r>
              <a:rPr b="1" i="0" lang="en-US" sz="3500" u="none" cap="none" strike="noStrike">
                <a:solidFill>
                  <a:srgbClr val="000000"/>
                </a:solidFill>
                <a:latin typeface="Bitter"/>
                <a:ea typeface="Bitter"/>
                <a:cs typeface="Bitter"/>
                <a:sym typeface="Bitter"/>
              </a:rPr>
              <a:t>Khon Kaen University</a:t>
            </a:r>
            <a:endParaRPr/>
          </a:p>
        </p:txBody>
      </p:sp>
      <p:sp>
        <p:nvSpPr>
          <p:cNvPr id="849" name="Google Shape;849;p42"/>
          <p:cNvSpPr txBox="1"/>
          <p:nvPr/>
        </p:nvSpPr>
        <p:spPr>
          <a:xfrm>
            <a:off x="11858622" y="4471227"/>
            <a:ext cx="5198269" cy="2261507"/>
          </a:xfrm>
          <a:prstGeom prst="rect">
            <a:avLst/>
          </a:prstGeom>
          <a:noFill/>
          <a:ln>
            <a:noFill/>
          </a:ln>
        </p:spPr>
        <p:txBody>
          <a:bodyPr anchorCtr="0" anchor="t" bIns="0" lIns="0" spcFirstLastPara="1" rIns="0" wrap="square" tIns="0">
            <a:spAutoFit/>
          </a:bodyPr>
          <a:lstStyle/>
          <a:p>
            <a:pPr indent="0" lvl="0" marL="0" marR="0" rtl="0" algn="ctr">
              <a:lnSpc>
                <a:spcPct val="162892"/>
              </a:lnSpc>
              <a:spcBef>
                <a:spcPts val="0"/>
              </a:spcBef>
              <a:spcAft>
                <a:spcPts val="0"/>
              </a:spcAft>
              <a:buNone/>
            </a:pPr>
            <a:r>
              <a:rPr b="0" i="0" lang="en-US" sz="2199" u="none" cap="none" strike="noStrike">
                <a:solidFill>
                  <a:srgbClr val="000000"/>
                </a:solidFill>
                <a:latin typeface="Bitter"/>
                <a:ea typeface="Bitter"/>
                <a:cs typeface="Bitter"/>
                <a:sym typeface="Bitter"/>
              </a:rPr>
              <a:t>The leading academic institution of Isan, it is a hub for </a:t>
            </a:r>
            <a:r>
              <a:rPr b="1" i="0" lang="en-US" sz="2199" u="none" cap="none" strike="noStrike">
                <a:solidFill>
                  <a:srgbClr val="000000"/>
                </a:solidFill>
                <a:latin typeface="Bitter"/>
                <a:ea typeface="Bitter"/>
                <a:cs typeface="Bitter"/>
                <a:sym typeface="Bitter"/>
              </a:rPr>
              <a:t>research, innovation, and higher education</a:t>
            </a:r>
            <a:r>
              <a:rPr b="0" i="0" lang="en-US" sz="2199" u="none" cap="none" strike="noStrike">
                <a:solidFill>
                  <a:srgbClr val="000000"/>
                </a:solidFill>
                <a:latin typeface="Bitter"/>
                <a:ea typeface="Bitter"/>
                <a:cs typeface="Bitter"/>
                <a:sym typeface="Bitter"/>
              </a:rPr>
              <a:t>. Established in 1964, it plays a key role in regional development.</a:t>
            </a:r>
            <a:endParaRPr/>
          </a:p>
        </p:txBody>
      </p:sp>
      <p:sp>
        <p:nvSpPr>
          <p:cNvPr id="850" name="Google Shape;850;p42"/>
          <p:cNvSpPr txBox="1"/>
          <p:nvPr/>
        </p:nvSpPr>
        <p:spPr>
          <a:xfrm>
            <a:off x="992238" y="8934602"/>
            <a:ext cx="16303523" cy="429520"/>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Khon Kaen University, Thaipost, Roijang</a:t>
            </a:r>
            <a:endParaRPr/>
          </a:p>
        </p:txBody>
      </p:sp>
      <p:sp>
        <p:nvSpPr>
          <p:cNvPr descr="preencoded.png" id="851" name="Google Shape;851;p42"/>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59" name="Shape 859"/>
        <p:cNvGrpSpPr/>
        <p:nvPr/>
      </p:nvGrpSpPr>
      <p:grpSpPr>
        <a:xfrm>
          <a:off x="0" y="0"/>
          <a:ext cx="0" cy="0"/>
          <a:chOff x="0" y="0"/>
          <a:chExt cx="0" cy="0"/>
        </a:xfrm>
      </p:grpSpPr>
      <p:sp>
        <p:nvSpPr>
          <p:cNvPr id="860" name="Google Shape;860;p43"/>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861" name="Google Shape;861;p43"/>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862" name="Google Shape;862;p43"/>
          <p:cNvSpPr txBox="1"/>
          <p:nvPr/>
        </p:nvSpPr>
        <p:spPr>
          <a:xfrm>
            <a:off x="992238" y="903837"/>
            <a:ext cx="8312721" cy="859423"/>
          </a:xfrm>
          <a:prstGeom prst="rect">
            <a:avLst/>
          </a:prstGeom>
          <a:noFill/>
          <a:ln>
            <a:noFill/>
          </a:ln>
        </p:spPr>
        <p:txBody>
          <a:bodyPr anchorCtr="0" anchor="t" bIns="0" lIns="0" spcFirstLastPara="1" rIns="0" wrap="square" tIns="0">
            <a:spAutoFit/>
          </a:bodyPr>
          <a:lstStyle/>
          <a:p>
            <a:pPr indent="0" lvl="0" marL="0" marR="0" rtl="0" algn="l">
              <a:lnSpc>
                <a:spcPct val="124735"/>
              </a:lnSpc>
              <a:spcBef>
                <a:spcPts val="0"/>
              </a:spcBef>
              <a:spcAft>
                <a:spcPts val="0"/>
              </a:spcAft>
              <a:buNone/>
            </a:pPr>
            <a:r>
              <a:rPr b="1" i="0" lang="en-US" sz="5199" u="none" cap="none" strike="noStrike">
                <a:solidFill>
                  <a:srgbClr val="253A7E"/>
                </a:solidFill>
                <a:latin typeface="Bitter"/>
                <a:ea typeface="Bitter"/>
                <a:cs typeface="Bitter"/>
                <a:sym typeface="Bitter"/>
              </a:rPr>
              <a:t>Landmarks in Khon Kaen</a:t>
            </a:r>
            <a:endParaRPr/>
          </a:p>
        </p:txBody>
      </p:sp>
      <p:sp>
        <p:nvSpPr>
          <p:cNvPr descr="preencoded.png" id="863" name="Google Shape;863;p43"/>
          <p:cNvSpPr/>
          <p:nvPr/>
        </p:nvSpPr>
        <p:spPr>
          <a:xfrm>
            <a:off x="7078287" y="2304828"/>
            <a:ext cx="9958661" cy="6154936"/>
          </a:xfrm>
          <a:custGeom>
            <a:rect b="b" l="l" r="r" t="t"/>
            <a:pathLst>
              <a:path extrusionOk="0" h="4283710" w="6931025">
                <a:moveTo>
                  <a:pt x="0" y="0"/>
                </a:moveTo>
                <a:lnTo>
                  <a:pt x="6931025" y="0"/>
                </a:lnTo>
                <a:lnTo>
                  <a:pt x="6931025" y="4283710"/>
                </a:lnTo>
                <a:lnTo>
                  <a:pt x="0" y="4283710"/>
                </a:lnTo>
                <a:lnTo>
                  <a:pt x="0" y="0"/>
                </a:lnTo>
                <a:close/>
              </a:path>
            </a:pathLst>
          </a:custGeom>
          <a:blipFill rotWithShape="1">
            <a:blip r:embed="rId3">
              <a:alphaModFix/>
            </a:blip>
            <a:stretch>
              <a:fillRect b="0" l="-66" r="-67" t="0"/>
            </a:stretch>
          </a:blipFill>
          <a:ln>
            <a:noFill/>
          </a:ln>
        </p:spPr>
      </p:sp>
      <p:sp>
        <p:nvSpPr>
          <p:cNvPr id="864" name="Google Shape;864;p43"/>
          <p:cNvSpPr txBox="1"/>
          <p:nvPr/>
        </p:nvSpPr>
        <p:spPr>
          <a:xfrm>
            <a:off x="1939580" y="3353426"/>
            <a:ext cx="3855913" cy="573087"/>
          </a:xfrm>
          <a:prstGeom prst="rect">
            <a:avLst/>
          </a:prstGeom>
          <a:noFill/>
          <a:ln>
            <a:noFill/>
          </a:ln>
        </p:spPr>
        <p:txBody>
          <a:bodyPr anchorCtr="0" anchor="t" bIns="0" lIns="0" spcFirstLastPara="1" rIns="0" wrap="square" tIns="0">
            <a:spAutoFit/>
          </a:bodyPr>
          <a:lstStyle/>
          <a:p>
            <a:pPr indent="0" lvl="0" marL="0" marR="0" rtl="0" algn="ctr">
              <a:lnSpc>
                <a:spcPct val="125000"/>
              </a:lnSpc>
              <a:spcBef>
                <a:spcPts val="0"/>
              </a:spcBef>
              <a:spcAft>
                <a:spcPts val="0"/>
              </a:spcAft>
              <a:buNone/>
            </a:pPr>
            <a:r>
              <a:rPr b="1" i="0" lang="en-US" sz="3500" u="none" cap="none" strike="noStrike">
                <a:solidFill>
                  <a:srgbClr val="000000"/>
                </a:solidFill>
                <a:latin typeface="Bitter"/>
                <a:ea typeface="Bitter"/>
                <a:cs typeface="Bitter"/>
                <a:sym typeface="Bitter"/>
              </a:rPr>
              <a:t>Wat Nong Waeng</a:t>
            </a:r>
            <a:endParaRPr/>
          </a:p>
        </p:txBody>
      </p:sp>
      <p:sp>
        <p:nvSpPr>
          <p:cNvPr id="865" name="Google Shape;865;p43"/>
          <p:cNvSpPr txBox="1"/>
          <p:nvPr/>
        </p:nvSpPr>
        <p:spPr>
          <a:xfrm>
            <a:off x="1268402" y="4191983"/>
            <a:ext cx="5198269" cy="2285320"/>
          </a:xfrm>
          <a:prstGeom prst="rect">
            <a:avLst/>
          </a:prstGeom>
          <a:noFill/>
          <a:ln>
            <a:noFill/>
          </a:ln>
        </p:spPr>
        <p:txBody>
          <a:bodyPr anchorCtr="0" anchor="t" bIns="0" lIns="0" spcFirstLastPara="1" rIns="0" wrap="square" tIns="0">
            <a:spAutoFit/>
          </a:bodyPr>
          <a:lstStyle/>
          <a:p>
            <a:pPr indent="0" lvl="0" marL="0" marR="0" rtl="0" algn="ctr">
              <a:lnSpc>
                <a:spcPct val="162892"/>
              </a:lnSpc>
              <a:spcBef>
                <a:spcPts val="0"/>
              </a:spcBef>
              <a:spcAft>
                <a:spcPts val="0"/>
              </a:spcAft>
              <a:buNone/>
            </a:pPr>
            <a:r>
              <a:rPr b="0" i="0" lang="en-US" sz="2199" u="none" cap="none" strike="noStrike">
                <a:solidFill>
                  <a:srgbClr val="000000"/>
                </a:solidFill>
                <a:latin typeface="Bitter"/>
                <a:ea typeface="Bitter"/>
                <a:cs typeface="Bitter"/>
                <a:sym typeface="Bitter"/>
              </a:rPr>
              <a:t>A revered temple featuring a </a:t>
            </a:r>
            <a:r>
              <a:rPr b="1" i="0" lang="en-US" sz="2199" u="none" cap="none" strike="noStrike">
                <a:solidFill>
                  <a:srgbClr val="000000"/>
                </a:solidFill>
                <a:latin typeface="Bitter"/>
                <a:ea typeface="Bitter"/>
                <a:cs typeface="Bitter"/>
                <a:sym typeface="Bitter"/>
              </a:rPr>
              <a:t>9-story pagoda </a:t>
            </a:r>
            <a:r>
              <a:rPr b="0" i="0" lang="en-US" sz="2199" u="none" cap="none" strike="noStrike">
                <a:solidFill>
                  <a:srgbClr val="000000"/>
                </a:solidFill>
                <a:latin typeface="Bitter"/>
                <a:ea typeface="Bitter"/>
                <a:cs typeface="Bitter"/>
                <a:sym typeface="Bitter"/>
              </a:rPr>
              <a:t>that enshrines the Buddha’s holy relics. Each floor showcases intricate carvings while the top level offers a </a:t>
            </a:r>
            <a:r>
              <a:rPr b="1" i="0" lang="en-US" sz="2199" u="none" cap="none" strike="noStrike">
                <a:solidFill>
                  <a:srgbClr val="000000"/>
                </a:solidFill>
                <a:latin typeface="Bitter"/>
                <a:ea typeface="Bitter"/>
                <a:cs typeface="Bitter"/>
                <a:sym typeface="Bitter"/>
              </a:rPr>
              <a:t>panoramic view </a:t>
            </a:r>
            <a:r>
              <a:rPr b="0" i="0" lang="en-US" sz="2199" u="none" cap="none" strike="noStrike">
                <a:solidFill>
                  <a:srgbClr val="000000"/>
                </a:solidFill>
                <a:latin typeface="Bitter"/>
                <a:ea typeface="Bitter"/>
                <a:cs typeface="Bitter"/>
                <a:sym typeface="Bitter"/>
              </a:rPr>
              <a:t> of the city</a:t>
            </a:r>
            <a:endParaRPr/>
          </a:p>
        </p:txBody>
      </p:sp>
      <p:sp>
        <p:nvSpPr>
          <p:cNvPr id="866" name="Google Shape;866;p43"/>
          <p:cNvSpPr txBox="1"/>
          <p:nvPr/>
        </p:nvSpPr>
        <p:spPr>
          <a:xfrm>
            <a:off x="992238" y="8934602"/>
            <a:ext cx="16303523" cy="429520"/>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Khon Kaen University, Thaipost, Roijang</a:t>
            </a:r>
            <a:endParaRPr/>
          </a:p>
        </p:txBody>
      </p:sp>
      <p:sp>
        <p:nvSpPr>
          <p:cNvPr descr="preencoded.png" id="867" name="Google Shape;867;p43"/>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75" name="Shape 875"/>
        <p:cNvGrpSpPr/>
        <p:nvPr/>
      </p:nvGrpSpPr>
      <p:grpSpPr>
        <a:xfrm>
          <a:off x="0" y="0"/>
          <a:ext cx="0" cy="0"/>
          <a:chOff x="0" y="0"/>
          <a:chExt cx="0" cy="0"/>
        </a:xfrm>
      </p:grpSpPr>
      <p:sp>
        <p:nvSpPr>
          <p:cNvPr id="876" name="Google Shape;876;p44"/>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877" name="Google Shape;877;p44"/>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878" name="Google Shape;878;p44"/>
          <p:cNvSpPr txBox="1"/>
          <p:nvPr/>
        </p:nvSpPr>
        <p:spPr>
          <a:xfrm>
            <a:off x="992238" y="903837"/>
            <a:ext cx="8312721" cy="859423"/>
          </a:xfrm>
          <a:prstGeom prst="rect">
            <a:avLst/>
          </a:prstGeom>
          <a:noFill/>
          <a:ln>
            <a:noFill/>
          </a:ln>
        </p:spPr>
        <p:txBody>
          <a:bodyPr anchorCtr="0" anchor="t" bIns="0" lIns="0" spcFirstLastPara="1" rIns="0" wrap="square" tIns="0">
            <a:spAutoFit/>
          </a:bodyPr>
          <a:lstStyle/>
          <a:p>
            <a:pPr indent="0" lvl="0" marL="0" marR="0" rtl="0" algn="l">
              <a:lnSpc>
                <a:spcPct val="124735"/>
              </a:lnSpc>
              <a:spcBef>
                <a:spcPts val="0"/>
              </a:spcBef>
              <a:spcAft>
                <a:spcPts val="0"/>
              </a:spcAft>
              <a:buNone/>
            </a:pPr>
            <a:r>
              <a:rPr b="1" i="0" lang="en-US" sz="5199" u="none" cap="none" strike="noStrike">
                <a:solidFill>
                  <a:srgbClr val="253A7E"/>
                </a:solidFill>
                <a:latin typeface="Bitter"/>
                <a:ea typeface="Bitter"/>
                <a:cs typeface="Bitter"/>
                <a:sym typeface="Bitter"/>
              </a:rPr>
              <a:t>Landmarks in Khon Kaen</a:t>
            </a:r>
            <a:endParaRPr/>
          </a:p>
        </p:txBody>
      </p:sp>
      <p:sp>
        <p:nvSpPr>
          <p:cNvPr descr="preencoded.png" id="879" name="Google Shape;879;p44"/>
          <p:cNvSpPr/>
          <p:nvPr/>
        </p:nvSpPr>
        <p:spPr>
          <a:xfrm>
            <a:off x="1276332" y="2063754"/>
            <a:ext cx="9966122" cy="6159548"/>
          </a:xfrm>
          <a:custGeom>
            <a:rect b="b" l="l" r="r" t="t"/>
            <a:pathLst>
              <a:path extrusionOk="0" h="4283710" w="6931025">
                <a:moveTo>
                  <a:pt x="0" y="0"/>
                </a:moveTo>
                <a:lnTo>
                  <a:pt x="6931025" y="0"/>
                </a:lnTo>
                <a:lnTo>
                  <a:pt x="6931025" y="4283710"/>
                </a:lnTo>
                <a:lnTo>
                  <a:pt x="0" y="4283710"/>
                </a:lnTo>
                <a:lnTo>
                  <a:pt x="0" y="0"/>
                </a:lnTo>
                <a:close/>
              </a:path>
            </a:pathLst>
          </a:custGeom>
          <a:blipFill rotWithShape="1">
            <a:blip r:embed="rId3">
              <a:alphaModFix/>
            </a:blip>
            <a:stretch>
              <a:fillRect b="0" l="-66" r="-67" t="0"/>
            </a:stretch>
          </a:blipFill>
          <a:ln>
            <a:noFill/>
          </a:ln>
        </p:spPr>
      </p:sp>
      <p:sp>
        <p:nvSpPr>
          <p:cNvPr id="880" name="Google Shape;880;p44"/>
          <p:cNvSpPr txBox="1"/>
          <p:nvPr/>
        </p:nvSpPr>
        <p:spPr>
          <a:xfrm>
            <a:off x="12888550" y="2991503"/>
            <a:ext cx="3098527" cy="1158875"/>
          </a:xfrm>
          <a:prstGeom prst="rect">
            <a:avLst/>
          </a:prstGeom>
          <a:noFill/>
          <a:ln>
            <a:noFill/>
          </a:ln>
        </p:spPr>
        <p:txBody>
          <a:bodyPr anchorCtr="0" anchor="t" bIns="0" lIns="0" spcFirstLastPara="1" rIns="0" wrap="square" tIns="0">
            <a:spAutoFit/>
          </a:bodyPr>
          <a:lstStyle/>
          <a:p>
            <a:pPr indent="0" lvl="0" marL="0" marR="0" rtl="0" algn="ctr">
              <a:lnSpc>
                <a:spcPct val="125000"/>
              </a:lnSpc>
              <a:spcBef>
                <a:spcPts val="0"/>
              </a:spcBef>
              <a:spcAft>
                <a:spcPts val="0"/>
              </a:spcAft>
              <a:buNone/>
            </a:pPr>
            <a:r>
              <a:rPr b="1" i="0" lang="en-US" sz="3500" u="none" cap="none" strike="noStrike">
                <a:solidFill>
                  <a:srgbClr val="000000"/>
                </a:solidFill>
                <a:latin typeface="Bitter"/>
                <a:ea typeface="Bitter"/>
                <a:cs typeface="Bitter"/>
                <a:sym typeface="Bitter"/>
              </a:rPr>
              <a:t>Phu Pha Man</a:t>
            </a:r>
            <a:endParaRPr/>
          </a:p>
          <a:p>
            <a:pPr indent="0" lvl="0" marL="0" marR="0" rtl="0" algn="ctr">
              <a:lnSpc>
                <a:spcPct val="125000"/>
              </a:lnSpc>
              <a:spcBef>
                <a:spcPts val="0"/>
              </a:spcBef>
              <a:spcAft>
                <a:spcPts val="0"/>
              </a:spcAft>
              <a:buNone/>
            </a:pPr>
            <a:r>
              <a:rPr b="1" i="0" lang="en-US" sz="3500" u="none" cap="none" strike="noStrike">
                <a:solidFill>
                  <a:srgbClr val="000000"/>
                </a:solidFill>
                <a:latin typeface="Bitter"/>
                <a:ea typeface="Bitter"/>
                <a:cs typeface="Bitter"/>
                <a:sym typeface="Bitter"/>
              </a:rPr>
              <a:t>National Park</a:t>
            </a:r>
            <a:endParaRPr/>
          </a:p>
        </p:txBody>
      </p:sp>
      <p:sp>
        <p:nvSpPr>
          <p:cNvPr id="881" name="Google Shape;881;p44"/>
          <p:cNvSpPr txBox="1"/>
          <p:nvPr/>
        </p:nvSpPr>
        <p:spPr>
          <a:xfrm>
            <a:off x="11838680" y="4395033"/>
            <a:ext cx="5198269" cy="2709262"/>
          </a:xfrm>
          <a:prstGeom prst="rect">
            <a:avLst/>
          </a:prstGeom>
          <a:noFill/>
          <a:ln>
            <a:noFill/>
          </a:ln>
        </p:spPr>
        <p:txBody>
          <a:bodyPr anchorCtr="0" anchor="t" bIns="0" lIns="0" spcFirstLastPara="1" rIns="0" wrap="square" tIns="0">
            <a:spAutoFit/>
          </a:bodyPr>
          <a:lstStyle/>
          <a:p>
            <a:pPr indent="0" lvl="0" marL="0" marR="0" rtl="0" algn="ctr">
              <a:lnSpc>
                <a:spcPct val="162846"/>
              </a:lnSpc>
              <a:spcBef>
                <a:spcPts val="0"/>
              </a:spcBef>
              <a:spcAft>
                <a:spcPts val="0"/>
              </a:spcAft>
              <a:buNone/>
            </a:pPr>
            <a:r>
              <a:rPr b="0" i="0" lang="en-US" sz="2199" u="none" cap="none" strike="noStrike">
                <a:solidFill>
                  <a:srgbClr val="000000"/>
                </a:solidFill>
                <a:latin typeface="Bitter"/>
                <a:ea typeface="Bitter"/>
                <a:cs typeface="Bitter"/>
                <a:sym typeface="Bitter"/>
              </a:rPr>
              <a:t>A limestone mountain range, known for its </a:t>
            </a:r>
            <a:r>
              <a:rPr b="1" i="0" lang="en-US" sz="2199" u="none" cap="none" strike="noStrike">
                <a:solidFill>
                  <a:srgbClr val="000000"/>
                </a:solidFill>
                <a:latin typeface="Bitter"/>
                <a:ea typeface="Bitter"/>
                <a:cs typeface="Bitter"/>
                <a:sym typeface="Bitter"/>
              </a:rPr>
              <a:t>cliff resembling a giant curtain</a:t>
            </a:r>
            <a:r>
              <a:rPr b="0" i="0" lang="en-US" sz="2199" u="none" cap="none" strike="noStrike">
                <a:solidFill>
                  <a:srgbClr val="000000"/>
                </a:solidFill>
                <a:latin typeface="Bitter"/>
                <a:ea typeface="Bitter"/>
                <a:cs typeface="Bitter"/>
                <a:sym typeface="Bitter"/>
              </a:rPr>
              <a:t>. The park features evergreen forests, a cool climate year-round, caves, and waterfalls for</a:t>
            </a:r>
            <a:endParaRPr/>
          </a:p>
          <a:p>
            <a:pPr indent="0" lvl="0" marL="0" marR="0" rtl="0" algn="ctr">
              <a:lnSpc>
                <a:spcPct val="162892"/>
              </a:lnSpc>
              <a:spcBef>
                <a:spcPts val="0"/>
              </a:spcBef>
              <a:spcAft>
                <a:spcPts val="0"/>
              </a:spcAft>
              <a:buNone/>
            </a:pPr>
            <a:r>
              <a:rPr b="0" i="0" lang="en-US" sz="2199" u="none" cap="none" strike="noStrike">
                <a:solidFill>
                  <a:srgbClr val="000000"/>
                </a:solidFill>
                <a:latin typeface="Bitter"/>
                <a:ea typeface="Bitter"/>
                <a:cs typeface="Bitter"/>
                <a:sym typeface="Bitter"/>
              </a:rPr>
              <a:t>nature lovers to explore.</a:t>
            </a:r>
            <a:endParaRPr/>
          </a:p>
        </p:txBody>
      </p:sp>
      <p:sp>
        <p:nvSpPr>
          <p:cNvPr id="882" name="Google Shape;882;p44"/>
          <p:cNvSpPr txBox="1"/>
          <p:nvPr/>
        </p:nvSpPr>
        <p:spPr>
          <a:xfrm>
            <a:off x="992238" y="8934602"/>
            <a:ext cx="16303523" cy="429520"/>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Khon Kaen University, Thaipost, Roijang</a:t>
            </a:r>
            <a:endParaRPr/>
          </a:p>
        </p:txBody>
      </p:sp>
      <p:sp>
        <p:nvSpPr>
          <p:cNvPr descr="preencoded.png" id="883" name="Google Shape;883;p44"/>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91" name="Shape 891"/>
        <p:cNvGrpSpPr/>
        <p:nvPr/>
      </p:nvGrpSpPr>
      <p:grpSpPr>
        <a:xfrm>
          <a:off x="0" y="0"/>
          <a:ext cx="0" cy="0"/>
          <a:chOff x="0" y="0"/>
          <a:chExt cx="0" cy="0"/>
        </a:xfrm>
      </p:grpSpPr>
      <p:sp>
        <p:nvSpPr>
          <p:cNvPr id="892" name="Google Shape;892;p45"/>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893" name="Google Shape;893;p45"/>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894" name="Google Shape;894;p45"/>
          <p:cNvSpPr/>
          <p:nvPr/>
        </p:nvSpPr>
        <p:spPr>
          <a:xfrm>
            <a:off x="0" y="0"/>
            <a:ext cx="18288000" cy="10287761"/>
          </a:xfrm>
          <a:custGeom>
            <a:rect b="b" l="l" r="r" t="t"/>
            <a:pathLst>
              <a:path extrusionOk="0" h="13717015" w="24384000">
                <a:moveTo>
                  <a:pt x="0" y="0"/>
                </a:moveTo>
                <a:lnTo>
                  <a:pt x="24384000" y="0"/>
                </a:lnTo>
                <a:lnTo>
                  <a:pt x="24384000" y="13717015"/>
                </a:lnTo>
                <a:lnTo>
                  <a:pt x="0" y="13717015"/>
                </a:lnTo>
                <a:lnTo>
                  <a:pt x="0" y="0"/>
                </a:lnTo>
                <a:close/>
              </a:path>
            </a:pathLst>
          </a:custGeom>
          <a:blipFill rotWithShape="1">
            <a:blip r:embed="rId3">
              <a:alphaModFix/>
            </a:blip>
            <a:stretch>
              <a:fillRect b="0" l="-3" r="-3" t="0"/>
            </a:stretch>
          </a:blipFill>
          <a:ln>
            <a:noFill/>
          </a:ln>
        </p:spPr>
      </p:sp>
      <p:sp>
        <p:nvSpPr>
          <p:cNvPr id="895" name="Google Shape;895;p45"/>
          <p:cNvSpPr/>
          <p:nvPr/>
        </p:nvSpPr>
        <p:spPr>
          <a:xfrm>
            <a:off x="0" y="0"/>
            <a:ext cx="18288000" cy="10287761"/>
          </a:xfrm>
          <a:custGeom>
            <a:rect b="b" l="l" r="r" t="t"/>
            <a:pathLst>
              <a:path extrusionOk="0" h="13717015" w="24384000">
                <a:moveTo>
                  <a:pt x="0" y="0"/>
                </a:moveTo>
                <a:lnTo>
                  <a:pt x="24384000" y="0"/>
                </a:lnTo>
                <a:lnTo>
                  <a:pt x="24384000" y="13717015"/>
                </a:lnTo>
                <a:lnTo>
                  <a:pt x="0" y="13717015"/>
                </a:lnTo>
                <a:close/>
              </a:path>
            </a:pathLst>
          </a:custGeom>
          <a:solidFill>
            <a:srgbClr val="FFFFFF">
              <a:alpha val="72157"/>
            </a:srgbClr>
          </a:solidFill>
          <a:ln>
            <a:noFill/>
          </a:ln>
        </p:spPr>
      </p:sp>
      <p:sp>
        <p:nvSpPr>
          <p:cNvPr id="896" name="Google Shape;896;p45"/>
          <p:cNvSpPr txBox="1"/>
          <p:nvPr/>
        </p:nvSpPr>
        <p:spPr>
          <a:xfrm>
            <a:off x="917524" y="1676664"/>
            <a:ext cx="3830836" cy="872591"/>
          </a:xfrm>
          <a:prstGeom prst="rect">
            <a:avLst/>
          </a:prstGeom>
          <a:noFill/>
          <a:ln>
            <a:noFill/>
          </a:ln>
        </p:spPr>
        <p:txBody>
          <a:bodyPr anchorCtr="0" anchor="t" bIns="0" lIns="0" spcFirstLastPara="1" rIns="0" wrap="square" tIns="0">
            <a:spAutoFit/>
          </a:bodyPr>
          <a:lstStyle/>
          <a:p>
            <a:pPr indent="0" lvl="0" marL="0" marR="0" rtl="0" algn="l">
              <a:lnSpc>
                <a:spcPct val="125620"/>
              </a:lnSpc>
              <a:spcBef>
                <a:spcPts val="0"/>
              </a:spcBef>
              <a:spcAft>
                <a:spcPts val="0"/>
              </a:spcAft>
              <a:buNone/>
            </a:pPr>
            <a:r>
              <a:rPr b="1" i="0" lang="en-US" sz="5199" u="none" cap="none" strike="noStrike">
                <a:solidFill>
                  <a:srgbClr val="253A7E"/>
                </a:solidFill>
                <a:latin typeface="Bitter"/>
                <a:ea typeface="Bitter"/>
                <a:cs typeface="Bitter"/>
                <a:sym typeface="Bitter"/>
              </a:rPr>
              <a:t>Udon Thani</a:t>
            </a:r>
            <a:endParaRPr/>
          </a:p>
        </p:txBody>
      </p:sp>
      <p:sp>
        <p:nvSpPr>
          <p:cNvPr id="897" name="Google Shape;897;p45"/>
          <p:cNvSpPr txBox="1"/>
          <p:nvPr/>
        </p:nvSpPr>
        <p:spPr>
          <a:xfrm>
            <a:off x="917524" y="3077429"/>
            <a:ext cx="7819434" cy="2301856"/>
          </a:xfrm>
          <a:prstGeom prst="rect">
            <a:avLst/>
          </a:prstGeom>
          <a:noFill/>
          <a:ln>
            <a:noFill/>
          </a:ln>
        </p:spPr>
        <p:txBody>
          <a:bodyPr anchorCtr="0" anchor="t" bIns="0" lIns="0" spcFirstLastPara="1" rIns="0" wrap="square" tIns="0">
            <a:spAutoFit/>
          </a:bodyPr>
          <a:lstStyle/>
          <a:p>
            <a:pPr indent="0" lvl="0" marL="0" marR="0" rtl="0" algn="l">
              <a:lnSpc>
                <a:spcPct val="157603"/>
              </a:lnSpc>
              <a:spcBef>
                <a:spcPts val="0"/>
              </a:spcBef>
              <a:spcAft>
                <a:spcPts val="0"/>
              </a:spcAft>
              <a:buNone/>
            </a:pPr>
            <a:r>
              <a:rPr b="0" i="0" lang="en-US" sz="2262" u="none" cap="none" strike="noStrike">
                <a:solidFill>
                  <a:srgbClr val="000000"/>
                </a:solidFill>
                <a:latin typeface="Bitter"/>
                <a:ea typeface="Bitter"/>
                <a:cs typeface="Bitter"/>
                <a:sym typeface="Bitter"/>
              </a:rPr>
              <a:t>Udon Thani is known for its </a:t>
            </a:r>
            <a:r>
              <a:rPr b="1" i="0" lang="en-US" sz="2262" u="none" cap="none" strike="noStrike">
                <a:solidFill>
                  <a:srgbClr val="000000"/>
                </a:solidFill>
                <a:latin typeface="Bitter"/>
                <a:ea typeface="Bitter"/>
                <a:cs typeface="Bitter"/>
                <a:sym typeface="Bitter"/>
              </a:rPr>
              <a:t>historical significance and natural beauty</a:t>
            </a:r>
            <a:r>
              <a:rPr b="0" i="0" lang="en-US" sz="2262" u="none" cap="none" strike="noStrike">
                <a:solidFill>
                  <a:srgbClr val="000000"/>
                </a:solidFill>
                <a:latin typeface="Bitter"/>
                <a:ea typeface="Bitter"/>
                <a:cs typeface="Bitter"/>
                <a:sym typeface="Bitter"/>
              </a:rPr>
              <a:t>. It is home to </a:t>
            </a:r>
            <a:r>
              <a:rPr b="1" i="0" lang="en-US" sz="2262" u="none" cap="none" strike="noStrike">
                <a:solidFill>
                  <a:srgbClr val="000000"/>
                </a:solidFill>
                <a:latin typeface="Bitter"/>
                <a:ea typeface="Bitter"/>
                <a:cs typeface="Bitter"/>
                <a:sym typeface="Bitter"/>
              </a:rPr>
              <a:t>Ban Chiang Archaeological Site</a:t>
            </a:r>
            <a:r>
              <a:rPr b="0" i="0" lang="en-US" sz="2262" u="none" cap="none" strike="noStrike">
                <a:solidFill>
                  <a:srgbClr val="000000"/>
                </a:solidFill>
                <a:latin typeface="Bitter"/>
                <a:ea typeface="Bitter"/>
                <a:cs typeface="Bitter"/>
                <a:sym typeface="Bitter"/>
              </a:rPr>
              <a:t>, a UNESCO World Heritage site, and </a:t>
            </a:r>
            <a:r>
              <a:rPr b="1" i="0" lang="en-US" sz="2262" u="none" cap="none" strike="noStrike">
                <a:solidFill>
                  <a:srgbClr val="000000"/>
                </a:solidFill>
                <a:latin typeface="Bitter"/>
                <a:ea typeface="Bitter"/>
                <a:cs typeface="Bitter"/>
                <a:sym typeface="Bitter"/>
              </a:rPr>
              <a:t>Talay Bua Daeng (Red Lotus Sea)</a:t>
            </a:r>
            <a:r>
              <a:rPr b="0" i="0" lang="en-US" sz="2262" u="none" cap="none" strike="noStrike">
                <a:solidFill>
                  <a:srgbClr val="000000"/>
                </a:solidFill>
                <a:latin typeface="Bitter"/>
                <a:ea typeface="Bitter"/>
                <a:cs typeface="Bitter"/>
                <a:sym typeface="Bitter"/>
              </a:rPr>
              <a:t>, a stunning seasonal lake covered in blooming pink water lilies. </a:t>
            </a:r>
            <a:endParaRPr/>
          </a:p>
        </p:txBody>
      </p:sp>
      <p:sp>
        <p:nvSpPr>
          <p:cNvPr id="898" name="Google Shape;898;p45"/>
          <p:cNvSpPr txBox="1"/>
          <p:nvPr/>
        </p:nvSpPr>
        <p:spPr>
          <a:xfrm>
            <a:off x="917524" y="5893635"/>
            <a:ext cx="7819434" cy="1806556"/>
          </a:xfrm>
          <a:prstGeom prst="rect">
            <a:avLst/>
          </a:prstGeom>
          <a:noFill/>
          <a:ln>
            <a:noFill/>
          </a:ln>
        </p:spPr>
        <p:txBody>
          <a:bodyPr anchorCtr="0" anchor="t" bIns="0" lIns="0" spcFirstLastPara="1" rIns="0" wrap="square" tIns="0">
            <a:spAutoFit/>
          </a:bodyPr>
          <a:lstStyle/>
          <a:p>
            <a:pPr indent="0" lvl="0" marL="0" marR="0" rtl="0" algn="l">
              <a:lnSpc>
                <a:spcPct val="157603"/>
              </a:lnSpc>
              <a:spcBef>
                <a:spcPts val="0"/>
              </a:spcBef>
              <a:spcAft>
                <a:spcPts val="0"/>
              </a:spcAft>
              <a:buNone/>
            </a:pPr>
            <a:r>
              <a:rPr b="0" i="0" lang="en-US" sz="2262" u="none" cap="none" strike="noStrike">
                <a:solidFill>
                  <a:srgbClr val="000000"/>
                </a:solidFill>
                <a:latin typeface="Bitter"/>
                <a:ea typeface="Bitter"/>
                <a:cs typeface="Bitter"/>
                <a:sym typeface="Bitter"/>
              </a:rPr>
              <a:t>Serving as a key economic and transportation hub, the province is easily accessible via </a:t>
            </a:r>
            <a:r>
              <a:rPr b="1" i="0" lang="en-US" sz="2262" u="none" cap="none" strike="noStrike">
                <a:solidFill>
                  <a:srgbClr val="000000"/>
                </a:solidFill>
                <a:latin typeface="Bitter"/>
                <a:ea typeface="Bitter"/>
                <a:cs typeface="Bitter"/>
                <a:sym typeface="Bitter"/>
              </a:rPr>
              <a:t>Udon Thani International Airport</a:t>
            </a:r>
            <a:r>
              <a:rPr b="0" i="0" lang="en-US" sz="2262" u="none" cap="none" strike="noStrike">
                <a:solidFill>
                  <a:srgbClr val="000000"/>
                </a:solidFill>
                <a:latin typeface="Bitter"/>
                <a:ea typeface="Bitter"/>
                <a:cs typeface="Bitter"/>
                <a:sym typeface="Bitter"/>
              </a:rPr>
              <a:t>, connecting it to major domestic and international destinations.</a:t>
            </a:r>
            <a:endParaRPr/>
          </a:p>
        </p:txBody>
      </p:sp>
      <p:sp>
        <p:nvSpPr>
          <p:cNvPr id="899" name="Google Shape;899;p45"/>
          <p:cNvSpPr txBox="1"/>
          <p:nvPr/>
        </p:nvSpPr>
        <p:spPr>
          <a:xfrm>
            <a:off x="10854295" y="2150269"/>
            <a:ext cx="5057403" cy="428625"/>
          </a:xfrm>
          <a:prstGeom prst="rect">
            <a:avLst/>
          </a:prstGeom>
          <a:noFill/>
          <a:ln>
            <a:noFill/>
          </a:ln>
        </p:spPr>
        <p:txBody>
          <a:bodyPr anchorCtr="0" anchor="t" bIns="0" lIns="0" spcFirstLastPara="1" rIns="0" wrap="square" tIns="0">
            <a:spAutoFit/>
          </a:bodyPr>
          <a:lstStyle/>
          <a:p>
            <a:pPr indent="0" lvl="0" marL="0" marR="0" rtl="0" algn="ctr">
              <a:lnSpc>
                <a:spcPct val="124395"/>
              </a:lnSpc>
              <a:spcBef>
                <a:spcPts val="0"/>
              </a:spcBef>
              <a:spcAft>
                <a:spcPts val="0"/>
              </a:spcAft>
              <a:buNone/>
            </a:pPr>
            <a:r>
              <a:rPr b="1" i="0" lang="en-US" sz="2562" u="none" cap="none" strike="noStrike">
                <a:solidFill>
                  <a:srgbClr val="253A7E"/>
                </a:solidFill>
                <a:latin typeface="Bitter"/>
                <a:ea typeface="Bitter"/>
                <a:cs typeface="Bitter"/>
                <a:sym typeface="Bitter"/>
              </a:rPr>
              <a:t>Where is Udon Thani province?</a:t>
            </a:r>
            <a:endParaRPr/>
          </a:p>
        </p:txBody>
      </p:sp>
      <p:sp>
        <p:nvSpPr>
          <p:cNvPr descr="preencoded.png" id="900" name="Google Shape;900;p45"/>
          <p:cNvSpPr/>
          <p:nvPr/>
        </p:nvSpPr>
        <p:spPr>
          <a:xfrm>
            <a:off x="11751764" y="2899915"/>
            <a:ext cx="3262503" cy="5741765"/>
          </a:xfrm>
          <a:custGeom>
            <a:rect b="b" l="l" r="r" t="t"/>
            <a:pathLst>
              <a:path extrusionOk="0" h="7655687" w="4350004">
                <a:moveTo>
                  <a:pt x="190500" y="0"/>
                </a:moveTo>
                <a:lnTo>
                  <a:pt x="4159504" y="0"/>
                </a:lnTo>
                <a:cubicBezTo>
                  <a:pt x="4264714" y="0"/>
                  <a:pt x="4350004" y="85290"/>
                  <a:pt x="4350004" y="190500"/>
                </a:cubicBezTo>
                <a:lnTo>
                  <a:pt x="4350004" y="7465187"/>
                </a:lnTo>
                <a:cubicBezTo>
                  <a:pt x="4350004" y="7515711"/>
                  <a:pt x="4329933" y="7564165"/>
                  <a:pt x="4294208" y="7599891"/>
                </a:cubicBezTo>
                <a:cubicBezTo>
                  <a:pt x="4258482" y="7635617"/>
                  <a:pt x="4210028" y="7655687"/>
                  <a:pt x="4159504" y="7655687"/>
                </a:cubicBezTo>
                <a:lnTo>
                  <a:pt x="190500" y="7655687"/>
                </a:lnTo>
                <a:cubicBezTo>
                  <a:pt x="85290" y="7655687"/>
                  <a:pt x="0" y="7570398"/>
                  <a:pt x="0" y="7465187"/>
                </a:cubicBezTo>
                <a:lnTo>
                  <a:pt x="0" y="190500"/>
                </a:lnTo>
                <a:cubicBezTo>
                  <a:pt x="0" y="85290"/>
                  <a:pt x="85290" y="0"/>
                  <a:pt x="190500" y="0"/>
                </a:cubicBezTo>
                <a:close/>
              </a:path>
            </a:pathLst>
          </a:custGeom>
          <a:blipFill rotWithShape="1">
            <a:blip r:embed="rId4">
              <a:alphaModFix/>
            </a:blip>
            <a:stretch>
              <a:fillRect b="0" l="-55" r="-53"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45"/>
          <p:cNvSpPr txBox="1"/>
          <p:nvPr/>
        </p:nvSpPr>
        <p:spPr>
          <a:xfrm>
            <a:off x="917524" y="9155163"/>
            <a:ext cx="16452952" cy="351399"/>
          </a:xfrm>
          <a:prstGeom prst="rect">
            <a:avLst/>
          </a:prstGeom>
          <a:noFill/>
          <a:ln>
            <a:noFill/>
          </a:ln>
        </p:spPr>
        <p:txBody>
          <a:bodyPr anchorCtr="0" anchor="t" bIns="0" lIns="0" spcFirstLastPara="1" rIns="0" wrap="square" tIns="0">
            <a:spAutoFit/>
          </a:bodyPr>
          <a:lstStyle/>
          <a:p>
            <a:pPr indent="0" lvl="0" marL="0" marR="0" rtl="0" algn="l">
              <a:lnSpc>
                <a:spcPct val="161622"/>
              </a:lnSpc>
              <a:spcBef>
                <a:spcPts val="0"/>
              </a:spcBef>
              <a:spcAft>
                <a:spcPts val="0"/>
              </a:spcAft>
              <a:buNone/>
            </a:pPr>
            <a:r>
              <a:rPr b="0" i="0" lang="en-US" sz="1824" u="none" cap="none" strike="noStrike">
                <a:solidFill>
                  <a:srgbClr val="000000"/>
                </a:solidFill>
                <a:latin typeface="Bitter"/>
                <a:ea typeface="Bitter"/>
                <a:cs typeface="Bitter"/>
                <a:sym typeface="Bitter"/>
              </a:rPr>
              <a:t>Photo credit: MGR Online, NordNordWest</a:t>
            </a:r>
            <a:endParaRPr/>
          </a:p>
        </p:txBody>
      </p:sp>
      <p:sp>
        <p:nvSpPr>
          <p:cNvPr descr="preencoded.png" id="902" name="Google Shape;902;p45"/>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10" name="Shape 910"/>
        <p:cNvGrpSpPr/>
        <p:nvPr/>
      </p:nvGrpSpPr>
      <p:grpSpPr>
        <a:xfrm>
          <a:off x="0" y="0"/>
          <a:ext cx="0" cy="0"/>
          <a:chOff x="0" y="0"/>
          <a:chExt cx="0" cy="0"/>
        </a:xfrm>
      </p:grpSpPr>
      <p:sp>
        <p:nvSpPr>
          <p:cNvPr id="911" name="Google Shape;911;p46"/>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912" name="Google Shape;912;p46"/>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913" name="Google Shape;913;p46"/>
          <p:cNvSpPr txBox="1"/>
          <p:nvPr/>
        </p:nvSpPr>
        <p:spPr>
          <a:xfrm>
            <a:off x="968131" y="741607"/>
            <a:ext cx="8535963" cy="863261"/>
          </a:xfrm>
          <a:prstGeom prst="rect">
            <a:avLst/>
          </a:prstGeom>
          <a:noFill/>
          <a:ln>
            <a:noFill/>
          </a:ln>
        </p:spPr>
        <p:txBody>
          <a:bodyPr anchorCtr="0" anchor="t" bIns="0" lIns="0" spcFirstLastPara="1" rIns="0" wrap="square" tIns="0">
            <a:spAutoFit/>
          </a:bodyPr>
          <a:lstStyle/>
          <a:p>
            <a:pPr indent="0" lvl="0" marL="0" marR="0" rtl="0" algn="l">
              <a:lnSpc>
                <a:spcPct val="124158"/>
              </a:lnSpc>
              <a:spcBef>
                <a:spcPts val="0"/>
              </a:spcBef>
              <a:spcAft>
                <a:spcPts val="0"/>
              </a:spcAft>
              <a:buNone/>
            </a:pPr>
            <a:r>
              <a:rPr b="1" i="0" lang="en-US" sz="5199" u="none" cap="none" strike="noStrike">
                <a:solidFill>
                  <a:srgbClr val="253A7E"/>
                </a:solidFill>
                <a:latin typeface="Bitter"/>
                <a:ea typeface="Bitter"/>
                <a:cs typeface="Bitter"/>
                <a:sym typeface="Bitter"/>
              </a:rPr>
              <a:t>Landmarks in Udon Thani</a:t>
            </a:r>
            <a:endParaRPr/>
          </a:p>
        </p:txBody>
      </p:sp>
      <p:sp>
        <p:nvSpPr>
          <p:cNvPr descr="preencoded.png" id="914" name="Google Shape;914;p46"/>
          <p:cNvSpPr/>
          <p:nvPr/>
        </p:nvSpPr>
        <p:spPr>
          <a:xfrm>
            <a:off x="1274423" y="2358025"/>
            <a:ext cx="9422069" cy="5823140"/>
          </a:xfrm>
          <a:custGeom>
            <a:rect b="b" l="l" r="r" t="t"/>
            <a:pathLst>
              <a:path extrusionOk="0" h="4301490" w="6959981">
                <a:moveTo>
                  <a:pt x="0" y="0"/>
                </a:moveTo>
                <a:lnTo>
                  <a:pt x="6959981" y="0"/>
                </a:lnTo>
                <a:lnTo>
                  <a:pt x="6959981" y="4301490"/>
                </a:lnTo>
                <a:lnTo>
                  <a:pt x="0" y="4301490"/>
                </a:lnTo>
                <a:lnTo>
                  <a:pt x="0" y="0"/>
                </a:lnTo>
                <a:close/>
              </a:path>
            </a:pathLst>
          </a:custGeom>
          <a:blipFill rotWithShape="1">
            <a:blip r:embed="rId3">
              <a:alphaModFix/>
            </a:blip>
            <a:stretch>
              <a:fillRect b="-47" l="0" r="0" t="-46"/>
            </a:stretch>
          </a:blipFill>
          <a:ln>
            <a:noFill/>
          </a:ln>
        </p:spPr>
      </p:sp>
      <p:sp>
        <p:nvSpPr>
          <p:cNvPr id="915" name="Google Shape;915;p46"/>
          <p:cNvSpPr txBox="1"/>
          <p:nvPr/>
        </p:nvSpPr>
        <p:spPr>
          <a:xfrm>
            <a:off x="11704871" y="3007712"/>
            <a:ext cx="4596854" cy="1156472"/>
          </a:xfrm>
          <a:prstGeom prst="rect">
            <a:avLst/>
          </a:prstGeom>
          <a:noFill/>
          <a:ln>
            <a:noFill/>
          </a:ln>
        </p:spPr>
        <p:txBody>
          <a:bodyPr anchorCtr="0" anchor="t" bIns="0" lIns="0" spcFirstLastPara="1" rIns="0" wrap="square" tIns="0">
            <a:spAutoFit/>
          </a:bodyPr>
          <a:lstStyle/>
          <a:p>
            <a:pPr indent="0" lvl="0" marL="0" marR="0" rtl="0" algn="ctr">
              <a:lnSpc>
                <a:spcPct val="125485"/>
              </a:lnSpc>
              <a:spcBef>
                <a:spcPts val="0"/>
              </a:spcBef>
              <a:spcAft>
                <a:spcPts val="0"/>
              </a:spcAft>
              <a:buNone/>
            </a:pPr>
            <a:r>
              <a:rPr b="1" i="0" lang="en-US" sz="3500" u="none" cap="none" strike="noStrike">
                <a:solidFill>
                  <a:srgbClr val="000000"/>
                </a:solidFill>
                <a:latin typeface="Bitter"/>
                <a:ea typeface="Bitter"/>
                <a:cs typeface="Bitter"/>
                <a:sym typeface="Bitter"/>
              </a:rPr>
              <a:t>Ban Chiang National</a:t>
            </a:r>
            <a:endParaRPr/>
          </a:p>
          <a:p>
            <a:pPr indent="0" lvl="0" marL="0" marR="0" rtl="0" algn="ctr">
              <a:lnSpc>
                <a:spcPct val="125571"/>
              </a:lnSpc>
              <a:spcBef>
                <a:spcPts val="0"/>
              </a:spcBef>
              <a:spcAft>
                <a:spcPts val="0"/>
              </a:spcAft>
              <a:buNone/>
            </a:pPr>
            <a:r>
              <a:rPr b="1" i="0" lang="en-US" sz="3500" u="none" cap="none" strike="noStrike">
                <a:solidFill>
                  <a:srgbClr val="000000"/>
                </a:solidFill>
                <a:latin typeface="Bitter"/>
                <a:ea typeface="Bitter"/>
                <a:cs typeface="Bitter"/>
                <a:sym typeface="Bitter"/>
              </a:rPr>
              <a:t>Museum</a:t>
            </a:r>
            <a:endParaRPr/>
          </a:p>
        </p:txBody>
      </p:sp>
      <p:sp>
        <p:nvSpPr>
          <p:cNvPr id="916" name="Google Shape;916;p46"/>
          <p:cNvSpPr txBox="1"/>
          <p:nvPr/>
        </p:nvSpPr>
        <p:spPr>
          <a:xfrm>
            <a:off x="11393301" y="4402827"/>
            <a:ext cx="5219995" cy="2783762"/>
          </a:xfrm>
          <a:prstGeom prst="rect">
            <a:avLst/>
          </a:prstGeom>
          <a:noFill/>
          <a:ln>
            <a:noFill/>
          </a:ln>
        </p:spPr>
        <p:txBody>
          <a:bodyPr anchorCtr="0" anchor="t" bIns="0" lIns="0" spcFirstLastPara="1" rIns="0" wrap="square" tIns="0">
            <a:spAutoFit/>
          </a:bodyPr>
          <a:lstStyle/>
          <a:p>
            <a:pPr indent="0" lvl="0" marL="0" marR="0" rtl="0" algn="ctr">
              <a:lnSpc>
                <a:spcPct val="161755"/>
              </a:lnSpc>
              <a:spcBef>
                <a:spcPts val="0"/>
              </a:spcBef>
              <a:spcAft>
                <a:spcPts val="0"/>
              </a:spcAft>
              <a:buNone/>
            </a:pPr>
            <a:r>
              <a:rPr b="0" i="0" lang="en-US" sz="2199" u="none" cap="none" strike="noStrike">
                <a:solidFill>
                  <a:srgbClr val="000000"/>
                </a:solidFill>
                <a:latin typeface="Bitter"/>
                <a:ea typeface="Bitter"/>
                <a:cs typeface="Bitter"/>
                <a:sym typeface="Bitter"/>
              </a:rPr>
              <a:t>This </a:t>
            </a:r>
            <a:r>
              <a:rPr b="1" i="0" lang="en-US" sz="2199" u="none" cap="none" strike="noStrike">
                <a:solidFill>
                  <a:srgbClr val="000000"/>
                </a:solidFill>
                <a:latin typeface="Bitter"/>
                <a:ea typeface="Bitter"/>
                <a:cs typeface="Bitter"/>
                <a:sym typeface="Bitter"/>
              </a:rPr>
              <a:t>UNESCO World Heritage Site</a:t>
            </a:r>
            <a:r>
              <a:rPr b="0" i="0" lang="en-US" sz="2199" u="none" cap="none" strike="noStrike">
                <a:solidFill>
                  <a:srgbClr val="000000"/>
                </a:solidFill>
                <a:latin typeface="Bitter"/>
                <a:ea typeface="Bitter"/>
                <a:cs typeface="Bitter"/>
                <a:sym typeface="Bitter"/>
              </a:rPr>
              <a:t> is one of Southeast Asia’s oldest </a:t>
            </a:r>
            <a:r>
              <a:rPr b="1" i="0" lang="en-US" sz="2199" u="none" cap="none" strike="noStrike">
                <a:solidFill>
                  <a:srgbClr val="000000"/>
                </a:solidFill>
                <a:latin typeface="Bitter"/>
                <a:ea typeface="Bitter"/>
                <a:cs typeface="Bitter"/>
                <a:sym typeface="Bitter"/>
              </a:rPr>
              <a:t>Bronze Age archaeological sites</a:t>
            </a:r>
            <a:r>
              <a:rPr b="0" i="0" lang="en-US" sz="2199" u="none" cap="none" strike="noStrike">
                <a:solidFill>
                  <a:srgbClr val="000000"/>
                </a:solidFill>
                <a:latin typeface="Bitter"/>
                <a:ea typeface="Bitter"/>
                <a:cs typeface="Bitter"/>
                <a:sym typeface="Bitter"/>
              </a:rPr>
              <a:t>. Famous for </a:t>
            </a:r>
            <a:r>
              <a:rPr b="1" i="0" lang="en-US" sz="2199" u="none" cap="none" strike="noStrike">
                <a:solidFill>
                  <a:srgbClr val="000000"/>
                </a:solidFill>
                <a:latin typeface="Bitter"/>
                <a:ea typeface="Bitter"/>
                <a:cs typeface="Bitter"/>
                <a:sym typeface="Bitter"/>
              </a:rPr>
              <a:t>pottery, ancient tools, and burial sites</a:t>
            </a:r>
            <a:r>
              <a:rPr b="0" i="0" lang="en-US" sz="2199" u="none" cap="none" strike="noStrike">
                <a:solidFill>
                  <a:srgbClr val="000000"/>
                </a:solidFill>
                <a:latin typeface="Bitter"/>
                <a:ea typeface="Bitter"/>
                <a:cs typeface="Bitter"/>
                <a:sym typeface="Bitter"/>
              </a:rPr>
              <a:t>, it offers insight into</a:t>
            </a:r>
            <a:endParaRPr/>
          </a:p>
          <a:p>
            <a:pPr indent="0" lvl="0" marL="0" marR="0" rtl="0" algn="ctr">
              <a:lnSpc>
                <a:spcPct val="161800"/>
              </a:lnSpc>
              <a:spcBef>
                <a:spcPts val="0"/>
              </a:spcBef>
              <a:spcAft>
                <a:spcPts val="0"/>
              </a:spcAft>
              <a:buNone/>
            </a:pPr>
            <a:r>
              <a:rPr b="0" i="0" lang="en-US" sz="2199" u="none" cap="none" strike="noStrike">
                <a:solidFill>
                  <a:srgbClr val="000000"/>
                </a:solidFill>
                <a:latin typeface="Bitter"/>
                <a:ea typeface="Bitter"/>
                <a:cs typeface="Bitter"/>
                <a:sym typeface="Bitter"/>
              </a:rPr>
              <a:t>early human settlements. </a:t>
            </a:r>
            <a:endParaRPr/>
          </a:p>
        </p:txBody>
      </p:sp>
      <p:sp>
        <p:nvSpPr>
          <p:cNvPr id="917" name="Google Shape;917;p46"/>
          <p:cNvSpPr txBox="1"/>
          <p:nvPr/>
        </p:nvSpPr>
        <p:spPr>
          <a:xfrm>
            <a:off x="1328219" y="8938895"/>
            <a:ext cx="16351748" cy="319405"/>
          </a:xfrm>
          <a:prstGeom prst="rect">
            <a:avLst/>
          </a:prstGeom>
          <a:noFill/>
          <a:ln>
            <a:noFill/>
          </a:ln>
        </p:spPr>
        <p:txBody>
          <a:bodyPr anchorCtr="0" anchor="t" bIns="0" lIns="0" spcFirstLastPara="1" rIns="0" wrap="square" tIns="0">
            <a:spAutoFit/>
          </a:bodyPr>
          <a:lstStyle/>
          <a:p>
            <a:pPr indent="0" lvl="0" marL="0" marR="0" rtl="0" algn="l">
              <a:lnSpc>
                <a:spcPct val="161764"/>
              </a:lnSpc>
              <a:spcBef>
                <a:spcPts val="0"/>
              </a:spcBef>
              <a:spcAft>
                <a:spcPts val="0"/>
              </a:spcAft>
              <a:buNone/>
            </a:pPr>
            <a:r>
              <a:rPr b="0" i="0" lang="en-US" sz="1700" u="none" cap="none" strike="noStrike">
                <a:solidFill>
                  <a:srgbClr val="000000"/>
                </a:solidFill>
                <a:latin typeface="Bitter"/>
                <a:ea typeface="Bitter"/>
                <a:cs typeface="Bitter"/>
                <a:sym typeface="Bitter"/>
              </a:rPr>
              <a:t>Photo credit: The Cloud</a:t>
            </a:r>
            <a:endParaRPr/>
          </a:p>
        </p:txBody>
      </p:sp>
      <p:sp>
        <p:nvSpPr>
          <p:cNvPr descr="preencoded.png" id="918" name="Google Shape;918;p46"/>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26" name="Shape 926"/>
        <p:cNvGrpSpPr/>
        <p:nvPr/>
      </p:nvGrpSpPr>
      <p:grpSpPr>
        <a:xfrm>
          <a:off x="0" y="0"/>
          <a:ext cx="0" cy="0"/>
          <a:chOff x="0" y="0"/>
          <a:chExt cx="0" cy="0"/>
        </a:xfrm>
      </p:grpSpPr>
      <p:sp>
        <p:nvSpPr>
          <p:cNvPr id="927" name="Google Shape;927;p47"/>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928" name="Google Shape;928;p47"/>
          <p:cNvSpPr/>
          <p:nvPr/>
        </p:nvSpPr>
        <p:spPr>
          <a:xfrm>
            <a:off x="5"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929" name="Google Shape;929;p47"/>
          <p:cNvSpPr txBox="1"/>
          <p:nvPr/>
        </p:nvSpPr>
        <p:spPr>
          <a:xfrm>
            <a:off x="968131" y="741607"/>
            <a:ext cx="8535963" cy="863261"/>
          </a:xfrm>
          <a:prstGeom prst="rect">
            <a:avLst/>
          </a:prstGeom>
          <a:noFill/>
          <a:ln>
            <a:noFill/>
          </a:ln>
        </p:spPr>
        <p:txBody>
          <a:bodyPr anchorCtr="0" anchor="t" bIns="0" lIns="0" spcFirstLastPara="1" rIns="0" wrap="square" tIns="0">
            <a:spAutoFit/>
          </a:bodyPr>
          <a:lstStyle/>
          <a:p>
            <a:pPr indent="0" lvl="0" marL="0" marR="0" rtl="0" algn="l">
              <a:lnSpc>
                <a:spcPct val="124158"/>
              </a:lnSpc>
              <a:spcBef>
                <a:spcPts val="0"/>
              </a:spcBef>
              <a:spcAft>
                <a:spcPts val="0"/>
              </a:spcAft>
              <a:buNone/>
            </a:pPr>
            <a:r>
              <a:rPr b="1" i="0" lang="en-US" sz="5199" u="none" cap="none" strike="noStrike">
                <a:solidFill>
                  <a:srgbClr val="253A7E"/>
                </a:solidFill>
                <a:latin typeface="Bitter"/>
                <a:ea typeface="Bitter"/>
                <a:cs typeface="Bitter"/>
                <a:sym typeface="Bitter"/>
              </a:rPr>
              <a:t>Landmarks in Udon Thani</a:t>
            </a:r>
            <a:endParaRPr/>
          </a:p>
        </p:txBody>
      </p:sp>
      <p:sp>
        <p:nvSpPr>
          <p:cNvPr descr="preencoded.png" id="930" name="Google Shape;930;p47"/>
          <p:cNvSpPr/>
          <p:nvPr/>
        </p:nvSpPr>
        <p:spPr>
          <a:xfrm>
            <a:off x="7596277" y="2157538"/>
            <a:ext cx="9663076" cy="5971871"/>
          </a:xfrm>
          <a:custGeom>
            <a:rect b="b" l="l" r="r" t="t"/>
            <a:pathLst>
              <a:path extrusionOk="0" h="4301490" w="6960235">
                <a:moveTo>
                  <a:pt x="0" y="0"/>
                </a:moveTo>
                <a:lnTo>
                  <a:pt x="6960235" y="0"/>
                </a:lnTo>
                <a:lnTo>
                  <a:pt x="6960235" y="4301490"/>
                </a:lnTo>
                <a:lnTo>
                  <a:pt x="0" y="4301490"/>
                </a:lnTo>
                <a:lnTo>
                  <a:pt x="0" y="0"/>
                </a:lnTo>
                <a:close/>
              </a:path>
            </a:pathLst>
          </a:custGeom>
          <a:blipFill rotWithShape="1">
            <a:blip r:embed="rId3">
              <a:alphaModFix/>
            </a:blip>
            <a:stretch>
              <a:fillRect b="-49" l="0" r="0" t="-48"/>
            </a:stretch>
          </a:blipFill>
          <a:ln>
            <a:noFill/>
          </a:ln>
        </p:spPr>
      </p:sp>
      <p:sp>
        <p:nvSpPr>
          <p:cNvPr id="931" name="Google Shape;931;p47"/>
          <p:cNvSpPr txBox="1"/>
          <p:nvPr/>
        </p:nvSpPr>
        <p:spPr>
          <a:xfrm>
            <a:off x="2569897" y="2792508"/>
            <a:ext cx="3362548" cy="1156472"/>
          </a:xfrm>
          <a:prstGeom prst="rect">
            <a:avLst/>
          </a:prstGeom>
          <a:noFill/>
          <a:ln>
            <a:noFill/>
          </a:ln>
        </p:spPr>
        <p:txBody>
          <a:bodyPr anchorCtr="0" anchor="t" bIns="0" lIns="0" spcFirstLastPara="1" rIns="0" wrap="square" tIns="0">
            <a:spAutoFit/>
          </a:bodyPr>
          <a:lstStyle/>
          <a:p>
            <a:pPr indent="0" lvl="0" marL="0" marR="0" rtl="0" algn="ctr">
              <a:lnSpc>
                <a:spcPct val="125485"/>
              </a:lnSpc>
              <a:spcBef>
                <a:spcPts val="0"/>
              </a:spcBef>
              <a:spcAft>
                <a:spcPts val="0"/>
              </a:spcAft>
              <a:buNone/>
            </a:pPr>
            <a:r>
              <a:rPr b="1" i="0" lang="en-US" sz="3500" u="none" cap="none" strike="noStrike">
                <a:solidFill>
                  <a:srgbClr val="000000"/>
                </a:solidFill>
                <a:latin typeface="Bitter"/>
                <a:ea typeface="Bitter"/>
                <a:cs typeface="Bitter"/>
                <a:sym typeface="Bitter"/>
              </a:rPr>
              <a:t>Phu Phra Bat</a:t>
            </a:r>
            <a:endParaRPr/>
          </a:p>
          <a:p>
            <a:pPr indent="0" lvl="0" marL="0" marR="0" rtl="0" algn="ctr">
              <a:lnSpc>
                <a:spcPct val="125571"/>
              </a:lnSpc>
              <a:spcBef>
                <a:spcPts val="0"/>
              </a:spcBef>
              <a:spcAft>
                <a:spcPts val="0"/>
              </a:spcAft>
              <a:buNone/>
            </a:pPr>
            <a:r>
              <a:rPr b="1" i="0" lang="en-US" sz="3500" u="none" cap="none" strike="noStrike">
                <a:solidFill>
                  <a:srgbClr val="000000"/>
                </a:solidFill>
                <a:latin typeface="Bitter"/>
                <a:ea typeface="Bitter"/>
                <a:cs typeface="Bitter"/>
                <a:sym typeface="Bitter"/>
              </a:rPr>
              <a:t>Historical Park</a:t>
            </a:r>
            <a:endParaRPr/>
          </a:p>
        </p:txBody>
      </p:sp>
      <p:sp>
        <p:nvSpPr>
          <p:cNvPr id="932" name="Google Shape;932;p47"/>
          <p:cNvSpPr txBox="1"/>
          <p:nvPr/>
        </p:nvSpPr>
        <p:spPr>
          <a:xfrm>
            <a:off x="1453616" y="4277251"/>
            <a:ext cx="5595110" cy="3207715"/>
          </a:xfrm>
          <a:prstGeom prst="rect">
            <a:avLst/>
          </a:prstGeom>
          <a:noFill/>
          <a:ln>
            <a:noFill/>
          </a:ln>
        </p:spPr>
        <p:txBody>
          <a:bodyPr anchorCtr="0" anchor="t" bIns="0" lIns="0" spcFirstLastPara="1" rIns="0" wrap="square" tIns="0">
            <a:spAutoFit/>
          </a:bodyPr>
          <a:lstStyle/>
          <a:p>
            <a:pPr indent="0" lvl="0" marL="0" marR="0" rtl="0" algn="ctr">
              <a:lnSpc>
                <a:spcPct val="161755"/>
              </a:lnSpc>
              <a:spcBef>
                <a:spcPts val="0"/>
              </a:spcBef>
              <a:spcAft>
                <a:spcPts val="0"/>
              </a:spcAft>
              <a:buNone/>
            </a:pPr>
            <a:r>
              <a:rPr b="0" i="0" lang="en-US" sz="2199" u="none" cap="none" strike="noStrike">
                <a:solidFill>
                  <a:srgbClr val="000000"/>
                </a:solidFill>
                <a:latin typeface="Bitter"/>
                <a:ea typeface="Bitter"/>
                <a:cs typeface="Bitter"/>
                <a:sym typeface="Bitter"/>
              </a:rPr>
              <a:t>This</a:t>
            </a:r>
            <a:r>
              <a:rPr b="1" i="0" lang="en-US" sz="2199" u="none" cap="none" strike="noStrike">
                <a:solidFill>
                  <a:srgbClr val="000000"/>
                </a:solidFill>
                <a:latin typeface="Bitter"/>
                <a:ea typeface="Bitter"/>
                <a:cs typeface="Bitter"/>
                <a:sym typeface="Bitter"/>
              </a:rPr>
              <a:t> UNESCO World Heritage Site</a:t>
            </a:r>
            <a:r>
              <a:rPr b="0" i="0" lang="en-US" sz="2199" u="none" cap="none" strike="noStrike">
                <a:solidFill>
                  <a:srgbClr val="000000"/>
                </a:solidFill>
                <a:latin typeface="Bitter"/>
                <a:ea typeface="Bitter"/>
                <a:cs typeface="Bitter"/>
                <a:sym typeface="Bitter"/>
              </a:rPr>
              <a:t> preserves the world’s largest collection of in situ</a:t>
            </a:r>
            <a:r>
              <a:rPr b="1" i="0" lang="en-US" sz="2199" u="none" cap="none" strike="noStrike">
                <a:solidFill>
                  <a:srgbClr val="000000"/>
                </a:solidFill>
                <a:latin typeface="Bitter"/>
                <a:ea typeface="Bitter"/>
                <a:cs typeface="Bitter"/>
                <a:sym typeface="Bitter"/>
              </a:rPr>
              <a:t> Sīma stones </a:t>
            </a:r>
            <a:r>
              <a:rPr b="0" i="0" lang="en-US" sz="2199" u="none" cap="none" strike="noStrike">
                <a:solidFill>
                  <a:srgbClr val="000000"/>
                </a:solidFill>
                <a:latin typeface="Bitter"/>
                <a:ea typeface="Bitter"/>
                <a:cs typeface="Bitter"/>
                <a:sym typeface="Bitter"/>
              </a:rPr>
              <a:t>from the </a:t>
            </a:r>
            <a:r>
              <a:rPr b="1" i="0" lang="en-US" sz="2199" u="none" cap="none" strike="noStrike">
                <a:solidFill>
                  <a:srgbClr val="000000"/>
                </a:solidFill>
                <a:latin typeface="Bitter"/>
                <a:ea typeface="Bitter"/>
                <a:cs typeface="Bitter"/>
                <a:sym typeface="Bitter"/>
              </a:rPr>
              <a:t>Dvaravati period.</a:t>
            </a:r>
            <a:r>
              <a:rPr b="0" i="0" lang="en-US" sz="2199" u="none" cap="none" strike="noStrike">
                <a:solidFill>
                  <a:srgbClr val="000000"/>
                </a:solidFill>
                <a:latin typeface="Bitter"/>
                <a:ea typeface="Bitter"/>
                <a:cs typeface="Bitter"/>
                <a:sym typeface="Bitter"/>
              </a:rPr>
              <a:t> It reflects the long-standing </a:t>
            </a:r>
            <a:r>
              <a:rPr b="1" i="0" lang="en-US" sz="2199" u="none" cap="none" strike="noStrike">
                <a:solidFill>
                  <a:srgbClr val="000000"/>
                </a:solidFill>
                <a:latin typeface="Bitter"/>
                <a:ea typeface="Bitter"/>
                <a:cs typeface="Bitter"/>
                <a:sym typeface="Bitter"/>
              </a:rPr>
              <a:t>Buddhist heritage of the Khorat Plateau</a:t>
            </a:r>
            <a:r>
              <a:rPr b="0" i="0" lang="en-US" sz="2199" u="none" cap="none" strike="noStrike">
                <a:solidFill>
                  <a:srgbClr val="000000"/>
                </a:solidFill>
                <a:latin typeface="Bitter"/>
                <a:ea typeface="Bitter"/>
                <a:cs typeface="Bitter"/>
                <a:sym typeface="Bitter"/>
              </a:rPr>
              <a:t> and the transformation of a natural landscape into a sacred religious site.</a:t>
            </a:r>
            <a:endParaRPr/>
          </a:p>
        </p:txBody>
      </p:sp>
      <p:sp>
        <p:nvSpPr>
          <p:cNvPr id="933" name="Google Shape;933;p47"/>
          <p:cNvSpPr txBox="1"/>
          <p:nvPr/>
        </p:nvSpPr>
        <p:spPr>
          <a:xfrm>
            <a:off x="968131" y="9109767"/>
            <a:ext cx="16351748" cy="319405"/>
          </a:xfrm>
          <a:prstGeom prst="rect">
            <a:avLst/>
          </a:prstGeom>
          <a:noFill/>
          <a:ln>
            <a:noFill/>
          </a:ln>
        </p:spPr>
        <p:txBody>
          <a:bodyPr anchorCtr="0" anchor="t" bIns="0" lIns="0" spcFirstLastPara="1" rIns="0" wrap="square" tIns="0">
            <a:spAutoFit/>
          </a:bodyPr>
          <a:lstStyle/>
          <a:p>
            <a:pPr indent="0" lvl="0" marL="0" marR="0" rtl="0" algn="l">
              <a:lnSpc>
                <a:spcPct val="161764"/>
              </a:lnSpc>
              <a:spcBef>
                <a:spcPts val="0"/>
              </a:spcBef>
              <a:spcAft>
                <a:spcPts val="0"/>
              </a:spcAft>
              <a:buNone/>
            </a:pPr>
            <a:r>
              <a:rPr b="0" i="0" lang="en-US" sz="1700" u="none" cap="none" strike="noStrike">
                <a:solidFill>
                  <a:srgbClr val="000000"/>
                </a:solidFill>
                <a:latin typeface="Bitter"/>
                <a:ea typeface="Bitter"/>
                <a:cs typeface="Bitter"/>
                <a:sym typeface="Bitter"/>
              </a:rPr>
              <a:t>Photo credit: CBT Thailand</a:t>
            </a:r>
            <a:endParaRPr/>
          </a:p>
        </p:txBody>
      </p:sp>
      <p:sp>
        <p:nvSpPr>
          <p:cNvPr descr="preencoded.png" id="934" name="Google Shape;934;p47"/>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42" name="Shape 942"/>
        <p:cNvGrpSpPr/>
        <p:nvPr/>
      </p:nvGrpSpPr>
      <p:grpSpPr>
        <a:xfrm>
          <a:off x="0" y="0"/>
          <a:ext cx="0" cy="0"/>
          <a:chOff x="0" y="0"/>
          <a:chExt cx="0" cy="0"/>
        </a:xfrm>
      </p:grpSpPr>
      <p:sp>
        <p:nvSpPr>
          <p:cNvPr id="943" name="Google Shape;943;p48"/>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944" name="Google Shape;944;p48"/>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945" name="Google Shape;945;p48"/>
          <p:cNvSpPr txBox="1"/>
          <p:nvPr/>
        </p:nvSpPr>
        <p:spPr>
          <a:xfrm>
            <a:off x="968131" y="741607"/>
            <a:ext cx="8535963" cy="863261"/>
          </a:xfrm>
          <a:prstGeom prst="rect">
            <a:avLst/>
          </a:prstGeom>
          <a:noFill/>
          <a:ln>
            <a:noFill/>
          </a:ln>
        </p:spPr>
        <p:txBody>
          <a:bodyPr anchorCtr="0" anchor="t" bIns="0" lIns="0" spcFirstLastPara="1" rIns="0" wrap="square" tIns="0">
            <a:spAutoFit/>
          </a:bodyPr>
          <a:lstStyle/>
          <a:p>
            <a:pPr indent="0" lvl="0" marL="0" marR="0" rtl="0" algn="l">
              <a:lnSpc>
                <a:spcPct val="124158"/>
              </a:lnSpc>
              <a:spcBef>
                <a:spcPts val="0"/>
              </a:spcBef>
              <a:spcAft>
                <a:spcPts val="0"/>
              </a:spcAft>
              <a:buNone/>
            </a:pPr>
            <a:r>
              <a:rPr b="1" i="0" lang="en-US" sz="5199" u="none" cap="none" strike="noStrike">
                <a:solidFill>
                  <a:srgbClr val="253A7E"/>
                </a:solidFill>
                <a:latin typeface="Bitter"/>
                <a:ea typeface="Bitter"/>
                <a:cs typeface="Bitter"/>
                <a:sym typeface="Bitter"/>
              </a:rPr>
              <a:t>Landmarks in Udon Thani</a:t>
            </a:r>
            <a:endParaRPr/>
          </a:p>
        </p:txBody>
      </p:sp>
      <p:sp>
        <p:nvSpPr>
          <p:cNvPr descr="preencoded.png" id="946" name="Google Shape;946;p48"/>
          <p:cNvSpPr/>
          <p:nvPr/>
        </p:nvSpPr>
        <p:spPr>
          <a:xfrm>
            <a:off x="968131" y="2205140"/>
            <a:ext cx="10308485" cy="6370973"/>
          </a:xfrm>
          <a:custGeom>
            <a:rect b="b" l="l" r="r" t="t"/>
            <a:pathLst>
              <a:path extrusionOk="0" h="4301490" w="6959981">
                <a:moveTo>
                  <a:pt x="0" y="0"/>
                </a:moveTo>
                <a:lnTo>
                  <a:pt x="6959981" y="0"/>
                </a:lnTo>
                <a:lnTo>
                  <a:pt x="6959981" y="4301490"/>
                </a:lnTo>
                <a:lnTo>
                  <a:pt x="0" y="4301490"/>
                </a:lnTo>
                <a:lnTo>
                  <a:pt x="0" y="0"/>
                </a:lnTo>
                <a:close/>
              </a:path>
            </a:pathLst>
          </a:custGeom>
          <a:blipFill rotWithShape="1">
            <a:blip r:embed="rId3">
              <a:alphaModFix/>
            </a:blip>
            <a:stretch>
              <a:fillRect b="-47" l="0" r="0" t="-46"/>
            </a:stretch>
          </a:blipFill>
          <a:ln>
            <a:noFill/>
          </a:ln>
        </p:spPr>
      </p:sp>
      <p:sp>
        <p:nvSpPr>
          <p:cNvPr id="947" name="Google Shape;947;p48"/>
          <p:cNvSpPr txBox="1"/>
          <p:nvPr/>
        </p:nvSpPr>
        <p:spPr>
          <a:xfrm>
            <a:off x="12542173" y="3754471"/>
            <a:ext cx="3687440" cy="570503"/>
          </a:xfrm>
          <a:prstGeom prst="rect">
            <a:avLst/>
          </a:prstGeom>
          <a:noFill/>
          <a:ln>
            <a:noFill/>
          </a:ln>
        </p:spPr>
        <p:txBody>
          <a:bodyPr anchorCtr="0" anchor="t" bIns="0" lIns="0" spcFirstLastPara="1" rIns="0" wrap="square" tIns="0">
            <a:spAutoFit/>
          </a:bodyPr>
          <a:lstStyle/>
          <a:p>
            <a:pPr indent="0" lvl="0" marL="0" marR="0" rtl="0" algn="ctr">
              <a:lnSpc>
                <a:spcPct val="125571"/>
              </a:lnSpc>
              <a:spcBef>
                <a:spcPts val="0"/>
              </a:spcBef>
              <a:spcAft>
                <a:spcPts val="0"/>
              </a:spcAft>
              <a:buNone/>
            </a:pPr>
            <a:r>
              <a:rPr b="1" i="0" lang="en-US" sz="3500" u="none" cap="none" strike="noStrike">
                <a:solidFill>
                  <a:srgbClr val="000000"/>
                </a:solidFill>
                <a:latin typeface="Bitter"/>
                <a:ea typeface="Bitter"/>
                <a:cs typeface="Bitter"/>
                <a:sym typeface="Bitter"/>
              </a:rPr>
              <a:t>Talay Bua Daeng</a:t>
            </a:r>
            <a:endParaRPr/>
          </a:p>
        </p:txBody>
      </p:sp>
      <p:sp>
        <p:nvSpPr>
          <p:cNvPr id="948" name="Google Shape;948;p48"/>
          <p:cNvSpPr txBox="1"/>
          <p:nvPr/>
        </p:nvSpPr>
        <p:spPr>
          <a:xfrm>
            <a:off x="11775896" y="4647717"/>
            <a:ext cx="5219995" cy="1840697"/>
          </a:xfrm>
          <a:prstGeom prst="rect">
            <a:avLst/>
          </a:prstGeom>
          <a:noFill/>
          <a:ln>
            <a:noFill/>
          </a:ln>
        </p:spPr>
        <p:txBody>
          <a:bodyPr anchorCtr="0" anchor="t" bIns="0" lIns="0" spcFirstLastPara="1" rIns="0" wrap="square" tIns="0">
            <a:spAutoFit/>
          </a:bodyPr>
          <a:lstStyle/>
          <a:p>
            <a:pPr indent="0" lvl="0" marL="0" marR="0" rtl="0" algn="ctr">
              <a:lnSpc>
                <a:spcPct val="161755"/>
              </a:lnSpc>
              <a:spcBef>
                <a:spcPts val="0"/>
              </a:spcBef>
              <a:spcAft>
                <a:spcPts val="0"/>
              </a:spcAft>
              <a:buNone/>
            </a:pPr>
            <a:r>
              <a:rPr b="0" i="0" lang="en-US" sz="2199" u="none" cap="none" strike="noStrike">
                <a:solidFill>
                  <a:srgbClr val="000000"/>
                </a:solidFill>
                <a:latin typeface="Bitter"/>
                <a:ea typeface="Bitter"/>
                <a:cs typeface="Bitter"/>
                <a:sym typeface="Bitter"/>
              </a:rPr>
              <a:t> The </a:t>
            </a:r>
            <a:r>
              <a:rPr b="1" i="0" lang="en-US" sz="2199" u="none" cap="none" strike="noStrike">
                <a:solidFill>
                  <a:srgbClr val="000000"/>
                </a:solidFill>
                <a:latin typeface="Bitter"/>
                <a:ea typeface="Bitter"/>
                <a:cs typeface="Bitter"/>
                <a:sym typeface="Bitter"/>
              </a:rPr>
              <a:t>Red Lotus Sea</a:t>
            </a:r>
            <a:r>
              <a:rPr b="0" i="0" lang="en-US" sz="2199" u="none" cap="none" strike="noStrike">
                <a:solidFill>
                  <a:srgbClr val="000000"/>
                </a:solidFill>
                <a:latin typeface="Bitter"/>
                <a:ea typeface="Bitter"/>
                <a:cs typeface="Bitter"/>
                <a:sym typeface="Bitter"/>
              </a:rPr>
              <a:t> is a seasonal lake</a:t>
            </a:r>
            <a:endParaRPr/>
          </a:p>
          <a:p>
            <a:pPr indent="0" lvl="0" marL="0" marR="0" rtl="0" algn="ctr">
              <a:lnSpc>
                <a:spcPct val="161800"/>
              </a:lnSpc>
              <a:spcBef>
                <a:spcPts val="0"/>
              </a:spcBef>
              <a:spcAft>
                <a:spcPts val="0"/>
              </a:spcAft>
              <a:buNone/>
            </a:pPr>
            <a:r>
              <a:rPr b="0" i="0" lang="en-US" sz="2199" u="none" cap="none" strike="noStrike">
                <a:solidFill>
                  <a:srgbClr val="000000"/>
                </a:solidFill>
                <a:latin typeface="Bitter"/>
                <a:ea typeface="Bitter"/>
                <a:cs typeface="Bitter"/>
                <a:sym typeface="Bitter"/>
              </a:rPr>
              <a:t>in Udon Thani, famous for its breathtaking </a:t>
            </a:r>
            <a:r>
              <a:rPr b="1" i="0" lang="en-US" sz="2199" u="none" cap="none" strike="noStrike">
                <a:solidFill>
                  <a:srgbClr val="000000"/>
                </a:solidFill>
                <a:latin typeface="Bitter"/>
                <a:ea typeface="Bitter"/>
                <a:cs typeface="Bitter"/>
                <a:sym typeface="Bitter"/>
              </a:rPr>
              <a:t>pink water lilies</a:t>
            </a:r>
            <a:r>
              <a:rPr b="0" i="0" lang="en-US" sz="2199" u="none" cap="none" strike="noStrike">
                <a:solidFill>
                  <a:srgbClr val="000000"/>
                </a:solidFill>
                <a:latin typeface="Bitter"/>
                <a:ea typeface="Bitter"/>
                <a:cs typeface="Bitter"/>
                <a:sym typeface="Bitter"/>
              </a:rPr>
              <a:t> that bloom from </a:t>
            </a:r>
            <a:r>
              <a:rPr b="1" i="0" lang="en-US" sz="2199" u="none" cap="none" strike="noStrike">
                <a:solidFill>
                  <a:srgbClr val="000000"/>
                </a:solidFill>
                <a:latin typeface="Bitter"/>
                <a:ea typeface="Bitter"/>
                <a:cs typeface="Bitter"/>
                <a:sym typeface="Bitter"/>
              </a:rPr>
              <a:t>December to February</a:t>
            </a:r>
            <a:r>
              <a:rPr b="0" i="0" lang="en-US" sz="2199" u="none" cap="none" strike="noStrike">
                <a:solidFill>
                  <a:srgbClr val="000000"/>
                </a:solidFill>
                <a:latin typeface="Bitter"/>
                <a:ea typeface="Bitter"/>
                <a:cs typeface="Bitter"/>
                <a:sym typeface="Bitter"/>
              </a:rPr>
              <a:t>. </a:t>
            </a:r>
            <a:endParaRPr/>
          </a:p>
        </p:txBody>
      </p:sp>
      <p:sp>
        <p:nvSpPr>
          <p:cNvPr id="949" name="Google Shape;949;p48"/>
          <p:cNvSpPr txBox="1"/>
          <p:nvPr/>
        </p:nvSpPr>
        <p:spPr>
          <a:xfrm>
            <a:off x="968131" y="9109767"/>
            <a:ext cx="16351748" cy="319405"/>
          </a:xfrm>
          <a:prstGeom prst="rect">
            <a:avLst/>
          </a:prstGeom>
          <a:noFill/>
          <a:ln>
            <a:noFill/>
          </a:ln>
        </p:spPr>
        <p:txBody>
          <a:bodyPr anchorCtr="0" anchor="t" bIns="0" lIns="0" spcFirstLastPara="1" rIns="0" wrap="square" tIns="0">
            <a:spAutoFit/>
          </a:bodyPr>
          <a:lstStyle/>
          <a:p>
            <a:pPr indent="0" lvl="0" marL="0" marR="0" rtl="0" algn="l">
              <a:lnSpc>
                <a:spcPct val="161764"/>
              </a:lnSpc>
              <a:spcBef>
                <a:spcPts val="0"/>
              </a:spcBef>
              <a:spcAft>
                <a:spcPts val="0"/>
              </a:spcAft>
              <a:buNone/>
            </a:pPr>
            <a:r>
              <a:rPr b="0" i="0" lang="en-US" sz="1700" u="none" cap="none" strike="noStrike">
                <a:solidFill>
                  <a:srgbClr val="000000"/>
                </a:solidFill>
                <a:latin typeface="Bitter"/>
                <a:ea typeface="Bitter"/>
                <a:cs typeface="Bitter"/>
                <a:sym typeface="Bitter"/>
              </a:rPr>
              <a:t>Photo credit: Agoda</a:t>
            </a:r>
            <a:endParaRPr/>
          </a:p>
        </p:txBody>
      </p:sp>
      <p:sp>
        <p:nvSpPr>
          <p:cNvPr descr="preencoded.png" id="950" name="Google Shape;950;p48"/>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4">
              <a:alphaModFix/>
            </a:blip>
            <a:stretch>
              <a:fillRect b="-186" l="0" r="-3" t="-179"/>
            </a:stretch>
          </a:blipFill>
          <a:ln>
            <a:noFill/>
          </a:ln>
        </p:spPr>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58" name="Shape 958"/>
        <p:cNvGrpSpPr/>
        <p:nvPr/>
      </p:nvGrpSpPr>
      <p:grpSpPr>
        <a:xfrm>
          <a:off x="0" y="0"/>
          <a:ext cx="0" cy="0"/>
          <a:chOff x="0" y="0"/>
          <a:chExt cx="0" cy="0"/>
        </a:xfrm>
      </p:grpSpPr>
      <p:sp>
        <p:nvSpPr>
          <p:cNvPr id="959" name="Google Shape;959;p49"/>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960" name="Google Shape;960;p49"/>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961" name="Google Shape;961;p49"/>
          <p:cNvSpPr/>
          <p:nvPr/>
        </p:nvSpPr>
        <p:spPr>
          <a:xfrm>
            <a:off x="0" y="0"/>
            <a:ext cx="18288000" cy="10287000"/>
          </a:xfrm>
          <a:custGeom>
            <a:rect b="b" l="l" r="r" t="t"/>
            <a:pathLst>
              <a:path extrusionOk="0" h="13716000" w="24384000">
                <a:moveTo>
                  <a:pt x="0" y="0"/>
                </a:moveTo>
                <a:lnTo>
                  <a:pt x="24384000" y="0"/>
                </a:lnTo>
                <a:lnTo>
                  <a:pt x="24384000" y="13716000"/>
                </a:lnTo>
                <a:lnTo>
                  <a:pt x="0" y="13716000"/>
                </a:lnTo>
                <a:lnTo>
                  <a:pt x="0" y="0"/>
                </a:lnTo>
                <a:close/>
              </a:path>
            </a:pathLst>
          </a:custGeom>
          <a:blipFill rotWithShape="1">
            <a:blip r:embed="rId3">
              <a:alphaModFix/>
            </a:blip>
            <a:stretch>
              <a:fillRect b="0" l="0" r="0" t="0"/>
            </a:stretch>
          </a:blipFill>
          <a:ln>
            <a:noFill/>
          </a:ln>
        </p:spPr>
      </p:sp>
      <p:sp>
        <p:nvSpPr>
          <p:cNvPr id="962" name="Google Shape;962;p49"/>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alpha val="72157"/>
            </a:srgbClr>
          </a:solidFill>
          <a:ln>
            <a:noFill/>
          </a:ln>
        </p:spPr>
      </p:sp>
      <p:sp>
        <p:nvSpPr>
          <p:cNvPr id="963" name="Google Shape;963;p49"/>
          <p:cNvSpPr txBox="1"/>
          <p:nvPr/>
        </p:nvSpPr>
        <p:spPr>
          <a:xfrm>
            <a:off x="1028700" y="1936842"/>
            <a:ext cx="6003429" cy="859423"/>
          </a:xfrm>
          <a:prstGeom prst="rect">
            <a:avLst/>
          </a:prstGeom>
          <a:noFill/>
          <a:ln>
            <a:noFill/>
          </a:ln>
        </p:spPr>
        <p:txBody>
          <a:bodyPr anchorCtr="0" anchor="t" bIns="0" lIns="0" spcFirstLastPara="1" rIns="0" wrap="square" tIns="0">
            <a:spAutoFit/>
          </a:bodyPr>
          <a:lstStyle/>
          <a:p>
            <a:pPr indent="0" lvl="0" marL="0" marR="0" rtl="0" algn="l">
              <a:lnSpc>
                <a:spcPct val="124735"/>
              </a:lnSpc>
              <a:spcBef>
                <a:spcPts val="0"/>
              </a:spcBef>
              <a:spcAft>
                <a:spcPts val="0"/>
              </a:spcAft>
              <a:buNone/>
            </a:pPr>
            <a:r>
              <a:rPr b="1" i="0" lang="en-US" sz="5199" u="none" cap="none" strike="noStrike">
                <a:solidFill>
                  <a:srgbClr val="253A7E"/>
                </a:solidFill>
                <a:latin typeface="Bitter"/>
                <a:ea typeface="Bitter"/>
                <a:cs typeface="Bitter"/>
                <a:sym typeface="Bitter"/>
              </a:rPr>
              <a:t>Ubon Ratchathani</a:t>
            </a:r>
            <a:endParaRPr/>
          </a:p>
        </p:txBody>
      </p:sp>
      <p:sp>
        <p:nvSpPr>
          <p:cNvPr id="964" name="Google Shape;964;p49"/>
          <p:cNvSpPr txBox="1"/>
          <p:nvPr/>
        </p:nvSpPr>
        <p:spPr>
          <a:xfrm>
            <a:off x="992238" y="3441798"/>
            <a:ext cx="6956079" cy="1413102"/>
          </a:xfrm>
          <a:prstGeom prst="rect">
            <a:avLst/>
          </a:prstGeom>
          <a:noFill/>
          <a:ln>
            <a:noFill/>
          </a:ln>
        </p:spPr>
        <p:txBody>
          <a:bodyPr anchorCtr="0" anchor="t" bIns="0" lIns="0" spcFirstLastPara="1" rIns="0" wrap="square" tIns="0">
            <a:spAutoFit/>
          </a:bodyPr>
          <a:lstStyle/>
          <a:p>
            <a:pPr indent="0" lvl="0" marL="0" marR="0" rtl="0" algn="l">
              <a:lnSpc>
                <a:spcPct val="162882"/>
              </a:lnSpc>
              <a:spcBef>
                <a:spcPts val="0"/>
              </a:spcBef>
              <a:spcAft>
                <a:spcPts val="0"/>
              </a:spcAft>
              <a:buNone/>
            </a:pPr>
            <a:r>
              <a:rPr b="0" i="0" lang="en-US" sz="2387" u="none" cap="none" strike="noStrike">
                <a:solidFill>
                  <a:srgbClr val="000000"/>
                </a:solidFill>
                <a:latin typeface="Bitter"/>
                <a:ea typeface="Bitter"/>
                <a:cs typeface="Bitter"/>
                <a:sym typeface="Bitter"/>
              </a:rPr>
              <a:t>One of  the major provinces in the Isan region, known for its Buddhist heritage, natural beauty, and cultural festivals. </a:t>
            </a:r>
            <a:endParaRPr/>
          </a:p>
        </p:txBody>
      </p:sp>
      <p:sp>
        <p:nvSpPr>
          <p:cNvPr id="965" name="Google Shape;965;p49"/>
          <p:cNvSpPr txBox="1"/>
          <p:nvPr/>
        </p:nvSpPr>
        <p:spPr>
          <a:xfrm>
            <a:off x="992238" y="5432598"/>
            <a:ext cx="7245582" cy="1946502"/>
          </a:xfrm>
          <a:prstGeom prst="rect">
            <a:avLst/>
          </a:prstGeom>
          <a:noFill/>
          <a:ln>
            <a:noFill/>
          </a:ln>
        </p:spPr>
        <p:txBody>
          <a:bodyPr anchorCtr="0" anchor="t" bIns="0" lIns="0" spcFirstLastPara="1" rIns="0" wrap="square" tIns="0">
            <a:spAutoFit/>
          </a:bodyPr>
          <a:lstStyle/>
          <a:p>
            <a:pPr indent="0" lvl="0" marL="0" marR="0" rtl="0" algn="l">
              <a:lnSpc>
                <a:spcPct val="162882"/>
              </a:lnSpc>
              <a:spcBef>
                <a:spcPts val="0"/>
              </a:spcBef>
              <a:spcAft>
                <a:spcPts val="0"/>
              </a:spcAft>
              <a:buNone/>
            </a:pPr>
            <a:r>
              <a:rPr b="0" i="0" lang="en-US" sz="2387" u="none" cap="none" strike="noStrike">
                <a:solidFill>
                  <a:srgbClr val="000000"/>
                </a:solidFill>
                <a:latin typeface="Bitter"/>
                <a:ea typeface="Bitter"/>
                <a:cs typeface="Bitter"/>
                <a:sym typeface="Bitter"/>
              </a:rPr>
              <a:t>Located near the Lao and Cambodian borders,  the province is famous for its annual </a:t>
            </a:r>
            <a:r>
              <a:rPr b="1" i="0" lang="en-US" sz="2387" u="none" cap="none" strike="noStrike">
                <a:solidFill>
                  <a:srgbClr val="000000"/>
                </a:solidFill>
                <a:latin typeface="Bitter"/>
                <a:ea typeface="Bitter"/>
                <a:cs typeface="Bitter"/>
                <a:sym typeface="Bitter"/>
              </a:rPr>
              <a:t>Candle Festival</a:t>
            </a:r>
            <a:r>
              <a:rPr b="0" i="0" lang="en-US" sz="2387" u="none" cap="none" strike="noStrike">
                <a:solidFill>
                  <a:srgbClr val="000000"/>
                </a:solidFill>
                <a:latin typeface="Bitter"/>
                <a:ea typeface="Bitter"/>
                <a:cs typeface="Bitter"/>
                <a:sym typeface="Bitter"/>
              </a:rPr>
              <a:t> and features numerous beautiful and historically significant temples.</a:t>
            </a:r>
            <a:endParaRPr/>
          </a:p>
        </p:txBody>
      </p:sp>
      <p:sp>
        <p:nvSpPr>
          <p:cNvPr id="966" name="Google Shape;966;p49"/>
          <p:cNvSpPr txBox="1"/>
          <p:nvPr/>
        </p:nvSpPr>
        <p:spPr>
          <a:xfrm>
            <a:off x="10097333" y="2405705"/>
            <a:ext cx="6128072" cy="436165"/>
          </a:xfrm>
          <a:prstGeom prst="rect">
            <a:avLst/>
          </a:prstGeom>
          <a:noFill/>
          <a:ln>
            <a:noFill/>
          </a:ln>
        </p:spPr>
        <p:txBody>
          <a:bodyPr anchorCtr="0" anchor="t" bIns="0" lIns="0" spcFirstLastPara="1" rIns="0" wrap="square" tIns="0">
            <a:spAutoFit/>
          </a:bodyPr>
          <a:lstStyle/>
          <a:p>
            <a:pPr indent="0" lvl="0" marL="0" marR="0" rtl="0" algn="l">
              <a:lnSpc>
                <a:spcPct val="125019"/>
              </a:lnSpc>
              <a:spcBef>
                <a:spcPts val="0"/>
              </a:spcBef>
              <a:spcAft>
                <a:spcPts val="0"/>
              </a:spcAft>
              <a:buNone/>
            </a:pPr>
            <a:r>
              <a:rPr b="1" i="0" lang="en-US" sz="2562" u="none" cap="none" strike="noStrike">
                <a:solidFill>
                  <a:srgbClr val="253A7E"/>
                </a:solidFill>
                <a:latin typeface="Bitter"/>
                <a:ea typeface="Bitter"/>
                <a:cs typeface="Bitter"/>
                <a:sym typeface="Bitter"/>
              </a:rPr>
              <a:t>Where is Ubon Ratchathani province?</a:t>
            </a:r>
            <a:endParaRPr/>
          </a:p>
        </p:txBody>
      </p:sp>
      <p:sp>
        <p:nvSpPr>
          <p:cNvPr descr="preencoded.png" id="967" name="Google Shape;967;p49"/>
          <p:cNvSpPr/>
          <p:nvPr/>
        </p:nvSpPr>
        <p:spPr>
          <a:xfrm>
            <a:off x="11635182" y="3278993"/>
            <a:ext cx="3052374" cy="5369314"/>
          </a:xfrm>
          <a:custGeom>
            <a:rect b="b" l="l" r="r" t="t"/>
            <a:pathLst>
              <a:path extrusionOk="0" h="6428359" w="3654425">
                <a:moveTo>
                  <a:pt x="171056" y="0"/>
                </a:moveTo>
                <a:lnTo>
                  <a:pt x="3483369" y="0"/>
                </a:lnTo>
                <a:cubicBezTo>
                  <a:pt x="3577841" y="0"/>
                  <a:pt x="3654425" y="76584"/>
                  <a:pt x="3654425" y="171056"/>
                </a:cubicBezTo>
                <a:lnTo>
                  <a:pt x="3654425" y="6257303"/>
                </a:lnTo>
                <a:cubicBezTo>
                  <a:pt x="3654425" y="6351775"/>
                  <a:pt x="3577841" y="6428359"/>
                  <a:pt x="3483369" y="6428359"/>
                </a:cubicBezTo>
                <a:lnTo>
                  <a:pt x="171056" y="6428359"/>
                </a:lnTo>
                <a:cubicBezTo>
                  <a:pt x="76584" y="6428359"/>
                  <a:pt x="0" y="6351775"/>
                  <a:pt x="0" y="6257303"/>
                </a:cubicBezTo>
                <a:lnTo>
                  <a:pt x="0" y="171056"/>
                </a:lnTo>
                <a:cubicBezTo>
                  <a:pt x="0" y="76584"/>
                  <a:pt x="76584" y="0"/>
                  <a:pt x="171056" y="0"/>
                </a:cubicBezTo>
                <a:close/>
              </a:path>
            </a:pathLst>
          </a:custGeom>
          <a:blipFill rotWithShape="1">
            <a:blip r:embed="rId4">
              <a:alphaModFix/>
            </a:blip>
            <a:stretch>
              <a:fillRect b="0" l="-60" r="-6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49"/>
          <p:cNvSpPr txBox="1"/>
          <p:nvPr/>
        </p:nvSpPr>
        <p:spPr>
          <a:xfrm>
            <a:off x="992238" y="8803186"/>
            <a:ext cx="16303523" cy="328613"/>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Nopparat Thnatawan, NordNordWest</a:t>
            </a:r>
            <a:endParaRPr/>
          </a:p>
        </p:txBody>
      </p:sp>
      <p:sp>
        <p:nvSpPr>
          <p:cNvPr descr="preencoded.png" id="969" name="Google Shape;969;p49"/>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4" name="Shape 154"/>
        <p:cNvGrpSpPr/>
        <p:nvPr/>
      </p:nvGrpSpPr>
      <p:grpSpPr>
        <a:xfrm>
          <a:off x="0" y="0"/>
          <a:ext cx="0" cy="0"/>
          <a:chOff x="0" y="0"/>
          <a:chExt cx="0" cy="0"/>
        </a:xfrm>
      </p:grpSpPr>
      <p:sp>
        <p:nvSpPr>
          <p:cNvPr id="155" name="Google Shape;155;p5"/>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156" name="Google Shape;156;p5"/>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157" name="Google Shape;157;p5"/>
          <p:cNvSpPr/>
          <p:nvPr/>
        </p:nvSpPr>
        <p:spPr>
          <a:xfrm>
            <a:off x="10200084" y="0"/>
            <a:ext cx="8087916" cy="10287000"/>
          </a:xfrm>
          <a:custGeom>
            <a:rect b="b" l="l" r="r" t="t"/>
            <a:pathLst>
              <a:path extrusionOk="0" h="13716000" w="10783888">
                <a:moveTo>
                  <a:pt x="0" y="0"/>
                </a:moveTo>
                <a:lnTo>
                  <a:pt x="10783888" y="0"/>
                </a:lnTo>
                <a:lnTo>
                  <a:pt x="10783888" y="13716000"/>
                </a:lnTo>
                <a:lnTo>
                  <a:pt x="0" y="13716000"/>
                </a:lnTo>
                <a:lnTo>
                  <a:pt x="0" y="0"/>
                </a:lnTo>
                <a:close/>
              </a:path>
            </a:pathLst>
          </a:custGeom>
          <a:blipFill rotWithShape="1">
            <a:blip r:embed="rId3">
              <a:alphaModFix/>
            </a:blip>
            <a:stretch>
              <a:fillRect b="-3606" l="0" r="0" t="-3606"/>
            </a:stretch>
          </a:blipFill>
          <a:ln>
            <a:noFill/>
          </a:ln>
        </p:spPr>
      </p:sp>
      <p:sp>
        <p:nvSpPr>
          <p:cNvPr descr="preencoded.png" id="158" name="Google Shape;158;p5"/>
          <p:cNvSpPr/>
          <p:nvPr/>
        </p:nvSpPr>
        <p:spPr>
          <a:xfrm>
            <a:off x="11842994" y="1384849"/>
            <a:ext cx="5561743" cy="7517130"/>
          </a:xfrm>
          <a:custGeom>
            <a:rect b="b" l="l" r="r" t="t"/>
            <a:pathLst>
              <a:path extrusionOk="0" h="10022840" w="7415657">
                <a:moveTo>
                  <a:pt x="190500" y="0"/>
                </a:moveTo>
                <a:lnTo>
                  <a:pt x="7225157" y="0"/>
                </a:lnTo>
                <a:cubicBezTo>
                  <a:pt x="7330367" y="0"/>
                  <a:pt x="7415657" y="85290"/>
                  <a:pt x="7415657" y="190500"/>
                </a:cubicBezTo>
                <a:lnTo>
                  <a:pt x="7415657" y="9832340"/>
                </a:lnTo>
                <a:cubicBezTo>
                  <a:pt x="7415657" y="9882864"/>
                  <a:pt x="7395587" y="9931319"/>
                  <a:pt x="7359861" y="9967044"/>
                </a:cubicBezTo>
                <a:cubicBezTo>
                  <a:pt x="7324135" y="10002770"/>
                  <a:pt x="7275681" y="10022840"/>
                  <a:pt x="7225157" y="10022840"/>
                </a:cubicBezTo>
                <a:lnTo>
                  <a:pt x="190500" y="10022840"/>
                </a:lnTo>
                <a:cubicBezTo>
                  <a:pt x="85290" y="10022840"/>
                  <a:pt x="0" y="9937551"/>
                  <a:pt x="0" y="9832340"/>
                </a:cubicBezTo>
                <a:lnTo>
                  <a:pt x="0" y="190500"/>
                </a:lnTo>
                <a:cubicBezTo>
                  <a:pt x="0" y="85290"/>
                  <a:pt x="85290" y="0"/>
                  <a:pt x="190500" y="0"/>
                </a:cubicBezTo>
                <a:close/>
              </a:path>
            </a:pathLst>
          </a:cu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5"/>
          <p:cNvSpPr txBox="1"/>
          <p:nvPr/>
        </p:nvSpPr>
        <p:spPr>
          <a:xfrm>
            <a:off x="949223" y="728662"/>
            <a:ext cx="9531553" cy="1731047"/>
          </a:xfrm>
          <a:prstGeom prst="rect">
            <a:avLst/>
          </a:prstGeom>
          <a:noFill/>
          <a:ln>
            <a:noFill/>
          </a:ln>
        </p:spPr>
        <p:txBody>
          <a:bodyPr anchorCtr="0" anchor="t" bIns="0" lIns="0" spcFirstLastPara="1" rIns="0" wrap="square" tIns="0">
            <a:spAutoFit/>
          </a:bodyPr>
          <a:lstStyle/>
          <a:p>
            <a:pPr indent="0" lvl="0" marL="0" marR="0" rtl="0" algn="l">
              <a:lnSpc>
                <a:spcPct val="124716"/>
              </a:lnSpc>
              <a:spcBef>
                <a:spcPts val="0"/>
              </a:spcBef>
              <a:spcAft>
                <a:spcPts val="0"/>
              </a:spcAft>
              <a:buNone/>
            </a:pPr>
            <a:r>
              <a:rPr b="1" i="0" lang="en-US" sz="5199" u="none" cap="none" strike="noStrike">
                <a:solidFill>
                  <a:srgbClr val="253A7E"/>
                </a:solidFill>
                <a:latin typeface="Bitter"/>
                <a:ea typeface="Bitter"/>
                <a:cs typeface="Bitter"/>
                <a:sym typeface="Bitter"/>
              </a:rPr>
              <a:t>Where is Thailand? Who are Thailand's Neighbors?</a:t>
            </a:r>
            <a:endParaRPr/>
          </a:p>
        </p:txBody>
      </p:sp>
      <p:sp>
        <p:nvSpPr>
          <p:cNvPr id="160" name="Google Shape;160;p5"/>
          <p:cNvSpPr/>
          <p:nvPr/>
        </p:nvSpPr>
        <p:spPr>
          <a:xfrm>
            <a:off x="944461" y="2844851"/>
            <a:ext cx="4639723" cy="3326416"/>
          </a:xfrm>
          <a:custGeom>
            <a:rect b="b" l="l" r="r" t="t"/>
            <a:pathLst>
              <a:path extrusionOk="0" h="4435221" w="6186297">
                <a:moveTo>
                  <a:pt x="0" y="152273"/>
                </a:moveTo>
                <a:cubicBezTo>
                  <a:pt x="0" y="68199"/>
                  <a:pt x="68199" y="0"/>
                  <a:pt x="152273" y="0"/>
                </a:cubicBezTo>
                <a:lnTo>
                  <a:pt x="6034024" y="0"/>
                </a:lnTo>
                <a:cubicBezTo>
                  <a:pt x="6118098" y="0"/>
                  <a:pt x="6186297" y="68199"/>
                  <a:pt x="6186297" y="152273"/>
                </a:cubicBezTo>
                <a:lnTo>
                  <a:pt x="6186297" y="4282948"/>
                </a:lnTo>
                <a:cubicBezTo>
                  <a:pt x="6186297" y="4367022"/>
                  <a:pt x="6118098" y="4435221"/>
                  <a:pt x="6034024" y="4435221"/>
                </a:cubicBezTo>
                <a:lnTo>
                  <a:pt x="152273" y="4435221"/>
                </a:lnTo>
                <a:cubicBezTo>
                  <a:pt x="68199" y="4435221"/>
                  <a:pt x="0" y="4367149"/>
                  <a:pt x="0" y="4282948"/>
                </a:cubicBezTo>
                <a:close/>
              </a:path>
            </a:pathLst>
          </a:custGeom>
          <a:solidFill>
            <a:srgbClr val="F2F2F2"/>
          </a:solidFill>
          <a:ln cap="sq" cmpd="sng" w="9525">
            <a:solidFill>
              <a:srgbClr val="D8D8D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5"/>
          <p:cNvSpPr txBox="1"/>
          <p:nvPr/>
        </p:nvSpPr>
        <p:spPr>
          <a:xfrm>
            <a:off x="1229916" y="3111256"/>
            <a:ext cx="4068813" cy="1290190"/>
          </a:xfrm>
          <a:prstGeom prst="rect">
            <a:avLst/>
          </a:prstGeom>
          <a:noFill/>
          <a:ln>
            <a:noFill/>
          </a:ln>
        </p:spPr>
        <p:txBody>
          <a:bodyPr anchorCtr="0" anchor="t" bIns="0" lIns="0" spcFirstLastPara="1" rIns="0" wrap="square" tIns="0">
            <a:spAutoFit/>
          </a:bodyPr>
          <a:lstStyle/>
          <a:p>
            <a:pPr indent="0" lvl="0" marL="0" marR="0" rtl="0" algn="l">
              <a:lnSpc>
                <a:spcPct val="126171"/>
              </a:lnSpc>
              <a:spcBef>
                <a:spcPts val="0"/>
              </a:spcBef>
              <a:spcAft>
                <a:spcPts val="0"/>
              </a:spcAft>
              <a:buNone/>
            </a:pPr>
            <a:r>
              <a:rPr b="1" i="0" lang="en-US" sz="2625" u="none" cap="none" strike="noStrike">
                <a:solidFill>
                  <a:srgbClr val="000000"/>
                </a:solidFill>
                <a:latin typeface="Bitter"/>
                <a:ea typeface="Bitter"/>
                <a:cs typeface="Bitter"/>
                <a:sym typeface="Bitter"/>
              </a:rPr>
              <a:t>Thailand is located in the middle of mainland Southeast Asia.</a:t>
            </a:r>
            <a:endParaRPr/>
          </a:p>
        </p:txBody>
      </p:sp>
      <p:sp>
        <p:nvSpPr>
          <p:cNvPr id="162" name="Google Shape;162;p5"/>
          <p:cNvSpPr/>
          <p:nvPr/>
        </p:nvSpPr>
        <p:spPr>
          <a:xfrm>
            <a:off x="5845816" y="2844851"/>
            <a:ext cx="4639723" cy="3326416"/>
          </a:xfrm>
          <a:custGeom>
            <a:rect b="b" l="l" r="r" t="t"/>
            <a:pathLst>
              <a:path extrusionOk="0" h="4435221" w="6186297">
                <a:moveTo>
                  <a:pt x="0" y="152273"/>
                </a:moveTo>
                <a:cubicBezTo>
                  <a:pt x="0" y="68199"/>
                  <a:pt x="68199" y="0"/>
                  <a:pt x="152273" y="0"/>
                </a:cubicBezTo>
                <a:lnTo>
                  <a:pt x="6034024" y="0"/>
                </a:lnTo>
                <a:cubicBezTo>
                  <a:pt x="6118098" y="0"/>
                  <a:pt x="6186297" y="68199"/>
                  <a:pt x="6186297" y="152273"/>
                </a:cubicBezTo>
                <a:lnTo>
                  <a:pt x="6186297" y="4282948"/>
                </a:lnTo>
                <a:cubicBezTo>
                  <a:pt x="6186297" y="4367022"/>
                  <a:pt x="6118098" y="4435221"/>
                  <a:pt x="6034024" y="4435221"/>
                </a:cubicBezTo>
                <a:lnTo>
                  <a:pt x="152273" y="4435221"/>
                </a:lnTo>
                <a:cubicBezTo>
                  <a:pt x="68199" y="4435221"/>
                  <a:pt x="0" y="4367149"/>
                  <a:pt x="0" y="4282948"/>
                </a:cubicBezTo>
                <a:close/>
              </a:path>
            </a:pathLst>
          </a:custGeom>
          <a:solidFill>
            <a:srgbClr val="F2F2F2"/>
          </a:solidFill>
          <a:ln cap="sq" cmpd="sng" w="9525">
            <a:solidFill>
              <a:srgbClr val="D8D8D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5"/>
          <p:cNvSpPr txBox="1"/>
          <p:nvPr/>
        </p:nvSpPr>
        <p:spPr>
          <a:xfrm>
            <a:off x="6131271" y="3111256"/>
            <a:ext cx="3390309" cy="442760"/>
          </a:xfrm>
          <a:prstGeom prst="rect">
            <a:avLst/>
          </a:prstGeom>
          <a:noFill/>
          <a:ln>
            <a:noFill/>
          </a:ln>
        </p:spPr>
        <p:txBody>
          <a:bodyPr anchorCtr="0" anchor="t" bIns="0" lIns="0" spcFirstLastPara="1" rIns="0" wrap="square" tIns="0">
            <a:spAutoFit/>
          </a:bodyPr>
          <a:lstStyle/>
          <a:p>
            <a:pPr indent="0" lvl="0" marL="0" marR="0" rtl="0" algn="l">
              <a:lnSpc>
                <a:spcPct val="126171"/>
              </a:lnSpc>
              <a:spcBef>
                <a:spcPts val="0"/>
              </a:spcBef>
              <a:spcAft>
                <a:spcPts val="0"/>
              </a:spcAft>
              <a:buNone/>
            </a:pPr>
            <a:r>
              <a:rPr b="1" i="0" lang="en-US" sz="2625" u="none" cap="none" strike="noStrike">
                <a:solidFill>
                  <a:srgbClr val="000000"/>
                </a:solidFill>
                <a:latin typeface="Bitter"/>
                <a:ea typeface="Bitter"/>
                <a:cs typeface="Bitter"/>
                <a:sym typeface="Bitter"/>
              </a:rPr>
              <a:t>Bordering Countries</a:t>
            </a:r>
            <a:endParaRPr/>
          </a:p>
        </p:txBody>
      </p:sp>
      <p:sp>
        <p:nvSpPr>
          <p:cNvPr id="164" name="Google Shape;164;p5"/>
          <p:cNvSpPr txBox="1"/>
          <p:nvPr/>
        </p:nvSpPr>
        <p:spPr>
          <a:xfrm>
            <a:off x="6131271" y="3640484"/>
            <a:ext cx="4068813" cy="2245366"/>
          </a:xfrm>
          <a:prstGeom prst="rect">
            <a:avLst/>
          </a:prstGeom>
          <a:noFill/>
          <a:ln>
            <a:noFill/>
          </a:ln>
        </p:spPr>
        <p:txBody>
          <a:bodyPr anchorCtr="0" anchor="t" bIns="0" lIns="0" spcFirstLastPara="1" rIns="0" wrap="square" tIns="0">
            <a:spAutoFit/>
          </a:bodyPr>
          <a:lstStyle/>
          <a:p>
            <a:pPr indent="0" lvl="0" marL="0" marR="0" rtl="0" algn="l">
              <a:lnSpc>
                <a:spcPct val="158776"/>
              </a:lnSpc>
              <a:spcBef>
                <a:spcPts val="0"/>
              </a:spcBef>
              <a:spcAft>
                <a:spcPts val="0"/>
              </a:spcAft>
              <a:buNone/>
            </a:pPr>
            <a:r>
              <a:rPr b="0" i="0" lang="en-US" sz="2125" u="none" cap="none" strike="noStrike">
                <a:solidFill>
                  <a:srgbClr val="000000"/>
                </a:solidFill>
                <a:latin typeface="Bitter"/>
                <a:ea typeface="Bitter"/>
                <a:cs typeface="Bitter"/>
                <a:sym typeface="Bitter"/>
              </a:rPr>
              <a:t>It is bordered by 4 countries: </a:t>
            </a:r>
            <a:r>
              <a:rPr b="1" i="0" lang="en-US" sz="2125" u="none" cap="none" strike="noStrike">
                <a:solidFill>
                  <a:srgbClr val="000000"/>
                </a:solidFill>
                <a:latin typeface="Bitter"/>
                <a:ea typeface="Bitter"/>
                <a:cs typeface="Bitter"/>
                <a:sym typeface="Bitter"/>
              </a:rPr>
              <a:t>Myanmar</a:t>
            </a:r>
            <a:r>
              <a:rPr b="0" i="0" lang="en-US" sz="2125" u="none" cap="none" strike="noStrike">
                <a:solidFill>
                  <a:srgbClr val="000000"/>
                </a:solidFill>
                <a:latin typeface="Bitter"/>
                <a:ea typeface="Bitter"/>
                <a:cs typeface="Bitter"/>
                <a:sym typeface="Bitter"/>
              </a:rPr>
              <a:t> to the northwest, </a:t>
            </a:r>
            <a:r>
              <a:rPr b="1" i="0" lang="en-US" sz="2125" u="none" cap="none" strike="noStrike">
                <a:solidFill>
                  <a:srgbClr val="000000"/>
                </a:solidFill>
                <a:latin typeface="Bitter"/>
                <a:ea typeface="Bitter"/>
                <a:cs typeface="Bitter"/>
                <a:sym typeface="Bitter"/>
              </a:rPr>
              <a:t>Laos</a:t>
            </a:r>
            <a:r>
              <a:rPr b="0" i="0" lang="en-US" sz="2125" u="none" cap="none" strike="noStrike">
                <a:solidFill>
                  <a:srgbClr val="000000"/>
                </a:solidFill>
                <a:latin typeface="Bitter"/>
                <a:ea typeface="Bitter"/>
                <a:cs typeface="Bitter"/>
                <a:sym typeface="Bitter"/>
              </a:rPr>
              <a:t> to the northeast, </a:t>
            </a:r>
            <a:r>
              <a:rPr b="1" i="0" lang="en-US" sz="2125" u="none" cap="none" strike="noStrike">
                <a:solidFill>
                  <a:srgbClr val="000000"/>
                </a:solidFill>
                <a:latin typeface="Bitter"/>
                <a:ea typeface="Bitter"/>
                <a:cs typeface="Bitter"/>
                <a:sym typeface="Bitter"/>
              </a:rPr>
              <a:t>Cambodia</a:t>
            </a:r>
            <a:r>
              <a:rPr b="0" i="0" lang="en-US" sz="2125" u="none" cap="none" strike="noStrike">
                <a:solidFill>
                  <a:srgbClr val="000000"/>
                </a:solidFill>
                <a:latin typeface="Bitter"/>
                <a:ea typeface="Bitter"/>
                <a:cs typeface="Bitter"/>
                <a:sym typeface="Bitter"/>
              </a:rPr>
              <a:t> to the southeast, and </a:t>
            </a:r>
            <a:r>
              <a:rPr b="1" i="0" lang="en-US" sz="2125" u="none" cap="none" strike="noStrike">
                <a:solidFill>
                  <a:srgbClr val="000000"/>
                </a:solidFill>
                <a:latin typeface="Bitter"/>
                <a:ea typeface="Bitter"/>
                <a:cs typeface="Bitter"/>
                <a:sym typeface="Bitter"/>
              </a:rPr>
              <a:t>Malaysia</a:t>
            </a:r>
            <a:r>
              <a:rPr b="0" i="0" lang="en-US" sz="2125" u="none" cap="none" strike="noStrike">
                <a:solidFill>
                  <a:srgbClr val="000000"/>
                </a:solidFill>
                <a:latin typeface="Bitter"/>
                <a:ea typeface="Bitter"/>
                <a:cs typeface="Bitter"/>
                <a:sym typeface="Bitter"/>
              </a:rPr>
              <a:t> to the south.</a:t>
            </a:r>
            <a:endParaRPr/>
          </a:p>
        </p:txBody>
      </p:sp>
      <p:sp>
        <p:nvSpPr>
          <p:cNvPr id="165" name="Google Shape;165;p5"/>
          <p:cNvSpPr/>
          <p:nvPr/>
        </p:nvSpPr>
        <p:spPr>
          <a:xfrm>
            <a:off x="944461" y="6432947"/>
            <a:ext cx="9541097" cy="2458783"/>
          </a:xfrm>
          <a:custGeom>
            <a:rect b="b" l="l" r="r" t="t"/>
            <a:pathLst>
              <a:path extrusionOk="0" h="3278378" w="12721463">
                <a:moveTo>
                  <a:pt x="0" y="152527"/>
                </a:moveTo>
                <a:cubicBezTo>
                  <a:pt x="0" y="68326"/>
                  <a:pt x="68326" y="0"/>
                  <a:pt x="152527" y="0"/>
                </a:cubicBezTo>
                <a:lnTo>
                  <a:pt x="12568936" y="0"/>
                </a:lnTo>
                <a:cubicBezTo>
                  <a:pt x="12653137" y="0"/>
                  <a:pt x="12721463" y="68326"/>
                  <a:pt x="12721463" y="152527"/>
                </a:cubicBezTo>
                <a:lnTo>
                  <a:pt x="12721463" y="3125851"/>
                </a:lnTo>
                <a:cubicBezTo>
                  <a:pt x="12721463" y="3210052"/>
                  <a:pt x="12653137" y="3278378"/>
                  <a:pt x="12568936" y="3278378"/>
                </a:cubicBezTo>
                <a:lnTo>
                  <a:pt x="152527" y="3278378"/>
                </a:lnTo>
                <a:cubicBezTo>
                  <a:pt x="68326" y="3278378"/>
                  <a:pt x="0" y="3210179"/>
                  <a:pt x="0" y="3125851"/>
                </a:cubicBezTo>
                <a:close/>
              </a:path>
            </a:pathLst>
          </a:custGeom>
          <a:solidFill>
            <a:srgbClr val="F2F2F2"/>
          </a:solidFill>
          <a:ln cap="sq" cmpd="sng" w="9525">
            <a:solidFill>
              <a:srgbClr val="D8D8D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5"/>
          <p:cNvSpPr txBox="1"/>
          <p:nvPr/>
        </p:nvSpPr>
        <p:spPr>
          <a:xfrm>
            <a:off x="1229916" y="6699352"/>
            <a:ext cx="3390309" cy="442760"/>
          </a:xfrm>
          <a:prstGeom prst="rect">
            <a:avLst/>
          </a:prstGeom>
          <a:noFill/>
          <a:ln>
            <a:noFill/>
          </a:ln>
        </p:spPr>
        <p:txBody>
          <a:bodyPr anchorCtr="0" anchor="t" bIns="0" lIns="0" spcFirstLastPara="1" rIns="0" wrap="square" tIns="0">
            <a:spAutoFit/>
          </a:bodyPr>
          <a:lstStyle/>
          <a:p>
            <a:pPr indent="0" lvl="0" marL="0" marR="0" rtl="0" algn="l">
              <a:lnSpc>
                <a:spcPct val="126171"/>
              </a:lnSpc>
              <a:spcBef>
                <a:spcPts val="0"/>
              </a:spcBef>
              <a:spcAft>
                <a:spcPts val="0"/>
              </a:spcAft>
              <a:buNone/>
            </a:pPr>
            <a:r>
              <a:rPr b="1" i="0" lang="en-US" sz="2625" u="none" cap="none" strike="noStrike">
                <a:solidFill>
                  <a:srgbClr val="000000"/>
                </a:solidFill>
                <a:latin typeface="Bitter"/>
                <a:ea typeface="Bitter"/>
                <a:cs typeface="Bitter"/>
                <a:sym typeface="Bitter"/>
              </a:rPr>
              <a:t>Coastal Access</a:t>
            </a:r>
            <a:endParaRPr/>
          </a:p>
        </p:txBody>
      </p:sp>
      <p:sp>
        <p:nvSpPr>
          <p:cNvPr id="167" name="Google Shape;167;p5"/>
          <p:cNvSpPr txBox="1"/>
          <p:nvPr/>
        </p:nvSpPr>
        <p:spPr>
          <a:xfrm>
            <a:off x="1229916" y="7228580"/>
            <a:ext cx="8970169" cy="1377706"/>
          </a:xfrm>
          <a:prstGeom prst="rect">
            <a:avLst/>
          </a:prstGeom>
          <a:noFill/>
          <a:ln>
            <a:noFill/>
          </a:ln>
        </p:spPr>
        <p:txBody>
          <a:bodyPr anchorCtr="0" anchor="t" bIns="0" lIns="0" spcFirstLastPara="1" rIns="0" wrap="square" tIns="0">
            <a:spAutoFit/>
          </a:bodyPr>
          <a:lstStyle/>
          <a:p>
            <a:pPr indent="0" lvl="0" marL="0" marR="0" rtl="0" algn="l">
              <a:lnSpc>
                <a:spcPct val="158776"/>
              </a:lnSpc>
              <a:spcBef>
                <a:spcPts val="0"/>
              </a:spcBef>
              <a:spcAft>
                <a:spcPts val="0"/>
              </a:spcAft>
              <a:buNone/>
            </a:pPr>
            <a:r>
              <a:rPr b="0" i="0" lang="en-US" sz="2125" u="none" cap="none" strike="noStrike">
                <a:solidFill>
                  <a:srgbClr val="000000"/>
                </a:solidFill>
                <a:latin typeface="Bitter"/>
                <a:ea typeface="Bitter"/>
                <a:cs typeface="Bitter"/>
                <a:sym typeface="Bitter"/>
              </a:rPr>
              <a:t>The country has coastlines along the </a:t>
            </a:r>
            <a:r>
              <a:rPr b="1" i="0" lang="en-US" sz="2125" u="none" cap="none" strike="noStrike">
                <a:solidFill>
                  <a:srgbClr val="000000"/>
                </a:solidFill>
                <a:latin typeface="Bitter"/>
                <a:ea typeface="Bitter"/>
                <a:cs typeface="Bitter"/>
                <a:sym typeface="Bitter"/>
              </a:rPr>
              <a:t>Andaman Sea</a:t>
            </a:r>
            <a:r>
              <a:rPr b="0" i="0" lang="en-US" sz="2125" u="none" cap="none" strike="noStrike">
                <a:solidFill>
                  <a:srgbClr val="000000"/>
                </a:solidFill>
                <a:latin typeface="Bitter"/>
                <a:ea typeface="Bitter"/>
                <a:cs typeface="Bitter"/>
                <a:sym typeface="Bitter"/>
              </a:rPr>
              <a:t> to the west and the </a:t>
            </a:r>
            <a:r>
              <a:rPr b="1" i="0" lang="en-US" sz="2125" u="none" cap="none" strike="noStrike">
                <a:solidFill>
                  <a:srgbClr val="000000"/>
                </a:solidFill>
                <a:latin typeface="Bitter"/>
                <a:ea typeface="Bitter"/>
                <a:cs typeface="Bitter"/>
                <a:sym typeface="Bitter"/>
              </a:rPr>
              <a:t>Gulf of Thailand</a:t>
            </a:r>
            <a:r>
              <a:rPr b="0" i="0" lang="en-US" sz="2125" u="none" cap="none" strike="noStrike">
                <a:solidFill>
                  <a:srgbClr val="000000"/>
                </a:solidFill>
                <a:latin typeface="Bitter"/>
                <a:ea typeface="Bitter"/>
                <a:cs typeface="Bitter"/>
                <a:sym typeface="Bitter"/>
              </a:rPr>
              <a:t> to the east, providing access to significant maritime routes.</a:t>
            </a:r>
            <a:endParaRPr/>
          </a:p>
        </p:txBody>
      </p:sp>
      <p:sp>
        <p:nvSpPr>
          <p:cNvPr id="168" name="Google Shape;168;p5"/>
          <p:cNvSpPr txBox="1"/>
          <p:nvPr/>
        </p:nvSpPr>
        <p:spPr>
          <a:xfrm>
            <a:off x="949223" y="9134923"/>
            <a:ext cx="9531553" cy="404222"/>
          </a:xfrm>
          <a:prstGeom prst="rect">
            <a:avLst/>
          </a:prstGeom>
          <a:noFill/>
          <a:ln>
            <a:noFill/>
          </a:ln>
        </p:spPr>
        <p:txBody>
          <a:bodyPr anchorCtr="0" anchor="t" bIns="0" lIns="0" spcFirstLastPara="1" rIns="0" wrap="square" tIns="0">
            <a:spAutoFit/>
          </a:bodyPr>
          <a:lstStyle/>
          <a:p>
            <a:pPr indent="0" lvl="0" marL="0" marR="0" rtl="0" algn="l">
              <a:lnSpc>
                <a:spcPct val="159276"/>
              </a:lnSpc>
              <a:spcBef>
                <a:spcPts val="0"/>
              </a:spcBef>
              <a:spcAft>
                <a:spcPts val="0"/>
              </a:spcAft>
              <a:buNone/>
            </a:pPr>
            <a:r>
              <a:rPr b="0" i="0" lang="en-US" sz="1687" u="none" cap="none" strike="noStrike">
                <a:solidFill>
                  <a:srgbClr val="000000"/>
                </a:solidFill>
                <a:latin typeface="Bitter"/>
                <a:ea typeface="Bitter"/>
                <a:cs typeface="Bitter"/>
                <a:sym typeface="Bitter"/>
              </a:rPr>
              <a:t>Photo credit: VectorStock</a:t>
            </a:r>
            <a:endParaRPr/>
          </a:p>
        </p:txBody>
      </p:sp>
      <p:sp>
        <p:nvSpPr>
          <p:cNvPr descr="preencoded.png" id="169" name="Google Shape;169;p5"/>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77" name="Shape 977"/>
        <p:cNvGrpSpPr/>
        <p:nvPr/>
      </p:nvGrpSpPr>
      <p:grpSpPr>
        <a:xfrm>
          <a:off x="0" y="0"/>
          <a:ext cx="0" cy="0"/>
          <a:chOff x="0" y="0"/>
          <a:chExt cx="0" cy="0"/>
        </a:xfrm>
      </p:grpSpPr>
      <p:sp>
        <p:nvSpPr>
          <p:cNvPr id="978" name="Google Shape;978;p50"/>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979" name="Google Shape;979;p50"/>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980" name="Google Shape;980;p50"/>
          <p:cNvSpPr txBox="1"/>
          <p:nvPr/>
        </p:nvSpPr>
        <p:spPr>
          <a:xfrm>
            <a:off x="992238" y="788489"/>
            <a:ext cx="10708556" cy="859423"/>
          </a:xfrm>
          <a:prstGeom prst="rect">
            <a:avLst/>
          </a:prstGeom>
          <a:noFill/>
          <a:ln>
            <a:noFill/>
          </a:ln>
        </p:spPr>
        <p:txBody>
          <a:bodyPr anchorCtr="0" anchor="t" bIns="0" lIns="0" spcFirstLastPara="1" rIns="0" wrap="square" tIns="0">
            <a:spAutoFit/>
          </a:bodyPr>
          <a:lstStyle/>
          <a:p>
            <a:pPr indent="0" lvl="0" marL="0" marR="0" rtl="0" algn="l">
              <a:lnSpc>
                <a:spcPct val="124735"/>
              </a:lnSpc>
              <a:spcBef>
                <a:spcPts val="0"/>
              </a:spcBef>
              <a:spcAft>
                <a:spcPts val="0"/>
              </a:spcAft>
              <a:buNone/>
            </a:pPr>
            <a:r>
              <a:rPr b="1" i="0" lang="en-US" sz="5199" u="none" cap="none" strike="noStrike">
                <a:solidFill>
                  <a:srgbClr val="253A7E"/>
                </a:solidFill>
                <a:latin typeface="Bitter"/>
                <a:ea typeface="Bitter"/>
                <a:cs typeface="Bitter"/>
                <a:sym typeface="Bitter"/>
              </a:rPr>
              <a:t>Landmarks in Ubon Ratchathani</a:t>
            </a:r>
            <a:endParaRPr/>
          </a:p>
        </p:txBody>
      </p:sp>
      <p:sp>
        <p:nvSpPr>
          <p:cNvPr descr="preencoded.png" id="981" name="Google Shape;981;p50"/>
          <p:cNvSpPr/>
          <p:nvPr/>
        </p:nvSpPr>
        <p:spPr>
          <a:xfrm>
            <a:off x="716242" y="2260549"/>
            <a:ext cx="5478805" cy="3386168"/>
          </a:xfrm>
          <a:custGeom>
            <a:rect b="b" l="l" r="r" t="t"/>
            <a:pathLst>
              <a:path extrusionOk="0" h="4283710" w="6931025">
                <a:moveTo>
                  <a:pt x="0" y="0"/>
                </a:moveTo>
                <a:lnTo>
                  <a:pt x="6931025" y="0"/>
                </a:lnTo>
                <a:lnTo>
                  <a:pt x="6931025" y="4283710"/>
                </a:lnTo>
                <a:lnTo>
                  <a:pt x="0" y="4283710"/>
                </a:lnTo>
                <a:lnTo>
                  <a:pt x="0" y="0"/>
                </a:lnTo>
                <a:close/>
              </a:path>
            </a:pathLst>
          </a:custGeom>
          <a:blipFill rotWithShape="1">
            <a:blip r:embed="rId3">
              <a:alphaModFix/>
            </a:blip>
            <a:stretch>
              <a:fillRect b="0" l="-66" r="-67" t="0"/>
            </a:stretch>
          </a:blipFill>
          <a:ln>
            <a:noFill/>
          </a:ln>
        </p:spPr>
      </p:sp>
      <p:sp>
        <p:nvSpPr>
          <p:cNvPr id="982" name="Google Shape;982;p50"/>
          <p:cNvSpPr txBox="1"/>
          <p:nvPr/>
        </p:nvSpPr>
        <p:spPr>
          <a:xfrm>
            <a:off x="2228479" y="5931782"/>
            <a:ext cx="2725787" cy="455385"/>
          </a:xfrm>
          <a:prstGeom prst="rect">
            <a:avLst/>
          </a:prstGeom>
          <a:noFill/>
          <a:ln>
            <a:noFill/>
          </a:ln>
        </p:spPr>
        <p:txBody>
          <a:bodyPr anchorCtr="0" anchor="t" bIns="0" lIns="0" spcFirstLastPara="1" rIns="0" wrap="square" tIns="0">
            <a:spAutoFit/>
          </a:bodyPr>
          <a:lstStyle/>
          <a:p>
            <a:pPr indent="0" lvl="0" marL="0" marR="0" rtl="0" algn="ctr">
              <a:lnSpc>
                <a:spcPct val="124544"/>
              </a:lnSpc>
              <a:spcBef>
                <a:spcPts val="0"/>
              </a:spcBef>
              <a:spcAft>
                <a:spcPts val="0"/>
              </a:spcAft>
              <a:buNone/>
            </a:pPr>
            <a:r>
              <a:rPr b="1" i="0" lang="en-US" sz="2799" u="none" cap="none" strike="noStrike">
                <a:solidFill>
                  <a:srgbClr val="000000"/>
                </a:solidFill>
                <a:latin typeface="Bitter"/>
                <a:ea typeface="Bitter"/>
                <a:cs typeface="Bitter"/>
                <a:sym typeface="Bitter"/>
              </a:rPr>
              <a:t>Candle Festival</a:t>
            </a:r>
            <a:endParaRPr/>
          </a:p>
        </p:txBody>
      </p:sp>
      <p:sp>
        <p:nvSpPr>
          <p:cNvPr id="983" name="Google Shape;983;p50"/>
          <p:cNvSpPr txBox="1"/>
          <p:nvPr/>
        </p:nvSpPr>
        <p:spPr>
          <a:xfrm>
            <a:off x="992238" y="6510338"/>
            <a:ext cx="5198269" cy="1319212"/>
          </a:xfrm>
          <a:prstGeom prst="rect">
            <a:avLst/>
          </a:prstGeom>
          <a:noFill/>
          <a:ln>
            <a:noFill/>
          </a:ln>
        </p:spPr>
        <p:txBody>
          <a:bodyPr anchorCtr="0" anchor="t" bIns="0" lIns="0" spcFirstLastPara="1" rIns="0" wrap="square" tIns="0">
            <a:spAutoFit/>
          </a:bodyPr>
          <a:lstStyle/>
          <a:p>
            <a:pPr indent="0" lvl="0" marL="0" marR="0" rtl="0" algn="ctr">
              <a:lnSpc>
                <a:spcPct val="162871"/>
              </a:lnSpc>
              <a:spcBef>
                <a:spcPts val="0"/>
              </a:spcBef>
              <a:spcAft>
                <a:spcPts val="0"/>
              </a:spcAft>
              <a:buNone/>
            </a:pPr>
            <a:r>
              <a:rPr b="0" i="0" lang="en-US" sz="2187" u="none" cap="none" strike="noStrike">
                <a:solidFill>
                  <a:srgbClr val="000000"/>
                </a:solidFill>
                <a:latin typeface="Bitter"/>
                <a:ea typeface="Bitter"/>
                <a:cs typeface="Bitter"/>
                <a:sym typeface="Bitter"/>
              </a:rPr>
              <a:t>Featuring elaborate wax sculptures, the festival marks the start of Buddhist Lent in July.</a:t>
            </a:r>
            <a:endParaRPr/>
          </a:p>
        </p:txBody>
      </p:sp>
      <p:sp>
        <p:nvSpPr>
          <p:cNvPr descr="preencoded.png" id="984" name="Google Shape;984;p50"/>
          <p:cNvSpPr/>
          <p:nvPr/>
        </p:nvSpPr>
        <p:spPr>
          <a:xfrm>
            <a:off x="6404597" y="2260549"/>
            <a:ext cx="5478805" cy="3386168"/>
          </a:xfrm>
          <a:custGeom>
            <a:rect b="b" l="l" r="r" t="t"/>
            <a:pathLst>
              <a:path extrusionOk="0" h="4283710" w="6931025">
                <a:moveTo>
                  <a:pt x="0" y="0"/>
                </a:moveTo>
                <a:lnTo>
                  <a:pt x="6931025" y="0"/>
                </a:lnTo>
                <a:lnTo>
                  <a:pt x="6931025" y="4283710"/>
                </a:lnTo>
                <a:lnTo>
                  <a:pt x="0" y="4283710"/>
                </a:lnTo>
                <a:lnTo>
                  <a:pt x="0" y="0"/>
                </a:lnTo>
                <a:close/>
              </a:path>
            </a:pathLst>
          </a:custGeom>
          <a:blipFill rotWithShape="1">
            <a:blip r:embed="rId4">
              <a:alphaModFix/>
            </a:blip>
            <a:stretch>
              <a:fillRect b="0" l="-66" r="-67" t="0"/>
            </a:stretch>
          </a:blipFill>
          <a:ln>
            <a:noFill/>
          </a:ln>
        </p:spPr>
      </p:sp>
      <p:sp>
        <p:nvSpPr>
          <p:cNvPr id="985" name="Google Shape;985;p50"/>
          <p:cNvSpPr txBox="1"/>
          <p:nvPr/>
        </p:nvSpPr>
        <p:spPr>
          <a:xfrm>
            <a:off x="7395121" y="5931782"/>
            <a:ext cx="3497759" cy="455385"/>
          </a:xfrm>
          <a:prstGeom prst="rect">
            <a:avLst/>
          </a:prstGeom>
          <a:noFill/>
          <a:ln>
            <a:noFill/>
          </a:ln>
        </p:spPr>
        <p:txBody>
          <a:bodyPr anchorCtr="0" anchor="t" bIns="0" lIns="0" spcFirstLastPara="1" rIns="0" wrap="square" tIns="0">
            <a:spAutoFit/>
          </a:bodyPr>
          <a:lstStyle/>
          <a:p>
            <a:pPr indent="0" lvl="0" marL="0" marR="0" rtl="0" algn="ctr">
              <a:lnSpc>
                <a:spcPct val="124544"/>
              </a:lnSpc>
              <a:spcBef>
                <a:spcPts val="0"/>
              </a:spcBef>
              <a:spcAft>
                <a:spcPts val="0"/>
              </a:spcAft>
              <a:buNone/>
            </a:pPr>
            <a:r>
              <a:rPr b="1" i="0" lang="en-US" sz="2799" u="none" cap="none" strike="noStrike">
                <a:solidFill>
                  <a:srgbClr val="000000"/>
                </a:solidFill>
                <a:latin typeface="Bitter"/>
                <a:ea typeface="Bitter"/>
                <a:cs typeface="Bitter"/>
                <a:sym typeface="Bitter"/>
              </a:rPr>
              <a:t>Wat Nong Pa Phong</a:t>
            </a:r>
            <a:endParaRPr/>
          </a:p>
        </p:txBody>
      </p:sp>
      <p:sp>
        <p:nvSpPr>
          <p:cNvPr id="986" name="Google Shape;986;p50"/>
          <p:cNvSpPr txBox="1"/>
          <p:nvPr/>
        </p:nvSpPr>
        <p:spPr>
          <a:xfrm>
            <a:off x="6544866" y="6510338"/>
            <a:ext cx="5198269" cy="2233612"/>
          </a:xfrm>
          <a:prstGeom prst="rect">
            <a:avLst/>
          </a:prstGeom>
          <a:noFill/>
          <a:ln>
            <a:noFill/>
          </a:ln>
        </p:spPr>
        <p:txBody>
          <a:bodyPr anchorCtr="0" anchor="t" bIns="0" lIns="0" spcFirstLastPara="1" rIns="0" wrap="square" tIns="0">
            <a:spAutoFit/>
          </a:bodyPr>
          <a:lstStyle/>
          <a:p>
            <a:pPr indent="0" lvl="0" marL="0" marR="0" rtl="0" algn="ctr">
              <a:lnSpc>
                <a:spcPct val="162871"/>
              </a:lnSpc>
              <a:spcBef>
                <a:spcPts val="0"/>
              </a:spcBef>
              <a:spcAft>
                <a:spcPts val="0"/>
              </a:spcAft>
              <a:buNone/>
            </a:pPr>
            <a:r>
              <a:rPr b="0" i="0" lang="en-US" sz="2187" u="none" cap="none" strike="noStrike">
                <a:solidFill>
                  <a:srgbClr val="000000"/>
                </a:solidFill>
                <a:latin typeface="Bitter"/>
                <a:ea typeface="Bitter"/>
                <a:cs typeface="Bitter"/>
                <a:sym typeface="Bitter"/>
              </a:rPr>
              <a:t>A prominent forest monastery founded by the venerable </a:t>
            </a:r>
            <a:r>
              <a:rPr b="1" i="0" lang="en-US" sz="2187" u="none" cap="none" strike="noStrike">
                <a:solidFill>
                  <a:srgbClr val="000000"/>
                </a:solidFill>
                <a:latin typeface="Bitter"/>
                <a:ea typeface="Bitter"/>
                <a:cs typeface="Bitter"/>
                <a:sym typeface="Bitter"/>
              </a:rPr>
              <a:t>Ajahn Chah</a:t>
            </a:r>
            <a:r>
              <a:rPr b="0" i="0" lang="en-US" sz="2187" u="none" cap="none" strike="noStrike">
                <a:solidFill>
                  <a:srgbClr val="000000"/>
                </a:solidFill>
                <a:latin typeface="Bitter"/>
                <a:ea typeface="Bitter"/>
                <a:cs typeface="Bitter"/>
                <a:sym typeface="Bitter"/>
              </a:rPr>
              <a:t>. It is a center for meditation and monastic training, attracting practitioners from around the world. </a:t>
            </a:r>
            <a:endParaRPr/>
          </a:p>
        </p:txBody>
      </p:sp>
      <p:sp>
        <p:nvSpPr>
          <p:cNvPr descr="preencoded.png" id="987" name="Google Shape;987;p50"/>
          <p:cNvSpPr/>
          <p:nvPr/>
        </p:nvSpPr>
        <p:spPr>
          <a:xfrm>
            <a:off x="12061031" y="2260549"/>
            <a:ext cx="5458568" cy="3373660"/>
          </a:xfrm>
          <a:custGeom>
            <a:rect b="b" l="l" r="r" t="t"/>
            <a:pathLst>
              <a:path extrusionOk="0" h="4283710" w="6931025">
                <a:moveTo>
                  <a:pt x="0" y="0"/>
                </a:moveTo>
                <a:lnTo>
                  <a:pt x="6931025" y="0"/>
                </a:lnTo>
                <a:lnTo>
                  <a:pt x="6931025" y="4283710"/>
                </a:lnTo>
                <a:lnTo>
                  <a:pt x="0" y="4283710"/>
                </a:lnTo>
                <a:lnTo>
                  <a:pt x="0" y="0"/>
                </a:lnTo>
                <a:close/>
              </a:path>
            </a:pathLst>
          </a:custGeom>
          <a:blipFill rotWithShape="1">
            <a:blip r:embed="rId5">
              <a:alphaModFix/>
            </a:blip>
            <a:stretch>
              <a:fillRect b="0" l="-66" r="-67" t="0"/>
            </a:stretch>
          </a:blipFill>
          <a:ln>
            <a:noFill/>
          </a:ln>
        </p:spPr>
      </p:sp>
      <p:sp>
        <p:nvSpPr>
          <p:cNvPr id="988" name="Google Shape;988;p50"/>
          <p:cNvSpPr txBox="1"/>
          <p:nvPr/>
        </p:nvSpPr>
        <p:spPr>
          <a:xfrm>
            <a:off x="13670792" y="5931782"/>
            <a:ext cx="2051670" cy="455385"/>
          </a:xfrm>
          <a:prstGeom prst="rect">
            <a:avLst/>
          </a:prstGeom>
          <a:noFill/>
          <a:ln>
            <a:noFill/>
          </a:ln>
        </p:spPr>
        <p:txBody>
          <a:bodyPr anchorCtr="0" anchor="t" bIns="0" lIns="0" spcFirstLastPara="1" rIns="0" wrap="square" tIns="0">
            <a:spAutoFit/>
          </a:bodyPr>
          <a:lstStyle/>
          <a:p>
            <a:pPr indent="0" lvl="0" marL="0" marR="0" rtl="0" algn="ctr">
              <a:lnSpc>
                <a:spcPct val="124544"/>
              </a:lnSpc>
              <a:spcBef>
                <a:spcPts val="0"/>
              </a:spcBef>
              <a:spcAft>
                <a:spcPts val="0"/>
              </a:spcAft>
              <a:buNone/>
            </a:pPr>
            <a:r>
              <a:rPr b="1" i="0" lang="en-US" sz="2799" u="none" cap="none" strike="noStrike">
                <a:solidFill>
                  <a:srgbClr val="000000"/>
                </a:solidFill>
                <a:latin typeface="Bitter"/>
                <a:ea typeface="Bitter"/>
                <a:cs typeface="Bitter"/>
                <a:sym typeface="Bitter"/>
              </a:rPr>
              <a:t>Urban Area</a:t>
            </a:r>
            <a:endParaRPr/>
          </a:p>
        </p:txBody>
      </p:sp>
      <p:sp>
        <p:nvSpPr>
          <p:cNvPr id="989" name="Google Shape;989;p50"/>
          <p:cNvSpPr txBox="1"/>
          <p:nvPr/>
        </p:nvSpPr>
        <p:spPr>
          <a:xfrm>
            <a:off x="12097493" y="6510338"/>
            <a:ext cx="5198269" cy="1319212"/>
          </a:xfrm>
          <a:prstGeom prst="rect">
            <a:avLst/>
          </a:prstGeom>
          <a:noFill/>
          <a:ln>
            <a:noFill/>
          </a:ln>
        </p:spPr>
        <p:txBody>
          <a:bodyPr anchorCtr="0" anchor="t" bIns="0" lIns="0" spcFirstLastPara="1" rIns="0" wrap="square" tIns="0">
            <a:spAutoFit/>
          </a:bodyPr>
          <a:lstStyle/>
          <a:p>
            <a:pPr indent="0" lvl="0" marL="0" marR="0" rtl="0" algn="ctr">
              <a:lnSpc>
                <a:spcPct val="162825"/>
              </a:lnSpc>
              <a:spcBef>
                <a:spcPts val="0"/>
              </a:spcBef>
              <a:spcAft>
                <a:spcPts val="0"/>
              </a:spcAft>
              <a:buNone/>
            </a:pPr>
            <a:r>
              <a:rPr b="0" i="0" lang="en-US" sz="2187" u="none" cap="none" strike="noStrike">
                <a:solidFill>
                  <a:srgbClr val="000000"/>
                </a:solidFill>
                <a:latin typeface="Bitter"/>
                <a:ea typeface="Bitter"/>
                <a:cs typeface="Bitter"/>
                <a:sym typeface="Bitter"/>
              </a:rPr>
              <a:t>Ubon Ratchathani city blends modern urban development with</a:t>
            </a:r>
            <a:endParaRPr/>
          </a:p>
          <a:p>
            <a:pPr indent="0" lvl="0" marL="0" marR="0" rtl="0" algn="ctr">
              <a:lnSpc>
                <a:spcPct val="162871"/>
              </a:lnSpc>
              <a:spcBef>
                <a:spcPts val="0"/>
              </a:spcBef>
              <a:spcAft>
                <a:spcPts val="0"/>
              </a:spcAft>
              <a:buNone/>
            </a:pPr>
            <a:r>
              <a:rPr b="0" i="0" lang="en-US" sz="2187" u="none" cap="none" strike="noStrike">
                <a:solidFill>
                  <a:srgbClr val="000000"/>
                </a:solidFill>
                <a:latin typeface="Bitter"/>
                <a:ea typeface="Bitter"/>
                <a:cs typeface="Bitter"/>
                <a:sym typeface="Bitter"/>
              </a:rPr>
              <a:t>traditional Thai culture.</a:t>
            </a:r>
            <a:endParaRPr/>
          </a:p>
        </p:txBody>
      </p:sp>
      <p:sp>
        <p:nvSpPr>
          <p:cNvPr id="990" name="Google Shape;990;p50"/>
          <p:cNvSpPr txBox="1"/>
          <p:nvPr/>
        </p:nvSpPr>
        <p:spPr>
          <a:xfrm>
            <a:off x="992238" y="9049788"/>
            <a:ext cx="16303523" cy="429520"/>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Thailand NOW, CBT Thailand, Ubon Ratchathani Municipality</a:t>
            </a:r>
            <a:endParaRPr/>
          </a:p>
        </p:txBody>
      </p:sp>
      <p:sp>
        <p:nvSpPr>
          <p:cNvPr descr="preencoded.png" id="991" name="Google Shape;991;p50"/>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6">
              <a:alphaModFix/>
            </a:blip>
            <a:stretch>
              <a:fillRect b="-186" l="0" r="-3" t="-179"/>
            </a:stretch>
          </a:blipFill>
          <a:ln>
            <a:noFill/>
          </a:ln>
        </p:spPr>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99" name="Shape 999"/>
        <p:cNvGrpSpPr/>
        <p:nvPr/>
      </p:nvGrpSpPr>
      <p:grpSpPr>
        <a:xfrm>
          <a:off x="0" y="0"/>
          <a:ext cx="0" cy="0"/>
          <a:chOff x="0" y="0"/>
          <a:chExt cx="0" cy="0"/>
        </a:xfrm>
      </p:grpSpPr>
      <p:sp>
        <p:nvSpPr>
          <p:cNvPr id="1000" name="Google Shape;1000;p51"/>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1001" name="Google Shape;1001;p51"/>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1002" name="Google Shape;1002;p51"/>
          <p:cNvSpPr/>
          <p:nvPr/>
        </p:nvSpPr>
        <p:spPr>
          <a:xfrm>
            <a:off x="0" y="0"/>
            <a:ext cx="18288000" cy="10287000"/>
          </a:xfrm>
          <a:custGeom>
            <a:rect b="b" l="l" r="r" t="t"/>
            <a:pathLst>
              <a:path extrusionOk="0" h="13716000" w="24384000">
                <a:moveTo>
                  <a:pt x="0" y="0"/>
                </a:moveTo>
                <a:lnTo>
                  <a:pt x="24384000" y="0"/>
                </a:lnTo>
                <a:lnTo>
                  <a:pt x="24384000" y="13716000"/>
                </a:lnTo>
                <a:lnTo>
                  <a:pt x="0" y="13716000"/>
                </a:lnTo>
                <a:lnTo>
                  <a:pt x="0" y="0"/>
                </a:lnTo>
                <a:close/>
              </a:path>
            </a:pathLst>
          </a:custGeom>
          <a:blipFill rotWithShape="1">
            <a:blip r:embed="rId3">
              <a:alphaModFix/>
            </a:blip>
            <a:stretch>
              <a:fillRect b="0" l="0" r="0" t="0"/>
            </a:stretch>
          </a:blipFill>
          <a:ln>
            <a:noFill/>
          </a:ln>
        </p:spPr>
      </p:sp>
      <p:sp>
        <p:nvSpPr>
          <p:cNvPr id="1003" name="Google Shape;1003;p51"/>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alpha val="72157"/>
            </a:srgbClr>
          </a:solidFill>
          <a:ln>
            <a:noFill/>
          </a:ln>
        </p:spPr>
      </p:sp>
      <p:sp>
        <p:nvSpPr>
          <p:cNvPr id="1004" name="Google Shape;1004;p51"/>
          <p:cNvSpPr txBox="1"/>
          <p:nvPr/>
        </p:nvSpPr>
        <p:spPr>
          <a:xfrm>
            <a:off x="992238" y="2115525"/>
            <a:ext cx="3469630" cy="859423"/>
          </a:xfrm>
          <a:prstGeom prst="rect">
            <a:avLst/>
          </a:prstGeom>
          <a:noFill/>
          <a:ln>
            <a:noFill/>
          </a:ln>
        </p:spPr>
        <p:txBody>
          <a:bodyPr anchorCtr="0" anchor="t" bIns="0" lIns="0" spcFirstLastPara="1" rIns="0" wrap="square" tIns="0">
            <a:spAutoFit/>
          </a:bodyPr>
          <a:lstStyle/>
          <a:p>
            <a:pPr indent="0" lvl="0" marL="0" marR="0" rtl="0" algn="l">
              <a:lnSpc>
                <a:spcPct val="124735"/>
              </a:lnSpc>
              <a:spcBef>
                <a:spcPts val="0"/>
              </a:spcBef>
              <a:spcAft>
                <a:spcPts val="0"/>
              </a:spcAft>
              <a:buNone/>
            </a:pPr>
            <a:r>
              <a:rPr b="1" i="0" lang="en-US" sz="5199" u="none" cap="none" strike="noStrike">
                <a:solidFill>
                  <a:srgbClr val="253A7E"/>
                </a:solidFill>
                <a:latin typeface="Bitter"/>
                <a:ea typeface="Bitter"/>
                <a:cs typeface="Bitter"/>
                <a:sym typeface="Bitter"/>
              </a:rPr>
              <a:t>Nong Khai</a:t>
            </a:r>
            <a:endParaRPr/>
          </a:p>
        </p:txBody>
      </p:sp>
      <p:sp>
        <p:nvSpPr>
          <p:cNvPr id="1005" name="Google Shape;1005;p51"/>
          <p:cNvSpPr txBox="1"/>
          <p:nvPr/>
        </p:nvSpPr>
        <p:spPr>
          <a:xfrm>
            <a:off x="992238" y="3615122"/>
            <a:ext cx="6956079" cy="1970314"/>
          </a:xfrm>
          <a:prstGeom prst="rect">
            <a:avLst/>
          </a:prstGeom>
          <a:noFill/>
          <a:ln>
            <a:noFill/>
          </a:ln>
        </p:spPr>
        <p:txBody>
          <a:bodyPr anchorCtr="0" anchor="t" bIns="0" lIns="0" spcFirstLastPara="1" rIns="0" wrap="square" tIns="0">
            <a:spAutoFit/>
          </a:bodyPr>
          <a:lstStyle/>
          <a:p>
            <a:pPr indent="0" lvl="0" marL="0" marR="0" rtl="0" algn="l">
              <a:lnSpc>
                <a:spcPct val="162882"/>
              </a:lnSpc>
              <a:spcBef>
                <a:spcPts val="0"/>
              </a:spcBef>
              <a:spcAft>
                <a:spcPts val="0"/>
              </a:spcAft>
              <a:buNone/>
            </a:pPr>
            <a:r>
              <a:rPr b="0" i="0" lang="en-US" sz="2387" u="none" cap="none" strike="noStrike">
                <a:solidFill>
                  <a:srgbClr val="000000"/>
                </a:solidFill>
                <a:latin typeface="Bitter"/>
                <a:ea typeface="Bitter"/>
                <a:cs typeface="Bitter"/>
                <a:sym typeface="Bitter"/>
              </a:rPr>
              <a:t>Nong Khai, a scenic province in northeastern Thailand, sits along the </a:t>
            </a:r>
            <a:r>
              <a:rPr b="1" i="0" lang="en-US" sz="2387" u="none" cap="none" strike="noStrike">
                <a:solidFill>
                  <a:srgbClr val="000000"/>
                </a:solidFill>
                <a:latin typeface="Bitter"/>
                <a:ea typeface="Bitter"/>
                <a:cs typeface="Bitter"/>
                <a:sym typeface="Bitter"/>
              </a:rPr>
              <a:t>Mekong River</a:t>
            </a:r>
            <a:r>
              <a:rPr b="0" i="0" lang="en-US" sz="2387" u="none" cap="none" strike="noStrike">
                <a:solidFill>
                  <a:srgbClr val="000000"/>
                </a:solidFill>
                <a:latin typeface="Bitter"/>
                <a:ea typeface="Bitter"/>
                <a:cs typeface="Bitter"/>
                <a:sym typeface="Bitter"/>
              </a:rPr>
              <a:t>, serving as a gateway to Laos via the </a:t>
            </a:r>
            <a:r>
              <a:rPr b="1" i="0" lang="en-US" sz="2387" u="none" cap="none" strike="noStrike">
                <a:solidFill>
                  <a:srgbClr val="000000"/>
                </a:solidFill>
                <a:latin typeface="Bitter"/>
                <a:ea typeface="Bitter"/>
                <a:cs typeface="Bitter"/>
                <a:sym typeface="Bitter"/>
              </a:rPr>
              <a:t>Thai-Lao Friendship Bridge</a:t>
            </a:r>
            <a:r>
              <a:rPr b="0" i="0" lang="en-US" sz="2387" u="none" cap="none" strike="noStrike">
                <a:solidFill>
                  <a:srgbClr val="000000"/>
                </a:solidFill>
                <a:latin typeface="Bitter"/>
                <a:ea typeface="Bitter"/>
                <a:cs typeface="Bitter"/>
                <a:sym typeface="Bitter"/>
              </a:rPr>
              <a:t>. </a:t>
            </a:r>
            <a:endParaRPr/>
          </a:p>
        </p:txBody>
      </p:sp>
      <p:sp>
        <p:nvSpPr>
          <p:cNvPr id="1006" name="Google Shape;1006;p51"/>
          <p:cNvSpPr txBox="1"/>
          <p:nvPr/>
        </p:nvSpPr>
        <p:spPr>
          <a:xfrm>
            <a:off x="1028700" y="6175986"/>
            <a:ext cx="6956079" cy="1436914"/>
          </a:xfrm>
          <a:prstGeom prst="rect">
            <a:avLst/>
          </a:prstGeom>
          <a:noFill/>
          <a:ln>
            <a:noFill/>
          </a:ln>
        </p:spPr>
        <p:txBody>
          <a:bodyPr anchorCtr="0" anchor="t" bIns="0" lIns="0" spcFirstLastPara="1" rIns="0" wrap="square" tIns="0">
            <a:spAutoFit/>
          </a:bodyPr>
          <a:lstStyle/>
          <a:p>
            <a:pPr indent="0" lvl="0" marL="0" marR="0" rtl="0" algn="l">
              <a:lnSpc>
                <a:spcPct val="162882"/>
              </a:lnSpc>
              <a:spcBef>
                <a:spcPts val="0"/>
              </a:spcBef>
              <a:spcAft>
                <a:spcPts val="0"/>
              </a:spcAft>
              <a:buNone/>
            </a:pPr>
            <a:r>
              <a:rPr b="0" i="0" lang="en-US" sz="2387" u="none" cap="none" strike="noStrike">
                <a:solidFill>
                  <a:srgbClr val="000000"/>
                </a:solidFill>
                <a:latin typeface="Bitter"/>
                <a:ea typeface="Bitter"/>
                <a:cs typeface="Bitter"/>
                <a:sym typeface="Bitter"/>
              </a:rPr>
              <a:t>With its blend of history and Mekong River charm, Nong Khai offers a fascinating glimpse into Thailand’s </a:t>
            </a:r>
            <a:r>
              <a:rPr b="1" i="0" lang="en-US" sz="2387" u="none" cap="none" strike="noStrike">
                <a:solidFill>
                  <a:srgbClr val="000000"/>
                </a:solidFill>
                <a:latin typeface="Bitter"/>
                <a:ea typeface="Bitter"/>
                <a:cs typeface="Bitter"/>
                <a:sym typeface="Bitter"/>
              </a:rPr>
              <a:t>north Isan</a:t>
            </a:r>
            <a:r>
              <a:rPr b="0" i="0" lang="en-US" sz="2387" u="none" cap="none" strike="noStrike">
                <a:solidFill>
                  <a:srgbClr val="000000"/>
                </a:solidFill>
                <a:latin typeface="Bitter"/>
                <a:ea typeface="Bitter"/>
                <a:cs typeface="Bitter"/>
                <a:sym typeface="Bitter"/>
              </a:rPr>
              <a:t> culture. </a:t>
            </a:r>
            <a:endParaRPr/>
          </a:p>
        </p:txBody>
      </p:sp>
      <p:sp>
        <p:nvSpPr>
          <p:cNvPr id="1007" name="Google Shape;1007;p51"/>
          <p:cNvSpPr txBox="1"/>
          <p:nvPr/>
        </p:nvSpPr>
        <p:spPr>
          <a:xfrm>
            <a:off x="10451723" y="2412351"/>
            <a:ext cx="5245114" cy="472989"/>
          </a:xfrm>
          <a:prstGeom prst="rect">
            <a:avLst/>
          </a:prstGeom>
          <a:noFill/>
          <a:ln>
            <a:noFill/>
          </a:ln>
        </p:spPr>
        <p:txBody>
          <a:bodyPr anchorCtr="0" anchor="t" bIns="0" lIns="0" spcFirstLastPara="1" rIns="0" wrap="square" tIns="0">
            <a:spAutoFit/>
          </a:bodyPr>
          <a:lstStyle/>
          <a:p>
            <a:pPr indent="0" lvl="0" marL="0" marR="0" rtl="0" algn="l">
              <a:lnSpc>
                <a:spcPct val="125026"/>
              </a:lnSpc>
              <a:spcBef>
                <a:spcPts val="0"/>
              </a:spcBef>
              <a:spcAft>
                <a:spcPts val="0"/>
              </a:spcAft>
              <a:buNone/>
            </a:pPr>
            <a:r>
              <a:rPr b="1" i="0" lang="en-US" sz="2877" u="none" cap="none" strike="noStrike">
                <a:solidFill>
                  <a:srgbClr val="253A7E"/>
                </a:solidFill>
                <a:latin typeface="Bitter"/>
                <a:ea typeface="Bitter"/>
                <a:cs typeface="Bitter"/>
                <a:sym typeface="Bitter"/>
              </a:rPr>
              <a:t>Where is Nong Khai province?</a:t>
            </a:r>
            <a:endParaRPr/>
          </a:p>
        </p:txBody>
      </p:sp>
      <p:sp>
        <p:nvSpPr>
          <p:cNvPr descr="preencoded.png" id="1008" name="Google Shape;1008;p51"/>
          <p:cNvSpPr/>
          <p:nvPr/>
        </p:nvSpPr>
        <p:spPr>
          <a:xfrm>
            <a:off x="11582584" y="3192279"/>
            <a:ext cx="2983411" cy="5247905"/>
          </a:xfrm>
          <a:custGeom>
            <a:rect b="b" l="l" r="r" t="t"/>
            <a:pathLst>
              <a:path extrusionOk="0" h="6686931" w="3801491">
                <a:moveTo>
                  <a:pt x="182053" y="0"/>
                </a:moveTo>
                <a:lnTo>
                  <a:pt x="3619438" y="0"/>
                </a:lnTo>
                <a:cubicBezTo>
                  <a:pt x="3719983" y="0"/>
                  <a:pt x="3801491" y="81508"/>
                  <a:pt x="3801491" y="182053"/>
                </a:cubicBezTo>
                <a:lnTo>
                  <a:pt x="3801491" y="6504879"/>
                </a:lnTo>
                <a:cubicBezTo>
                  <a:pt x="3801491" y="6553162"/>
                  <a:pt x="3782310" y="6599468"/>
                  <a:pt x="3748169" y="6633609"/>
                </a:cubicBezTo>
                <a:cubicBezTo>
                  <a:pt x="3714027" y="6667751"/>
                  <a:pt x="3667721" y="6686931"/>
                  <a:pt x="3619438" y="6686931"/>
                </a:cubicBezTo>
                <a:lnTo>
                  <a:pt x="182053" y="6686931"/>
                </a:lnTo>
                <a:cubicBezTo>
                  <a:pt x="81508" y="6686931"/>
                  <a:pt x="0" y="6605424"/>
                  <a:pt x="0" y="6504879"/>
                </a:cubicBezTo>
                <a:lnTo>
                  <a:pt x="0" y="182053"/>
                </a:lnTo>
                <a:cubicBezTo>
                  <a:pt x="0" y="81508"/>
                  <a:pt x="81508" y="0"/>
                  <a:pt x="182053" y="0"/>
                </a:cubicBezTo>
                <a:close/>
              </a:path>
            </a:pathLst>
          </a:custGeom>
          <a:blipFill rotWithShape="1">
            <a:blip r:embed="rId4">
              <a:alphaModFix/>
            </a:blip>
            <a:stretch>
              <a:fillRect b="-99" l="0" r="0" t="-99"/>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9" name="Google Shape;1009;p51"/>
          <p:cNvSpPr txBox="1"/>
          <p:nvPr/>
        </p:nvSpPr>
        <p:spPr>
          <a:xfrm>
            <a:off x="992238" y="8900217"/>
            <a:ext cx="16303523" cy="429520"/>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Paikanmayang, NordNordWest</a:t>
            </a:r>
            <a:endParaRPr/>
          </a:p>
        </p:txBody>
      </p:sp>
      <p:sp>
        <p:nvSpPr>
          <p:cNvPr descr="preencoded.png" id="1010" name="Google Shape;1010;p51"/>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18" name="Shape 1018"/>
        <p:cNvGrpSpPr/>
        <p:nvPr/>
      </p:nvGrpSpPr>
      <p:grpSpPr>
        <a:xfrm>
          <a:off x="0" y="0"/>
          <a:ext cx="0" cy="0"/>
          <a:chOff x="0" y="0"/>
          <a:chExt cx="0" cy="0"/>
        </a:xfrm>
      </p:grpSpPr>
      <p:sp>
        <p:nvSpPr>
          <p:cNvPr id="1019" name="Google Shape;1019;p52"/>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1020" name="Google Shape;1020;p52"/>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1021" name="Google Shape;1021;p52"/>
          <p:cNvSpPr txBox="1"/>
          <p:nvPr/>
        </p:nvSpPr>
        <p:spPr>
          <a:xfrm>
            <a:off x="972445" y="735511"/>
            <a:ext cx="8174757" cy="865195"/>
          </a:xfrm>
          <a:prstGeom prst="rect">
            <a:avLst/>
          </a:prstGeom>
          <a:noFill/>
          <a:ln>
            <a:noFill/>
          </a:ln>
        </p:spPr>
        <p:txBody>
          <a:bodyPr anchorCtr="0" anchor="t" bIns="0" lIns="0" spcFirstLastPara="1" rIns="0" wrap="square" tIns="0">
            <a:spAutoFit/>
          </a:bodyPr>
          <a:lstStyle/>
          <a:p>
            <a:pPr indent="0" lvl="0" marL="0" marR="0" rtl="0" algn="l">
              <a:lnSpc>
                <a:spcPct val="125293"/>
              </a:lnSpc>
              <a:spcBef>
                <a:spcPts val="0"/>
              </a:spcBef>
              <a:spcAft>
                <a:spcPts val="0"/>
              </a:spcAft>
              <a:buNone/>
            </a:pPr>
            <a:r>
              <a:rPr b="1" i="0" lang="en-US" sz="5199" u="none" cap="none" strike="noStrike">
                <a:solidFill>
                  <a:srgbClr val="253A7E"/>
                </a:solidFill>
                <a:latin typeface="Bitter"/>
                <a:ea typeface="Bitter"/>
                <a:cs typeface="Bitter"/>
                <a:sym typeface="Bitter"/>
              </a:rPr>
              <a:t>Landmarks in Nong Khai</a:t>
            </a:r>
            <a:endParaRPr/>
          </a:p>
        </p:txBody>
      </p:sp>
      <p:sp>
        <p:nvSpPr>
          <p:cNvPr descr="preencoded.png" id="1022" name="Google Shape;1022;p52"/>
          <p:cNvSpPr/>
          <p:nvPr/>
        </p:nvSpPr>
        <p:spPr>
          <a:xfrm>
            <a:off x="972445" y="2188216"/>
            <a:ext cx="7997857" cy="4942999"/>
          </a:xfrm>
          <a:custGeom>
            <a:rect b="b" l="l" r="r" t="t"/>
            <a:pathLst>
              <a:path extrusionOk="0" h="6590665" w="10663809">
                <a:moveTo>
                  <a:pt x="0" y="0"/>
                </a:moveTo>
                <a:lnTo>
                  <a:pt x="10663809" y="0"/>
                </a:lnTo>
                <a:lnTo>
                  <a:pt x="10663809" y="6590665"/>
                </a:lnTo>
                <a:lnTo>
                  <a:pt x="0" y="6590665"/>
                </a:lnTo>
                <a:lnTo>
                  <a:pt x="0" y="0"/>
                </a:lnTo>
                <a:close/>
              </a:path>
            </a:pathLst>
          </a:custGeom>
          <a:blipFill rotWithShape="1">
            <a:blip r:embed="rId3">
              <a:alphaModFix/>
            </a:blip>
            <a:stretch>
              <a:fillRect b="0" l="-15" r="-15" t="0"/>
            </a:stretch>
          </a:blipFill>
          <a:ln>
            <a:noFill/>
          </a:ln>
        </p:spPr>
      </p:sp>
      <p:sp>
        <p:nvSpPr>
          <p:cNvPr id="1023" name="Google Shape;1023;p52"/>
          <p:cNvSpPr txBox="1"/>
          <p:nvPr/>
        </p:nvSpPr>
        <p:spPr>
          <a:xfrm>
            <a:off x="3768108" y="7459418"/>
            <a:ext cx="2406551" cy="461165"/>
          </a:xfrm>
          <a:prstGeom prst="rect">
            <a:avLst/>
          </a:prstGeom>
          <a:noFill/>
          <a:ln>
            <a:noFill/>
          </a:ln>
        </p:spPr>
        <p:txBody>
          <a:bodyPr anchorCtr="0" anchor="t" bIns="0" lIns="0" spcFirstLastPara="1" rIns="0" wrap="square" tIns="0">
            <a:spAutoFit/>
          </a:bodyPr>
          <a:lstStyle/>
          <a:p>
            <a:pPr indent="0" lvl="0" marL="0" marR="0" rtl="0" algn="ctr">
              <a:lnSpc>
                <a:spcPct val="125616"/>
              </a:lnSpc>
              <a:spcBef>
                <a:spcPts val="0"/>
              </a:spcBef>
              <a:spcAft>
                <a:spcPts val="0"/>
              </a:spcAft>
              <a:buNone/>
            </a:pPr>
            <a:r>
              <a:rPr b="1" i="0" lang="en-US" sz="2799" u="none" cap="none" strike="noStrike">
                <a:solidFill>
                  <a:srgbClr val="000000"/>
                </a:solidFill>
                <a:latin typeface="Bitter"/>
                <a:ea typeface="Bitter"/>
                <a:cs typeface="Bitter"/>
                <a:sym typeface="Bitter"/>
              </a:rPr>
              <a:t>Sala Kaew Ku</a:t>
            </a:r>
            <a:endParaRPr/>
          </a:p>
        </p:txBody>
      </p:sp>
      <p:sp>
        <p:nvSpPr>
          <p:cNvPr id="1024" name="Google Shape;1024;p52"/>
          <p:cNvSpPr txBox="1"/>
          <p:nvPr/>
        </p:nvSpPr>
        <p:spPr>
          <a:xfrm>
            <a:off x="972445" y="7984036"/>
            <a:ext cx="7997876" cy="860425"/>
          </a:xfrm>
          <a:prstGeom prst="rect">
            <a:avLst/>
          </a:prstGeom>
          <a:noFill/>
          <a:ln>
            <a:noFill/>
          </a:ln>
        </p:spPr>
        <p:txBody>
          <a:bodyPr anchorCtr="0" anchor="t" bIns="0" lIns="0" spcFirstLastPara="1" rIns="0" wrap="square" tIns="0">
            <a:spAutoFit/>
          </a:bodyPr>
          <a:lstStyle/>
          <a:p>
            <a:pPr indent="0" lvl="0" marL="0" marR="0" rtl="0" algn="ctr">
              <a:lnSpc>
                <a:spcPct val="160036"/>
              </a:lnSpc>
              <a:spcBef>
                <a:spcPts val="0"/>
              </a:spcBef>
              <a:spcAft>
                <a:spcPts val="0"/>
              </a:spcAft>
              <a:buNone/>
            </a:pPr>
            <a:r>
              <a:rPr b="0" i="0" lang="en-US" sz="2187" u="none" cap="none" strike="noStrike">
                <a:solidFill>
                  <a:srgbClr val="000000"/>
                </a:solidFill>
                <a:latin typeface="Bitter"/>
                <a:ea typeface="Bitter"/>
                <a:cs typeface="Bitter"/>
                <a:sym typeface="Bitter"/>
              </a:rPr>
              <a:t>A unique sculpture park featuring large concrete</a:t>
            </a:r>
            <a:endParaRPr/>
          </a:p>
          <a:p>
            <a:pPr indent="0" lvl="0" marL="0" marR="0" rtl="0" algn="ctr">
              <a:lnSpc>
                <a:spcPct val="160036"/>
              </a:lnSpc>
              <a:spcBef>
                <a:spcPts val="0"/>
              </a:spcBef>
              <a:spcAft>
                <a:spcPts val="0"/>
              </a:spcAft>
              <a:buNone/>
            </a:pPr>
            <a:r>
              <a:rPr b="0" i="0" lang="en-US" sz="2187" u="none" cap="none" strike="noStrike">
                <a:solidFill>
                  <a:srgbClr val="000000"/>
                </a:solidFill>
                <a:latin typeface="Bitter"/>
                <a:ea typeface="Bitter"/>
                <a:cs typeface="Bitter"/>
                <a:sym typeface="Bitter"/>
              </a:rPr>
              <a:t>statues inspired by Buddhism and Hinduism</a:t>
            </a:r>
            <a:endParaRPr/>
          </a:p>
        </p:txBody>
      </p:sp>
      <p:sp>
        <p:nvSpPr>
          <p:cNvPr descr="preencoded.png" id="1025" name="Google Shape;1025;p52"/>
          <p:cNvSpPr/>
          <p:nvPr/>
        </p:nvSpPr>
        <p:spPr>
          <a:xfrm>
            <a:off x="9317536" y="2188216"/>
            <a:ext cx="7998047" cy="4942999"/>
          </a:xfrm>
          <a:custGeom>
            <a:rect b="b" l="l" r="r" t="t"/>
            <a:pathLst>
              <a:path extrusionOk="0" h="6590665" w="10664063">
                <a:moveTo>
                  <a:pt x="0" y="0"/>
                </a:moveTo>
                <a:lnTo>
                  <a:pt x="10664063" y="0"/>
                </a:lnTo>
                <a:lnTo>
                  <a:pt x="10664063" y="6590665"/>
                </a:lnTo>
                <a:lnTo>
                  <a:pt x="0" y="6590665"/>
                </a:lnTo>
                <a:lnTo>
                  <a:pt x="0" y="0"/>
                </a:lnTo>
                <a:close/>
              </a:path>
            </a:pathLst>
          </a:custGeom>
          <a:blipFill rotWithShape="1">
            <a:blip r:embed="rId4">
              <a:alphaModFix/>
            </a:blip>
            <a:stretch>
              <a:fillRect b="0" l="-14" r="-13" t="0"/>
            </a:stretch>
          </a:blipFill>
          <a:ln>
            <a:noFill/>
          </a:ln>
        </p:spPr>
      </p:sp>
      <p:sp>
        <p:nvSpPr>
          <p:cNvPr id="1026" name="Google Shape;1026;p52"/>
          <p:cNvSpPr txBox="1"/>
          <p:nvPr/>
        </p:nvSpPr>
        <p:spPr>
          <a:xfrm>
            <a:off x="10909516" y="7459418"/>
            <a:ext cx="4814069" cy="461165"/>
          </a:xfrm>
          <a:prstGeom prst="rect">
            <a:avLst/>
          </a:prstGeom>
          <a:noFill/>
          <a:ln>
            <a:noFill/>
          </a:ln>
        </p:spPr>
        <p:txBody>
          <a:bodyPr anchorCtr="0" anchor="t" bIns="0" lIns="0" spcFirstLastPara="1" rIns="0" wrap="square" tIns="0">
            <a:spAutoFit/>
          </a:bodyPr>
          <a:lstStyle/>
          <a:p>
            <a:pPr indent="0" lvl="0" marL="0" marR="0" rtl="0" algn="ctr">
              <a:lnSpc>
                <a:spcPct val="125616"/>
              </a:lnSpc>
              <a:spcBef>
                <a:spcPts val="0"/>
              </a:spcBef>
              <a:spcAft>
                <a:spcPts val="0"/>
              </a:spcAft>
              <a:buNone/>
            </a:pPr>
            <a:r>
              <a:rPr b="1" i="0" lang="en-US" sz="2799" u="none" cap="none" strike="noStrike">
                <a:solidFill>
                  <a:srgbClr val="000000"/>
                </a:solidFill>
                <a:latin typeface="Bitter"/>
                <a:ea typeface="Bitter"/>
                <a:cs typeface="Bitter"/>
                <a:sym typeface="Bitter"/>
              </a:rPr>
              <a:t>Thai-Lao Friendship Bridge</a:t>
            </a:r>
            <a:endParaRPr/>
          </a:p>
        </p:txBody>
      </p:sp>
      <p:sp>
        <p:nvSpPr>
          <p:cNvPr id="1027" name="Google Shape;1027;p52"/>
          <p:cNvSpPr txBox="1"/>
          <p:nvPr/>
        </p:nvSpPr>
        <p:spPr>
          <a:xfrm>
            <a:off x="9317536" y="7984036"/>
            <a:ext cx="7998028" cy="860425"/>
          </a:xfrm>
          <a:prstGeom prst="rect">
            <a:avLst/>
          </a:prstGeom>
          <a:noFill/>
          <a:ln>
            <a:noFill/>
          </a:ln>
        </p:spPr>
        <p:txBody>
          <a:bodyPr anchorCtr="0" anchor="t" bIns="0" lIns="0" spcFirstLastPara="1" rIns="0" wrap="square" tIns="0">
            <a:spAutoFit/>
          </a:bodyPr>
          <a:lstStyle/>
          <a:p>
            <a:pPr indent="0" lvl="0" marL="0" marR="0" rtl="0" algn="ctr">
              <a:lnSpc>
                <a:spcPct val="160036"/>
              </a:lnSpc>
              <a:spcBef>
                <a:spcPts val="0"/>
              </a:spcBef>
              <a:spcAft>
                <a:spcPts val="0"/>
              </a:spcAft>
              <a:buNone/>
            </a:pPr>
            <a:r>
              <a:rPr b="0" i="0" lang="en-US" sz="2187" u="none" cap="none" strike="noStrike">
                <a:solidFill>
                  <a:srgbClr val="000000"/>
                </a:solidFill>
                <a:latin typeface="Bitter"/>
                <a:ea typeface="Bitter"/>
                <a:cs typeface="Bitter"/>
                <a:sym typeface="Bitter"/>
              </a:rPr>
              <a:t>An important landmark connecting Thailand</a:t>
            </a:r>
            <a:endParaRPr/>
          </a:p>
          <a:p>
            <a:pPr indent="0" lvl="0" marL="0" marR="0" rtl="0" algn="ctr">
              <a:lnSpc>
                <a:spcPct val="160036"/>
              </a:lnSpc>
              <a:spcBef>
                <a:spcPts val="0"/>
              </a:spcBef>
              <a:spcAft>
                <a:spcPts val="0"/>
              </a:spcAft>
              <a:buNone/>
            </a:pPr>
            <a:r>
              <a:rPr b="0" i="0" lang="en-US" sz="2187" u="none" cap="none" strike="noStrike">
                <a:solidFill>
                  <a:srgbClr val="000000"/>
                </a:solidFill>
                <a:latin typeface="Bitter"/>
                <a:ea typeface="Bitter"/>
                <a:cs typeface="Bitter"/>
                <a:sym typeface="Bitter"/>
              </a:rPr>
              <a:t>and Laos across the Mekong River</a:t>
            </a:r>
            <a:endParaRPr/>
          </a:p>
        </p:txBody>
      </p:sp>
      <p:sp>
        <p:nvSpPr>
          <p:cNvPr id="1028" name="Google Shape;1028;p52"/>
          <p:cNvSpPr txBox="1"/>
          <p:nvPr/>
        </p:nvSpPr>
        <p:spPr>
          <a:xfrm>
            <a:off x="972445" y="9223772"/>
            <a:ext cx="16343109" cy="412852"/>
          </a:xfrm>
          <a:prstGeom prst="rect">
            <a:avLst/>
          </a:prstGeom>
          <a:noFill/>
          <a:ln>
            <a:noFill/>
          </a:ln>
        </p:spPr>
        <p:txBody>
          <a:bodyPr anchorCtr="0" anchor="t" bIns="0" lIns="0" spcFirstLastPara="1" rIns="0" wrap="square" tIns="0">
            <a:spAutoFit/>
          </a:bodyPr>
          <a:lstStyle/>
          <a:p>
            <a:pPr indent="0" lvl="0" marL="0" marR="0" rtl="0" algn="l">
              <a:lnSpc>
                <a:spcPct val="157142"/>
              </a:lnSpc>
              <a:spcBef>
                <a:spcPts val="0"/>
              </a:spcBef>
              <a:spcAft>
                <a:spcPts val="0"/>
              </a:spcAft>
              <a:buNone/>
            </a:pPr>
            <a:r>
              <a:rPr b="0" i="0" lang="en-US" sz="1750" u="none" cap="none" strike="noStrike">
                <a:solidFill>
                  <a:srgbClr val="000000"/>
                </a:solidFill>
                <a:latin typeface="Bitter"/>
                <a:ea typeface="Bitter"/>
                <a:cs typeface="Bitter"/>
                <a:sym typeface="Bitter"/>
              </a:rPr>
              <a:t>Photo credit: Diwerent, Jim Holmes/AusAID</a:t>
            </a:r>
            <a:endParaRPr/>
          </a:p>
        </p:txBody>
      </p:sp>
      <p:sp>
        <p:nvSpPr>
          <p:cNvPr descr="preencoded.png" id="1029" name="Google Shape;1029;p52"/>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37" name="Shape 1037"/>
        <p:cNvGrpSpPr/>
        <p:nvPr/>
      </p:nvGrpSpPr>
      <p:grpSpPr>
        <a:xfrm>
          <a:off x="0" y="0"/>
          <a:ext cx="0" cy="0"/>
          <a:chOff x="0" y="0"/>
          <a:chExt cx="0" cy="0"/>
        </a:xfrm>
      </p:grpSpPr>
      <p:sp>
        <p:nvSpPr>
          <p:cNvPr id="1038" name="Google Shape;1038;p53"/>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1039" name="Google Shape;1039;p53"/>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1040" name="Google Shape;1040;p53"/>
          <p:cNvSpPr/>
          <p:nvPr/>
        </p:nvSpPr>
        <p:spPr>
          <a:xfrm>
            <a:off x="0" y="0"/>
            <a:ext cx="7543800" cy="10288809"/>
          </a:xfrm>
          <a:custGeom>
            <a:rect b="b" l="l" r="r" t="t"/>
            <a:pathLst>
              <a:path extrusionOk="0" h="13718412" w="10058400">
                <a:moveTo>
                  <a:pt x="0" y="0"/>
                </a:moveTo>
                <a:lnTo>
                  <a:pt x="10058400" y="0"/>
                </a:lnTo>
                <a:lnTo>
                  <a:pt x="10058400" y="13718412"/>
                </a:lnTo>
                <a:lnTo>
                  <a:pt x="0" y="13718412"/>
                </a:lnTo>
                <a:lnTo>
                  <a:pt x="0" y="0"/>
                </a:lnTo>
                <a:close/>
              </a:path>
            </a:pathLst>
          </a:custGeom>
          <a:blipFill rotWithShape="1">
            <a:blip r:embed="rId3">
              <a:alphaModFix/>
            </a:blip>
            <a:stretch>
              <a:fillRect b="0" l="-8" r="-8" t="0"/>
            </a:stretch>
          </a:blipFill>
          <a:ln>
            <a:noFill/>
          </a:ln>
        </p:spPr>
      </p:sp>
      <p:sp>
        <p:nvSpPr>
          <p:cNvPr id="1041" name="Google Shape;1041;p53"/>
          <p:cNvSpPr txBox="1"/>
          <p:nvPr/>
        </p:nvSpPr>
        <p:spPr>
          <a:xfrm>
            <a:off x="7815710" y="1611459"/>
            <a:ext cx="2364804" cy="861407"/>
          </a:xfrm>
          <a:prstGeom prst="rect">
            <a:avLst/>
          </a:prstGeom>
          <a:noFill/>
          <a:ln>
            <a:noFill/>
          </a:ln>
        </p:spPr>
        <p:txBody>
          <a:bodyPr anchorCtr="0" anchor="t" bIns="0" lIns="0" spcFirstLastPara="1" rIns="0" wrap="square" tIns="0">
            <a:spAutoFit/>
          </a:bodyPr>
          <a:lstStyle/>
          <a:p>
            <a:pPr indent="0" lvl="0" marL="0" marR="0" rtl="0" algn="l">
              <a:lnSpc>
                <a:spcPct val="124427"/>
              </a:lnSpc>
              <a:spcBef>
                <a:spcPts val="0"/>
              </a:spcBef>
              <a:spcAft>
                <a:spcPts val="0"/>
              </a:spcAft>
              <a:buNone/>
            </a:pPr>
            <a:r>
              <a:rPr b="1" i="0" lang="en-US" sz="5199" u="none" cap="none" strike="noStrike">
                <a:solidFill>
                  <a:srgbClr val="253A7E"/>
                </a:solidFill>
                <a:latin typeface="Bitter"/>
                <a:ea typeface="Bitter"/>
                <a:cs typeface="Bitter"/>
                <a:sym typeface="Bitter"/>
              </a:rPr>
              <a:t>Phuket</a:t>
            </a:r>
            <a:endParaRPr/>
          </a:p>
        </p:txBody>
      </p:sp>
      <p:sp>
        <p:nvSpPr>
          <p:cNvPr id="1042" name="Google Shape;1042;p53"/>
          <p:cNvSpPr txBox="1"/>
          <p:nvPr/>
        </p:nvSpPr>
        <p:spPr>
          <a:xfrm>
            <a:off x="7815710" y="3047058"/>
            <a:ext cx="4346972" cy="4471988"/>
          </a:xfrm>
          <a:prstGeom prst="rect">
            <a:avLst/>
          </a:prstGeom>
          <a:noFill/>
          <a:ln>
            <a:noFill/>
          </a:ln>
        </p:spPr>
        <p:txBody>
          <a:bodyPr anchorCtr="0" anchor="t" bIns="0" lIns="0" spcFirstLastPara="1" rIns="0" wrap="square" tIns="0">
            <a:spAutoFit/>
          </a:bodyPr>
          <a:lstStyle/>
          <a:p>
            <a:pPr indent="0" lvl="0" marL="0" marR="0" rtl="0" algn="l">
              <a:lnSpc>
                <a:spcPct val="158168"/>
              </a:lnSpc>
              <a:spcBef>
                <a:spcPts val="0"/>
              </a:spcBef>
              <a:spcAft>
                <a:spcPts val="0"/>
              </a:spcAft>
              <a:buNone/>
            </a:pPr>
            <a:r>
              <a:rPr b="0" i="0" lang="en-US" sz="2687" u="none" cap="none" strike="noStrike">
                <a:solidFill>
                  <a:srgbClr val="000000"/>
                </a:solidFill>
                <a:latin typeface="Bitter"/>
                <a:ea typeface="Bitter"/>
                <a:cs typeface="Bitter"/>
                <a:sym typeface="Bitter"/>
              </a:rPr>
              <a:t>Thailand’s largest island, Phuket is a world-renowned tourist destination. Surrounded by the Andaman Sea, it offers crystal-clear waters, numerous luxury resorts, and famous spots.</a:t>
            </a:r>
            <a:endParaRPr/>
          </a:p>
        </p:txBody>
      </p:sp>
      <p:sp>
        <p:nvSpPr>
          <p:cNvPr id="1043" name="Google Shape;1043;p53"/>
          <p:cNvSpPr txBox="1"/>
          <p:nvPr/>
        </p:nvSpPr>
        <p:spPr>
          <a:xfrm>
            <a:off x="12839852" y="2272608"/>
            <a:ext cx="4499820" cy="1073150"/>
          </a:xfrm>
          <a:prstGeom prst="rect">
            <a:avLst/>
          </a:prstGeom>
          <a:noFill/>
          <a:ln>
            <a:noFill/>
          </a:ln>
        </p:spPr>
        <p:txBody>
          <a:bodyPr anchorCtr="0" anchor="t" bIns="0" lIns="0" spcFirstLastPara="1" rIns="0" wrap="square" tIns="0">
            <a:spAutoFit/>
          </a:bodyPr>
          <a:lstStyle/>
          <a:p>
            <a:pPr indent="0" lvl="0" marL="0" marR="0" rtl="0" algn="ctr">
              <a:lnSpc>
                <a:spcPct val="125478"/>
              </a:lnSpc>
              <a:spcBef>
                <a:spcPts val="0"/>
              </a:spcBef>
              <a:spcAft>
                <a:spcPts val="0"/>
              </a:spcAft>
              <a:buNone/>
            </a:pPr>
            <a:r>
              <a:rPr b="1" i="0" lang="en-US" sz="3187" u="none" cap="none" strike="noStrike">
                <a:solidFill>
                  <a:srgbClr val="253A7E"/>
                </a:solidFill>
                <a:latin typeface="Bitter"/>
                <a:ea typeface="Bitter"/>
                <a:cs typeface="Bitter"/>
                <a:sym typeface="Bitter"/>
              </a:rPr>
              <a:t>Where is Phuket province?</a:t>
            </a:r>
            <a:endParaRPr/>
          </a:p>
        </p:txBody>
      </p:sp>
      <p:sp>
        <p:nvSpPr>
          <p:cNvPr descr="preencoded.png" id="1044" name="Google Shape;1044;p53"/>
          <p:cNvSpPr/>
          <p:nvPr/>
        </p:nvSpPr>
        <p:spPr>
          <a:xfrm>
            <a:off x="13683558" y="3625453"/>
            <a:ext cx="2812447" cy="4945094"/>
          </a:xfrm>
          <a:custGeom>
            <a:rect b="b" l="l" r="r" t="t"/>
            <a:pathLst>
              <a:path extrusionOk="0" h="6593459" w="3749929">
                <a:moveTo>
                  <a:pt x="190500" y="0"/>
                </a:moveTo>
                <a:lnTo>
                  <a:pt x="3559429" y="0"/>
                </a:lnTo>
                <a:cubicBezTo>
                  <a:pt x="3664639" y="0"/>
                  <a:pt x="3749929" y="85290"/>
                  <a:pt x="3749929" y="190500"/>
                </a:cubicBezTo>
                <a:lnTo>
                  <a:pt x="3749929" y="6402959"/>
                </a:lnTo>
                <a:cubicBezTo>
                  <a:pt x="3749929" y="6453482"/>
                  <a:pt x="3729858" y="6501937"/>
                  <a:pt x="3694133" y="6537663"/>
                </a:cubicBezTo>
                <a:cubicBezTo>
                  <a:pt x="3658407" y="6573389"/>
                  <a:pt x="3609953" y="6593459"/>
                  <a:pt x="3559429" y="6593459"/>
                </a:cubicBezTo>
                <a:lnTo>
                  <a:pt x="190500" y="6593459"/>
                </a:lnTo>
                <a:cubicBezTo>
                  <a:pt x="139976" y="6593459"/>
                  <a:pt x="91522" y="6573389"/>
                  <a:pt x="55796" y="6537663"/>
                </a:cubicBezTo>
                <a:cubicBezTo>
                  <a:pt x="20070" y="6501937"/>
                  <a:pt x="0" y="6453482"/>
                  <a:pt x="0" y="6402959"/>
                </a:cubicBezTo>
                <a:lnTo>
                  <a:pt x="0" y="190500"/>
                </a:lnTo>
                <a:cubicBezTo>
                  <a:pt x="0" y="85290"/>
                  <a:pt x="85290" y="0"/>
                  <a:pt x="190500" y="0"/>
                </a:cubicBezTo>
                <a:close/>
              </a:path>
            </a:pathLst>
          </a:custGeom>
          <a:blipFill rotWithShape="1">
            <a:blip r:embed="rId4">
              <a:alphaModFix/>
            </a:blip>
            <a:stretch>
              <a:fillRect b="-28" l="0" r="1" t="-28"/>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53"/>
          <p:cNvSpPr txBox="1"/>
          <p:nvPr/>
        </p:nvSpPr>
        <p:spPr>
          <a:xfrm>
            <a:off x="7815710" y="9119445"/>
            <a:ext cx="9514580" cy="416871"/>
          </a:xfrm>
          <a:prstGeom prst="rect">
            <a:avLst/>
          </a:prstGeom>
          <a:noFill/>
          <a:ln>
            <a:noFill/>
          </a:ln>
        </p:spPr>
        <p:txBody>
          <a:bodyPr anchorCtr="0" anchor="t" bIns="0" lIns="0" spcFirstLastPara="1" rIns="0" wrap="square" tIns="0">
            <a:spAutoFit/>
          </a:bodyPr>
          <a:lstStyle/>
          <a:p>
            <a:pPr indent="0" lvl="0" marL="0" marR="0" rtl="0" algn="l">
              <a:lnSpc>
                <a:spcPct val="162951"/>
              </a:lnSpc>
              <a:spcBef>
                <a:spcPts val="0"/>
              </a:spcBef>
              <a:spcAft>
                <a:spcPts val="0"/>
              </a:spcAft>
              <a:buNone/>
            </a:pPr>
            <a:r>
              <a:rPr b="0" i="0" lang="en-US" sz="1687" u="none" cap="none" strike="noStrike">
                <a:solidFill>
                  <a:srgbClr val="000000"/>
                </a:solidFill>
                <a:latin typeface="Bitter"/>
                <a:ea typeface="Bitter"/>
                <a:cs typeface="Bitter"/>
                <a:sym typeface="Bitter"/>
              </a:rPr>
              <a:t>Photo credit: JFTB Real Estate Phuket, NordNordWest</a:t>
            </a:r>
            <a:endParaRPr/>
          </a:p>
        </p:txBody>
      </p:sp>
      <p:sp>
        <p:nvSpPr>
          <p:cNvPr descr="preencoded.png" id="1046" name="Google Shape;1046;p53"/>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54" name="Shape 1054"/>
        <p:cNvGrpSpPr/>
        <p:nvPr/>
      </p:nvGrpSpPr>
      <p:grpSpPr>
        <a:xfrm>
          <a:off x="0" y="0"/>
          <a:ext cx="0" cy="0"/>
          <a:chOff x="0" y="0"/>
          <a:chExt cx="0" cy="0"/>
        </a:xfrm>
      </p:grpSpPr>
      <p:sp>
        <p:nvSpPr>
          <p:cNvPr id="1055" name="Google Shape;1055;p54"/>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1056" name="Google Shape;1056;p54"/>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1057" name="Google Shape;1057;p54"/>
          <p:cNvSpPr txBox="1"/>
          <p:nvPr/>
        </p:nvSpPr>
        <p:spPr>
          <a:xfrm>
            <a:off x="992238" y="803824"/>
            <a:ext cx="7069931" cy="859423"/>
          </a:xfrm>
          <a:prstGeom prst="rect">
            <a:avLst/>
          </a:prstGeom>
          <a:noFill/>
          <a:ln>
            <a:noFill/>
          </a:ln>
        </p:spPr>
        <p:txBody>
          <a:bodyPr anchorCtr="0" anchor="t" bIns="0" lIns="0" spcFirstLastPara="1" rIns="0" wrap="square" tIns="0">
            <a:spAutoFit/>
          </a:bodyPr>
          <a:lstStyle/>
          <a:p>
            <a:pPr indent="0" lvl="0" marL="0" marR="0" rtl="0" algn="l">
              <a:lnSpc>
                <a:spcPct val="124735"/>
              </a:lnSpc>
              <a:spcBef>
                <a:spcPts val="0"/>
              </a:spcBef>
              <a:spcAft>
                <a:spcPts val="0"/>
              </a:spcAft>
              <a:buNone/>
            </a:pPr>
            <a:r>
              <a:rPr b="1" i="0" lang="en-US" sz="5199" u="none" cap="none" strike="noStrike">
                <a:solidFill>
                  <a:srgbClr val="253A7E"/>
                </a:solidFill>
                <a:latin typeface="Bitter"/>
                <a:ea typeface="Bitter"/>
                <a:cs typeface="Bitter"/>
                <a:sym typeface="Bitter"/>
              </a:rPr>
              <a:t>Landmarks in Phuket</a:t>
            </a:r>
            <a:endParaRPr/>
          </a:p>
        </p:txBody>
      </p:sp>
      <p:sp>
        <p:nvSpPr>
          <p:cNvPr descr="preencoded.png" id="1058" name="Google Shape;1058;p54"/>
          <p:cNvSpPr/>
          <p:nvPr/>
        </p:nvSpPr>
        <p:spPr>
          <a:xfrm>
            <a:off x="992238" y="2452983"/>
            <a:ext cx="5233677" cy="3089815"/>
          </a:xfrm>
          <a:custGeom>
            <a:rect b="b" l="l" r="r" t="t"/>
            <a:pathLst>
              <a:path extrusionOk="0" h="3730879" w="6319541">
                <a:moveTo>
                  <a:pt x="181064" y="0"/>
                </a:moveTo>
                <a:lnTo>
                  <a:pt x="6138478" y="0"/>
                </a:lnTo>
                <a:cubicBezTo>
                  <a:pt x="6186499" y="0"/>
                  <a:pt x="6232553" y="19076"/>
                  <a:pt x="6266509" y="53032"/>
                </a:cubicBezTo>
                <a:cubicBezTo>
                  <a:pt x="6300465" y="86988"/>
                  <a:pt x="6319541" y="133043"/>
                  <a:pt x="6319541" y="181064"/>
                </a:cubicBezTo>
                <a:lnTo>
                  <a:pt x="6319541" y="3549815"/>
                </a:lnTo>
                <a:cubicBezTo>
                  <a:pt x="6319541" y="3597836"/>
                  <a:pt x="6300465" y="3643890"/>
                  <a:pt x="6266509" y="3677846"/>
                </a:cubicBezTo>
                <a:cubicBezTo>
                  <a:pt x="6232553" y="3711803"/>
                  <a:pt x="6186499" y="3730879"/>
                  <a:pt x="6138478" y="3730879"/>
                </a:cubicBezTo>
                <a:lnTo>
                  <a:pt x="181064" y="3730879"/>
                </a:lnTo>
                <a:cubicBezTo>
                  <a:pt x="133043" y="3730879"/>
                  <a:pt x="86988" y="3711803"/>
                  <a:pt x="53032" y="3677846"/>
                </a:cubicBezTo>
                <a:cubicBezTo>
                  <a:pt x="19076" y="3643890"/>
                  <a:pt x="0" y="3597836"/>
                  <a:pt x="0" y="3549815"/>
                </a:cubicBezTo>
                <a:lnTo>
                  <a:pt x="0" y="181064"/>
                </a:lnTo>
                <a:cubicBezTo>
                  <a:pt x="0" y="133043"/>
                  <a:pt x="19076" y="86988"/>
                  <a:pt x="53032" y="53032"/>
                </a:cubicBezTo>
                <a:cubicBezTo>
                  <a:pt x="86988" y="19076"/>
                  <a:pt x="133043" y="0"/>
                  <a:pt x="181064" y="0"/>
                </a:cubicBezTo>
                <a:close/>
              </a:path>
            </a:pathLst>
          </a:custGeom>
          <a:blipFill rotWithShape="1">
            <a:blip r:embed="rId3">
              <a:alphaModFix/>
            </a:blip>
            <a:stretch>
              <a:fillRect b="0" l="-2411" r="-2411" t="-1"/>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54"/>
          <p:cNvSpPr txBox="1"/>
          <p:nvPr/>
        </p:nvSpPr>
        <p:spPr>
          <a:xfrm>
            <a:off x="2813113" y="5768802"/>
            <a:ext cx="1332681" cy="426402"/>
          </a:xfrm>
          <a:prstGeom prst="rect">
            <a:avLst/>
          </a:prstGeom>
          <a:noFill/>
          <a:ln>
            <a:noFill/>
          </a:ln>
        </p:spPr>
        <p:txBody>
          <a:bodyPr anchorCtr="0" anchor="t" bIns="0" lIns="0" spcFirstLastPara="1" rIns="0" wrap="square" tIns="0">
            <a:spAutoFit/>
          </a:bodyPr>
          <a:lstStyle/>
          <a:p>
            <a:pPr indent="0" lvl="0" marL="0" marR="0" rtl="0" algn="ctr">
              <a:lnSpc>
                <a:spcPct val="125000"/>
              </a:lnSpc>
              <a:spcBef>
                <a:spcPts val="0"/>
              </a:spcBef>
              <a:spcAft>
                <a:spcPts val="0"/>
              </a:spcAft>
              <a:buNone/>
            </a:pPr>
            <a:r>
              <a:rPr b="1" i="0" lang="en-US" sz="2600" u="none" cap="none" strike="noStrike">
                <a:solidFill>
                  <a:srgbClr val="000000"/>
                </a:solidFill>
                <a:latin typeface="Bitter"/>
                <a:ea typeface="Bitter"/>
                <a:cs typeface="Bitter"/>
                <a:sym typeface="Bitter"/>
              </a:rPr>
              <a:t>Beaches</a:t>
            </a:r>
            <a:endParaRPr/>
          </a:p>
        </p:txBody>
      </p:sp>
      <p:sp>
        <p:nvSpPr>
          <p:cNvPr id="1060" name="Google Shape;1060;p54"/>
          <p:cNvSpPr txBox="1"/>
          <p:nvPr/>
        </p:nvSpPr>
        <p:spPr>
          <a:xfrm>
            <a:off x="992238" y="6267898"/>
            <a:ext cx="4974431" cy="1318532"/>
          </a:xfrm>
          <a:prstGeom prst="rect">
            <a:avLst/>
          </a:prstGeom>
          <a:noFill/>
          <a:ln>
            <a:noFill/>
          </a:ln>
        </p:spPr>
        <p:txBody>
          <a:bodyPr anchorCtr="0" anchor="t" bIns="0" lIns="0" spcFirstLastPara="1" rIns="0" wrap="square" tIns="0">
            <a:spAutoFit/>
          </a:bodyPr>
          <a:lstStyle/>
          <a:p>
            <a:pPr indent="0" lvl="0" marL="0" marR="0" rtl="0" algn="ctr">
              <a:lnSpc>
                <a:spcPct val="162892"/>
              </a:lnSpc>
              <a:spcBef>
                <a:spcPts val="0"/>
              </a:spcBef>
              <a:spcAft>
                <a:spcPts val="0"/>
              </a:spcAft>
              <a:buNone/>
            </a:pPr>
            <a:r>
              <a:rPr b="0" i="0" lang="en-US" sz="2199" u="none" cap="none" strike="noStrike">
                <a:solidFill>
                  <a:srgbClr val="000000"/>
                </a:solidFill>
                <a:latin typeface="Bitter"/>
                <a:ea typeface="Bitter"/>
                <a:cs typeface="Bitter"/>
                <a:sym typeface="Bitter"/>
              </a:rPr>
              <a:t>Beaches such as Patong Beach and Karon Beach are famous for pristine white sand and clear waters.</a:t>
            </a:r>
            <a:endParaRPr/>
          </a:p>
        </p:txBody>
      </p:sp>
      <p:sp>
        <p:nvSpPr>
          <p:cNvPr descr="preencoded.png" id="1061" name="Google Shape;1061;p54"/>
          <p:cNvSpPr/>
          <p:nvPr/>
        </p:nvSpPr>
        <p:spPr>
          <a:xfrm>
            <a:off x="6404793" y="2452983"/>
            <a:ext cx="5478393" cy="3089794"/>
          </a:xfrm>
          <a:custGeom>
            <a:rect b="b" l="l" r="r" t="t"/>
            <a:pathLst>
              <a:path extrusionOk="0" h="3739388" w="6630162">
                <a:moveTo>
                  <a:pt x="172913" y="0"/>
                </a:moveTo>
                <a:lnTo>
                  <a:pt x="6457249" y="0"/>
                </a:lnTo>
                <a:cubicBezTo>
                  <a:pt x="6503108" y="0"/>
                  <a:pt x="6547090" y="18218"/>
                  <a:pt x="6579517" y="50645"/>
                </a:cubicBezTo>
                <a:cubicBezTo>
                  <a:pt x="6611944" y="83072"/>
                  <a:pt x="6630162" y="127053"/>
                  <a:pt x="6630162" y="172913"/>
                </a:cubicBezTo>
                <a:lnTo>
                  <a:pt x="6630162" y="3566475"/>
                </a:lnTo>
                <a:cubicBezTo>
                  <a:pt x="6630162" y="3661972"/>
                  <a:pt x="6552747" y="3739388"/>
                  <a:pt x="6457249" y="3739388"/>
                </a:cubicBezTo>
                <a:lnTo>
                  <a:pt x="172913" y="3739388"/>
                </a:lnTo>
                <a:cubicBezTo>
                  <a:pt x="127053" y="3739388"/>
                  <a:pt x="83072" y="3721171"/>
                  <a:pt x="50645" y="3688743"/>
                </a:cubicBezTo>
                <a:cubicBezTo>
                  <a:pt x="18218" y="3656316"/>
                  <a:pt x="0" y="3612335"/>
                  <a:pt x="0" y="3566475"/>
                </a:cubicBezTo>
                <a:lnTo>
                  <a:pt x="0" y="172913"/>
                </a:lnTo>
                <a:cubicBezTo>
                  <a:pt x="0" y="77416"/>
                  <a:pt x="77416" y="0"/>
                  <a:pt x="172913" y="0"/>
                </a:cubicBezTo>
                <a:close/>
              </a:path>
            </a:pathLst>
          </a:custGeom>
          <a:blipFill rotWithShape="1">
            <a:blip r:embed="rId4">
              <a:alphaModFix/>
            </a:blip>
            <a:stretch>
              <a:fillRect b="0" l="-68" r="-68"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54"/>
          <p:cNvSpPr txBox="1"/>
          <p:nvPr/>
        </p:nvSpPr>
        <p:spPr>
          <a:xfrm>
            <a:off x="7626772" y="5791531"/>
            <a:ext cx="3034457" cy="453708"/>
          </a:xfrm>
          <a:prstGeom prst="rect">
            <a:avLst/>
          </a:prstGeom>
          <a:noFill/>
          <a:ln>
            <a:noFill/>
          </a:ln>
        </p:spPr>
        <p:txBody>
          <a:bodyPr anchorCtr="0" anchor="t" bIns="0" lIns="0" spcFirstLastPara="1" rIns="0" wrap="square" tIns="0">
            <a:spAutoFit/>
          </a:bodyPr>
          <a:lstStyle/>
          <a:p>
            <a:pPr indent="0" lvl="0" marL="0" marR="0" rtl="0" algn="ctr">
              <a:lnSpc>
                <a:spcPct val="125008"/>
              </a:lnSpc>
              <a:spcBef>
                <a:spcPts val="0"/>
              </a:spcBef>
              <a:spcAft>
                <a:spcPts val="0"/>
              </a:spcAft>
              <a:buNone/>
            </a:pPr>
            <a:r>
              <a:rPr b="1" i="0" lang="en-US" sz="2799" u="none" cap="none" strike="noStrike">
                <a:solidFill>
                  <a:srgbClr val="000000"/>
                </a:solidFill>
                <a:latin typeface="Bitter"/>
                <a:ea typeface="Bitter"/>
                <a:cs typeface="Bitter"/>
                <a:sym typeface="Bitter"/>
              </a:rPr>
              <a:t>Old Phuket Town</a:t>
            </a:r>
            <a:endParaRPr/>
          </a:p>
        </p:txBody>
      </p:sp>
      <p:sp>
        <p:nvSpPr>
          <p:cNvPr id="1063" name="Google Shape;1063;p54"/>
          <p:cNvSpPr txBox="1"/>
          <p:nvPr/>
        </p:nvSpPr>
        <p:spPr>
          <a:xfrm>
            <a:off x="6667948" y="6273902"/>
            <a:ext cx="4972641" cy="1318532"/>
          </a:xfrm>
          <a:prstGeom prst="rect">
            <a:avLst/>
          </a:prstGeom>
          <a:noFill/>
          <a:ln>
            <a:noFill/>
          </a:ln>
        </p:spPr>
        <p:txBody>
          <a:bodyPr anchorCtr="0" anchor="t" bIns="0" lIns="0" spcFirstLastPara="1" rIns="0" wrap="square" tIns="0">
            <a:spAutoFit/>
          </a:bodyPr>
          <a:lstStyle/>
          <a:p>
            <a:pPr indent="0" lvl="0" marL="0" marR="0" rtl="0" algn="ctr">
              <a:lnSpc>
                <a:spcPct val="162892"/>
              </a:lnSpc>
              <a:spcBef>
                <a:spcPts val="0"/>
              </a:spcBef>
              <a:spcAft>
                <a:spcPts val="0"/>
              </a:spcAft>
              <a:buNone/>
            </a:pPr>
            <a:r>
              <a:rPr b="0" i="0" lang="en-US" sz="2199" u="none" cap="none" strike="noStrike">
                <a:solidFill>
                  <a:srgbClr val="000000"/>
                </a:solidFill>
                <a:latin typeface="Bitter"/>
                <a:ea typeface="Bitter"/>
                <a:cs typeface="Bitter"/>
                <a:sym typeface="Bitter"/>
              </a:rPr>
              <a:t>Features Sino-Portuguese architecture and rich cultural heritage.</a:t>
            </a:r>
            <a:endParaRPr/>
          </a:p>
        </p:txBody>
      </p:sp>
      <p:sp>
        <p:nvSpPr>
          <p:cNvPr descr="preencoded.png" id="1064" name="Google Shape;1064;p54"/>
          <p:cNvSpPr/>
          <p:nvPr/>
        </p:nvSpPr>
        <p:spPr>
          <a:xfrm>
            <a:off x="12064182" y="2452983"/>
            <a:ext cx="5195099" cy="3109676"/>
          </a:xfrm>
          <a:custGeom>
            <a:rect b="b" l="l" r="r" t="t"/>
            <a:pathLst>
              <a:path extrusionOk="0" h="3712718" w="6202554">
                <a:moveTo>
                  <a:pt x="182342" y="0"/>
                </a:moveTo>
                <a:lnTo>
                  <a:pt x="6020212" y="0"/>
                </a:lnTo>
                <a:cubicBezTo>
                  <a:pt x="6068572" y="0"/>
                  <a:pt x="6114951" y="19211"/>
                  <a:pt x="6149147" y="53407"/>
                </a:cubicBezTo>
                <a:cubicBezTo>
                  <a:pt x="6183343" y="87602"/>
                  <a:pt x="6202554" y="133982"/>
                  <a:pt x="6202554" y="182342"/>
                </a:cubicBezTo>
                <a:lnTo>
                  <a:pt x="6202554" y="3530376"/>
                </a:lnTo>
                <a:cubicBezTo>
                  <a:pt x="6202554" y="3631081"/>
                  <a:pt x="6120916" y="3712718"/>
                  <a:pt x="6020212" y="3712718"/>
                </a:cubicBezTo>
                <a:lnTo>
                  <a:pt x="182342" y="3712718"/>
                </a:lnTo>
                <a:cubicBezTo>
                  <a:pt x="81637" y="3712718"/>
                  <a:pt x="0" y="3631081"/>
                  <a:pt x="0" y="3530376"/>
                </a:cubicBezTo>
                <a:lnTo>
                  <a:pt x="0" y="182342"/>
                </a:lnTo>
                <a:cubicBezTo>
                  <a:pt x="0" y="81637"/>
                  <a:pt x="81637" y="0"/>
                  <a:pt x="182342" y="0"/>
                </a:cubicBezTo>
                <a:close/>
              </a:path>
            </a:pathLst>
          </a:custGeom>
          <a:blipFill rotWithShape="1">
            <a:blip r:embed="rId5">
              <a:alphaModFix/>
            </a:blip>
            <a:stretch>
              <a:fillRect b="-1" l="-3503" r="-3503"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54"/>
          <p:cNvSpPr txBox="1"/>
          <p:nvPr/>
        </p:nvSpPr>
        <p:spPr>
          <a:xfrm>
            <a:off x="13415510" y="5768802"/>
            <a:ext cx="2825353" cy="453708"/>
          </a:xfrm>
          <a:prstGeom prst="rect">
            <a:avLst/>
          </a:prstGeom>
          <a:noFill/>
          <a:ln>
            <a:noFill/>
          </a:ln>
        </p:spPr>
        <p:txBody>
          <a:bodyPr anchorCtr="0" anchor="t" bIns="0" lIns="0" spcFirstLastPara="1" rIns="0" wrap="square" tIns="0">
            <a:spAutoFit/>
          </a:bodyPr>
          <a:lstStyle/>
          <a:p>
            <a:pPr indent="0" lvl="0" marL="0" marR="0" rtl="0" algn="ctr">
              <a:lnSpc>
                <a:spcPct val="125008"/>
              </a:lnSpc>
              <a:spcBef>
                <a:spcPts val="0"/>
              </a:spcBef>
              <a:spcAft>
                <a:spcPts val="0"/>
              </a:spcAft>
              <a:buNone/>
            </a:pPr>
            <a:r>
              <a:rPr b="1" i="0" lang="en-US" sz="2799" u="none" cap="none" strike="noStrike">
                <a:solidFill>
                  <a:srgbClr val="000000"/>
                </a:solidFill>
                <a:latin typeface="Bitter"/>
                <a:ea typeface="Bitter"/>
                <a:cs typeface="Bitter"/>
                <a:sym typeface="Bitter"/>
              </a:rPr>
              <a:t>Luxury Tourism</a:t>
            </a:r>
            <a:endParaRPr/>
          </a:p>
        </p:txBody>
      </p:sp>
      <p:sp>
        <p:nvSpPr>
          <p:cNvPr id="1066" name="Google Shape;1066;p54"/>
          <p:cNvSpPr txBox="1"/>
          <p:nvPr/>
        </p:nvSpPr>
        <p:spPr>
          <a:xfrm>
            <a:off x="12341866" y="6254353"/>
            <a:ext cx="4972641" cy="870937"/>
          </a:xfrm>
          <a:prstGeom prst="rect">
            <a:avLst/>
          </a:prstGeom>
          <a:noFill/>
          <a:ln>
            <a:noFill/>
          </a:ln>
        </p:spPr>
        <p:txBody>
          <a:bodyPr anchorCtr="0" anchor="t" bIns="0" lIns="0" spcFirstLastPara="1" rIns="0" wrap="square" tIns="0">
            <a:spAutoFit/>
          </a:bodyPr>
          <a:lstStyle/>
          <a:p>
            <a:pPr indent="0" lvl="0" marL="0" marR="0" rtl="0" algn="ctr">
              <a:lnSpc>
                <a:spcPct val="162846"/>
              </a:lnSpc>
              <a:spcBef>
                <a:spcPts val="0"/>
              </a:spcBef>
              <a:spcAft>
                <a:spcPts val="0"/>
              </a:spcAft>
              <a:buNone/>
            </a:pPr>
            <a:r>
              <a:rPr b="0" i="0" lang="en-US" sz="2199" u="none" cap="none" strike="noStrike">
                <a:solidFill>
                  <a:srgbClr val="000000"/>
                </a:solidFill>
                <a:latin typeface="Bitter"/>
                <a:ea typeface="Bitter"/>
                <a:cs typeface="Bitter"/>
                <a:sym typeface="Bitter"/>
              </a:rPr>
              <a:t>Home to high-end resorts and</a:t>
            </a:r>
            <a:endParaRPr/>
          </a:p>
          <a:p>
            <a:pPr indent="0" lvl="0" marL="0" marR="0" rtl="0" algn="ctr">
              <a:lnSpc>
                <a:spcPct val="162892"/>
              </a:lnSpc>
              <a:spcBef>
                <a:spcPts val="0"/>
              </a:spcBef>
              <a:spcAft>
                <a:spcPts val="0"/>
              </a:spcAft>
              <a:buNone/>
            </a:pPr>
            <a:r>
              <a:rPr b="0" i="0" lang="en-US" sz="2199" u="none" cap="none" strike="noStrike">
                <a:solidFill>
                  <a:srgbClr val="000000"/>
                </a:solidFill>
                <a:latin typeface="Bitter"/>
                <a:ea typeface="Bitter"/>
                <a:cs typeface="Bitter"/>
                <a:sym typeface="Bitter"/>
              </a:rPr>
              <a:t>a popular destination for yachts.</a:t>
            </a:r>
            <a:endParaRPr/>
          </a:p>
        </p:txBody>
      </p:sp>
      <p:sp>
        <p:nvSpPr>
          <p:cNvPr id="1067" name="Google Shape;1067;p54"/>
          <p:cNvSpPr txBox="1"/>
          <p:nvPr/>
        </p:nvSpPr>
        <p:spPr>
          <a:xfrm>
            <a:off x="992238" y="8943680"/>
            <a:ext cx="16303523" cy="317046"/>
          </a:xfrm>
          <a:prstGeom prst="rect">
            <a:avLst/>
          </a:prstGeom>
          <a:noFill/>
          <a:ln>
            <a:noFill/>
          </a:ln>
        </p:spPr>
        <p:txBody>
          <a:bodyPr anchorCtr="0" anchor="t" bIns="0" lIns="0" spcFirstLastPara="1" rIns="0" wrap="square" tIns="0">
            <a:spAutoFit/>
          </a:bodyPr>
          <a:lstStyle/>
          <a:p>
            <a:pPr indent="0" lvl="0" marL="0" marR="0" rtl="0" algn="l">
              <a:lnSpc>
                <a:spcPct val="162823"/>
              </a:lnSpc>
              <a:spcBef>
                <a:spcPts val="0"/>
              </a:spcBef>
              <a:spcAft>
                <a:spcPts val="0"/>
              </a:spcAft>
              <a:buNone/>
            </a:pPr>
            <a:r>
              <a:rPr b="0" i="0" lang="en-US" sz="1700" u="none" cap="none" strike="noStrike">
                <a:solidFill>
                  <a:srgbClr val="000000"/>
                </a:solidFill>
                <a:latin typeface="Bitter"/>
                <a:ea typeface="Bitter"/>
                <a:cs typeface="Bitter"/>
                <a:sym typeface="Bitter"/>
              </a:rPr>
              <a:t>Photo credit: Phuket Elephant Nature Reserve, Global Galivanting, World's Best Luxury Hotels</a:t>
            </a:r>
            <a:endParaRPr/>
          </a:p>
        </p:txBody>
      </p:sp>
      <p:sp>
        <p:nvSpPr>
          <p:cNvPr descr="preencoded.png" id="1068" name="Google Shape;1068;p54"/>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6">
              <a:alphaModFix/>
            </a:blip>
            <a:stretch>
              <a:fillRect b="-186" l="0" r="-3" t="-179"/>
            </a:stretch>
          </a:blipFill>
          <a:ln>
            <a:noFill/>
          </a:ln>
        </p:spPr>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76" name="Shape 1076"/>
        <p:cNvGrpSpPr/>
        <p:nvPr/>
      </p:nvGrpSpPr>
      <p:grpSpPr>
        <a:xfrm>
          <a:off x="0" y="0"/>
          <a:ext cx="0" cy="0"/>
          <a:chOff x="0" y="0"/>
          <a:chExt cx="0" cy="0"/>
        </a:xfrm>
      </p:grpSpPr>
      <p:sp>
        <p:nvSpPr>
          <p:cNvPr id="1077" name="Google Shape;1077;p55"/>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1078" name="Google Shape;1078;p55"/>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1079" name="Google Shape;1079;p55"/>
          <p:cNvSpPr/>
          <p:nvPr/>
        </p:nvSpPr>
        <p:spPr>
          <a:xfrm>
            <a:off x="8229600" y="0"/>
            <a:ext cx="10058400" cy="10287000"/>
          </a:xfrm>
          <a:custGeom>
            <a:rect b="b" l="l" r="r" t="t"/>
            <a:pathLst>
              <a:path extrusionOk="0" h="13716000" w="13411200">
                <a:moveTo>
                  <a:pt x="0" y="0"/>
                </a:moveTo>
                <a:lnTo>
                  <a:pt x="13411200" y="0"/>
                </a:lnTo>
                <a:lnTo>
                  <a:pt x="13411200" y="13716000"/>
                </a:lnTo>
                <a:lnTo>
                  <a:pt x="0" y="13716000"/>
                </a:lnTo>
                <a:lnTo>
                  <a:pt x="0" y="0"/>
                </a:lnTo>
                <a:close/>
              </a:path>
            </a:pathLst>
          </a:custGeom>
          <a:blipFill rotWithShape="1">
            <a:blip r:embed="rId3">
              <a:alphaModFix/>
            </a:blip>
            <a:stretch>
              <a:fillRect b="0" l="0" r="0" t="0"/>
            </a:stretch>
          </a:blipFill>
          <a:ln>
            <a:noFill/>
          </a:ln>
        </p:spPr>
      </p:sp>
      <p:sp>
        <p:nvSpPr>
          <p:cNvPr id="1080" name="Google Shape;1080;p55"/>
          <p:cNvSpPr txBox="1"/>
          <p:nvPr/>
        </p:nvSpPr>
        <p:spPr>
          <a:xfrm>
            <a:off x="992238" y="1451428"/>
            <a:ext cx="1829246" cy="859423"/>
          </a:xfrm>
          <a:prstGeom prst="rect">
            <a:avLst/>
          </a:prstGeom>
          <a:noFill/>
          <a:ln>
            <a:noFill/>
          </a:ln>
        </p:spPr>
        <p:txBody>
          <a:bodyPr anchorCtr="0" anchor="t" bIns="0" lIns="0" spcFirstLastPara="1" rIns="0" wrap="square" tIns="0">
            <a:spAutoFit/>
          </a:bodyPr>
          <a:lstStyle/>
          <a:p>
            <a:pPr indent="0" lvl="0" marL="0" marR="0" rtl="0" algn="l">
              <a:lnSpc>
                <a:spcPct val="124735"/>
              </a:lnSpc>
              <a:spcBef>
                <a:spcPts val="0"/>
              </a:spcBef>
              <a:spcAft>
                <a:spcPts val="0"/>
              </a:spcAft>
              <a:buNone/>
            </a:pPr>
            <a:r>
              <a:rPr b="1" i="0" lang="en-US" sz="5199" u="none" cap="none" strike="noStrike">
                <a:solidFill>
                  <a:srgbClr val="253A7E"/>
                </a:solidFill>
                <a:latin typeface="Bitter"/>
                <a:ea typeface="Bitter"/>
                <a:cs typeface="Bitter"/>
                <a:sym typeface="Bitter"/>
              </a:rPr>
              <a:t>Krabi</a:t>
            </a:r>
            <a:endParaRPr/>
          </a:p>
        </p:txBody>
      </p:sp>
      <p:sp>
        <p:nvSpPr>
          <p:cNvPr id="1081" name="Google Shape;1081;p55"/>
          <p:cNvSpPr txBox="1"/>
          <p:nvPr/>
        </p:nvSpPr>
        <p:spPr>
          <a:xfrm>
            <a:off x="992238" y="2348951"/>
            <a:ext cx="7159523" cy="1456134"/>
          </a:xfrm>
          <a:prstGeom prst="rect">
            <a:avLst/>
          </a:prstGeom>
          <a:noFill/>
          <a:ln>
            <a:noFill/>
          </a:ln>
        </p:spPr>
        <p:txBody>
          <a:bodyPr anchorCtr="0" anchor="t" bIns="0" lIns="0" spcFirstLastPara="1" rIns="0" wrap="square" tIns="0">
            <a:spAutoFit/>
          </a:bodyPr>
          <a:lstStyle/>
          <a:p>
            <a:pPr indent="0" lvl="0" marL="0" marR="0" rtl="0" algn="l">
              <a:lnSpc>
                <a:spcPct val="162871"/>
              </a:lnSpc>
              <a:spcBef>
                <a:spcPts val="0"/>
              </a:spcBef>
              <a:spcAft>
                <a:spcPts val="0"/>
              </a:spcAft>
              <a:buNone/>
            </a:pPr>
            <a:r>
              <a:rPr b="0" i="0" lang="en-US" sz="2187" u="none" cap="none" strike="noStrike">
                <a:solidFill>
                  <a:srgbClr val="000000"/>
                </a:solidFill>
                <a:latin typeface="Bitter"/>
                <a:ea typeface="Bitter"/>
                <a:cs typeface="Bitter"/>
                <a:sym typeface="Bitter"/>
              </a:rPr>
              <a:t>Another province on the Andaman Sea coast, Krabi is well-known for its stunning limestone cliffs, clear turquoise waters, and magnificent beaches.</a:t>
            </a:r>
            <a:endParaRPr/>
          </a:p>
        </p:txBody>
      </p:sp>
      <p:sp>
        <p:nvSpPr>
          <p:cNvPr id="1082" name="Google Shape;1082;p55"/>
          <p:cNvSpPr txBox="1"/>
          <p:nvPr/>
        </p:nvSpPr>
        <p:spPr>
          <a:xfrm>
            <a:off x="2449859" y="3919385"/>
            <a:ext cx="4244283" cy="461962"/>
          </a:xfrm>
          <a:prstGeom prst="rect">
            <a:avLst/>
          </a:prstGeom>
          <a:noFill/>
          <a:ln>
            <a:noFill/>
          </a:ln>
        </p:spPr>
        <p:txBody>
          <a:bodyPr anchorCtr="0" anchor="t" bIns="0" lIns="0" spcFirstLastPara="1" rIns="0" wrap="square" tIns="0">
            <a:spAutoFit/>
          </a:bodyPr>
          <a:lstStyle/>
          <a:p>
            <a:pPr indent="0" lvl="0" marL="0" marR="0" rtl="0" algn="l">
              <a:lnSpc>
                <a:spcPct val="124981"/>
              </a:lnSpc>
              <a:spcBef>
                <a:spcPts val="0"/>
              </a:spcBef>
              <a:spcAft>
                <a:spcPts val="0"/>
              </a:spcAft>
              <a:buNone/>
            </a:pPr>
            <a:r>
              <a:rPr b="1" i="0" lang="en-US" sz="2750" u="none" cap="none" strike="noStrike">
                <a:solidFill>
                  <a:srgbClr val="253A7E"/>
                </a:solidFill>
                <a:latin typeface="Bitter"/>
                <a:ea typeface="Bitter"/>
                <a:cs typeface="Bitter"/>
                <a:sym typeface="Bitter"/>
              </a:rPr>
              <a:t>Where is Krabi province? </a:t>
            </a:r>
            <a:endParaRPr/>
          </a:p>
        </p:txBody>
      </p:sp>
      <p:sp>
        <p:nvSpPr>
          <p:cNvPr descr="preencoded.png" id="1083" name="Google Shape;1083;p55"/>
          <p:cNvSpPr/>
          <p:nvPr/>
        </p:nvSpPr>
        <p:spPr>
          <a:xfrm>
            <a:off x="3297152" y="4515304"/>
            <a:ext cx="2478369" cy="4361880"/>
          </a:xfrm>
          <a:custGeom>
            <a:rect b="b" l="l" r="r" t="t"/>
            <a:pathLst>
              <a:path extrusionOk="0" h="5285740" w="3003296">
                <a:moveTo>
                  <a:pt x="173136" y="0"/>
                </a:moveTo>
                <a:lnTo>
                  <a:pt x="2830160" y="0"/>
                </a:lnTo>
                <a:cubicBezTo>
                  <a:pt x="2925780" y="0"/>
                  <a:pt x="3003296" y="77516"/>
                  <a:pt x="3003296" y="173136"/>
                </a:cubicBezTo>
                <a:lnTo>
                  <a:pt x="3003296" y="5112604"/>
                </a:lnTo>
                <a:cubicBezTo>
                  <a:pt x="3003296" y="5208224"/>
                  <a:pt x="2925780" y="5285740"/>
                  <a:pt x="2830160" y="5285740"/>
                </a:cubicBezTo>
                <a:lnTo>
                  <a:pt x="173136" y="5285740"/>
                </a:lnTo>
                <a:cubicBezTo>
                  <a:pt x="77516" y="5285740"/>
                  <a:pt x="0" y="5208224"/>
                  <a:pt x="0" y="5112604"/>
                </a:cubicBezTo>
                <a:lnTo>
                  <a:pt x="0" y="173136"/>
                </a:lnTo>
                <a:cubicBezTo>
                  <a:pt x="0" y="77516"/>
                  <a:pt x="77516" y="0"/>
                  <a:pt x="173136" y="0"/>
                </a:cubicBezTo>
                <a:close/>
              </a:path>
            </a:pathLst>
          </a:custGeom>
          <a:blipFill rotWithShape="1">
            <a:blip r:embed="rId4">
              <a:alphaModFix/>
            </a:blip>
            <a:stretch>
              <a:fillRect b="-79" l="0" r="-1" t="-78"/>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p55"/>
          <p:cNvSpPr txBox="1"/>
          <p:nvPr/>
        </p:nvSpPr>
        <p:spPr>
          <a:xfrm>
            <a:off x="741336" y="9191625"/>
            <a:ext cx="7159523" cy="429520"/>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Magzter, NordNordWest</a:t>
            </a:r>
            <a:endParaRPr/>
          </a:p>
        </p:txBody>
      </p:sp>
      <p:sp>
        <p:nvSpPr>
          <p:cNvPr descr="preencoded.png" id="1085" name="Google Shape;1085;p55"/>
          <p:cNvSpPr/>
          <p:nvPr/>
        </p:nvSpPr>
        <p:spPr>
          <a:xfrm>
            <a:off x="368175" y="276377"/>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93" name="Shape 1093"/>
        <p:cNvGrpSpPr/>
        <p:nvPr/>
      </p:nvGrpSpPr>
      <p:grpSpPr>
        <a:xfrm>
          <a:off x="0" y="0"/>
          <a:ext cx="0" cy="0"/>
          <a:chOff x="0" y="0"/>
          <a:chExt cx="0" cy="0"/>
        </a:xfrm>
      </p:grpSpPr>
      <p:sp>
        <p:nvSpPr>
          <p:cNvPr id="1094" name="Google Shape;1094;p56"/>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1095" name="Google Shape;1095;p56"/>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1096" name="Google Shape;1096;p56"/>
          <p:cNvSpPr txBox="1"/>
          <p:nvPr/>
        </p:nvSpPr>
        <p:spPr>
          <a:xfrm>
            <a:off x="931964" y="703659"/>
            <a:ext cx="1829246" cy="865103"/>
          </a:xfrm>
          <a:prstGeom prst="rect">
            <a:avLst/>
          </a:prstGeom>
          <a:noFill/>
          <a:ln>
            <a:noFill/>
          </a:ln>
        </p:spPr>
        <p:txBody>
          <a:bodyPr anchorCtr="0" anchor="t" bIns="0" lIns="0" spcFirstLastPara="1" rIns="0" wrap="square" tIns="0">
            <a:spAutoFit/>
          </a:bodyPr>
          <a:lstStyle/>
          <a:p>
            <a:pPr indent="0" lvl="0" marL="0" marR="0" rtl="0" algn="l">
              <a:lnSpc>
                <a:spcPct val="125312"/>
              </a:lnSpc>
              <a:spcBef>
                <a:spcPts val="0"/>
              </a:spcBef>
              <a:spcAft>
                <a:spcPts val="0"/>
              </a:spcAft>
              <a:buNone/>
            </a:pPr>
            <a:r>
              <a:rPr b="1" i="0" lang="en-US" sz="5199" u="none" cap="none" strike="noStrike">
                <a:solidFill>
                  <a:srgbClr val="253A7E"/>
                </a:solidFill>
                <a:latin typeface="Bitter"/>
                <a:ea typeface="Bitter"/>
                <a:cs typeface="Bitter"/>
                <a:sym typeface="Bitter"/>
              </a:rPr>
              <a:t>Krabi</a:t>
            </a:r>
            <a:endParaRPr/>
          </a:p>
        </p:txBody>
      </p:sp>
      <p:sp>
        <p:nvSpPr>
          <p:cNvPr descr="preencoded.png" id="1097" name="Google Shape;1097;p56"/>
          <p:cNvSpPr/>
          <p:nvPr/>
        </p:nvSpPr>
        <p:spPr>
          <a:xfrm>
            <a:off x="931964" y="2096843"/>
            <a:ext cx="8045672" cy="4972527"/>
          </a:xfrm>
          <a:custGeom>
            <a:rect b="b" l="l" r="r" t="t"/>
            <a:pathLst>
              <a:path extrusionOk="0" h="6630035" w="10727563">
                <a:moveTo>
                  <a:pt x="0" y="0"/>
                </a:moveTo>
                <a:lnTo>
                  <a:pt x="10727563" y="0"/>
                </a:lnTo>
                <a:lnTo>
                  <a:pt x="10727563" y="6630035"/>
                </a:lnTo>
                <a:lnTo>
                  <a:pt x="0" y="6630035"/>
                </a:lnTo>
                <a:lnTo>
                  <a:pt x="0" y="0"/>
                </a:lnTo>
                <a:close/>
              </a:path>
            </a:pathLst>
          </a:custGeom>
          <a:blipFill rotWithShape="1">
            <a:blip r:embed="rId3">
              <a:alphaModFix/>
            </a:blip>
            <a:stretch>
              <a:fillRect b="0" l="-22" r="-22" t="0"/>
            </a:stretch>
          </a:blipFill>
          <a:ln>
            <a:noFill/>
          </a:ln>
        </p:spPr>
      </p:sp>
      <p:sp>
        <p:nvSpPr>
          <p:cNvPr id="1098" name="Google Shape;1098;p56"/>
          <p:cNvSpPr txBox="1"/>
          <p:nvPr/>
        </p:nvSpPr>
        <p:spPr>
          <a:xfrm>
            <a:off x="3928249" y="7280908"/>
            <a:ext cx="2053084" cy="466253"/>
          </a:xfrm>
          <a:prstGeom prst="rect">
            <a:avLst/>
          </a:prstGeom>
          <a:noFill/>
          <a:ln>
            <a:noFill/>
          </a:ln>
        </p:spPr>
        <p:txBody>
          <a:bodyPr anchorCtr="0" anchor="t" bIns="0" lIns="0" spcFirstLastPara="1" rIns="0" wrap="square" tIns="0">
            <a:spAutoFit/>
          </a:bodyPr>
          <a:lstStyle/>
          <a:p>
            <a:pPr indent="0" lvl="0" marL="0" marR="0" rtl="0" algn="ctr">
              <a:lnSpc>
                <a:spcPct val="126866"/>
              </a:lnSpc>
              <a:spcBef>
                <a:spcPts val="0"/>
              </a:spcBef>
              <a:spcAft>
                <a:spcPts val="0"/>
              </a:spcAft>
              <a:buNone/>
            </a:pPr>
            <a:r>
              <a:rPr b="1" i="0" lang="en-US" sz="2799" u="none" cap="none" strike="noStrike">
                <a:solidFill>
                  <a:srgbClr val="000000"/>
                </a:solidFill>
                <a:latin typeface="Bitter"/>
                <a:ea typeface="Bitter"/>
                <a:cs typeface="Bitter"/>
                <a:sym typeface="Bitter"/>
              </a:rPr>
              <a:t>Koh Phi Phi</a:t>
            </a:r>
            <a:endParaRPr/>
          </a:p>
        </p:txBody>
      </p:sp>
      <p:sp>
        <p:nvSpPr>
          <p:cNvPr id="1099" name="Google Shape;1099;p56"/>
          <p:cNvSpPr txBox="1"/>
          <p:nvPr/>
        </p:nvSpPr>
        <p:spPr>
          <a:xfrm>
            <a:off x="931964" y="7827113"/>
            <a:ext cx="8045653" cy="1324830"/>
          </a:xfrm>
          <a:prstGeom prst="rect">
            <a:avLst/>
          </a:prstGeom>
          <a:noFill/>
          <a:ln>
            <a:noFill/>
          </a:ln>
        </p:spPr>
        <p:txBody>
          <a:bodyPr anchorCtr="0" anchor="t" bIns="0" lIns="0" spcFirstLastPara="1" rIns="0" wrap="square" tIns="0">
            <a:spAutoFit/>
          </a:bodyPr>
          <a:lstStyle/>
          <a:p>
            <a:pPr indent="0" lvl="0" marL="0" marR="0" rtl="0" algn="ctr">
              <a:lnSpc>
                <a:spcPct val="160663"/>
              </a:lnSpc>
              <a:spcBef>
                <a:spcPts val="0"/>
              </a:spcBef>
              <a:spcAft>
                <a:spcPts val="0"/>
              </a:spcAft>
              <a:buNone/>
            </a:pPr>
            <a:r>
              <a:rPr b="0" i="0" lang="en-US" sz="2199" u="none" cap="none" strike="noStrike">
                <a:solidFill>
                  <a:srgbClr val="000000"/>
                </a:solidFill>
                <a:latin typeface="Bitter"/>
                <a:ea typeface="Bitter"/>
                <a:cs typeface="Bitter"/>
                <a:sym typeface="Bitter"/>
              </a:rPr>
              <a:t>A group of islands known for their stunning beauty,</a:t>
            </a:r>
            <a:endParaRPr/>
          </a:p>
          <a:p>
            <a:pPr indent="0" lvl="0" marL="0" marR="0" rtl="0" algn="ctr">
              <a:lnSpc>
                <a:spcPct val="160663"/>
              </a:lnSpc>
              <a:spcBef>
                <a:spcPts val="0"/>
              </a:spcBef>
              <a:spcAft>
                <a:spcPts val="0"/>
              </a:spcAft>
              <a:buNone/>
            </a:pPr>
            <a:r>
              <a:rPr b="0" i="0" lang="en-US" sz="2199" u="none" cap="none" strike="noStrike">
                <a:solidFill>
                  <a:srgbClr val="000000"/>
                </a:solidFill>
                <a:latin typeface="Bitter"/>
                <a:ea typeface="Bitter"/>
                <a:cs typeface="Bitter"/>
                <a:sym typeface="Bitter"/>
              </a:rPr>
              <a:t>clear waters, and limestone cliffs. Popular for</a:t>
            </a:r>
            <a:endParaRPr/>
          </a:p>
          <a:p>
            <a:pPr indent="0" lvl="0" marL="0" marR="0" rtl="0" algn="ctr">
              <a:lnSpc>
                <a:spcPct val="160663"/>
              </a:lnSpc>
              <a:spcBef>
                <a:spcPts val="0"/>
              </a:spcBef>
              <a:spcAft>
                <a:spcPts val="0"/>
              </a:spcAft>
              <a:buNone/>
            </a:pPr>
            <a:r>
              <a:rPr b="0" i="0" lang="en-US" sz="2199" u="none" cap="none" strike="noStrike">
                <a:solidFill>
                  <a:srgbClr val="000000"/>
                </a:solidFill>
                <a:latin typeface="Bitter"/>
                <a:ea typeface="Bitter"/>
                <a:cs typeface="Bitter"/>
                <a:sym typeface="Bitter"/>
              </a:rPr>
              <a:t>snorkeling, diving, and beach activities.</a:t>
            </a:r>
            <a:endParaRPr/>
          </a:p>
        </p:txBody>
      </p:sp>
      <p:sp>
        <p:nvSpPr>
          <p:cNvPr descr="preencoded.png" id="1100" name="Google Shape;1100;p56"/>
          <p:cNvSpPr/>
          <p:nvPr/>
        </p:nvSpPr>
        <p:spPr>
          <a:xfrm>
            <a:off x="9310392" y="2096843"/>
            <a:ext cx="8045672" cy="4972527"/>
          </a:xfrm>
          <a:custGeom>
            <a:rect b="b" l="l" r="r" t="t"/>
            <a:pathLst>
              <a:path extrusionOk="0" h="6630035" w="10727563">
                <a:moveTo>
                  <a:pt x="0" y="0"/>
                </a:moveTo>
                <a:lnTo>
                  <a:pt x="10727563" y="0"/>
                </a:lnTo>
                <a:lnTo>
                  <a:pt x="10727563" y="6630035"/>
                </a:lnTo>
                <a:lnTo>
                  <a:pt x="0" y="6630035"/>
                </a:lnTo>
                <a:lnTo>
                  <a:pt x="0" y="0"/>
                </a:lnTo>
                <a:close/>
              </a:path>
            </a:pathLst>
          </a:custGeom>
          <a:blipFill rotWithShape="1">
            <a:blip r:embed="rId4">
              <a:alphaModFix/>
            </a:blip>
            <a:stretch>
              <a:fillRect b="0" l="-22" r="-22" t="0"/>
            </a:stretch>
          </a:blipFill>
          <a:ln>
            <a:noFill/>
          </a:ln>
        </p:spPr>
      </p:sp>
      <p:sp>
        <p:nvSpPr>
          <p:cNvPr id="1101" name="Google Shape;1101;p56"/>
          <p:cNvSpPr txBox="1"/>
          <p:nvPr/>
        </p:nvSpPr>
        <p:spPr>
          <a:xfrm>
            <a:off x="12576539" y="7280908"/>
            <a:ext cx="1513359" cy="466253"/>
          </a:xfrm>
          <a:prstGeom prst="rect">
            <a:avLst/>
          </a:prstGeom>
          <a:noFill/>
          <a:ln>
            <a:noFill/>
          </a:ln>
        </p:spPr>
        <p:txBody>
          <a:bodyPr anchorCtr="0" anchor="t" bIns="0" lIns="0" spcFirstLastPara="1" rIns="0" wrap="square" tIns="0">
            <a:spAutoFit/>
          </a:bodyPr>
          <a:lstStyle/>
          <a:p>
            <a:pPr indent="0" lvl="0" marL="0" marR="0" rtl="0" algn="ctr">
              <a:lnSpc>
                <a:spcPct val="126866"/>
              </a:lnSpc>
              <a:spcBef>
                <a:spcPts val="0"/>
              </a:spcBef>
              <a:spcAft>
                <a:spcPts val="0"/>
              </a:spcAft>
              <a:buNone/>
            </a:pPr>
            <a:r>
              <a:rPr b="1" i="0" lang="en-US" sz="2799" u="none" cap="none" strike="noStrike">
                <a:solidFill>
                  <a:srgbClr val="000000"/>
                </a:solidFill>
                <a:latin typeface="Bitter"/>
                <a:ea typeface="Bitter"/>
                <a:cs typeface="Bitter"/>
                <a:sym typeface="Bitter"/>
              </a:rPr>
              <a:t>Ao Nang</a:t>
            </a:r>
            <a:endParaRPr/>
          </a:p>
        </p:txBody>
      </p:sp>
      <p:sp>
        <p:nvSpPr>
          <p:cNvPr id="1102" name="Google Shape;1102;p56"/>
          <p:cNvSpPr txBox="1"/>
          <p:nvPr/>
        </p:nvSpPr>
        <p:spPr>
          <a:xfrm>
            <a:off x="9310392" y="7825095"/>
            <a:ext cx="8045653" cy="1324830"/>
          </a:xfrm>
          <a:prstGeom prst="rect">
            <a:avLst/>
          </a:prstGeom>
          <a:noFill/>
          <a:ln>
            <a:noFill/>
          </a:ln>
        </p:spPr>
        <p:txBody>
          <a:bodyPr anchorCtr="0" anchor="t" bIns="0" lIns="0" spcFirstLastPara="1" rIns="0" wrap="square" tIns="0">
            <a:spAutoFit/>
          </a:bodyPr>
          <a:lstStyle/>
          <a:p>
            <a:pPr indent="0" lvl="0" marL="0" marR="0" rtl="0" algn="ctr">
              <a:lnSpc>
                <a:spcPct val="160663"/>
              </a:lnSpc>
              <a:spcBef>
                <a:spcPts val="0"/>
              </a:spcBef>
              <a:spcAft>
                <a:spcPts val="0"/>
              </a:spcAft>
              <a:buNone/>
            </a:pPr>
            <a:r>
              <a:rPr b="0" i="0" lang="en-US" sz="2199" u="none" cap="none" strike="noStrike">
                <a:solidFill>
                  <a:srgbClr val="000000"/>
                </a:solidFill>
                <a:latin typeface="Bitter"/>
                <a:ea typeface="Bitter"/>
                <a:cs typeface="Bitter"/>
                <a:sym typeface="Bitter"/>
              </a:rPr>
              <a:t>A central beach town in Krabi, serving as a starting point for island tours and offering a variety of accommodations</a:t>
            </a:r>
            <a:endParaRPr/>
          </a:p>
          <a:p>
            <a:pPr indent="0" lvl="0" marL="0" marR="0" rtl="0" algn="ctr">
              <a:lnSpc>
                <a:spcPct val="160663"/>
              </a:lnSpc>
              <a:spcBef>
                <a:spcPts val="0"/>
              </a:spcBef>
              <a:spcAft>
                <a:spcPts val="0"/>
              </a:spcAft>
              <a:buNone/>
            </a:pPr>
            <a:r>
              <a:rPr b="0" i="0" lang="en-US" sz="2199" u="none" cap="none" strike="noStrike">
                <a:solidFill>
                  <a:srgbClr val="000000"/>
                </a:solidFill>
                <a:latin typeface="Bitter"/>
                <a:ea typeface="Bitter"/>
                <a:cs typeface="Bitter"/>
                <a:sym typeface="Bitter"/>
              </a:rPr>
              <a:t>and restaurants.</a:t>
            </a:r>
            <a:endParaRPr/>
          </a:p>
        </p:txBody>
      </p:sp>
      <p:sp>
        <p:nvSpPr>
          <p:cNvPr id="1103" name="Google Shape;1103;p56"/>
          <p:cNvSpPr txBox="1"/>
          <p:nvPr/>
        </p:nvSpPr>
        <p:spPr>
          <a:xfrm>
            <a:off x="931964" y="9488386"/>
            <a:ext cx="16424072" cy="407346"/>
          </a:xfrm>
          <a:prstGeom prst="rect">
            <a:avLst/>
          </a:prstGeom>
          <a:noFill/>
          <a:ln>
            <a:noFill/>
          </a:ln>
        </p:spPr>
        <p:txBody>
          <a:bodyPr anchorCtr="0" anchor="t" bIns="0" lIns="0" spcFirstLastPara="1" rIns="0" wrap="square" tIns="0">
            <a:spAutoFit/>
          </a:bodyPr>
          <a:lstStyle/>
          <a:p>
            <a:pPr indent="0" lvl="0" marL="0" marR="0" rtl="0" algn="l">
              <a:lnSpc>
                <a:spcPct val="161538"/>
              </a:lnSpc>
              <a:spcBef>
                <a:spcPts val="0"/>
              </a:spcBef>
              <a:spcAft>
                <a:spcPts val="0"/>
              </a:spcAft>
              <a:buNone/>
            </a:pPr>
            <a:r>
              <a:rPr b="0" i="0" lang="en-US" sz="1625" u="none" cap="none" strike="noStrike">
                <a:solidFill>
                  <a:srgbClr val="000000"/>
                </a:solidFill>
                <a:latin typeface="Bitter"/>
                <a:ea typeface="Bitter"/>
                <a:cs typeface="Bitter"/>
                <a:sym typeface="Bitter"/>
              </a:rPr>
              <a:t>Photo credit: Asia King Travel, Zonezi Properties</a:t>
            </a:r>
            <a:endParaRPr/>
          </a:p>
        </p:txBody>
      </p:sp>
      <p:sp>
        <p:nvSpPr>
          <p:cNvPr descr="preencoded.png" id="1104" name="Google Shape;1104;p56"/>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112" name="Shape 1112"/>
        <p:cNvGrpSpPr/>
        <p:nvPr/>
      </p:nvGrpSpPr>
      <p:grpSpPr>
        <a:xfrm>
          <a:off x="0" y="0"/>
          <a:ext cx="0" cy="0"/>
          <a:chOff x="0" y="0"/>
          <a:chExt cx="0" cy="0"/>
        </a:xfrm>
      </p:grpSpPr>
      <p:sp>
        <p:nvSpPr>
          <p:cNvPr id="1113" name="Google Shape;1113;p57"/>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1114" name="Google Shape;1114;p57"/>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descr="preencoded.png" id="1115" name="Google Shape;1115;p57"/>
          <p:cNvSpPr/>
          <p:nvPr/>
        </p:nvSpPr>
        <p:spPr>
          <a:xfrm>
            <a:off x="0" y="0"/>
            <a:ext cx="5029200" cy="10287000"/>
          </a:xfrm>
          <a:custGeom>
            <a:rect b="b" l="l" r="r" t="t"/>
            <a:pathLst>
              <a:path extrusionOk="0" h="13716000" w="6705600">
                <a:moveTo>
                  <a:pt x="0" y="0"/>
                </a:moveTo>
                <a:lnTo>
                  <a:pt x="6705600" y="0"/>
                </a:lnTo>
                <a:lnTo>
                  <a:pt x="6705600" y="13716000"/>
                </a:lnTo>
                <a:lnTo>
                  <a:pt x="0" y="13716000"/>
                </a:lnTo>
                <a:lnTo>
                  <a:pt x="0" y="0"/>
                </a:lnTo>
                <a:close/>
              </a:path>
            </a:pathLst>
          </a:custGeom>
          <a:blipFill rotWithShape="1">
            <a:blip r:embed="rId3">
              <a:alphaModFix/>
            </a:blip>
            <a:stretch>
              <a:fillRect b="0" l="0" r="0" t="0"/>
            </a:stretch>
          </a:blipFill>
          <a:ln>
            <a:noFill/>
          </a:ln>
        </p:spPr>
      </p:sp>
      <p:sp>
        <p:nvSpPr>
          <p:cNvPr id="1116" name="Google Shape;1116;p57"/>
          <p:cNvSpPr txBox="1"/>
          <p:nvPr/>
        </p:nvSpPr>
        <p:spPr>
          <a:xfrm>
            <a:off x="5507984" y="1854555"/>
            <a:ext cx="3128888" cy="857568"/>
          </a:xfrm>
          <a:prstGeom prst="rect">
            <a:avLst/>
          </a:prstGeom>
          <a:noFill/>
          <a:ln>
            <a:noFill/>
          </a:ln>
        </p:spPr>
        <p:txBody>
          <a:bodyPr anchorCtr="0" anchor="t" bIns="0" lIns="0" spcFirstLastPara="1" rIns="0" wrap="square" tIns="0">
            <a:spAutoFit/>
          </a:bodyPr>
          <a:lstStyle/>
          <a:p>
            <a:pPr indent="0" lvl="0" marL="0" marR="0" rtl="0" algn="l">
              <a:lnSpc>
                <a:spcPct val="125004"/>
              </a:lnSpc>
              <a:spcBef>
                <a:spcPts val="0"/>
              </a:spcBef>
              <a:spcAft>
                <a:spcPts val="0"/>
              </a:spcAft>
              <a:buNone/>
            </a:pPr>
            <a:r>
              <a:rPr b="1" i="0" lang="en-US" sz="5199" u="none" cap="none" strike="noStrike">
                <a:solidFill>
                  <a:srgbClr val="253A7E"/>
                </a:solidFill>
                <a:latin typeface="Bitter"/>
                <a:ea typeface="Bitter"/>
                <a:cs typeface="Bitter"/>
                <a:sym typeface="Bitter"/>
              </a:rPr>
              <a:t>Songkhla</a:t>
            </a:r>
            <a:endParaRPr/>
          </a:p>
        </p:txBody>
      </p:sp>
      <p:sp>
        <p:nvSpPr>
          <p:cNvPr id="1117" name="Google Shape;1117;p57"/>
          <p:cNvSpPr txBox="1"/>
          <p:nvPr/>
        </p:nvSpPr>
        <p:spPr>
          <a:xfrm>
            <a:off x="5507984" y="3255768"/>
            <a:ext cx="6225483" cy="1820130"/>
          </a:xfrm>
          <a:prstGeom prst="rect">
            <a:avLst/>
          </a:prstGeom>
          <a:noFill/>
          <a:ln>
            <a:noFill/>
          </a:ln>
        </p:spPr>
        <p:txBody>
          <a:bodyPr anchorCtr="0" anchor="t" bIns="0" lIns="0" spcFirstLastPara="1" rIns="0" wrap="square" tIns="0">
            <a:spAutoFit/>
          </a:bodyPr>
          <a:lstStyle/>
          <a:p>
            <a:pPr indent="0" lvl="0" marL="0" marR="0" rtl="0" algn="l">
              <a:lnSpc>
                <a:spcPct val="160663"/>
              </a:lnSpc>
              <a:spcBef>
                <a:spcPts val="0"/>
              </a:spcBef>
              <a:spcAft>
                <a:spcPts val="0"/>
              </a:spcAft>
              <a:buNone/>
            </a:pPr>
            <a:r>
              <a:rPr b="0" i="0" lang="en-US" sz="2199" u="none" cap="none" strike="noStrike">
                <a:solidFill>
                  <a:srgbClr val="000000"/>
                </a:solidFill>
                <a:latin typeface="Bitter"/>
                <a:ea typeface="Bitter"/>
                <a:cs typeface="Bitter"/>
                <a:sym typeface="Bitter"/>
              </a:rPr>
              <a:t>A coastal province on the Gulf of Thailand,</a:t>
            </a:r>
            <a:endParaRPr/>
          </a:p>
          <a:p>
            <a:pPr indent="0" lvl="0" marL="0" marR="0" rtl="0" algn="l">
              <a:lnSpc>
                <a:spcPct val="160663"/>
              </a:lnSpc>
              <a:spcBef>
                <a:spcPts val="0"/>
              </a:spcBef>
              <a:spcAft>
                <a:spcPts val="0"/>
              </a:spcAft>
              <a:buNone/>
            </a:pPr>
            <a:r>
              <a:rPr b="0" i="0" lang="en-US" sz="2199" u="none" cap="none" strike="noStrike">
                <a:solidFill>
                  <a:srgbClr val="000000"/>
                </a:solidFill>
                <a:latin typeface="Bitter"/>
                <a:ea typeface="Bitter"/>
                <a:cs typeface="Bitter"/>
                <a:sym typeface="Bitter"/>
              </a:rPr>
              <a:t>it is a key southern </a:t>
            </a:r>
            <a:r>
              <a:rPr b="1" i="0" lang="en-US" sz="2199" u="none" cap="none" strike="noStrike">
                <a:solidFill>
                  <a:srgbClr val="000000"/>
                </a:solidFill>
                <a:latin typeface="Bitter"/>
                <a:ea typeface="Bitter"/>
                <a:cs typeface="Bitter"/>
                <a:sym typeface="Bitter"/>
              </a:rPr>
              <a:t>cultural and economic hub</a:t>
            </a:r>
            <a:r>
              <a:rPr b="0" i="0" lang="en-US" sz="2199" u="none" cap="none" strike="noStrike">
                <a:solidFill>
                  <a:srgbClr val="000000"/>
                </a:solidFill>
                <a:latin typeface="Bitter"/>
                <a:ea typeface="Bitter"/>
                <a:cs typeface="Bitter"/>
                <a:sym typeface="Bitter"/>
              </a:rPr>
              <a:t> with a unique blend of Thai, Chinese, and Malay influences. </a:t>
            </a:r>
            <a:endParaRPr/>
          </a:p>
        </p:txBody>
      </p:sp>
      <p:sp>
        <p:nvSpPr>
          <p:cNvPr id="1118" name="Google Shape;1118;p57"/>
          <p:cNvSpPr txBox="1"/>
          <p:nvPr/>
        </p:nvSpPr>
        <p:spPr>
          <a:xfrm>
            <a:off x="5507984" y="5605471"/>
            <a:ext cx="6225483" cy="1796309"/>
          </a:xfrm>
          <a:prstGeom prst="rect">
            <a:avLst/>
          </a:prstGeom>
          <a:noFill/>
          <a:ln>
            <a:noFill/>
          </a:ln>
        </p:spPr>
        <p:txBody>
          <a:bodyPr anchorCtr="0" anchor="t" bIns="0" lIns="0" spcFirstLastPara="1" rIns="0" wrap="square" tIns="0">
            <a:spAutoFit/>
          </a:bodyPr>
          <a:lstStyle/>
          <a:p>
            <a:pPr indent="0" lvl="0" marL="0" marR="0" rtl="0" algn="l">
              <a:lnSpc>
                <a:spcPct val="160663"/>
              </a:lnSpc>
              <a:spcBef>
                <a:spcPts val="0"/>
              </a:spcBef>
              <a:spcAft>
                <a:spcPts val="0"/>
              </a:spcAft>
              <a:buNone/>
            </a:pPr>
            <a:r>
              <a:rPr b="0" i="0" lang="en-US" sz="2199" u="none" cap="none" strike="noStrike">
                <a:solidFill>
                  <a:srgbClr val="000000"/>
                </a:solidFill>
                <a:latin typeface="Bitter"/>
                <a:ea typeface="Bitter"/>
                <a:cs typeface="Bitter"/>
                <a:sym typeface="Bitter"/>
              </a:rPr>
              <a:t>As </a:t>
            </a:r>
            <a:r>
              <a:rPr b="1" i="0" lang="en-US" sz="2199" u="none" cap="none" strike="noStrike">
                <a:solidFill>
                  <a:srgbClr val="000000"/>
                </a:solidFill>
                <a:latin typeface="Bitter"/>
                <a:ea typeface="Bitter"/>
                <a:cs typeface="Bitter"/>
                <a:sym typeface="Bitter"/>
              </a:rPr>
              <a:t>a major port city</a:t>
            </a:r>
            <a:r>
              <a:rPr b="0" i="0" lang="en-US" sz="2199" u="none" cap="none" strike="noStrike">
                <a:solidFill>
                  <a:srgbClr val="000000"/>
                </a:solidFill>
                <a:latin typeface="Bitter"/>
                <a:ea typeface="Bitter"/>
                <a:cs typeface="Bitter"/>
                <a:sym typeface="Bitter"/>
              </a:rPr>
              <a:t>, it plays a vital role in trade and tourism, offering a rich mix of history, culture, and scenic coastal landscapes.</a:t>
            </a:r>
            <a:endParaRPr/>
          </a:p>
        </p:txBody>
      </p:sp>
      <p:sp>
        <p:nvSpPr>
          <p:cNvPr id="1119" name="Google Shape;1119;p57"/>
          <p:cNvSpPr txBox="1"/>
          <p:nvPr/>
        </p:nvSpPr>
        <p:spPr>
          <a:xfrm>
            <a:off x="12395444" y="2230784"/>
            <a:ext cx="4559798" cy="427282"/>
          </a:xfrm>
          <a:prstGeom prst="rect">
            <a:avLst/>
          </a:prstGeom>
          <a:noFill/>
          <a:ln>
            <a:noFill/>
          </a:ln>
        </p:spPr>
        <p:txBody>
          <a:bodyPr anchorCtr="0" anchor="t" bIns="0" lIns="0" spcFirstLastPara="1" rIns="0" wrap="square" tIns="0">
            <a:spAutoFit/>
          </a:bodyPr>
          <a:lstStyle/>
          <a:p>
            <a:pPr indent="0" lvl="0" marL="0" marR="0" rtl="0" algn="l">
              <a:lnSpc>
                <a:spcPct val="123771"/>
              </a:lnSpc>
              <a:spcBef>
                <a:spcPts val="0"/>
              </a:spcBef>
              <a:spcAft>
                <a:spcPts val="0"/>
              </a:spcAft>
              <a:buNone/>
            </a:pPr>
            <a:r>
              <a:rPr b="1" i="0" lang="en-US" sz="2625" u="none" cap="none" strike="noStrike">
                <a:solidFill>
                  <a:srgbClr val="253A7E"/>
                </a:solidFill>
                <a:latin typeface="Bitter"/>
                <a:ea typeface="Bitter"/>
                <a:cs typeface="Bitter"/>
                <a:sym typeface="Bitter"/>
              </a:rPr>
              <a:t>Where is Songkhla province?</a:t>
            </a:r>
            <a:endParaRPr/>
          </a:p>
        </p:txBody>
      </p:sp>
      <p:sp>
        <p:nvSpPr>
          <p:cNvPr descr="preencoded.png" id="1120" name="Google Shape;1120;p57"/>
          <p:cNvSpPr/>
          <p:nvPr/>
        </p:nvSpPr>
        <p:spPr>
          <a:xfrm>
            <a:off x="13273830" y="2958856"/>
            <a:ext cx="3209163" cy="5648040"/>
          </a:xfrm>
          <a:custGeom>
            <a:rect b="b" l="l" r="r" t="t"/>
            <a:pathLst>
              <a:path extrusionOk="0" h="7530719" w="4278884">
                <a:moveTo>
                  <a:pt x="190500" y="0"/>
                </a:moveTo>
                <a:lnTo>
                  <a:pt x="4088384" y="0"/>
                </a:lnTo>
                <a:cubicBezTo>
                  <a:pt x="4138908" y="0"/>
                  <a:pt x="4187362" y="20070"/>
                  <a:pt x="4223088" y="55796"/>
                </a:cubicBezTo>
                <a:cubicBezTo>
                  <a:pt x="4258814" y="91522"/>
                  <a:pt x="4278884" y="139976"/>
                  <a:pt x="4278884" y="190500"/>
                </a:cubicBezTo>
                <a:lnTo>
                  <a:pt x="4278884" y="7340219"/>
                </a:lnTo>
                <a:cubicBezTo>
                  <a:pt x="4278884" y="7445429"/>
                  <a:pt x="4193594" y="7530719"/>
                  <a:pt x="4088384" y="7530719"/>
                </a:cubicBezTo>
                <a:lnTo>
                  <a:pt x="190500" y="7530719"/>
                </a:lnTo>
                <a:cubicBezTo>
                  <a:pt x="139976" y="7530719"/>
                  <a:pt x="91522" y="7510649"/>
                  <a:pt x="55796" y="7474923"/>
                </a:cubicBezTo>
                <a:cubicBezTo>
                  <a:pt x="20070" y="7439197"/>
                  <a:pt x="0" y="7390743"/>
                  <a:pt x="0" y="7340219"/>
                </a:cubicBezTo>
                <a:lnTo>
                  <a:pt x="0" y="190500"/>
                </a:lnTo>
                <a:cubicBezTo>
                  <a:pt x="0" y="85290"/>
                  <a:pt x="85290" y="0"/>
                  <a:pt x="190500" y="0"/>
                </a:cubicBezTo>
                <a:close/>
              </a:path>
            </a:pathLst>
          </a:custGeom>
          <a:blipFill rotWithShape="1">
            <a:blip r:embed="rId4">
              <a:alphaModFix/>
            </a:blip>
            <a:stretch>
              <a:fillRect b="0" l="-8" r="-9"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57"/>
          <p:cNvSpPr txBox="1"/>
          <p:nvPr/>
        </p:nvSpPr>
        <p:spPr>
          <a:xfrm>
            <a:off x="5507984" y="9141771"/>
            <a:ext cx="11844042" cy="408984"/>
          </a:xfrm>
          <a:prstGeom prst="rect">
            <a:avLst/>
          </a:prstGeom>
          <a:noFill/>
          <a:ln>
            <a:noFill/>
          </a:ln>
        </p:spPr>
        <p:txBody>
          <a:bodyPr anchorCtr="0" anchor="t" bIns="0" lIns="0" spcFirstLastPara="1" rIns="0" wrap="square" tIns="0">
            <a:spAutoFit/>
          </a:bodyPr>
          <a:lstStyle/>
          <a:p>
            <a:pPr indent="0" lvl="0" marL="0" marR="0" rtl="0" algn="l">
              <a:lnSpc>
                <a:spcPct val="165353"/>
              </a:lnSpc>
              <a:spcBef>
                <a:spcPts val="0"/>
              </a:spcBef>
              <a:spcAft>
                <a:spcPts val="0"/>
              </a:spcAft>
              <a:buNone/>
            </a:pPr>
            <a:r>
              <a:rPr b="0" i="0" lang="en-US" sz="1625" u="none" cap="none" strike="noStrike">
                <a:solidFill>
                  <a:srgbClr val="000000"/>
                </a:solidFill>
                <a:latin typeface="Bitter"/>
                <a:ea typeface="Bitter"/>
                <a:cs typeface="Bitter"/>
                <a:sym typeface="Bitter"/>
              </a:rPr>
              <a:t>Photo credit: Adobe Stock, Suphanut Arunprayote</a:t>
            </a:r>
            <a:endParaRPr/>
          </a:p>
        </p:txBody>
      </p:sp>
      <p:sp>
        <p:nvSpPr>
          <p:cNvPr descr="preencoded.png" id="1122" name="Google Shape;1122;p57"/>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130" name="Shape 1130"/>
        <p:cNvGrpSpPr/>
        <p:nvPr/>
      </p:nvGrpSpPr>
      <p:grpSpPr>
        <a:xfrm>
          <a:off x="0" y="0"/>
          <a:ext cx="0" cy="0"/>
          <a:chOff x="0" y="0"/>
          <a:chExt cx="0" cy="0"/>
        </a:xfrm>
      </p:grpSpPr>
      <p:sp>
        <p:nvSpPr>
          <p:cNvPr id="1131" name="Google Shape;1131;p58"/>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1132" name="Google Shape;1132;p58"/>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1133" name="Google Shape;1133;p58"/>
          <p:cNvSpPr txBox="1"/>
          <p:nvPr/>
        </p:nvSpPr>
        <p:spPr>
          <a:xfrm>
            <a:off x="944166" y="713337"/>
            <a:ext cx="3128888" cy="868756"/>
          </a:xfrm>
          <a:prstGeom prst="rect">
            <a:avLst/>
          </a:prstGeom>
          <a:noFill/>
          <a:ln>
            <a:noFill/>
          </a:ln>
        </p:spPr>
        <p:txBody>
          <a:bodyPr anchorCtr="0" anchor="t" bIns="0" lIns="0" spcFirstLastPara="1" rIns="0" wrap="square" tIns="0">
            <a:spAutoFit/>
          </a:bodyPr>
          <a:lstStyle/>
          <a:p>
            <a:pPr indent="0" lvl="0" marL="0" marR="0" rtl="0" algn="l">
              <a:lnSpc>
                <a:spcPct val="126197"/>
              </a:lnSpc>
              <a:spcBef>
                <a:spcPts val="0"/>
              </a:spcBef>
              <a:spcAft>
                <a:spcPts val="0"/>
              </a:spcAft>
              <a:buNone/>
            </a:pPr>
            <a:r>
              <a:rPr b="1" i="0" lang="en-US" sz="5199" u="none" cap="none" strike="noStrike">
                <a:solidFill>
                  <a:srgbClr val="253A7E"/>
                </a:solidFill>
                <a:latin typeface="Bitter"/>
                <a:ea typeface="Bitter"/>
                <a:cs typeface="Bitter"/>
                <a:sym typeface="Bitter"/>
              </a:rPr>
              <a:t>Songkhla</a:t>
            </a:r>
            <a:endParaRPr/>
          </a:p>
        </p:txBody>
      </p:sp>
      <p:sp>
        <p:nvSpPr>
          <p:cNvPr descr="preencoded.png" id="1134" name="Google Shape;1134;p58"/>
          <p:cNvSpPr/>
          <p:nvPr/>
        </p:nvSpPr>
        <p:spPr>
          <a:xfrm>
            <a:off x="944166" y="2124523"/>
            <a:ext cx="8031194" cy="4963573"/>
          </a:xfrm>
          <a:custGeom>
            <a:rect b="b" l="l" r="r" t="t"/>
            <a:pathLst>
              <a:path extrusionOk="0" h="6618097" w="10708259">
                <a:moveTo>
                  <a:pt x="190500" y="0"/>
                </a:moveTo>
                <a:lnTo>
                  <a:pt x="10517759" y="0"/>
                </a:lnTo>
                <a:cubicBezTo>
                  <a:pt x="10622969" y="0"/>
                  <a:pt x="10708259" y="85290"/>
                  <a:pt x="10708259" y="190500"/>
                </a:cubicBezTo>
                <a:lnTo>
                  <a:pt x="10708259" y="6427597"/>
                </a:lnTo>
                <a:cubicBezTo>
                  <a:pt x="10708259" y="6532807"/>
                  <a:pt x="10622969" y="6618097"/>
                  <a:pt x="10517759" y="6618097"/>
                </a:cubicBezTo>
                <a:lnTo>
                  <a:pt x="190500" y="6618097"/>
                </a:lnTo>
                <a:cubicBezTo>
                  <a:pt x="139976" y="6618097"/>
                  <a:pt x="91522" y="6598027"/>
                  <a:pt x="55796" y="6562301"/>
                </a:cubicBezTo>
                <a:cubicBezTo>
                  <a:pt x="20070" y="6526575"/>
                  <a:pt x="0" y="6478120"/>
                  <a:pt x="0" y="6427597"/>
                </a:cubicBezTo>
                <a:lnTo>
                  <a:pt x="0" y="190500"/>
                </a:lnTo>
                <a:cubicBezTo>
                  <a:pt x="0" y="85290"/>
                  <a:pt x="85290" y="0"/>
                  <a:pt x="190500" y="0"/>
                </a:cubicBezTo>
                <a:close/>
              </a:path>
            </a:pathLst>
          </a:cu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5" name="Google Shape;1135;p58"/>
          <p:cNvSpPr txBox="1"/>
          <p:nvPr/>
        </p:nvSpPr>
        <p:spPr>
          <a:xfrm>
            <a:off x="3766989" y="7406135"/>
            <a:ext cx="2385566" cy="469202"/>
          </a:xfrm>
          <a:prstGeom prst="rect">
            <a:avLst/>
          </a:prstGeom>
          <a:noFill/>
          <a:ln>
            <a:noFill/>
          </a:ln>
        </p:spPr>
        <p:txBody>
          <a:bodyPr anchorCtr="0" anchor="t" bIns="0" lIns="0" spcFirstLastPara="1" rIns="0" wrap="square" tIns="0">
            <a:spAutoFit/>
          </a:bodyPr>
          <a:lstStyle/>
          <a:p>
            <a:pPr indent="0" lvl="0" marL="0" marR="0" rtl="0" algn="ctr">
              <a:lnSpc>
                <a:spcPct val="126009"/>
              </a:lnSpc>
              <a:spcBef>
                <a:spcPts val="0"/>
              </a:spcBef>
              <a:spcAft>
                <a:spcPts val="0"/>
              </a:spcAft>
              <a:buNone/>
            </a:pPr>
            <a:r>
              <a:rPr b="1" i="0" lang="en-US" sz="2799" u="none" cap="none" strike="noStrike">
                <a:solidFill>
                  <a:srgbClr val="000000"/>
                </a:solidFill>
                <a:latin typeface="Bitter"/>
                <a:ea typeface="Bitter"/>
                <a:cs typeface="Bitter"/>
                <a:sym typeface="Bitter"/>
              </a:rPr>
              <a:t>Samila Beach</a:t>
            </a:r>
            <a:endParaRPr/>
          </a:p>
        </p:txBody>
      </p:sp>
      <p:sp>
        <p:nvSpPr>
          <p:cNvPr id="1136" name="Google Shape;1136;p58"/>
          <p:cNvSpPr txBox="1"/>
          <p:nvPr/>
        </p:nvSpPr>
        <p:spPr>
          <a:xfrm>
            <a:off x="944166" y="7930753"/>
            <a:ext cx="8031213" cy="861154"/>
          </a:xfrm>
          <a:prstGeom prst="rect">
            <a:avLst/>
          </a:prstGeom>
          <a:noFill/>
          <a:ln>
            <a:noFill/>
          </a:ln>
        </p:spPr>
        <p:txBody>
          <a:bodyPr anchorCtr="0" anchor="t" bIns="0" lIns="0" spcFirstLastPara="1" rIns="0" wrap="square" tIns="0">
            <a:spAutoFit/>
          </a:bodyPr>
          <a:lstStyle/>
          <a:p>
            <a:pPr indent="0" lvl="0" marL="0" marR="0" rtl="0" algn="ctr">
              <a:lnSpc>
                <a:spcPct val="159527"/>
              </a:lnSpc>
              <a:spcBef>
                <a:spcPts val="0"/>
              </a:spcBef>
              <a:spcAft>
                <a:spcPts val="0"/>
              </a:spcAft>
              <a:buNone/>
            </a:pPr>
            <a:r>
              <a:rPr b="0" i="0" lang="en-US" sz="2199" u="none" cap="none" strike="noStrike">
                <a:solidFill>
                  <a:srgbClr val="000000"/>
                </a:solidFill>
                <a:latin typeface="Bitter"/>
                <a:ea typeface="Bitter"/>
                <a:cs typeface="Bitter"/>
                <a:sym typeface="Bitter"/>
              </a:rPr>
              <a:t>A beautiful beach known for its</a:t>
            </a:r>
            <a:endParaRPr/>
          </a:p>
          <a:p>
            <a:pPr indent="0" lvl="0" marL="0" marR="0" rtl="0" algn="ctr">
              <a:lnSpc>
                <a:spcPct val="159572"/>
              </a:lnSpc>
              <a:spcBef>
                <a:spcPts val="0"/>
              </a:spcBef>
              <a:spcAft>
                <a:spcPts val="0"/>
              </a:spcAft>
              <a:buNone/>
            </a:pPr>
            <a:r>
              <a:rPr b="0" i="0" lang="en-US" sz="2199" u="none" cap="none" strike="noStrike">
                <a:solidFill>
                  <a:srgbClr val="000000"/>
                </a:solidFill>
                <a:latin typeface="Bitter"/>
                <a:ea typeface="Bitter"/>
                <a:cs typeface="Bitter"/>
                <a:sym typeface="Bitter"/>
              </a:rPr>
              <a:t>mermaid statue and clear waters.</a:t>
            </a:r>
            <a:endParaRPr/>
          </a:p>
        </p:txBody>
      </p:sp>
      <p:sp>
        <p:nvSpPr>
          <p:cNvPr descr="preencoded.png" id="1137" name="Google Shape;1137;p58"/>
          <p:cNvSpPr/>
          <p:nvPr/>
        </p:nvSpPr>
        <p:spPr>
          <a:xfrm>
            <a:off x="9312478" y="2124523"/>
            <a:ext cx="8031385" cy="4963763"/>
          </a:xfrm>
          <a:custGeom>
            <a:rect b="b" l="l" r="r" t="t"/>
            <a:pathLst>
              <a:path extrusionOk="0" h="6618351" w="10708513">
                <a:moveTo>
                  <a:pt x="190500" y="0"/>
                </a:moveTo>
                <a:lnTo>
                  <a:pt x="10518013" y="0"/>
                </a:lnTo>
                <a:cubicBezTo>
                  <a:pt x="10623224" y="0"/>
                  <a:pt x="10708513" y="85290"/>
                  <a:pt x="10708513" y="190500"/>
                </a:cubicBezTo>
                <a:lnTo>
                  <a:pt x="10708513" y="6427851"/>
                </a:lnTo>
                <a:cubicBezTo>
                  <a:pt x="10708513" y="6533062"/>
                  <a:pt x="10623224" y="6618351"/>
                  <a:pt x="10518013" y="6618351"/>
                </a:cubicBezTo>
                <a:lnTo>
                  <a:pt x="190500" y="6618351"/>
                </a:lnTo>
                <a:cubicBezTo>
                  <a:pt x="139976" y="6618351"/>
                  <a:pt x="91522" y="6598281"/>
                  <a:pt x="55796" y="6562555"/>
                </a:cubicBezTo>
                <a:cubicBezTo>
                  <a:pt x="20070" y="6526830"/>
                  <a:pt x="0" y="6478375"/>
                  <a:pt x="0" y="6427851"/>
                </a:cubicBezTo>
                <a:lnTo>
                  <a:pt x="0" y="190500"/>
                </a:lnTo>
                <a:cubicBezTo>
                  <a:pt x="0" y="85290"/>
                  <a:pt x="85290" y="0"/>
                  <a:pt x="190500" y="0"/>
                </a:cubicBezTo>
                <a:close/>
              </a:path>
            </a:pathLst>
          </a:cu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58"/>
          <p:cNvSpPr txBox="1"/>
          <p:nvPr/>
        </p:nvSpPr>
        <p:spPr>
          <a:xfrm>
            <a:off x="12675140" y="7406278"/>
            <a:ext cx="1306041" cy="469202"/>
          </a:xfrm>
          <a:prstGeom prst="rect">
            <a:avLst/>
          </a:prstGeom>
          <a:noFill/>
          <a:ln>
            <a:noFill/>
          </a:ln>
        </p:spPr>
        <p:txBody>
          <a:bodyPr anchorCtr="0" anchor="t" bIns="0" lIns="0" spcFirstLastPara="1" rIns="0" wrap="square" tIns="0">
            <a:spAutoFit/>
          </a:bodyPr>
          <a:lstStyle/>
          <a:p>
            <a:pPr indent="0" lvl="0" marL="0" marR="0" rtl="0" algn="ctr">
              <a:lnSpc>
                <a:spcPct val="126009"/>
              </a:lnSpc>
              <a:spcBef>
                <a:spcPts val="0"/>
              </a:spcBef>
              <a:spcAft>
                <a:spcPts val="0"/>
              </a:spcAft>
              <a:buNone/>
            </a:pPr>
            <a:r>
              <a:rPr b="1" i="0" lang="en-US" sz="2799" u="none" cap="none" strike="noStrike">
                <a:solidFill>
                  <a:srgbClr val="000000"/>
                </a:solidFill>
                <a:latin typeface="Bitter"/>
                <a:ea typeface="Bitter"/>
                <a:cs typeface="Bitter"/>
                <a:sym typeface="Bitter"/>
              </a:rPr>
              <a:t>Hat Yai</a:t>
            </a:r>
            <a:endParaRPr/>
          </a:p>
        </p:txBody>
      </p:sp>
      <p:sp>
        <p:nvSpPr>
          <p:cNvPr id="1139" name="Google Shape;1139;p58"/>
          <p:cNvSpPr txBox="1"/>
          <p:nvPr/>
        </p:nvSpPr>
        <p:spPr>
          <a:xfrm>
            <a:off x="9312478" y="7930906"/>
            <a:ext cx="8031366" cy="861154"/>
          </a:xfrm>
          <a:prstGeom prst="rect">
            <a:avLst/>
          </a:prstGeom>
          <a:noFill/>
          <a:ln>
            <a:noFill/>
          </a:ln>
        </p:spPr>
        <p:txBody>
          <a:bodyPr anchorCtr="0" anchor="t" bIns="0" lIns="0" spcFirstLastPara="1" rIns="0" wrap="square" tIns="0">
            <a:spAutoFit/>
          </a:bodyPr>
          <a:lstStyle/>
          <a:p>
            <a:pPr indent="0" lvl="0" marL="0" marR="0" rtl="0" algn="ctr">
              <a:lnSpc>
                <a:spcPct val="159527"/>
              </a:lnSpc>
              <a:spcBef>
                <a:spcPts val="0"/>
              </a:spcBef>
              <a:spcAft>
                <a:spcPts val="0"/>
              </a:spcAft>
              <a:buNone/>
            </a:pPr>
            <a:r>
              <a:rPr b="0" i="0" lang="en-US" sz="2199" u="none" cap="none" strike="noStrike">
                <a:solidFill>
                  <a:srgbClr val="000000"/>
                </a:solidFill>
                <a:latin typeface="Bitter"/>
                <a:ea typeface="Bitter"/>
                <a:cs typeface="Bitter"/>
                <a:sym typeface="Bitter"/>
              </a:rPr>
              <a:t>The largest city in the Thai South,</a:t>
            </a:r>
            <a:endParaRPr/>
          </a:p>
          <a:p>
            <a:pPr indent="0" lvl="0" marL="0" marR="0" rtl="0" algn="ctr">
              <a:lnSpc>
                <a:spcPct val="159572"/>
              </a:lnSpc>
              <a:spcBef>
                <a:spcPts val="0"/>
              </a:spcBef>
              <a:spcAft>
                <a:spcPts val="0"/>
              </a:spcAft>
              <a:buNone/>
            </a:pPr>
            <a:r>
              <a:rPr b="0" i="0" lang="en-US" sz="2199" u="none" cap="none" strike="noStrike">
                <a:solidFill>
                  <a:srgbClr val="000000"/>
                </a:solidFill>
                <a:latin typeface="Bitter"/>
                <a:ea typeface="Bitter"/>
                <a:cs typeface="Bitter"/>
                <a:sym typeface="Bitter"/>
              </a:rPr>
              <a:t>known for its markets and diverse culture.</a:t>
            </a:r>
            <a:endParaRPr/>
          </a:p>
        </p:txBody>
      </p:sp>
      <p:sp>
        <p:nvSpPr>
          <p:cNvPr id="1140" name="Google Shape;1140;p58"/>
          <p:cNvSpPr txBox="1"/>
          <p:nvPr/>
        </p:nvSpPr>
        <p:spPr>
          <a:xfrm>
            <a:off x="944166" y="9418139"/>
            <a:ext cx="16399669" cy="402431"/>
          </a:xfrm>
          <a:prstGeom prst="rect">
            <a:avLst/>
          </a:prstGeom>
          <a:noFill/>
          <a:ln>
            <a:noFill/>
          </a:ln>
        </p:spPr>
        <p:txBody>
          <a:bodyPr anchorCtr="0" anchor="t" bIns="0" lIns="0" spcFirstLastPara="1" rIns="0" wrap="square" tIns="0">
            <a:spAutoFit/>
          </a:bodyPr>
          <a:lstStyle/>
          <a:p>
            <a:pPr indent="0" lvl="0" marL="0" marR="0" rtl="0" algn="l">
              <a:lnSpc>
                <a:spcPct val="159276"/>
              </a:lnSpc>
              <a:spcBef>
                <a:spcPts val="0"/>
              </a:spcBef>
              <a:spcAft>
                <a:spcPts val="0"/>
              </a:spcAft>
              <a:buNone/>
            </a:pPr>
            <a:r>
              <a:rPr b="0" i="0" lang="en-US" sz="1687" u="none" cap="none" strike="noStrike">
                <a:solidFill>
                  <a:srgbClr val="000000"/>
                </a:solidFill>
                <a:latin typeface="Bitter"/>
                <a:ea typeface="Bitter"/>
                <a:cs typeface="Bitter"/>
                <a:sym typeface="Bitter"/>
              </a:rPr>
              <a:t>Photo credit: Traveloka, Suphanut Arunprayote</a:t>
            </a:r>
            <a:endParaRPr/>
          </a:p>
        </p:txBody>
      </p:sp>
      <p:sp>
        <p:nvSpPr>
          <p:cNvPr descr="preencoded.png" id="1141" name="Google Shape;1141;p58"/>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77" name="Shape 177"/>
        <p:cNvGrpSpPr/>
        <p:nvPr/>
      </p:nvGrpSpPr>
      <p:grpSpPr>
        <a:xfrm>
          <a:off x="0" y="0"/>
          <a:ext cx="0" cy="0"/>
          <a:chOff x="0" y="0"/>
          <a:chExt cx="0" cy="0"/>
        </a:xfrm>
      </p:grpSpPr>
      <p:sp>
        <p:nvSpPr>
          <p:cNvPr id="178" name="Google Shape;178;p6"/>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179" name="Google Shape;179;p6"/>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180" name="Google Shape;180;p6"/>
          <p:cNvSpPr txBox="1"/>
          <p:nvPr/>
        </p:nvSpPr>
        <p:spPr>
          <a:xfrm>
            <a:off x="910533" y="686838"/>
            <a:ext cx="9085362" cy="870503"/>
          </a:xfrm>
          <a:prstGeom prst="rect">
            <a:avLst/>
          </a:prstGeom>
          <a:noFill/>
          <a:ln>
            <a:noFill/>
          </a:ln>
        </p:spPr>
        <p:txBody>
          <a:bodyPr anchorCtr="0" anchor="t" bIns="0" lIns="0" spcFirstLastPara="1" rIns="0" wrap="square" tIns="0">
            <a:spAutoFit/>
          </a:bodyPr>
          <a:lstStyle/>
          <a:p>
            <a:pPr indent="0" lvl="0" marL="0" marR="0" rtl="0" algn="l">
              <a:lnSpc>
                <a:spcPct val="125947"/>
              </a:lnSpc>
              <a:spcBef>
                <a:spcPts val="0"/>
              </a:spcBef>
              <a:spcAft>
                <a:spcPts val="0"/>
              </a:spcAft>
              <a:buNone/>
            </a:pPr>
            <a:r>
              <a:rPr b="1" i="0" lang="en-US" sz="5199" u="none" cap="none" strike="noStrike">
                <a:solidFill>
                  <a:srgbClr val="253A7E"/>
                </a:solidFill>
                <a:latin typeface="Bitter"/>
                <a:ea typeface="Bitter"/>
                <a:cs typeface="Bitter"/>
                <a:sym typeface="Bitter"/>
              </a:rPr>
              <a:t>Thailand's Size Comparison</a:t>
            </a:r>
            <a:endParaRPr/>
          </a:p>
        </p:txBody>
      </p:sp>
      <p:sp>
        <p:nvSpPr>
          <p:cNvPr descr="preencoded.png" id="181" name="Google Shape;181;p6"/>
          <p:cNvSpPr/>
          <p:nvPr/>
        </p:nvSpPr>
        <p:spPr>
          <a:xfrm>
            <a:off x="910533" y="2211143"/>
            <a:ext cx="3640741" cy="4790503"/>
          </a:xfrm>
          <a:custGeom>
            <a:rect b="b" l="l" r="r" t="t"/>
            <a:pathLst>
              <a:path extrusionOk="0" h="6387338" w="4854321">
                <a:moveTo>
                  <a:pt x="190500" y="0"/>
                </a:moveTo>
                <a:lnTo>
                  <a:pt x="4663821" y="0"/>
                </a:lnTo>
                <a:cubicBezTo>
                  <a:pt x="4714345" y="0"/>
                  <a:pt x="4762799" y="20070"/>
                  <a:pt x="4798525" y="55796"/>
                </a:cubicBezTo>
                <a:cubicBezTo>
                  <a:pt x="4834251" y="91522"/>
                  <a:pt x="4854321" y="139976"/>
                  <a:pt x="4854321" y="190500"/>
                </a:cubicBezTo>
                <a:lnTo>
                  <a:pt x="4854321" y="6196838"/>
                </a:lnTo>
                <a:cubicBezTo>
                  <a:pt x="4854321" y="6302048"/>
                  <a:pt x="4769031" y="6387338"/>
                  <a:pt x="4663821" y="6387338"/>
                </a:cubicBezTo>
                <a:lnTo>
                  <a:pt x="190500" y="6387338"/>
                </a:lnTo>
                <a:cubicBezTo>
                  <a:pt x="139976" y="6387338"/>
                  <a:pt x="91522" y="6367268"/>
                  <a:pt x="55796" y="6331542"/>
                </a:cubicBezTo>
                <a:cubicBezTo>
                  <a:pt x="20070" y="6295816"/>
                  <a:pt x="0" y="6247362"/>
                  <a:pt x="0" y="6196838"/>
                </a:cubicBezTo>
                <a:lnTo>
                  <a:pt x="0" y="190500"/>
                </a:lnTo>
                <a:cubicBezTo>
                  <a:pt x="0" y="85290"/>
                  <a:pt x="85290" y="0"/>
                  <a:pt x="190500" y="0"/>
                </a:cubicBezTo>
                <a:close/>
              </a:path>
            </a:pathLst>
          </a:custGeom>
          <a:blipFill rotWithShape="1">
            <a:blip r:embed="rId3">
              <a:alphaModFix/>
            </a:blip>
            <a:stretch>
              <a:fillRect b="-36" l="0" r="-1" t="-36"/>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6"/>
          <p:cNvSpPr txBox="1"/>
          <p:nvPr/>
        </p:nvSpPr>
        <p:spPr>
          <a:xfrm>
            <a:off x="910533" y="7275166"/>
            <a:ext cx="3252045" cy="425501"/>
          </a:xfrm>
          <a:prstGeom prst="rect">
            <a:avLst/>
          </a:prstGeom>
          <a:noFill/>
          <a:ln>
            <a:noFill/>
          </a:ln>
        </p:spPr>
        <p:txBody>
          <a:bodyPr anchorCtr="0" anchor="t" bIns="0" lIns="0" spcFirstLastPara="1" rIns="0" wrap="square" tIns="0">
            <a:spAutoFit/>
          </a:bodyPr>
          <a:lstStyle/>
          <a:p>
            <a:pPr indent="0" lvl="0" marL="0" marR="0" rtl="0" algn="l">
              <a:lnSpc>
                <a:spcPct val="127531"/>
              </a:lnSpc>
              <a:spcBef>
                <a:spcPts val="0"/>
              </a:spcBef>
              <a:spcAft>
                <a:spcPts val="0"/>
              </a:spcAft>
              <a:buNone/>
            </a:pPr>
            <a:r>
              <a:rPr b="1" i="0" lang="en-US" sz="2499" u="none" cap="none" strike="noStrike">
                <a:solidFill>
                  <a:srgbClr val="253A7E"/>
                </a:solidFill>
                <a:latin typeface="Bitter"/>
                <a:ea typeface="Bitter"/>
                <a:cs typeface="Bitter"/>
                <a:sym typeface="Bitter"/>
              </a:rPr>
              <a:t>With 513,120 km²</a:t>
            </a:r>
            <a:endParaRPr/>
          </a:p>
        </p:txBody>
      </p:sp>
      <p:sp>
        <p:nvSpPr>
          <p:cNvPr id="183" name="Google Shape;183;p6"/>
          <p:cNvSpPr txBox="1"/>
          <p:nvPr/>
        </p:nvSpPr>
        <p:spPr>
          <a:xfrm>
            <a:off x="910533" y="7936624"/>
            <a:ext cx="9604542" cy="919480"/>
          </a:xfrm>
          <a:prstGeom prst="rect">
            <a:avLst/>
          </a:prstGeom>
          <a:noFill/>
          <a:ln>
            <a:noFill/>
          </a:ln>
        </p:spPr>
        <p:txBody>
          <a:bodyPr anchorCtr="0" anchor="t" bIns="0" lIns="0" spcFirstLastPara="1" rIns="0" wrap="square" tIns="0">
            <a:spAutoFit/>
          </a:bodyPr>
          <a:lstStyle/>
          <a:p>
            <a:pPr indent="0" lvl="0" marL="0" marR="0" rtl="0" algn="l">
              <a:lnSpc>
                <a:spcPct val="162528"/>
              </a:lnSpc>
              <a:spcBef>
                <a:spcPts val="0"/>
              </a:spcBef>
              <a:spcAft>
                <a:spcPts val="0"/>
              </a:spcAft>
              <a:buNone/>
            </a:pPr>
            <a:r>
              <a:rPr b="0" i="0" lang="en-US" sz="2199" u="none" cap="none" strike="noStrike">
                <a:solidFill>
                  <a:srgbClr val="000000"/>
                </a:solidFill>
                <a:latin typeface="Bitter"/>
                <a:ea typeface="Bitter"/>
                <a:cs typeface="Bitter"/>
                <a:sym typeface="Bitter"/>
              </a:rPr>
              <a:t>Thailand is the </a:t>
            </a:r>
            <a:r>
              <a:rPr b="1" i="0" lang="en-US" sz="2199" u="none" cap="none" strike="noStrike">
                <a:solidFill>
                  <a:srgbClr val="000000"/>
                </a:solidFill>
                <a:latin typeface="Bitter"/>
                <a:ea typeface="Bitter"/>
                <a:cs typeface="Bitter"/>
                <a:sym typeface="Bitter"/>
              </a:rPr>
              <a:t>50th largest country in the world by total area</a:t>
            </a:r>
            <a:r>
              <a:rPr b="0" i="0" lang="en-US" sz="2199" u="none" cap="none" strike="noStrike">
                <a:solidFill>
                  <a:srgbClr val="000000"/>
                </a:solidFill>
                <a:latin typeface="Bitter"/>
                <a:ea typeface="Bitter"/>
                <a:cs typeface="Bitter"/>
                <a:sym typeface="Bitter"/>
              </a:rPr>
              <a:t> and</a:t>
            </a:r>
            <a:endParaRPr/>
          </a:p>
          <a:p>
            <a:pPr indent="0" lvl="0" marL="0" marR="0" rtl="0" algn="l">
              <a:lnSpc>
                <a:spcPct val="162528"/>
              </a:lnSpc>
              <a:spcBef>
                <a:spcPts val="0"/>
              </a:spcBef>
              <a:spcAft>
                <a:spcPts val="0"/>
              </a:spcAft>
              <a:buNone/>
            </a:pPr>
            <a:r>
              <a:rPr b="0" i="0" lang="en-US" sz="2199" u="none" cap="none" strike="noStrike">
                <a:solidFill>
                  <a:srgbClr val="000000"/>
                </a:solidFill>
                <a:latin typeface="Bitter"/>
                <a:ea typeface="Bitter"/>
                <a:cs typeface="Bitter"/>
                <a:sym typeface="Bitter"/>
              </a:rPr>
              <a:t>the </a:t>
            </a:r>
            <a:r>
              <a:rPr b="1" i="0" lang="en-US" sz="2199" u="none" cap="none" strike="noStrike">
                <a:solidFill>
                  <a:srgbClr val="000000"/>
                </a:solidFill>
                <a:latin typeface="Bitter"/>
                <a:ea typeface="Bitter"/>
                <a:cs typeface="Bitter"/>
                <a:sym typeface="Bitter"/>
              </a:rPr>
              <a:t>3rd largest country in Southeast Asia</a:t>
            </a:r>
            <a:r>
              <a:rPr b="0" i="0" lang="en-US" sz="2199" u="none" cap="none" strike="noStrike">
                <a:solidFill>
                  <a:srgbClr val="000000"/>
                </a:solidFill>
                <a:latin typeface="Bitter"/>
                <a:ea typeface="Bitter"/>
                <a:cs typeface="Bitter"/>
                <a:sym typeface="Bitter"/>
              </a:rPr>
              <a:t>.</a:t>
            </a:r>
            <a:endParaRPr/>
          </a:p>
        </p:txBody>
      </p:sp>
      <p:sp>
        <p:nvSpPr>
          <p:cNvPr descr="preencoded.png" id="184" name="Google Shape;184;p6"/>
          <p:cNvSpPr/>
          <p:nvPr/>
        </p:nvSpPr>
        <p:spPr>
          <a:xfrm>
            <a:off x="5344268" y="2211143"/>
            <a:ext cx="3194114" cy="4194429"/>
          </a:xfrm>
          <a:custGeom>
            <a:rect b="b" l="l" r="r" t="t"/>
            <a:pathLst>
              <a:path extrusionOk="0" h="5592572" w="4258818">
                <a:moveTo>
                  <a:pt x="190500" y="0"/>
                </a:moveTo>
                <a:lnTo>
                  <a:pt x="4068318" y="0"/>
                </a:lnTo>
                <a:cubicBezTo>
                  <a:pt x="4118842" y="0"/>
                  <a:pt x="4167296" y="20070"/>
                  <a:pt x="4203022" y="55796"/>
                </a:cubicBezTo>
                <a:cubicBezTo>
                  <a:pt x="4238747" y="91522"/>
                  <a:pt x="4258818" y="139976"/>
                  <a:pt x="4258818" y="190500"/>
                </a:cubicBezTo>
                <a:lnTo>
                  <a:pt x="4258818" y="5402072"/>
                </a:lnTo>
                <a:cubicBezTo>
                  <a:pt x="4258818" y="5507282"/>
                  <a:pt x="4173528" y="5592572"/>
                  <a:pt x="4068318" y="5592572"/>
                </a:cubicBezTo>
                <a:lnTo>
                  <a:pt x="190500" y="5592572"/>
                </a:lnTo>
                <a:cubicBezTo>
                  <a:pt x="139976" y="5592572"/>
                  <a:pt x="91522" y="5572501"/>
                  <a:pt x="55796" y="5536776"/>
                </a:cubicBezTo>
                <a:cubicBezTo>
                  <a:pt x="20070" y="5501050"/>
                  <a:pt x="0" y="5452595"/>
                  <a:pt x="0" y="5402072"/>
                </a:cubicBezTo>
                <a:lnTo>
                  <a:pt x="0" y="190500"/>
                </a:lnTo>
                <a:cubicBezTo>
                  <a:pt x="0" y="85290"/>
                  <a:pt x="85290" y="0"/>
                  <a:pt x="190500" y="0"/>
                </a:cubicBezTo>
                <a:close/>
              </a:path>
            </a:pathLst>
          </a:custGeom>
          <a:blipFill rotWithShape="1">
            <a:blip r:embed="rId4">
              <a:alphaModFix/>
            </a:blip>
            <a:stretch>
              <a:fillRect b="-10" l="0" r="-1" t="-1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6"/>
          <p:cNvSpPr txBox="1"/>
          <p:nvPr/>
        </p:nvSpPr>
        <p:spPr>
          <a:xfrm>
            <a:off x="5344268" y="6679111"/>
            <a:ext cx="3252045" cy="425501"/>
          </a:xfrm>
          <a:prstGeom prst="rect">
            <a:avLst/>
          </a:prstGeom>
          <a:noFill/>
          <a:ln>
            <a:noFill/>
          </a:ln>
        </p:spPr>
        <p:txBody>
          <a:bodyPr anchorCtr="0" anchor="t" bIns="0" lIns="0" spcFirstLastPara="1" rIns="0" wrap="square" tIns="0">
            <a:spAutoFit/>
          </a:bodyPr>
          <a:lstStyle/>
          <a:p>
            <a:pPr indent="0" lvl="0" marL="0" marR="0" rtl="0" algn="l">
              <a:lnSpc>
                <a:spcPct val="127531"/>
              </a:lnSpc>
              <a:spcBef>
                <a:spcPts val="0"/>
              </a:spcBef>
              <a:spcAft>
                <a:spcPts val="0"/>
              </a:spcAft>
              <a:buNone/>
            </a:pPr>
            <a:r>
              <a:rPr b="1" i="0" lang="en-US" sz="2499" u="none" cap="none" strike="noStrike">
                <a:solidFill>
                  <a:srgbClr val="253A7E"/>
                </a:solidFill>
                <a:latin typeface="Bitter"/>
                <a:ea typeface="Bitter"/>
                <a:cs typeface="Bitter"/>
                <a:sym typeface="Bitter"/>
              </a:rPr>
              <a:t>France</a:t>
            </a:r>
            <a:endParaRPr/>
          </a:p>
        </p:txBody>
      </p:sp>
      <p:sp>
        <p:nvSpPr>
          <p:cNvPr id="186" name="Google Shape;186;p6"/>
          <p:cNvSpPr txBox="1"/>
          <p:nvPr/>
        </p:nvSpPr>
        <p:spPr>
          <a:xfrm>
            <a:off x="5344268" y="7279034"/>
            <a:ext cx="3640779" cy="501853"/>
          </a:xfrm>
          <a:prstGeom prst="rect">
            <a:avLst/>
          </a:prstGeom>
          <a:noFill/>
          <a:ln>
            <a:noFill/>
          </a:ln>
        </p:spPr>
        <p:txBody>
          <a:bodyPr anchorCtr="0" anchor="t" bIns="0" lIns="0" spcFirstLastPara="1" rIns="0" wrap="square" tIns="0">
            <a:spAutoFit/>
          </a:bodyPr>
          <a:lstStyle/>
          <a:p>
            <a:pPr indent="0" lvl="0" marL="0" marR="0" rtl="0" algn="l">
              <a:lnSpc>
                <a:spcPct val="162500"/>
              </a:lnSpc>
              <a:spcBef>
                <a:spcPts val="0"/>
              </a:spcBef>
              <a:spcAft>
                <a:spcPts val="0"/>
              </a:spcAft>
              <a:buNone/>
            </a:pPr>
            <a:r>
              <a:rPr b="0" i="0" lang="en-US" sz="2000" u="none" cap="none" strike="noStrike">
                <a:solidFill>
                  <a:srgbClr val="000000"/>
                </a:solidFill>
                <a:latin typeface="Bitter"/>
                <a:ea typeface="Bitter"/>
                <a:cs typeface="Bitter"/>
                <a:sym typeface="Bitter"/>
              </a:rPr>
              <a:t>543,940 km²</a:t>
            </a:r>
            <a:endParaRPr/>
          </a:p>
        </p:txBody>
      </p:sp>
      <p:sp>
        <p:nvSpPr>
          <p:cNvPr descr="preencoded.png" id="187" name="Google Shape;187;p6"/>
          <p:cNvSpPr/>
          <p:nvPr/>
        </p:nvSpPr>
        <p:spPr>
          <a:xfrm>
            <a:off x="9747047" y="2211143"/>
            <a:ext cx="2919603" cy="4241864"/>
          </a:xfrm>
          <a:custGeom>
            <a:rect b="b" l="l" r="r" t="t"/>
            <a:pathLst>
              <a:path extrusionOk="0" h="5655818" w="3892804">
                <a:moveTo>
                  <a:pt x="190500" y="0"/>
                </a:moveTo>
                <a:lnTo>
                  <a:pt x="3702304" y="0"/>
                </a:lnTo>
                <a:cubicBezTo>
                  <a:pt x="3807514" y="0"/>
                  <a:pt x="3892804" y="85290"/>
                  <a:pt x="3892804" y="190500"/>
                </a:cubicBezTo>
                <a:lnTo>
                  <a:pt x="3892804" y="5465318"/>
                </a:lnTo>
                <a:cubicBezTo>
                  <a:pt x="3892804" y="5515842"/>
                  <a:pt x="3872733" y="5564296"/>
                  <a:pt x="3837008" y="5600022"/>
                </a:cubicBezTo>
                <a:cubicBezTo>
                  <a:pt x="3801282" y="5635747"/>
                  <a:pt x="3752828" y="5655818"/>
                  <a:pt x="3702304" y="5655818"/>
                </a:cubicBezTo>
                <a:lnTo>
                  <a:pt x="190500" y="5655818"/>
                </a:lnTo>
                <a:cubicBezTo>
                  <a:pt x="85290" y="5655818"/>
                  <a:pt x="0" y="5570528"/>
                  <a:pt x="0" y="5465318"/>
                </a:cubicBezTo>
                <a:lnTo>
                  <a:pt x="0" y="190500"/>
                </a:lnTo>
                <a:cubicBezTo>
                  <a:pt x="0" y="85290"/>
                  <a:pt x="85290" y="0"/>
                  <a:pt x="190500" y="0"/>
                </a:cubicBezTo>
                <a:close/>
              </a:path>
            </a:pathLst>
          </a:custGeom>
          <a:blipFill rotWithShape="1">
            <a:blip r:embed="rId5">
              <a:alphaModFix/>
            </a:blip>
            <a:stretch>
              <a:fillRect b="0" l="-117" r="-116"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6"/>
          <p:cNvSpPr txBox="1"/>
          <p:nvPr/>
        </p:nvSpPr>
        <p:spPr>
          <a:xfrm>
            <a:off x="9747047" y="6726584"/>
            <a:ext cx="3252045" cy="425501"/>
          </a:xfrm>
          <a:prstGeom prst="rect">
            <a:avLst/>
          </a:prstGeom>
          <a:noFill/>
          <a:ln>
            <a:noFill/>
          </a:ln>
        </p:spPr>
        <p:txBody>
          <a:bodyPr anchorCtr="0" anchor="t" bIns="0" lIns="0" spcFirstLastPara="1" rIns="0" wrap="square" tIns="0">
            <a:spAutoFit/>
          </a:bodyPr>
          <a:lstStyle/>
          <a:p>
            <a:pPr indent="0" lvl="0" marL="0" marR="0" rtl="0" algn="l">
              <a:lnSpc>
                <a:spcPct val="127531"/>
              </a:lnSpc>
              <a:spcBef>
                <a:spcPts val="0"/>
              </a:spcBef>
              <a:spcAft>
                <a:spcPts val="0"/>
              </a:spcAft>
              <a:buNone/>
            </a:pPr>
            <a:r>
              <a:rPr b="1" i="0" lang="en-US" sz="2499" u="none" cap="none" strike="noStrike">
                <a:solidFill>
                  <a:srgbClr val="253A7E"/>
                </a:solidFill>
                <a:latin typeface="Bitter"/>
                <a:ea typeface="Bitter"/>
                <a:cs typeface="Bitter"/>
                <a:sym typeface="Bitter"/>
              </a:rPr>
              <a:t>Spain</a:t>
            </a:r>
            <a:endParaRPr/>
          </a:p>
        </p:txBody>
      </p:sp>
      <p:sp>
        <p:nvSpPr>
          <p:cNvPr id="189" name="Google Shape;189;p6"/>
          <p:cNvSpPr txBox="1"/>
          <p:nvPr/>
        </p:nvSpPr>
        <p:spPr>
          <a:xfrm>
            <a:off x="9747047" y="7326516"/>
            <a:ext cx="3640779" cy="501853"/>
          </a:xfrm>
          <a:prstGeom prst="rect">
            <a:avLst/>
          </a:prstGeom>
          <a:noFill/>
          <a:ln>
            <a:noFill/>
          </a:ln>
        </p:spPr>
        <p:txBody>
          <a:bodyPr anchorCtr="0" anchor="t" bIns="0" lIns="0" spcFirstLastPara="1" rIns="0" wrap="square" tIns="0">
            <a:spAutoFit/>
          </a:bodyPr>
          <a:lstStyle/>
          <a:p>
            <a:pPr indent="0" lvl="0" marL="0" marR="0" rtl="0" algn="l">
              <a:lnSpc>
                <a:spcPct val="162500"/>
              </a:lnSpc>
              <a:spcBef>
                <a:spcPts val="0"/>
              </a:spcBef>
              <a:spcAft>
                <a:spcPts val="0"/>
              </a:spcAft>
              <a:buNone/>
            </a:pPr>
            <a:r>
              <a:rPr b="0" i="0" lang="en-US" sz="2000" u="none" cap="none" strike="noStrike">
                <a:solidFill>
                  <a:srgbClr val="000000"/>
                </a:solidFill>
                <a:latin typeface="Bitter"/>
                <a:ea typeface="Bitter"/>
                <a:cs typeface="Bitter"/>
                <a:sym typeface="Bitter"/>
              </a:rPr>
              <a:t>505,990 km²</a:t>
            </a:r>
            <a:endParaRPr/>
          </a:p>
        </p:txBody>
      </p:sp>
      <p:sp>
        <p:nvSpPr>
          <p:cNvPr descr="preencoded.png" id="190" name="Google Shape;190;p6"/>
          <p:cNvSpPr/>
          <p:nvPr/>
        </p:nvSpPr>
        <p:spPr>
          <a:xfrm>
            <a:off x="13765263" y="2211143"/>
            <a:ext cx="3266503" cy="4154996"/>
          </a:xfrm>
          <a:custGeom>
            <a:rect b="b" l="l" r="r" t="t"/>
            <a:pathLst>
              <a:path extrusionOk="0" h="5539994" w="4355338">
                <a:moveTo>
                  <a:pt x="190500" y="0"/>
                </a:moveTo>
                <a:lnTo>
                  <a:pt x="4164838" y="0"/>
                </a:lnTo>
                <a:cubicBezTo>
                  <a:pt x="4270048" y="0"/>
                  <a:pt x="4355338" y="85290"/>
                  <a:pt x="4355338" y="190500"/>
                </a:cubicBezTo>
                <a:lnTo>
                  <a:pt x="4355338" y="5349494"/>
                </a:lnTo>
                <a:cubicBezTo>
                  <a:pt x="4355338" y="5400018"/>
                  <a:pt x="4335268" y="5448472"/>
                  <a:pt x="4299542" y="5484198"/>
                </a:cubicBezTo>
                <a:cubicBezTo>
                  <a:pt x="4263816" y="5519924"/>
                  <a:pt x="4215362" y="5539994"/>
                  <a:pt x="4164838" y="5539994"/>
                </a:cubicBezTo>
                <a:lnTo>
                  <a:pt x="190500" y="5539994"/>
                </a:lnTo>
                <a:cubicBezTo>
                  <a:pt x="139976" y="5539994"/>
                  <a:pt x="91522" y="5519924"/>
                  <a:pt x="55796" y="5484198"/>
                </a:cubicBezTo>
                <a:cubicBezTo>
                  <a:pt x="20070" y="5448472"/>
                  <a:pt x="0" y="5400018"/>
                  <a:pt x="0" y="5349494"/>
                </a:cubicBezTo>
                <a:lnTo>
                  <a:pt x="0" y="190500"/>
                </a:lnTo>
                <a:cubicBezTo>
                  <a:pt x="0" y="85290"/>
                  <a:pt x="85290" y="0"/>
                  <a:pt x="190500" y="0"/>
                </a:cubicBezTo>
                <a:close/>
              </a:path>
            </a:pathLst>
          </a:custGeom>
          <a:blipFill rotWithShape="1">
            <a:blip r:embed="rId6">
              <a:alphaModFix/>
            </a:blip>
            <a:stretch>
              <a:fillRect b="0" l="-34" r="-33"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6"/>
          <p:cNvSpPr txBox="1"/>
          <p:nvPr/>
        </p:nvSpPr>
        <p:spPr>
          <a:xfrm>
            <a:off x="13765263" y="6639668"/>
            <a:ext cx="3252045" cy="425501"/>
          </a:xfrm>
          <a:prstGeom prst="rect">
            <a:avLst/>
          </a:prstGeom>
          <a:noFill/>
          <a:ln>
            <a:noFill/>
          </a:ln>
        </p:spPr>
        <p:txBody>
          <a:bodyPr anchorCtr="0" anchor="t" bIns="0" lIns="0" spcFirstLastPara="1" rIns="0" wrap="square" tIns="0">
            <a:spAutoFit/>
          </a:bodyPr>
          <a:lstStyle/>
          <a:p>
            <a:pPr indent="0" lvl="0" marL="0" marR="0" rtl="0" algn="l">
              <a:lnSpc>
                <a:spcPct val="127531"/>
              </a:lnSpc>
              <a:spcBef>
                <a:spcPts val="0"/>
              </a:spcBef>
              <a:spcAft>
                <a:spcPts val="0"/>
              </a:spcAft>
              <a:buNone/>
            </a:pPr>
            <a:r>
              <a:rPr b="1" i="0" lang="en-US" sz="2499" u="none" cap="none" strike="noStrike">
                <a:solidFill>
                  <a:srgbClr val="253A7E"/>
                </a:solidFill>
                <a:latin typeface="Bitter"/>
                <a:ea typeface="Bitter"/>
                <a:cs typeface="Bitter"/>
                <a:sym typeface="Bitter"/>
              </a:rPr>
              <a:t>Japan</a:t>
            </a:r>
            <a:endParaRPr/>
          </a:p>
        </p:txBody>
      </p:sp>
      <p:sp>
        <p:nvSpPr>
          <p:cNvPr id="192" name="Google Shape;192;p6"/>
          <p:cNvSpPr txBox="1"/>
          <p:nvPr/>
        </p:nvSpPr>
        <p:spPr>
          <a:xfrm>
            <a:off x="13765263" y="7239591"/>
            <a:ext cx="3640779" cy="501853"/>
          </a:xfrm>
          <a:prstGeom prst="rect">
            <a:avLst/>
          </a:prstGeom>
          <a:noFill/>
          <a:ln>
            <a:noFill/>
          </a:ln>
        </p:spPr>
        <p:txBody>
          <a:bodyPr anchorCtr="0" anchor="t" bIns="0" lIns="0" spcFirstLastPara="1" rIns="0" wrap="square" tIns="0">
            <a:spAutoFit/>
          </a:bodyPr>
          <a:lstStyle/>
          <a:p>
            <a:pPr indent="0" lvl="0" marL="0" marR="0" rtl="0" algn="l">
              <a:lnSpc>
                <a:spcPct val="162500"/>
              </a:lnSpc>
              <a:spcBef>
                <a:spcPts val="0"/>
              </a:spcBef>
              <a:spcAft>
                <a:spcPts val="0"/>
              </a:spcAft>
              <a:buNone/>
            </a:pPr>
            <a:r>
              <a:rPr b="0" i="0" lang="en-US" sz="2000" u="none" cap="none" strike="noStrike">
                <a:solidFill>
                  <a:srgbClr val="000000"/>
                </a:solidFill>
                <a:latin typeface="Bitter"/>
                <a:ea typeface="Bitter"/>
                <a:cs typeface="Bitter"/>
                <a:sym typeface="Bitter"/>
              </a:rPr>
              <a:t>377,975 km²</a:t>
            </a:r>
            <a:endParaRPr/>
          </a:p>
        </p:txBody>
      </p:sp>
      <p:sp>
        <p:nvSpPr>
          <p:cNvPr id="193" name="Google Shape;193;p6"/>
          <p:cNvSpPr txBox="1"/>
          <p:nvPr/>
        </p:nvSpPr>
        <p:spPr>
          <a:xfrm>
            <a:off x="910533" y="9208529"/>
            <a:ext cx="16466934" cy="309147"/>
          </a:xfrm>
          <a:prstGeom prst="rect">
            <a:avLst/>
          </a:prstGeom>
          <a:noFill/>
          <a:ln>
            <a:noFill/>
          </a:ln>
        </p:spPr>
        <p:txBody>
          <a:bodyPr anchorCtr="0" anchor="t" bIns="0" lIns="0" spcFirstLastPara="1" rIns="0" wrap="square" tIns="0">
            <a:spAutoFit/>
          </a:bodyPr>
          <a:lstStyle/>
          <a:p>
            <a:pPr indent="0" lvl="0" marL="0" marR="0" rtl="0" algn="l">
              <a:lnSpc>
                <a:spcPct val="157647"/>
              </a:lnSpc>
              <a:spcBef>
                <a:spcPts val="0"/>
              </a:spcBef>
              <a:spcAft>
                <a:spcPts val="0"/>
              </a:spcAft>
              <a:buNone/>
            </a:pPr>
            <a:r>
              <a:rPr b="0" i="0" lang="en-US" sz="1700" u="none" cap="none" strike="noStrike">
                <a:solidFill>
                  <a:srgbClr val="000000"/>
                </a:solidFill>
                <a:latin typeface="Bitter"/>
                <a:ea typeface="Bitter"/>
                <a:cs typeface="Bitter"/>
                <a:sym typeface="Bitter"/>
              </a:rPr>
              <a:t>Photo credit: Mylifeelsewhere</a:t>
            </a:r>
            <a:endParaRPr/>
          </a:p>
        </p:txBody>
      </p:sp>
      <p:sp>
        <p:nvSpPr>
          <p:cNvPr descr="preencoded.png" id="194" name="Google Shape;194;p6"/>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7">
              <a:alphaModFix/>
            </a:blip>
            <a:stretch>
              <a:fillRect b="-186" l="0" r="-3" t="-179"/>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descr="preencoded.png" id="203" name="Google Shape;203;p7"/>
          <p:cNvSpPr/>
          <p:nvPr/>
        </p:nvSpPr>
        <p:spPr>
          <a:xfrm>
            <a:off x="8229600" y="0"/>
            <a:ext cx="10058400" cy="10287000"/>
          </a:xfrm>
          <a:custGeom>
            <a:rect b="b" l="l" r="r" t="t"/>
            <a:pathLst>
              <a:path extrusionOk="0" h="13716000" w="13411200">
                <a:moveTo>
                  <a:pt x="0" y="0"/>
                </a:moveTo>
                <a:lnTo>
                  <a:pt x="13411200" y="0"/>
                </a:lnTo>
                <a:lnTo>
                  <a:pt x="13411200" y="13716000"/>
                </a:lnTo>
                <a:lnTo>
                  <a:pt x="0" y="13716000"/>
                </a:lnTo>
                <a:lnTo>
                  <a:pt x="0" y="0"/>
                </a:lnTo>
                <a:close/>
              </a:path>
            </a:pathLst>
          </a:custGeom>
          <a:blipFill rotWithShape="1">
            <a:blip r:embed="rId3">
              <a:alphaModFix/>
            </a:blip>
            <a:stretch>
              <a:fillRect b="0" l="0" r="0" t="0"/>
            </a:stretch>
          </a:blipFill>
          <a:ln>
            <a:noFill/>
          </a:ln>
        </p:spPr>
      </p:sp>
      <p:sp>
        <p:nvSpPr>
          <p:cNvPr descr="preencoded.png" id="204" name="Google Shape;204;p7"/>
          <p:cNvSpPr/>
          <p:nvPr/>
        </p:nvSpPr>
        <p:spPr>
          <a:xfrm>
            <a:off x="11104502" y="1709191"/>
            <a:ext cx="5098788" cy="6475461"/>
          </a:xfrm>
          <a:custGeom>
            <a:rect b="b" l="l" r="r" t="t"/>
            <a:pathLst>
              <a:path extrusionOk="0" h="4838700" w="3810000">
                <a:moveTo>
                  <a:pt x="0" y="0"/>
                </a:moveTo>
                <a:lnTo>
                  <a:pt x="3810000" y="0"/>
                </a:lnTo>
                <a:lnTo>
                  <a:pt x="3810000" y="4838700"/>
                </a:lnTo>
                <a:lnTo>
                  <a:pt x="0" y="4838700"/>
                </a:lnTo>
                <a:lnTo>
                  <a:pt x="0" y="0"/>
                </a:lnTo>
                <a:close/>
              </a:path>
            </a:pathLst>
          </a:custGeom>
          <a:blipFill rotWithShape="1">
            <a:blip r:embed="rId4">
              <a:alphaModFix/>
            </a:blip>
            <a:stretch>
              <a:fillRect b="0" l="0" r="0" t="0"/>
            </a:stretch>
          </a:blipFill>
          <a:ln>
            <a:noFill/>
          </a:ln>
        </p:spPr>
      </p:sp>
      <p:sp>
        <p:nvSpPr>
          <p:cNvPr id="205" name="Google Shape;205;p7"/>
          <p:cNvSpPr txBox="1"/>
          <p:nvPr/>
        </p:nvSpPr>
        <p:spPr>
          <a:xfrm>
            <a:off x="992238" y="1901876"/>
            <a:ext cx="7159523" cy="1730960"/>
          </a:xfrm>
          <a:prstGeom prst="rect">
            <a:avLst/>
          </a:prstGeom>
          <a:noFill/>
          <a:ln>
            <a:noFill/>
          </a:ln>
        </p:spPr>
        <p:txBody>
          <a:bodyPr anchorCtr="0" anchor="t" bIns="0" lIns="0" spcFirstLastPara="1" rIns="0" wrap="square" tIns="0">
            <a:spAutoFit/>
          </a:bodyPr>
          <a:lstStyle/>
          <a:p>
            <a:pPr indent="0" lvl="0" marL="0" marR="0" rtl="0" algn="l">
              <a:lnSpc>
                <a:spcPct val="124735"/>
              </a:lnSpc>
              <a:spcBef>
                <a:spcPts val="0"/>
              </a:spcBef>
              <a:spcAft>
                <a:spcPts val="0"/>
              </a:spcAft>
              <a:buNone/>
            </a:pPr>
            <a:r>
              <a:rPr b="1" i="0" lang="en-US" sz="5199" u="none" cap="none" strike="noStrike">
                <a:solidFill>
                  <a:srgbClr val="253A7E"/>
                </a:solidFill>
                <a:latin typeface="Bitter"/>
                <a:ea typeface="Bitter"/>
                <a:cs typeface="Bitter"/>
                <a:sym typeface="Bitter"/>
              </a:rPr>
              <a:t>Four Regions of Thailand</a:t>
            </a:r>
            <a:endParaRPr/>
          </a:p>
        </p:txBody>
      </p:sp>
      <p:sp>
        <p:nvSpPr>
          <p:cNvPr id="206" name="Google Shape;206;p7"/>
          <p:cNvSpPr txBox="1"/>
          <p:nvPr/>
        </p:nvSpPr>
        <p:spPr>
          <a:xfrm>
            <a:off x="992238" y="4013302"/>
            <a:ext cx="8700351" cy="523615"/>
          </a:xfrm>
          <a:prstGeom prst="rect">
            <a:avLst/>
          </a:prstGeom>
          <a:noFill/>
          <a:ln>
            <a:noFill/>
          </a:ln>
        </p:spPr>
        <p:txBody>
          <a:bodyPr anchorCtr="0" anchor="t" bIns="0" lIns="0" spcFirstLastPara="1" rIns="0" wrap="square" tIns="0">
            <a:spAutoFit/>
          </a:bodyPr>
          <a:lstStyle/>
          <a:p>
            <a:pPr indent="0" lvl="0" marL="0" marR="0" rtl="0" algn="l">
              <a:lnSpc>
                <a:spcPct val="162864"/>
              </a:lnSpc>
              <a:spcBef>
                <a:spcPts val="0"/>
              </a:spcBef>
              <a:spcAft>
                <a:spcPts val="0"/>
              </a:spcAft>
              <a:buNone/>
            </a:pPr>
            <a:r>
              <a:rPr b="1" i="0" lang="en-US" sz="2604" u="none" cap="none" strike="noStrike">
                <a:solidFill>
                  <a:srgbClr val="000000"/>
                </a:solidFill>
                <a:latin typeface="Bitter"/>
                <a:ea typeface="Bitter"/>
                <a:cs typeface="Bitter"/>
                <a:sym typeface="Bitter"/>
              </a:rPr>
              <a:t>Thailand is commonly divided into four regions*:</a:t>
            </a:r>
            <a:endParaRPr/>
          </a:p>
        </p:txBody>
      </p:sp>
      <p:sp>
        <p:nvSpPr>
          <p:cNvPr id="207" name="Google Shape;207;p7"/>
          <p:cNvSpPr txBox="1"/>
          <p:nvPr/>
        </p:nvSpPr>
        <p:spPr>
          <a:xfrm>
            <a:off x="992238" y="4876671"/>
            <a:ext cx="7457747" cy="498811"/>
          </a:xfrm>
          <a:prstGeom prst="rect">
            <a:avLst/>
          </a:prstGeom>
          <a:noFill/>
          <a:ln>
            <a:noFill/>
          </a:ln>
        </p:spPr>
        <p:txBody>
          <a:bodyPr anchorCtr="0" anchor="t" bIns="0" lIns="0" spcFirstLastPara="1" rIns="0" wrap="square" tIns="0">
            <a:spAutoFit/>
          </a:bodyPr>
          <a:lstStyle/>
          <a:p>
            <a:pPr indent="-196367" lvl="1" marL="392735" marR="0" rtl="0" algn="l">
              <a:lnSpc>
                <a:spcPct val="162864"/>
              </a:lnSpc>
              <a:spcBef>
                <a:spcPts val="0"/>
              </a:spcBef>
              <a:spcAft>
                <a:spcPts val="0"/>
              </a:spcAft>
              <a:buClr>
                <a:srgbClr val="000000"/>
              </a:buClr>
              <a:buSzPts val="2604"/>
              <a:buFont typeface="Arial"/>
              <a:buChar char="•"/>
            </a:pPr>
            <a:r>
              <a:rPr b="0" i="0" lang="en-US" sz="2604" u="none" cap="none" strike="noStrike">
                <a:solidFill>
                  <a:srgbClr val="000000"/>
                </a:solidFill>
                <a:latin typeface="Bitter"/>
                <a:ea typeface="Bitter"/>
                <a:cs typeface="Bitter"/>
                <a:sym typeface="Bitter"/>
              </a:rPr>
              <a:t>The North</a:t>
            </a:r>
            <a:endParaRPr/>
          </a:p>
        </p:txBody>
      </p:sp>
      <p:sp>
        <p:nvSpPr>
          <p:cNvPr id="208" name="Google Shape;208;p7"/>
          <p:cNvSpPr txBox="1"/>
          <p:nvPr/>
        </p:nvSpPr>
        <p:spPr>
          <a:xfrm>
            <a:off x="992238" y="5473422"/>
            <a:ext cx="7457747" cy="498811"/>
          </a:xfrm>
          <a:prstGeom prst="rect">
            <a:avLst/>
          </a:prstGeom>
          <a:noFill/>
          <a:ln>
            <a:noFill/>
          </a:ln>
        </p:spPr>
        <p:txBody>
          <a:bodyPr anchorCtr="0" anchor="t" bIns="0" lIns="0" spcFirstLastPara="1" rIns="0" wrap="square" tIns="0">
            <a:spAutoFit/>
          </a:bodyPr>
          <a:lstStyle/>
          <a:p>
            <a:pPr indent="-196367" lvl="1" marL="392735" marR="0" rtl="0" algn="l">
              <a:lnSpc>
                <a:spcPct val="162864"/>
              </a:lnSpc>
              <a:spcBef>
                <a:spcPts val="0"/>
              </a:spcBef>
              <a:spcAft>
                <a:spcPts val="0"/>
              </a:spcAft>
              <a:buClr>
                <a:srgbClr val="000000"/>
              </a:buClr>
              <a:buSzPts val="2604"/>
              <a:buFont typeface="Arial"/>
              <a:buChar char="•"/>
            </a:pPr>
            <a:r>
              <a:rPr b="0" i="0" lang="en-US" sz="2604" u="none" cap="none" strike="noStrike">
                <a:solidFill>
                  <a:srgbClr val="000000"/>
                </a:solidFill>
                <a:latin typeface="Bitter"/>
                <a:ea typeface="Bitter"/>
                <a:cs typeface="Bitter"/>
                <a:sym typeface="Bitter"/>
              </a:rPr>
              <a:t>The Northeast (Isan)</a:t>
            </a:r>
            <a:endParaRPr/>
          </a:p>
        </p:txBody>
      </p:sp>
      <p:sp>
        <p:nvSpPr>
          <p:cNvPr id="209" name="Google Shape;209;p7"/>
          <p:cNvSpPr txBox="1"/>
          <p:nvPr/>
        </p:nvSpPr>
        <p:spPr>
          <a:xfrm>
            <a:off x="992238" y="6075815"/>
            <a:ext cx="7457747" cy="498811"/>
          </a:xfrm>
          <a:prstGeom prst="rect">
            <a:avLst/>
          </a:prstGeom>
          <a:noFill/>
          <a:ln>
            <a:noFill/>
          </a:ln>
        </p:spPr>
        <p:txBody>
          <a:bodyPr anchorCtr="0" anchor="t" bIns="0" lIns="0" spcFirstLastPara="1" rIns="0" wrap="square" tIns="0">
            <a:spAutoFit/>
          </a:bodyPr>
          <a:lstStyle/>
          <a:p>
            <a:pPr indent="-196367" lvl="1" marL="392735" marR="0" rtl="0" algn="l">
              <a:lnSpc>
                <a:spcPct val="162864"/>
              </a:lnSpc>
              <a:spcBef>
                <a:spcPts val="0"/>
              </a:spcBef>
              <a:spcAft>
                <a:spcPts val="0"/>
              </a:spcAft>
              <a:buClr>
                <a:srgbClr val="000000"/>
              </a:buClr>
              <a:buSzPts val="2604"/>
              <a:buFont typeface="Arial"/>
              <a:buChar char="•"/>
            </a:pPr>
            <a:r>
              <a:rPr b="0" i="0" lang="en-US" sz="2604" u="none" cap="none" strike="noStrike">
                <a:solidFill>
                  <a:srgbClr val="000000"/>
                </a:solidFill>
                <a:latin typeface="Bitter"/>
                <a:ea typeface="Bitter"/>
                <a:cs typeface="Bitter"/>
                <a:sym typeface="Bitter"/>
              </a:rPr>
              <a:t>The Central</a:t>
            </a:r>
            <a:endParaRPr/>
          </a:p>
        </p:txBody>
      </p:sp>
      <p:sp>
        <p:nvSpPr>
          <p:cNvPr id="210" name="Google Shape;210;p7"/>
          <p:cNvSpPr txBox="1"/>
          <p:nvPr/>
        </p:nvSpPr>
        <p:spPr>
          <a:xfrm>
            <a:off x="992238" y="6678208"/>
            <a:ext cx="7457747" cy="498811"/>
          </a:xfrm>
          <a:prstGeom prst="rect">
            <a:avLst/>
          </a:prstGeom>
          <a:noFill/>
          <a:ln>
            <a:noFill/>
          </a:ln>
        </p:spPr>
        <p:txBody>
          <a:bodyPr anchorCtr="0" anchor="t" bIns="0" lIns="0" spcFirstLastPara="1" rIns="0" wrap="square" tIns="0">
            <a:spAutoFit/>
          </a:bodyPr>
          <a:lstStyle/>
          <a:p>
            <a:pPr indent="-196367" lvl="1" marL="392735" marR="0" rtl="0" algn="l">
              <a:lnSpc>
                <a:spcPct val="162864"/>
              </a:lnSpc>
              <a:spcBef>
                <a:spcPts val="0"/>
              </a:spcBef>
              <a:spcAft>
                <a:spcPts val="0"/>
              </a:spcAft>
              <a:buClr>
                <a:srgbClr val="000000"/>
              </a:buClr>
              <a:buSzPts val="2604"/>
              <a:buFont typeface="Arial"/>
              <a:buChar char="•"/>
            </a:pPr>
            <a:r>
              <a:rPr b="0" i="0" lang="en-US" sz="2604" u="none" cap="none" strike="noStrike">
                <a:solidFill>
                  <a:srgbClr val="000000"/>
                </a:solidFill>
                <a:latin typeface="Bitter"/>
                <a:ea typeface="Bitter"/>
                <a:cs typeface="Bitter"/>
                <a:sym typeface="Bitter"/>
              </a:rPr>
              <a:t>The South</a:t>
            </a:r>
            <a:endParaRPr/>
          </a:p>
        </p:txBody>
      </p:sp>
      <p:sp>
        <p:nvSpPr>
          <p:cNvPr id="211" name="Google Shape;211;p7"/>
          <p:cNvSpPr txBox="1"/>
          <p:nvPr/>
        </p:nvSpPr>
        <p:spPr>
          <a:xfrm>
            <a:off x="992238" y="7548494"/>
            <a:ext cx="7159523" cy="365896"/>
          </a:xfrm>
          <a:prstGeom prst="rect">
            <a:avLst/>
          </a:prstGeom>
          <a:noFill/>
          <a:ln>
            <a:noFill/>
          </a:ln>
        </p:spPr>
        <p:txBody>
          <a:bodyPr anchorCtr="0" anchor="t" bIns="0" lIns="0" spcFirstLastPara="1" rIns="0" wrap="square" tIns="0">
            <a:spAutoFit/>
          </a:bodyPr>
          <a:lstStyle/>
          <a:p>
            <a:pPr indent="0" lvl="0" marL="0" marR="0" rtl="0" algn="l">
              <a:lnSpc>
                <a:spcPct val="160666"/>
              </a:lnSpc>
              <a:spcBef>
                <a:spcPts val="0"/>
              </a:spcBef>
              <a:spcAft>
                <a:spcPts val="0"/>
              </a:spcAft>
              <a:buNone/>
            </a:pPr>
            <a:r>
              <a:rPr b="0" i="0" lang="en-US" sz="1950" u="none" cap="none" strike="noStrike">
                <a:solidFill>
                  <a:srgbClr val="000000"/>
                </a:solidFill>
                <a:latin typeface="Bitter"/>
                <a:ea typeface="Bitter"/>
                <a:cs typeface="Bitter"/>
                <a:sym typeface="Bitter"/>
              </a:rPr>
              <a:t>*Using for administrative and statistical contexts</a:t>
            </a:r>
            <a:endParaRPr/>
          </a:p>
        </p:txBody>
      </p:sp>
      <p:sp>
        <p:nvSpPr>
          <p:cNvPr id="212" name="Google Shape;212;p7"/>
          <p:cNvSpPr txBox="1"/>
          <p:nvPr/>
        </p:nvSpPr>
        <p:spPr>
          <a:xfrm>
            <a:off x="1028700" y="8522494"/>
            <a:ext cx="7159523" cy="429520"/>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Thai Language Hut</a:t>
            </a:r>
            <a:endParaRPr/>
          </a:p>
        </p:txBody>
      </p:sp>
      <p:sp>
        <p:nvSpPr>
          <p:cNvPr descr="preencoded.png" id="213" name="Google Shape;213;p7"/>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21" name="Shape 221"/>
        <p:cNvGrpSpPr/>
        <p:nvPr/>
      </p:nvGrpSpPr>
      <p:grpSpPr>
        <a:xfrm>
          <a:off x="0" y="0"/>
          <a:ext cx="0" cy="0"/>
          <a:chOff x="0" y="0"/>
          <a:chExt cx="0" cy="0"/>
        </a:xfrm>
      </p:grpSpPr>
      <p:sp>
        <p:nvSpPr>
          <p:cNvPr id="222" name="Google Shape;222;p8"/>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223" name="Google Shape;223;p8"/>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224" name="Google Shape;224;p8"/>
          <p:cNvSpPr txBox="1"/>
          <p:nvPr/>
        </p:nvSpPr>
        <p:spPr>
          <a:xfrm>
            <a:off x="992238" y="1021404"/>
            <a:ext cx="7088238" cy="905027"/>
          </a:xfrm>
          <a:prstGeom prst="rect">
            <a:avLst/>
          </a:prstGeom>
          <a:noFill/>
          <a:ln>
            <a:noFill/>
          </a:ln>
        </p:spPr>
        <p:txBody>
          <a:bodyPr anchorCtr="0" anchor="t" bIns="0" lIns="0" spcFirstLastPara="1" rIns="0" wrap="square" tIns="0">
            <a:spAutoFit/>
          </a:bodyPr>
          <a:lstStyle/>
          <a:p>
            <a:pPr indent="0" lvl="0" marL="0" marR="0" rtl="0" algn="l">
              <a:lnSpc>
                <a:spcPct val="124721"/>
              </a:lnSpc>
              <a:spcBef>
                <a:spcPts val="0"/>
              </a:spcBef>
              <a:spcAft>
                <a:spcPts val="0"/>
              </a:spcAft>
              <a:buNone/>
            </a:pPr>
            <a:r>
              <a:rPr b="1" i="0" lang="en-US" sz="5562" u="none" cap="none" strike="noStrike">
                <a:solidFill>
                  <a:srgbClr val="253A7E"/>
                </a:solidFill>
                <a:latin typeface="Bitter"/>
                <a:ea typeface="Bitter"/>
                <a:cs typeface="Bitter"/>
                <a:sym typeface="Bitter"/>
              </a:rPr>
              <a:t>The North</a:t>
            </a:r>
            <a:endParaRPr/>
          </a:p>
        </p:txBody>
      </p:sp>
      <p:sp>
        <p:nvSpPr>
          <p:cNvPr id="225" name="Google Shape;225;p8"/>
          <p:cNvSpPr txBox="1"/>
          <p:nvPr/>
        </p:nvSpPr>
        <p:spPr>
          <a:xfrm>
            <a:off x="992238" y="2332587"/>
            <a:ext cx="9362923" cy="461962"/>
          </a:xfrm>
          <a:prstGeom prst="rect">
            <a:avLst/>
          </a:prstGeom>
          <a:noFill/>
          <a:ln>
            <a:noFill/>
          </a:ln>
        </p:spPr>
        <p:txBody>
          <a:bodyPr anchorCtr="0" anchor="t" bIns="0" lIns="0" spcFirstLastPara="1" rIns="0" wrap="square" tIns="0">
            <a:spAutoFit/>
          </a:bodyPr>
          <a:lstStyle/>
          <a:p>
            <a:pPr indent="0" lvl="0" marL="0" marR="0" rtl="0" algn="l">
              <a:lnSpc>
                <a:spcPct val="124981"/>
              </a:lnSpc>
              <a:spcBef>
                <a:spcPts val="0"/>
              </a:spcBef>
              <a:spcAft>
                <a:spcPts val="0"/>
              </a:spcAft>
              <a:buNone/>
            </a:pPr>
            <a:r>
              <a:rPr b="1" i="0" lang="en-US" sz="2750" u="none" cap="none" strike="noStrike">
                <a:solidFill>
                  <a:srgbClr val="253A7E"/>
                </a:solidFill>
                <a:latin typeface="Bitter"/>
                <a:ea typeface="Bitter"/>
                <a:cs typeface="Bitter"/>
                <a:sym typeface="Bitter"/>
              </a:rPr>
              <a:t>Characterized by forested mountains and cooler climate</a:t>
            </a:r>
            <a:endParaRPr/>
          </a:p>
        </p:txBody>
      </p:sp>
      <p:sp>
        <p:nvSpPr>
          <p:cNvPr descr="preencoded.png" id="226" name="Google Shape;226;p8"/>
          <p:cNvSpPr/>
          <p:nvPr/>
        </p:nvSpPr>
        <p:spPr>
          <a:xfrm>
            <a:off x="981963" y="3538690"/>
            <a:ext cx="5324810" cy="3551505"/>
          </a:xfrm>
          <a:custGeom>
            <a:rect b="b" l="l" r="r" t="t"/>
            <a:pathLst>
              <a:path extrusionOk="0" h="4422140" w="6630162">
                <a:moveTo>
                  <a:pt x="177900" y="0"/>
                </a:moveTo>
                <a:lnTo>
                  <a:pt x="6452262" y="0"/>
                </a:lnTo>
                <a:cubicBezTo>
                  <a:pt x="6499444" y="0"/>
                  <a:pt x="6544694" y="18743"/>
                  <a:pt x="6578057" y="52106"/>
                </a:cubicBezTo>
                <a:cubicBezTo>
                  <a:pt x="6611419" y="85468"/>
                  <a:pt x="6630162" y="130718"/>
                  <a:pt x="6630162" y="177900"/>
                </a:cubicBezTo>
                <a:lnTo>
                  <a:pt x="6630162" y="4244240"/>
                </a:lnTo>
                <a:cubicBezTo>
                  <a:pt x="6630162" y="4291422"/>
                  <a:pt x="6611419" y="4336672"/>
                  <a:pt x="6578057" y="4370034"/>
                </a:cubicBezTo>
                <a:cubicBezTo>
                  <a:pt x="6544694" y="4403397"/>
                  <a:pt x="6499444" y="4422140"/>
                  <a:pt x="6452262" y="4422140"/>
                </a:cubicBezTo>
                <a:lnTo>
                  <a:pt x="177900" y="4422140"/>
                </a:lnTo>
                <a:cubicBezTo>
                  <a:pt x="79649" y="4422140"/>
                  <a:pt x="0" y="4342492"/>
                  <a:pt x="0" y="4244240"/>
                </a:cubicBezTo>
                <a:lnTo>
                  <a:pt x="0" y="177900"/>
                </a:lnTo>
                <a:cubicBezTo>
                  <a:pt x="0" y="130718"/>
                  <a:pt x="18743" y="85468"/>
                  <a:pt x="52106" y="52106"/>
                </a:cubicBezTo>
                <a:cubicBezTo>
                  <a:pt x="85468" y="18743"/>
                  <a:pt x="130718" y="0"/>
                  <a:pt x="177900" y="0"/>
                </a:cubicBezTo>
                <a:close/>
              </a:path>
            </a:pathLst>
          </a:custGeom>
          <a:blipFill rotWithShape="1">
            <a:blip r:embed="rId3">
              <a:alphaModFix/>
            </a:blip>
            <a:stretch>
              <a:fillRect b="0" l="-23" r="-23"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8"/>
          <p:cNvSpPr txBox="1"/>
          <p:nvPr/>
        </p:nvSpPr>
        <p:spPr>
          <a:xfrm>
            <a:off x="992238" y="7249868"/>
            <a:ext cx="4972641" cy="497341"/>
          </a:xfrm>
          <a:prstGeom prst="rect">
            <a:avLst/>
          </a:prstGeom>
          <a:noFill/>
          <a:ln>
            <a:noFill/>
          </a:ln>
        </p:spPr>
        <p:txBody>
          <a:bodyPr anchorCtr="0" anchor="t" bIns="0" lIns="0" spcFirstLastPara="1" rIns="0" wrap="square" tIns="0">
            <a:spAutoFit/>
          </a:bodyPr>
          <a:lstStyle/>
          <a:p>
            <a:pPr indent="0" lvl="0" marL="0" marR="0" rtl="0" algn="ctr">
              <a:lnSpc>
                <a:spcPct val="162905"/>
              </a:lnSpc>
              <a:spcBef>
                <a:spcPts val="0"/>
              </a:spcBef>
              <a:spcAft>
                <a:spcPts val="0"/>
              </a:spcAft>
              <a:buNone/>
            </a:pPr>
            <a:r>
              <a:rPr b="1" i="0" lang="en-US" sz="2499" u="none" cap="none" strike="noStrike">
                <a:solidFill>
                  <a:srgbClr val="000000"/>
                </a:solidFill>
                <a:latin typeface="Bitter"/>
                <a:ea typeface="Bitter"/>
                <a:cs typeface="Bitter"/>
                <a:sym typeface="Bitter"/>
              </a:rPr>
              <a:t>Doi Inthanon, Chiang Mai</a:t>
            </a:r>
            <a:endParaRPr/>
          </a:p>
        </p:txBody>
      </p:sp>
      <p:sp>
        <p:nvSpPr>
          <p:cNvPr descr="preencoded.png" id="228" name="Google Shape;228;p8"/>
          <p:cNvSpPr/>
          <p:nvPr/>
        </p:nvSpPr>
        <p:spPr>
          <a:xfrm>
            <a:off x="6478243" y="3538690"/>
            <a:ext cx="5331515" cy="3554275"/>
          </a:xfrm>
          <a:custGeom>
            <a:rect b="b" l="l" r="r" t="t"/>
            <a:pathLst>
              <a:path extrusionOk="0" h="4421632" w="6632575">
                <a:moveTo>
                  <a:pt x="177741" y="0"/>
                </a:moveTo>
                <a:lnTo>
                  <a:pt x="6454834" y="0"/>
                </a:lnTo>
                <a:cubicBezTo>
                  <a:pt x="6552998" y="0"/>
                  <a:pt x="6632575" y="79577"/>
                  <a:pt x="6632575" y="177741"/>
                </a:cubicBezTo>
                <a:lnTo>
                  <a:pt x="6632575" y="4243891"/>
                </a:lnTo>
                <a:cubicBezTo>
                  <a:pt x="6632575" y="4342055"/>
                  <a:pt x="6552998" y="4421632"/>
                  <a:pt x="6454834" y="4421632"/>
                </a:cubicBezTo>
                <a:lnTo>
                  <a:pt x="177741" y="4421632"/>
                </a:lnTo>
                <a:cubicBezTo>
                  <a:pt x="79577" y="4421632"/>
                  <a:pt x="0" y="4342055"/>
                  <a:pt x="0" y="4243891"/>
                </a:cubicBezTo>
                <a:lnTo>
                  <a:pt x="0" y="177741"/>
                </a:lnTo>
                <a:cubicBezTo>
                  <a:pt x="0" y="79577"/>
                  <a:pt x="79577" y="0"/>
                  <a:pt x="177741" y="0"/>
                </a:cubicBezTo>
                <a:close/>
              </a:path>
            </a:pathLst>
          </a:custGeom>
          <a:blipFill rotWithShape="1">
            <a:blip r:embed="rId4">
              <a:alphaModFix/>
            </a:blip>
            <a:stretch>
              <a:fillRect b="0" l="0" r="0" t="-1"/>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8"/>
          <p:cNvSpPr txBox="1"/>
          <p:nvPr/>
        </p:nvSpPr>
        <p:spPr>
          <a:xfrm>
            <a:off x="6656784" y="7249868"/>
            <a:ext cx="4974431" cy="497341"/>
          </a:xfrm>
          <a:prstGeom prst="rect">
            <a:avLst/>
          </a:prstGeom>
          <a:noFill/>
          <a:ln>
            <a:noFill/>
          </a:ln>
        </p:spPr>
        <p:txBody>
          <a:bodyPr anchorCtr="0" anchor="t" bIns="0" lIns="0" spcFirstLastPara="1" rIns="0" wrap="square" tIns="0">
            <a:spAutoFit/>
          </a:bodyPr>
          <a:lstStyle/>
          <a:p>
            <a:pPr indent="0" lvl="0" marL="0" marR="0" rtl="0" algn="ctr">
              <a:lnSpc>
                <a:spcPct val="162905"/>
              </a:lnSpc>
              <a:spcBef>
                <a:spcPts val="0"/>
              </a:spcBef>
              <a:spcAft>
                <a:spcPts val="0"/>
              </a:spcAft>
              <a:buNone/>
            </a:pPr>
            <a:r>
              <a:rPr b="1" i="0" lang="en-US" sz="2499" u="none" cap="none" strike="noStrike">
                <a:solidFill>
                  <a:srgbClr val="000000"/>
                </a:solidFill>
                <a:latin typeface="Bitter"/>
                <a:ea typeface="Bitter"/>
                <a:cs typeface="Bitter"/>
                <a:sym typeface="Bitter"/>
              </a:rPr>
              <a:t>Doi Pha Hee, Chiang Rai</a:t>
            </a:r>
            <a:endParaRPr/>
          </a:p>
        </p:txBody>
      </p:sp>
      <p:sp>
        <p:nvSpPr>
          <p:cNvPr descr="preencoded.png" id="230" name="Google Shape;230;p8"/>
          <p:cNvSpPr/>
          <p:nvPr/>
        </p:nvSpPr>
        <p:spPr>
          <a:xfrm>
            <a:off x="11980852" y="3535992"/>
            <a:ext cx="5333635" cy="3554224"/>
          </a:xfrm>
          <a:custGeom>
            <a:rect b="b" l="l" r="r" t="t"/>
            <a:pathLst>
              <a:path extrusionOk="0" h="4418203" w="6630162">
                <a:moveTo>
                  <a:pt x="177606" y="0"/>
                </a:moveTo>
                <a:lnTo>
                  <a:pt x="6452556" y="0"/>
                </a:lnTo>
                <a:cubicBezTo>
                  <a:pt x="6499660" y="0"/>
                  <a:pt x="6544835" y="18712"/>
                  <a:pt x="6578143" y="52020"/>
                </a:cubicBezTo>
                <a:cubicBezTo>
                  <a:pt x="6611450" y="85327"/>
                  <a:pt x="6630162" y="130502"/>
                  <a:pt x="6630162" y="177606"/>
                </a:cubicBezTo>
                <a:lnTo>
                  <a:pt x="6630162" y="4240597"/>
                </a:lnTo>
                <a:cubicBezTo>
                  <a:pt x="6630162" y="4287701"/>
                  <a:pt x="6611450" y="4332876"/>
                  <a:pt x="6578143" y="4366183"/>
                </a:cubicBezTo>
                <a:cubicBezTo>
                  <a:pt x="6544835" y="4399491"/>
                  <a:pt x="6499660" y="4418203"/>
                  <a:pt x="6452556" y="4418203"/>
                </a:cubicBezTo>
                <a:lnTo>
                  <a:pt x="177606" y="4418203"/>
                </a:lnTo>
                <a:cubicBezTo>
                  <a:pt x="130502" y="4418203"/>
                  <a:pt x="85327" y="4399491"/>
                  <a:pt x="52020" y="4366183"/>
                </a:cubicBezTo>
                <a:cubicBezTo>
                  <a:pt x="18712" y="4332876"/>
                  <a:pt x="0" y="4287701"/>
                  <a:pt x="0" y="4240597"/>
                </a:cubicBezTo>
                <a:lnTo>
                  <a:pt x="0" y="177606"/>
                </a:lnTo>
                <a:cubicBezTo>
                  <a:pt x="0" y="130502"/>
                  <a:pt x="18712" y="85327"/>
                  <a:pt x="52020" y="52020"/>
                </a:cubicBezTo>
                <a:cubicBezTo>
                  <a:pt x="85327" y="18712"/>
                  <a:pt x="130502" y="0"/>
                  <a:pt x="177606" y="0"/>
                </a:cubicBezTo>
                <a:close/>
              </a:path>
            </a:pathLst>
          </a:custGeom>
          <a:blipFill rotWithShape="1">
            <a:blip r:embed="rId5">
              <a:alphaModFix/>
            </a:blip>
            <a:stretch>
              <a:fillRect b="-22" l="0" r="0" t="-21"/>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8"/>
          <p:cNvSpPr txBox="1"/>
          <p:nvPr/>
        </p:nvSpPr>
        <p:spPr>
          <a:xfrm>
            <a:off x="12161359" y="7249868"/>
            <a:ext cx="4972641" cy="497341"/>
          </a:xfrm>
          <a:prstGeom prst="rect">
            <a:avLst/>
          </a:prstGeom>
          <a:noFill/>
          <a:ln>
            <a:noFill/>
          </a:ln>
        </p:spPr>
        <p:txBody>
          <a:bodyPr anchorCtr="0" anchor="t" bIns="0" lIns="0" spcFirstLastPara="1" rIns="0" wrap="square" tIns="0">
            <a:spAutoFit/>
          </a:bodyPr>
          <a:lstStyle/>
          <a:p>
            <a:pPr indent="0" lvl="0" marL="0" marR="0" rtl="0" algn="ctr">
              <a:lnSpc>
                <a:spcPct val="162905"/>
              </a:lnSpc>
              <a:spcBef>
                <a:spcPts val="0"/>
              </a:spcBef>
              <a:spcAft>
                <a:spcPts val="0"/>
              </a:spcAft>
              <a:buNone/>
            </a:pPr>
            <a:r>
              <a:rPr b="1" i="0" lang="en-US" sz="2499" u="none" cap="none" strike="noStrike">
                <a:solidFill>
                  <a:srgbClr val="000000"/>
                </a:solidFill>
                <a:latin typeface="Bitter"/>
                <a:ea typeface="Bitter"/>
                <a:cs typeface="Bitter"/>
                <a:sym typeface="Bitter"/>
              </a:rPr>
              <a:t>Doi Ang Khang, Chiang Mai</a:t>
            </a:r>
            <a:endParaRPr/>
          </a:p>
        </p:txBody>
      </p:sp>
      <p:sp>
        <p:nvSpPr>
          <p:cNvPr id="232" name="Google Shape;232;p8"/>
          <p:cNvSpPr txBox="1"/>
          <p:nvPr/>
        </p:nvSpPr>
        <p:spPr>
          <a:xfrm>
            <a:off x="992238" y="8817026"/>
            <a:ext cx="16303523" cy="429520"/>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Khun Kay, Chillpainai, Thai Rath</a:t>
            </a:r>
            <a:endParaRPr/>
          </a:p>
        </p:txBody>
      </p:sp>
      <p:sp>
        <p:nvSpPr>
          <p:cNvPr descr="preencoded.png" id="233" name="Google Shape;233;p8"/>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6">
              <a:alphaModFix/>
            </a:blip>
            <a:stretch>
              <a:fillRect b="-186" l="0" r="-3" t="-179"/>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41" name="Shape 241"/>
        <p:cNvGrpSpPr/>
        <p:nvPr/>
      </p:nvGrpSpPr>
      <p:grpSpPr>
        <a:xfrm>
          <a:off x="0" y="0"/>
          <a:ext cx="0" cy="0"/>
          <a:chOff x="0" y="0"/>
          <a:chExt cx="0" cy="0"/>
        </a:xfrm>
      </p:grpSpPr>
      <p:sp>
        <p:nvSpPr>
          <p:cNvPr id="242" name="Google Shape;242;p9"/>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ECD9D9"/>
          </a:solidFill>
          <a:ln>
            <a:noFill/>
          </a:ln>
        </p:spPr>
      </p:sp>
      <p:sp>
        <p:nvSpPr>
          <p:cNvPr id="243" name="Google Shape;243;p9"/>
          <p:cNvSpPr/>
          <p:nvPr/>
        </p:nvSpPr>
        <p:spPr>
          <a:xfrm>
            <a:off x="0" y="0"/>
            <a:ext cx="18288000" cy="10287000"/>
          </a:xfrm>
          <a:custGeom>
            <a:rect b="b" l="l" r="r" t="t"/>
            <a:pathLst>
              <a:path extrusionOk="0" h="13716000" w="24384000">
                <a:moveTo>
                  <a:pt x="0" y="0"/>
                </a:moveTo>
                <a:lnTo>
                  <a:pt x="24384000" y="0"/>
                </a:lnTo>
                <a:lnTo>
                  <a:pt x="24384000" y="13716000"/>
                </a:lnTo>
                <a:lnTo>
                  <a:pt x="0" y="13716000"/>
                </a:lnTo>
                <a:close/>
              </a:path>
            </a:pathLst>
          </a:custGeom>
          <a:solidFill>
            <a:srgbClr val="FFFFFF"/>
          </a:solidFill>
          <a:ln>
            <a:noFill/>
          </a:ln>
        </p:spPr>
      </p:sp>
      <p:sp>
        <p:nvSpPr>
          <p:cNvPr id="244" name="Google Shape;244;p9"/>
          <p:cNvSpPr txBox="1"/>
          <p:nvPr/>
        </p:nvSpPr>
        <p:spPr>
          <a:xfrm>
            <a:off x="986876" y="737292"/>
            <a:ext cx="7049091" cy="919162"/>
          </a:xfrm>
          <a:prstGeom prst="rect">
            <a:avLst/>
          </a:prstGeom>
          <a:noFill/>
          <a:ln>
            <a:noFill/>
          </a:ln>
        </p:spPr>
        <p:txBody>
          <a:bodyPr anchorCtr="0" anchor="t" bIns="0" lIns="0" spcFirstLastPara="1" rIns="0" wrap="square" tIns="0">
            <a:spAutoFit/>
          </a:bodyPr>
          <a:lstStyle/>
          <a:p>
            <a:pPr indent="0" lvl="0" marL="0" marR="0" rtl="0" algn="l">
              <a:lnSpc>
                <a:spcPct val="126127"/>
              </a:lnSpc>
              <a:spcBef>
                <a:spcPts val="0"/>
              </a:spcBef>
              <a:spcAft>
                <a:spcPts val="0"/>
              </a:spcAft>
              <a:buNone/>
            </a:pPr>
            <a:r>
              <a:rPr b="1" i="0" lang="en-US" sz="5500" u="none" cap="none" strike="noStrike">
                <a:solidFill>
                  <a:srgbClr val="253A7E"/>
                </a:solidFill>
                <a:latin typeface="Bitter"/>
                <a:ea typeface="Bitter"/>
                <a:cs typeface="Bitter"/>
                <a:sym typeface="Bitter"/>
              </a:rPr>
              <a:t>The Central</a:t>
            </a:r>
            <a:endParaRPr/>
          </a:p>
        </p:txBody>
      </p:sp>
      <p:sp>
        <p:nvSpPr>
          <p:cNvPr id="245" name="Google Shape;245;p9"/>
          <p:cNvSpPr txBox="1"/>
          <p:nvPr/>
        </p:nvSpPr>
        <p:spPr>
          <a:xfrm>
            <a:off x="986876" y="2060229"/>
            <a:ext cx="15183888" cy="459581"/>
          </a:xfrm>
          <a:prstGeom prst="rect">
            <a:avLst/>
          </a:prstGeom>
          <a:noFill/>
          <a:ln>
            <a:noFill/>
          </a:ln>
        </p:spPr>
        <p:txBody>
          <a:bodyPr anchorCtr="0" anchor="t" bIns="0" lIns="0" spcFirstLastPara="1" rIns="0" wrap="square" tIns="0">
            <a:spAutoFit/>
          </a:bodyPr>
          <a:lstStyle/>
          <a:p>
            <a:pPr indent="0" lvl="0" marL="0" marR="0" rtl="0" algn="l">
              <a:lnSpc>
                <a:spcPct val="124981"/>
              </a:lnSpc>
              <a:spcBef>
                <a:spcPts val="0"/>
              </a:spcBef>
              <a:spcAft>
                <a:spcPts val="0"/>
              </a:spcAft>
              <a:buNone/>
            </a:pPr>
            <a:r>
              <a:rPr b="1" i="0" lang="en-US" sz="2750" u="none" cap="none" strike="noStrike">
                <a:solidFill>
                  <a:srgbClr val="253A7E"/>
                </a:solidFill>
                <a:latin typeface="Bitter"/>
                <a:ea typeface="Bitter"/>
                <a:cs typeface="Bitter"/>
                <a:sym typeface="Bitter"/>
              </a:rPr>
              <a:t>Known as the "Rice Bowl of Thailand," it features agricultural fields, rivers, and flood plains. </a:t>
            </a:r>
            <a:endParaRPr/>
          </a:p>
        </p:txBody>
      </p:sp>
      <p:sp>
        <p:nvSpPr>
          <p:cNvPr descr="preencoded.png" id="246" name="Google Shape;246;p9"/>
          <p:cNvSpPr/>
          <p:nvPr/>
        </p:nvSpPr>
        <p:spPr>
          <a:xfrm>
            <a:off x="1084321" y="2938910"/>
            <a:ext cx="7778271" cy="5188732"/>
          </a:xfrm>
          <a:custGeom>
            <a:rect b="b" l="l" r="r" t="t"/>
            <a:pathLst>
              <a:path extrusionOk="0" h="6074791" w="9106535">
                <a:moveTo>
                  <a:pt x="167273" y="0"/>
                </a:moveTo>
                <a:lnTo>
                  <a:pt x="8939261" y="0"/>
                </a:lnTo>
                <a:cubicBezTo>
                  <a:pt x="8983625" y="0"/>
                  <a:pt x="9026172" y="17623"/>
                  <a:pt x="9057542" y="48993"/>
                </a:cubicBezTo>
                <a:cubicBezTo>
                  <a:pt x="9088911" y="80363"/>
                  <a:pt x="9106535" y="122910"/>
                  <a:pt x="9106535" y="167273"/>
                </a:cubicBezTo>
                <a:lnTo>
                  <a:pt x="9106535" y="5907518"/>
                </a:lnTo>
                <a:cubicBezTo>
                  <a:pt x="9106535" y="5951881"/>
                  <a:pt x="9088911" y="5994428"/>
                  <a:pt x="9057542" y="6025798"/>
                </a:cubicBezTo>
                <a:cubicBezTo>
                  <a:pt x="9026172" y="6057167"/>
                  <a:pt x="8983625" y="6074791"/>
                  <a:pt x="8939261" y="6074791"/>
                </a:cubicBezTo>
                <a:lnTo>
                  <a:pt x="167273" y="6074791"/>
                </a:lnTo>
                <a:cubicBezTo>
                  <a:pt x="122910" y="6074791"/>
                  <a:pt x="80363" y="6057167"/>
                  <a:pt x="48993" y="6025798"/>
                </a:cubicBezTo>
                <a:cubicBezTo>
                  <a:pt x="17623" y="5994428"/>
                  <a:pt x="0" y="5951881"/>
                  <a:pt x="0" y="5907518"/>
                </a:cubicBezTo>
                <a:lnTo>
                  <a:pt x="0" y="167273"/>
                </a:lnTo>
                <a:cubicBezTo>
                  <a:pt x="0" y="122910"/>
                  <a:pt x="17623" y="80363"/>
                  <a:pt x="48993" y="48993"/>
                </a:cubicBezTo>
                <a:cubicBezTo>
                  <a:pt x="80363" y="17623"/>
                  <a:pt x="122910" y="0"/>
                  <a:pt x="167273" y="0"/>
                </a:cubicBezTo>
                <a:close/>
              </a:path>
            </a:pathLst>
          </a:custGeom>
          <a:blipFill rotWithShape="1">
            <a:blip r:embed="rId3">
              <a:alphaModFix/>
            </a:blip>
            <a:stretch>
              <a:fillRect b="0" l="-31" r="-3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9"/>
          <p:cNvSpPr txBox="1"/>
          <p:nvPr/>
        </p:nvSpPr>
        <p:spPr>
          <a:xfrm>
            <a:off x="1067743" y="8208230"/>
            <a:ext cx="7811395" cy="487363"/>
          </a:xfrm>
          <a:prstGeom prst="rect">
            <a:avLst/>
          </a:prstGeom>
          <a:noFill/>
          <a:ln>
            <a:noFill/>
          </a:ln>
        </p:spPr>
        <p:txBody>
          <a:bodyPr anchorCtr="0" anchor="t" bIns="0" lIns="0" spcFirstLastPara="1" rIns="0" wrap="square" tIns="0">
            <a:spAutoFit/>
          </a:bodyPr>
          <a:lstStyle/>
          <a:p>
            <a:pPr indent="0" lvl="0" marL="0" marR="0" rtl="0" algn="ctr">
              <a:lnSpc>
                <a:spcPct val="160024"/>
              </a:lnSpc>
              <a:spcBef>
                <a:spcPts val="0"/>
              </a:spcBef>
              <a:spcAft>
                <a:spcPts val="0"/>
              </a:spcAft>
              <a:buNone/>
            </a:pPr>
            <a:r>
              <a:rPr b="1" i="0" lang="en-US" sz="2499" u="none" cap="none" strike="noStrike">
                <a:solidFill>
                  <a:srgbClr val="000000"/>
                </a:solidFill>
                <a:latin typeface="Bitter"/>
                <a:ea typeface="Bitter"/>
                <a:cs typeface="Bitter"/>
                <a:sym typeface="Bitter"/>
              </a:rPr>
              <a:t>Rice fields in Ayutthaya</a:t>
            </a:r>
            <a:endParaRPr/>
          </a:p>
        </p:txBody>
      </p:sp>
      <p:sp>
        <p:nvSpPr>
          <p:cNvPr descr="preencoded.png" id="248" name="Google Shape;248;p9"/>
          <p:cNvSpPr/>
          <p:nvPr/>
        </p:nvSpPr>
        <p:spPr>
          <a:xfrm>
            <a:off x="9412719" y="2938910"/>
            <a:ext cx="7790993" cy="5188744"/>
          </a:xfrm>
          <a:custGeom>
            <a:rect b="b" l="l" r="r" t="t"/>
            <a:pathLst>
              <a:path extrusionOk="0" h="6064885" w="9106535">
                <a:moveTo>
                  <a:pt x="167000" y="0"/>
                </a:moveTo>
                <a:lnTo>
                  <a:pt x="8939535" y="0"/>
                </a:lnTo>
                <a:cubicBezTo>
                  <a:pt x="9031767" y="0"/>
                  <a:pt x="9106535" y="74768"/>
                  <a:pt x="9106535" y="167000"/>
                </a:cubicBezTo>
                <a:lnTo>
                  <a:pt x="9106535" y="5897885"/>
                </a:lnTo>
                <a:cubicBezTo>
                  <a:pt x="9106535" y="5942176"/>
                  <a:pt x="9088941" y="5984653"/>
                  <a:pt x="9057622" y="6015972"/>
                </a:cubicBezTo>
                <a:cubicBezTo>
                  <a:pt x="9026303" y="6047290"/>
                  <a:pt x="8983826" y="6064885"/>
                  <a:pt x="8939535" y="6064885"/>
                </a:cubicBezTo>
                <a:lnTo>
                  <a:pt x="167000" y="6064885"/>
                </a:lnTo>
                <a:cubicBezTo>
                  <a:pt x="122709" y="6064885"/>
                  <a:pt x="80232" y="6047290"/>
                  <a:pt x="48913" y="6015972"/>
                </a:cubicBezTo>
                <a:cubicBezTo>
                  <a:pt x="17595" y="5984653"/>
                  <a:pt x="0" y="5942176"/>
                  <a:pt x="0" y="5897885"/>
                </a:cubicBezTo>
                <a:lnTo>
                  <a:pt x="0" y="167000"/>
                </a:lnTo>
                <a:cubicBezTo>
                  <a:pt x="0" y="122709"/>
                  <a:pt x="17595" y="80232"/>
                  <a:pt x="48913" y="48913"/>
                </a:cubicBezTo>
                <a:cubicBezTo>
                  <a:pt x="80232" y="17595"/>
                  <a:pt x="122709" y="0"/>
                  <a:pt x="167000" y="0"/>
                </a:cubicBezTo>
                <a:close/>
              </a:path>
            </a:pathLst>
          </a:custGeom>
          <a:blipFill rotWithShape="1">
            <a:blip r:embed="rId4">
              <a:alphaModFix/>
            </a:blip>
            <a:stretch>
              <a:fillRect b="-50" l="0" r="0" t="-5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9"/>
          <p:cNvSpPr txBox="1"/>
          <p:nvPr/>
        </p:nvSpPr>
        <p:spPr>
          <a:xfrm>
            <a:off x="9412719" y="8208230"/>
            <a:ext cx="7814815" cy="487363"/>
          </a:xfrm>
          <a:prstGeom prst="rect">
            <a:avLst/>
          </a:prstGeom>
          <a:noFill/>
          <a:ln>
            <a:noFill/>
          </a:ln>
        </p:spPr>
        <p:txBody>
          <a:bodyPr anchorCtr="0" anchor="t" bIns="0" lIns="0" spcFirstLastPara="1" rIns="0" wrap="square" tIns="0">
            <a:spAutoFit/>
          </a:bodyPr>
          <a:lstStyle/>
          <a:p>
            <a:pPr indent="0" lvl="0" marL="0" marR="0" rtl="0" algn="ctr">
              <a:lnSpc>
                <a:spcPct val="160024"/>
              </a:lnSpc>
              <a:spcBef>
                <a:spcPts val="0"/>
              </a:spcBef>
              <a:spcAft>
                <a:spcPts val="0"/>
              </a:spcAft>
              <a:buNone/>
            </a:pPr>
            <a:r>
              <a:rPr b="1" i="0" lang="en-US" sz="2499" u="none" cap="none" strike="noStrike">
                <a:solidFill>
                  <a:srgbClr val="000000"/>
                </a:solidFill>
                <a:latin typeface="Bitter"/>
                <a:ea typeface="Bitter"/>
                <a:cs typeface="Bitter"/>
                <a:sym typeface="Bitter"/>
              </a:rPr>
              <a:t>Chao Phraya Dam, Chai Nat</a:t>
            </a:r>
            <a:endParaRPr/>
          </a:p>
        </p:txBody>
      </p:sp>
      <p:sp>
        <p:nvSpPr>
          <p:cNvPr id="250" name="Google Shape;250;p9"/>
          <p:cNvSpPr txBox="1"/>
          <p:nvPr/>
        </p:nvSpPr>
        <p:spPr>
          <a:xfrm>
            <a:off x="986876" y="9088488"/>
            <a:ext cx="16314239" cy="427587"/>
          </a:xfrm>
          <a:prstGeom prst="rect">
            <a:avLst/>
          </a:prstGeom>
          <a:noFill/>
          <a:ln>
            <a:noFill/>
          </a:ln>
        </p:spPr>
        <p:txBody>
          <a:bodyPr anchorCtr="0" anchor="t" bIns="0" lIns="0" spcFirstLastPara="1" rIns="0" wrap="square" tIns="0">
            <a:spAutoFit/>
          </a:bodyPr>
          <a:lstStyle/>
          <a:p>
            <a:pPr indent="0" lvl="0" marL="0" marR="0" rtl="0" algn="l">
              <a:lnSpc>
                <a:spcPct val="160685"/>
              </a:lnSpc>
              <a:spcBef>
                <a:spcPts val="0"/>
              </a:spcBef>
              <a:spcAft>
                <a:spcPts val="0"/>
              </a:spcAft>
              <a:buNone/>
            </a:pPr>
            <a:r>
              <a:rPr b="0" i="0" lang="en-US" sz="1750" u="none" cap="none" strike="noStrike">
                <a:solidFill>
                  <a:srgbClr val="000000"/>
                </a:solidFill>
                <a:latin typeface="Bitter"/>
                <a:ea typeface="Bitter"/>
                <a:cs typeface="Bitter"/>
                <a:sym typeface="Bitter"/>
              </a:rPr>
              <a:t>Photo credit: Bangkokpost</a:t>
            </a:r>
            <a:endParaRPr/>
          </a:p>
        </p:txBody>
      </p:sp>
      <p:sp>
        <p:nvSpPr>
          <p:cNvPr descr="preencoded.png" id="251" name="Google Shape;251;p9"/>
          <p:cNvSpPr/>
          <p:nvPr/>
        </p:nvSpPr>
        <p:spPr>
          <a:xfrm>
            <a:off x="17036948" y="285750"/>
            <a:ext cx="965264" cy="752285"/>
          </a:xfrm>
          <a:custGeom>
            <a:rect b="b" l="l" r="r" t="t"/>
            <a:pathLst>
              <a:path extrusionOk="0" h="1003046" w="1287018">
                <a:moveTo>
                  <a:pt x="0" y="0"/>
                </a:moveTo>
                <a:lnTo>
                  <a:pt x="1287018" y="0"/>
                </a:lnTo>
                <a:lnTo>
                  <a:pt x="1287018" y="1003046"/>
                </a:lnTo>
                <a:lnTo>
                  <a:pt x="0" y="1003046"/>
                </a:lnTo>
                <a:lnTo>
                  <a:pt x="0" y="0"/>
                </a:lnTo>
                <a:close/>
              </a:path>
            </a:pathLst>
          </a:custGeom>
          <a:blipFill rotWithShape="1">
            <a:blip r:embed="rId5">
              <a:alphaModFix/>
            </a:blip>
            <a:stretch>
              <a:fillRect b="-186" l="0" r="-3" t="-179"/>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