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Lst>
  <p:sldSz cx="18288000" cy="10287000"/>
  <p:notesSz cx="6858000" cy="9144000"/>
  <p:embeddedFontLst>
    <p:embeddedFont>
      <p:font typeface="Bitter" panose="020B0604020202020204" charset="0"/>
      <p:regular r:id="rId65"/>
    </p:embeddedFont>
    <p:embeddedFont>
      <p:font typeface="Bitter Bold" panose="020B0604020202020204" charset="0"/>
      <p:regular r:id="rId66"/>
    </p:embeddedFont>
    <p:embeddedFont>
      <p:font typeface="Bitter Italics" panose="020B0604020202020204" charset="0"/>
      <p:regular r:id="rId6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2.fntdata"/><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24.08.2026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hyperlink" Target="mailto:info@thailandfoundation.or.th"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hyperlink" Target="mailto:info@thailandfoundation.or.th"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hyperlink" Target="https://www.travelandleisure.com/worlds-best-awards-best-cities-11952492"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hyperlink" Target="https://www.bangkokpost.com/thailand/general/3263378/chiang-mai-a-top-spot-for-digital-nomads-forbes" TargetMode="External"/><Relationship Id="rId5" Type="http://schemas.openxmlformats.org/officeDocument/2006/relationships/image" Target="../media/image3.png"/><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8.png"/></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7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76.png"/></Relationships>
</file>

<file path=ppt/slides/_rels/slide4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78.png"/></Relationships>
</file>

<file path=ppt/slides/_rels/slide4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83.png"/></Relationships>
</file>

<file path=ppt/slides/_rels/slide4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88.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91.png"/><Relationship Id="rId4" Type="http://schemas.openxmlformats.org/officeDocument/2006/relationships/image" Target="../media/image90.png"/></Relationships>
</file>

<file path=ppt/slides/_rels/slide5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93.png"/></Relationships>
</file>

<file path=ppt/slides/_rels/slide5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95.png"/></Relationships>
</file>

<file path=ppt/slides/_rels/slide5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97.png"/></Relationships>
</file>

<file path=ppt/slides/_rels/slide5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00.png"/><Relationship Id="rId4" Type="http://schemas.openxmlformats.org/officeDocument/2006/relationships/image" Target="../media/image99.png"/></Relationships>
</file>

<file path=ppt/slides/_rels/slide5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02.png"/></Relationships>
</file>

<file path=ppt/slides/_rels/slide5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04.png"/></Relationships>
</file>

<file path=ppt/slides/_rels/slide5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06.png"/></Relationships>
</file>

<file path=ppt/slides/_rels/slide58.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6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11.png"/></Relationships>
</file>

<file path=ppt/slides/_rels/slide6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6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13.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0744200" y="0"/>
            <a:ext cx="7543800" cy="10287000"/>
            <a:chOff x="0" y="0"/>
            <a:chExt cx="10058400" cy="13716000"/>
          </a:xfrm>
        </p:grpSpPr>
        <p:sp>
          <p:nvSpPr>
            <p:cNvPr id="7" name="Freeform 7"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sp>
      </p:grpSp>
      <p:grpSp>
        <p:nvGrpSpPr>
          <p:cNvPr id="8" name="Group 8"/>
          <p:cNvGrpSpPr/>
          <p:nvPr/>
        </p:nvGrpSpPr>
        <p:grpSpPr>
          <a:xfrm>
            <a:off x="12399321" y="1453906"/>
            <a:ext cx="5534177" cy="7379046"/>
            <a:chOff x="0" y="0"/>
            <a:chExt cx="7378903" cy="9838728"/>
          </a:xfrm>
        </p:grpSpPr>
        <p:sp>
          <p:nvSpPr>
            <p:cNvPr id="9" name="Freeform 9" descr="preencoded.png"/>
            <p:cNvSpPr/>
            <p:nvPr/>
          </p:nvSpPr>
          <p:spPr>
            <a:xfrm>
              <a:off x="0" y="0"/>
              <a:ext cx="7378954" cy="9838690"/>
            </a:xfrm>
            <a:custGeom>
              <a:avLst/>
              <a:gdLst/>
              <a:ahLst/>
              <a:cxnLst/>
              <a:rect l="l" t="t" r="r" b="b"/>
              <a:pathLst>
                <a:path w="7378954" h="9838690">
                  <a:moveTo>
                    <a:pt x="0" y="0"/>
                  </a:moveTo>
                  <a:lnTo>
                    <a:pt x="7378954" y="0"/>
                  </a:lnTo>
                  <a:lnTo>
                    <a:pt x="7378954" y="9838690"/>
                  </a:lnTo>
                  <a:lnTo>
                    <a:pt x="0" y="9838690"/>
                  </a:lnTo>
                  <a:lnTo>
                    <a:pt x="0" y="0"/>
                  </a:lnTo>
                  <a:close/>
                </a:path>
              </a:pathLst>
            </a:custGeom>
            <a:blipFill>
              <a:blip r:embed="rId4" cstate="email">
                <a:extLst>
                  <a:ext uri="{28A0092B-C50C-407E-A947-70E740481C1C}">
                    <a14:useLocalDpi xmlns:a14="http://schemas.microsoft.com/office/drawing/2010/main"/>
                  </a:ext>
                </a:extLst>
              </a:blip>
              <a:stretch>
                <a:fillRect t="-32" b="-32"/>
              </a:stretch>
            </a:blipFill>
          </p:spPr>
        </p:sp>
      </p:grpSp>
      <p:sp>
        <p:nvSpPr>
          <p:cNvPr id="10" name="TextBox 10"/>
          <p:cNvSpPr txBox="1"/>
          <p:nvPr/>
        </p:nvSpPr>
        <p:spPr>
          <a:xfrm>
            <a:off x="992238" y="2857500"/>
            <a:ext cx="7598273" cy="905027"/>
          </a:xfrm>
          <a:prstGeom prst="rect">
            <a:avLst/>
          </a:prstGeom>
        </p:spPr>
        <p:txBody>
          <a:bodyPr lIns="0" tIns="0" rIns="0" bIns="0" rtlCol="0" anchor="t">
            <a:spAutoFit/>
          </a:bodyPr>
          <a:lstStyle/>
          <a:p>
            <a:pPr algn="l">
              <a:lnSpc>
                <a:spcPts val="6937"/>
              </a:lnSpc>
            </a:pPr>
            <a:r>
              <a:rPr lang="en-US" sz="5562" b="1" dirty="0">
                <a:solidFill>
                  <a:srgbClr val="253A7E"/>
                </a:solidFill>
                <a:latin typeface="Bitter Bold"/>
                <a:ea typeface="Bitter Bold"/>
                <a:cs typeface="Bitter Bold"/>
                <a:sym typeface="Bitter Bold"/>
              </a:rPr>
              <a:t>Geography of Thailand</a:t>
            </a:r>
          </a:p>
        </p:txBody>
      </p:sp>
      <p:sp>
        <p:nvSpPr>
          <p:cNvPr id="11" name="TextBox 11"/>
          <p:cNvSpPr txBox="1"/>
          <p:nvPr/>
        </p:nvSpPr>
        <p:spPr>
          <a:xfrm>
            <a:off x="992238" y="4569771"/>
            <a:ext cx="9445523" cy="2252662"/>
          </a:xfrm>
          <a:prstGeom prst="rect">
            <a:avLst/>
          </a:prstGeom>
        </p:spPr>
        <p:txBody>
          <a:bodyPr lIns="0" tIns="0" rIns="0" bIns="0" rtlCol="0" anchor="t">
            <a:spAutoFit/>
          </a:bodyPr>
          <a:lstStyle/>
          <a:p>
            <a:pPr algn="l">
              <a:lnSpc>
                <a:spcPts val="3562"/>
              </a:lnSpc>
            </a:pPr>
            <a:r>
              <a:rPr lang="en-US" sz="2187">
                <a:solidFill>
                  <a:srgbClr val="000000"/>
                </a:solidFill>
                <a:latin typeface="Bitter"/>
                <a:ea typeface="Bitter"/>
                <a:cs typeface="Bitter"/>
                <a:sym typeface="Bitter"/>
              </a:rPr>
              <a:t>Thailand, a country rich in </a:t>
            </a:r>
            <a:r>
              <a:rPr lang="en-US" sz="2187" b="1">
                <a:solidFill>
                  <a:srgbClr val="000000"/>
                </a:solidFill>
                <a:latin typeface="Bitter Bold"/>
                <a:ea typeface="Bitter Bold"/>
                <a:cs typeface="Bitter Bold"/>
                <a:sym typeface="Bitter Bold"/>
              </a:rPr>
              <a:t>natural beauty </a:t>
            </a:r>
            <a:r>
              <a:rPr lang="en-US" sz="2187">
                <a:solidFill>
                  <a:srgbClr val="000000"/>
                </a:solidFill>
                <a:latin typeface="Bitter"/>
                <a:ea typeface="Bitter"/>
                <a:cs typeface="Bitter"/>
                <a:sym typeface="Bitter"/>
              </a:rPr>
              <a:t>and </a:t>
            </a:r>
            <a:r>
              <a:rPr lang="en-US" sz="2187" b="1">
                <a:solidFill>
                  <a:srgbClr val="000000"/>
                </a:solidFill>
                <a:latin typeface="Bitter Bold"/>
                <a:ea typeface="Bitter Bold"/>
                <a:cs typeface="Bitter Bold"/>
                <a:sym typeface="Bitter Bold"/>
              </a:rPr>
              <a:t>cultural heritage</a:t>
            </a:r>
            <a:r>
              <a:rPr lang="en-US" sz="2187">
                <a:solidFill>
                  <a:srgbClr val="000000"/>
                </a:solidFill>
                <a:latin typeface="Bitter"/>
                <a:ea typeface="Bitter"/>
                <a:cs typeface="Bitter"/>
                <a:sym typeface="Bitter"/>
              </a:rPr>
              <a:t>, is located in the heart of Southeast Asia. This presentation will explore the </a:t>
            </a:r>
            <a:r>
              <a:rPr lang="en-US" sz="2187" b="1">
                <a:solidFill>
                  <a:srgbClr val="000000"/>
                </a:solidFill>
                <a:latin typeface="Bitter Bold"/>
                <a:ea typeface="Bitter Bold"/>
                <a:cs typeface="Bitter Bold"/>
                <a:sym typeface="Bitter Bold"/>
              </a:rPr>
              <a:t>geography, regions, connectivity, and major cities</a:t>
            </a:r>
            <a:r>
              <a:rPr lang="en-US" sz="2187">
                <a:solidFill>
                  <a:srgbClr val="000000"/>
                </a:solidFill>
                <a:latin typeface="Bitter"/>
                <a:ea typeface="Bitter"/>
                <a:cs typeface="Bitter"/>
                <a:sym typeface="Bitter"/>
              </a:rPr>
              <a:t> of Thailand, providing insights into its unique characteristics and global significance.</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83161" y="744588"/>
            <a:ext cx="7023202" cy="906361"/>
          </a:xfrm>
          <a:prstGeom prst="rect">
            <a:avLst/>
          </a:prstGeom>
        </p:spPr>
        <p:txBody>
          <a:bodyPr lIns="0" tIns="0" rIns="0" bIns="0" rtlCol="0" anchor="t">
            <a:spAutoFit/>
          </a:bodyPr>
          <a:lstStyle/>
          <a:p>
            <a:pPr algn="l">
              <a:lnSpc>
                <a:spcPts val="6874"/>
              </a:lnSpc>
            </a:pPr>
            <a:r>
              <a:rPr lang="en-US" sz="5499" b="1">
                <a:solidFill>
                  <a:srgbClr val="253A7E"/>
                </a:solidFill>
                <a:latin typeface="Bitter Bold"/>
                <a:ea typeface="Bitter Bold"/>
                <a:cs typeface="Bitter Bold"/>
                <a:sym typeface="Bitter Bold"/>
              </a:rPr>
              <a:t>The Northeast </a:t>
            </a:r>
          </a:p>
        </p:txBody>
      </p:sp>
      <p:sp>
        <p:nvSpPr>
          <p:cNvPr id="7" name="TextBox 7"/>
          <p:cNvSpPr txBox="1"/>
          <p:nvPr/>
        </p:nvSpPr>
        <p:spPr>
          <a:xfrm>
            <a:off x="983161" y="2053228"/>
            <a:ext cx="11540280" cy="458095"/>
          </a:xfrm>
          <a:prstGeom prst="rect">
            <a:avLst/>
          </a:prstGeom>
        </p:spPr>
        <p:txBody>
          <a:bodyPr lIns="0" tIns="0" rIns="0" bIns="0" rtlCol="0" anchor="t">
            <a:spAutoFit/>
          </a:bodyPr>
          <a:lstStyle/>
          <a:p>
            <a:pPr algn="l">
              <a:lnSpc>
                <a:spcPts val="3437"/>
              </a:lnSpc>
            </a:pPr>
            <a:r>
              <a:rPr lang="en-US" sz="2750" b="1">
                <a:solidFill>
                  <a:srgbClr val="253A7E"/>
                </a:solidFill>
                <a:latin typeface="Bitter Bold"/>
                <a:ea typeface="Bitter Bold"/>
                <a:cs typeface="Bitter Bold"/>
                <a:sym typeface="Bitter Bold"/>
              </a:rPr>
              <a:t>Also known as Isan, the Thai Northeast is a plateau with drier climate  </a:t>
            </a:r>
          </a:p>
        </p:txBody>
      </p:sp>
      <p:grpSp>
        <p:nvGrpSpPr>
          <p:cNvPr id="8" name="Group 8"/>
          <p:cNvGrpSpPr/>
          <p:nvPr/>
        </p:nvGrpSpPr>
        <p:grpSpPr>
          <a:xfrm>
            <a:off x="1061147" y="2930423"/>
            <a:ext cx="7817466" cy="5204130"/>
            <a:chOff x="0" y="0"/>
            <a:chExt cx="9156306" cy="6095403"/>
          </a:xfrm>
        </p:grpSpPr>
        <p:sp>
          <p:nvSpPr>
            <p:cNvPr id="9" name="Freeform 9" descr="preencoded.png"/>
            <p:cNvSpPr/>
            <p:nvPr/>
          </p:nvSpPr>
          <p:spPr>
            <a:xfrm>
              <a:off x="0" y="0"/>
              <a:ext cx="9156319" cy="6095365"/>
            </a:xfrm>
            <a:custGeom>
              <a:avLst/>
              <a:gdLst/>
              <a:ahLst/>
              <a:cxnLst/>
              <a:rect l="l" t="t" r="r" b="b"/>
              <a:pathLst>
                <a:path w="9156319" h="6095365">
                  <a:moveTo>
                    <a:pt x="167344" y="0"/>
                  </a:moveTo>
                  <a:lnTo>
                    <a:pt x="8988975" y="0"/>
                  </a:lnTo>
                  <a:cubicBezTo>
                    <a:pt x="9081396" y="0"/>
                    <a:pt x="9156319" y="74923"/>
                    <a:pt x="9156319" y="167344"/>
                  </a:cubicBezTo>
                  <a:lnTo>
                    <a:pt x="9156319" y="5928021"/>
                  </a:lnTo>
                  <a:cubicBezTo>
                    <a:pt x="9156319" y="5972403"/>
                    <a:pt x="9138688" y="6014968"/>
                    <a:pt x="9107305" y="6046351"/>
                  </a:cubicBezTo>
                  <a:cubicBezTo>
                    <a:pt x="9075921" y="6077734"/>
                    <a:pt x="9033357" y="6095365"/>
                    <a:pt x="8988975" y="6095365"/>
                  </a:cubicBezTo>
                  <a:lnTo>
                    <a:pt x="167344" y="6095365"/>
                  </a:lnTo>
                  <a:cubicBezTo>
                    <a:pt x="74923" y="6095365"/>
                    <a:pt x="0" y="6020443"/>
                    <a:pt x="0" y="5928021"/>
                  </a:cubicBezTo>
                  <a:lnTo>
                    <a:pt x="0" y="167344"/>
                  </a:lnTo>
                  <a:cubicBezTo>
                    <a:pt x="0" y="122962"/>
                    <a:pt x="17631" y="80397"/>
                    <a:pt x="49014" y="49014"/>
                  </a:cubicBezTo>
                  <a:cubicBezTo>
                    <a:pt x="80397" y="17631"/>
                    <a:pt x="122962" y="0"/>
                    <a:pt x="167344" y="0"/>
                  </a:cubicBezTo>
                  <a:close/>
                </a:path>
              </a:pathLst>
            </a:custGeom>
            <a:blipFill>
              <a:blip r:embed="rId3" cstate="email">
                <a:extLst>
                  <a:ext uri="{28A0092B-C50C-407E-A947-70E740481C1C}">
                    <a14:useLocalDpi xmlns:a14="http://schemas.microsoft.com/office/drawing/2010/main"/>
                  </a:ext>
                </a:extLst>
              </a:blip>
              <a:stretch>
                <a:fillRect t="-2" b="-3"/>
              </a:stretch>
            </a:blipFill>
          </p:spPr>
        </p:sp>
      </p:grpSp>
      <p:sp>
        <p:nvSpPr>
          <p:cNvPr id="10" name="TextBox 10"/>
          <p:cNvSpPr txBox="1"/>
          <p:nvPr/>
        </p:nvSpPr>
        <p:spPr>
          <a:xfrm>
            <a:off x="1108258" y="8249647"/>
            <a:ext cx="7816453" cy="487363"/>
          </a:xfrm>
          <a:prstGeom prst="rect">
            <a:avLst/>
          </a:prstGeom>
        </p:spPr>
        <p:txBody>
          <a:bodyPr lIns="0" tIns="0" rIns="0" bIns="0" rtlCol="0" anchor="t">
            <a:spAutoFit/>
          </a:bodyPr>
          <a:lstStyle/>
          <a:p>
            <a:pPr algn="ctr">
              <a:lnSpc>
                <a:spcPts val="3999"/>
              </a:lnSpc>
            </a:pPr>
            <a:r>
              <a:rPr lang="en-US" sz="2499" b="1">
                <a:solidFill>
                  <a:srgbClr val="000000"/>
                </a:solidFill>
                <a:latin typeface="Bitter Bold"/>
                <a:ea typeface="Bitter Bold"/>
                <a:cs typeface="Bitter Bold"/>
                <a:sym typeface="Bitter Bold"/>
              </a:rPr>
              <a:t>Hin Sam Wan (Three Whale Rock), Bueng Kan</a:t>
            </a:r>
          </a:p>
        </p:txBody>
      </p:sp>
      <p:grpSp>
        <p:nvGrpSpPr>
          <p:cNvPr id="11" name="Group 11"/>
          <p:cNvGrpSpPr/>
          <p:nvPr/>
        </p:nvGrpSpPr>
        <p:grpSpPr>
          <a:xfrm>
            <a:off x="9412719" y="2938910"/>
            <a:ext cx="7790960" cy="5188711"/>
            <a:chOff x="0" y="0"/>
            <a:chExt cx="9045704" cy="6024359"/>
          </a:xfrm>
        </p:grpSpPr>
        <p:sp>
          <p:nvSpPr>
            <p:cNvPr id="12" name="Freeform 12" descr="preencoded.png"/>
            <p:cNvSpPr/>
            <p:nvPr/>
          </p:nvSpPr>
          <p:spPr>
            <a:xfrm>
              <a:off x="0" y="0"/>
              <a:ext cx="9045646" cy="6024372"/>
            </a:xfrm>
            <a:custGeom>
              <a:avLst/>
              <a:gdLst/>
              <a:ahLst/>
              <a:cxnLst/>
              <a:rect l="l" t="t" r="r" b="b"/>
              <a:pathLst>
                <a:path w="9045646" h="6024372">
                  <a:moveTo>
                    <a:pt x="147305" y="0"/>
                  </a:moveTo>
                  <a:lnTo>
                    <a:pt x="8898341" y="0"/>
                  </a:lnTo>
                  <a:cubicBezTo>
                    <a:pt x="8979695" y="0"/>
                    <a:pt x="9045646" y="65951"/>
                    <a:pt x="9045646" y="147305"/>
                  </a:cubicBezTo>
                  <a:lnTo>
                    <a:pt x="9045646" y="5877066"/>
                  </a:lnTo>
                  <a:cubicBezTo>
                    <a:pt x="9045646" y="5958421"/>
                    <a:pt x="8979695" y="6024372"/>
                    <a:pt x="8898341" y="6024372"/>
                  </a:cubicBezTo>
                  <a:lnTo>
                    <a:pt x="147305" y="6024372"/>
                  </a:lnTo>
                  <a:cubicBezTo>
                    <a:pt x="65951" y="6024372"/>
                    <a:pt x="0" y="5958421"/>
                    <a:pt x="0" y="5877066"/>
                  </a:cubicBezTo>
                  <a:lnTo>
                    <a:pt x="0" y="147305"/>
                  </a:lnTo>
                  <a:cubicBezTo>
                    <a:pt x="0" y="65951"/>
                    <a:pt x="65951" y="0"/>
                    <a:pt x="147305" y="0"/>
                  </a:cubicBezTo>
                  <a:close/>
                </a:path>
              </a:pathLst>
            </a:custGeom>
            <a:blipFill>
              <a:blip r:embed="rId4" cstate="email">
                <a:extLst>
                  <a:ext uri="{28A0092B-C50C-407E-A947-70E740481C1C}">
                    <a14:useLocalDpi xmlns:a14="http://schemas.microsoft.com/office/drawing/2010/main"/>
                  </a:ext>
                </a:extLst>
              </a:blip>
              <a:stretch>
                <a:fillRect t="-6307" b="-6306"/>
              </a:stretch>
            </a:blipFill>
          </p:spPr>
        </p:sp>
      </p:grpSp>
      <p:sp>
        <p:nvSpPr>
          <p:cNvPr id="13" name="TextBox 13"/>
          <p:cNvSpPr txBox="1"/>
          <p:nvPr/>
        </p:nvSpPr>
        <p:spPr>
          <a:xfrm>
            <a:off x="9412719" y="8249647"/>
            <a:ext cx="7819873" cy="487363"/>
          </a:xfrm>
          <a:prstGeom prst="rect">
            <a:avLst/>
          </a:prstGeom>
        </p:spPr>
        <p:txBody>
          <a:bodyPr lIns="0" tIns="0" rIns="0" bIns="0" rtlCol="0" anchor="t">
            <a:spAutoFit/>
          </a:bodyPr>
          <a:lstStyle/>
          <a:p>
            <a:pPr algn="ctr">
              <a:lnSpc>
                <a:spcPts val="3999"/>
              </a:lnSpc>
            </a:pPr>
            <a:r>
              <a:rPr lang="en-US" sz="2499" b="1">
                <a:solidFill>
                  <a:srgbClr val="000000"/>
                </a:solidFill>
                <a:latin typeface="Bitter Bold"/>
                <a:ea typeface="Bitter Bold"/>
                <a:cs typeface="Bitter Bold"/>
                <a:sym typeface="Bitter Bold"/>
              </a:rPr>
              <a:t>Thung Kula Ronghai, Roi Et</a:t>
            </a:r>
          </a:p>
        </p:txBody>
      </p:sp>
      <p:sp>
        <p:nvSpPr>
          <p:cNvPr id="14" name="TextBox 14"/>
          <p:cNvSpPr txBox="1"/>
          <p:nvPr/>
        </p:nvSpPr>
        <p:spPr>
          <a:xfrm>
            <a:off x="983161" y="9087593"/>
            <a:ext cx="16321678" cy="426244"/>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Kapook Travel, Silpa-mag</a:t>
            </a:r>
          </a:p>
        </p:txBody>
      </p:sp>
      <p:grpSp>
        <p:nvGrpSpPr>
          <p:cNvPr id="15" name="Group 15"/>
          <p:cNvGrpSpPr/>
          <p:nvPr/>
        </p:nvGrpSpPr>
        <p:grpSpPr>
          <a:xfrm>
            <a:off x="17036948" y="285750"/>
            <a:ext cx="965302" cy="752323"/>
            <a:chOff x="0" y="0"/>
            <a:chExt cx="1287069" cy="1003097"/>
          </a:xfrm>
        </p:grpSpPr>
        <p:sp>
          <p:nvSpPr>
            <p:cNvPr id="16" name="Freeform 16"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1306411"/>
            <a:ext cx="7088238" cy="905027"/>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The South</a:t>
            </a:r>
          </a:p>
        </p:txBody>
      </p:sp>
      <p:sp>
        <p:nvSpPr>
          <p:cNvPr id="7" name="TextBox 7"/>
          <p:cNvSpPr txBox="1"/>
          <p:nvPr/>
        </p:nvSpPr>
        <p:spPr>
          <a:xfrm>
            <a:off x="992238" y="2617584"/>
            <a:ext cx="9388078" cy="461962"/>
          </a:xfrm>
          <a:prstGeom prst="rect">
            <a:avLst/>
          </a:prstGeom>
        </p:spPr>
        <p:txBody>
          <a:bodyPr lIns="0" tIns="0" rIns="0" bIns="0" rtlCol="0" anchor="t">
            <a:spAutoFit/>
          </a:bodyPr>
          <a:lstStyle/>
          <a:p>
            <a:pPr algn="l">
              <a:lnSpc>
                <a:spcPts val="3437"/>
              </a:lnSpc>
            </a:pPr>
            <a:r>
              <a:rPr lang="en-US" sz="2750" b="1">
                <a:solidFill>
                  <a:srgbClr val="253A7E"/>
                </a:solidFill>
                <a:latin typeface="Bitter Bold"/>
                <a:ea typeface="Bitter Bold"/>
                <a:cs typeface="Bitter Bold"/>
                <a:sym typeface="Bitter Bold"/>
              </a:rPr>
              <a:t>Boasts tropical weather, beaches, islands, and coastlines</a:t>
            </a:r>
          </a:p>
        </p:txBody>
      </p:sp>
      <p:grpSp>
        <p:nvGrpSpPr>
          <p:cNvPr id="8" name="Group 8"/>
          <p:cNvGrpSpPr/>
          <p:nvPr/>
        </p:nvGrpSpPr>
        <p:grpSpPr>
          <a:xfrm>
            <a:off x="1116115" y="3627139"/>
            <a:ext cx="5190849" cy="3569988"/>
            <a:chOff x="0" y="0"/>
            <a:chExt cx="6426777" cy="4419994"/>
          </a:xfrm>
        </p:grpSpPr>
        <p:sp>
          <p:nvSpPr>
            <p:cNvPr id="9" name="Freeform 9" descr="preencoded.png"/>
            <p:cNvSpPr/>
            <p:nvPr/>
          </p:nvSpPr>
          <p:spPr>
            <a:xfrm>
              <a:off x="0" y="0"/>
              <a:ext cx="6426753" cy="4419981"/>
            </a:xfrm>
            <a:custGeom>
              <a:avLst/>
              <a:gdLst/>
              <a:ahLst/>
              <a:cxnLst/>
              <a:rect l="l" t="t" r="r" b="b"/>
              <a:pathLst>
                <a:path w="6426753" h="4419981">
                  <a:moveTo>
                    <a:pt x="182492" y="0"/>
                  </a:moveTo>
                  <a:lnTo>
                    <a:pt x="6244261" y="0"/>
                  </a:lnTo>
                  <a:cubicBezTo>
                    <a:pt x="6292660" y="0"/>
                    <a:pt x="6339078" y="19227"/>
                    <a:pt x="6373302" y="53451"/>
                  </a:cubicBezTo>
                  <a:cubicBezTo>
                    <a:pt x="6407526" y="87675"/>
                    <a:pt x="6426753" y="134092"/>
                    <a:pt x="6426753" y="182492"/>
                  </a:cubicBezTo>
                  <a:lnTo>
                    <a:pt x="6426753" y="4237489"/>
                  </a:lnTo>
                  <a:cubicBezTo>
                    <a:pt x="6426753" y="4285889"/>
                    <a:pt x="6407526" y="4332306"/>
                    <a:pt x="6373302" y="4366530"/>
                  </a:cubicBezTo>
                  <a:cubicBezTo>
                    <a:pt x="6339078" y="4400754"/>
                    <a:pt x="6292660" y="4419981"/>
                    <a:pt x="6244261" y="4419981"/>
                  </a:cubicBezTo>
                  <a:lnTo>
                    <a:pt x="182492" y="4419981"/>
                  </a:lnTo>
                  <a:cubicBezTo>
                    <a:pt x="134092" y="4419981"/>
                    <a:pt x="87675" y="4400754"/>
                    <a:pt x="53451" y="4366530"/>
                  </a:cubicBezTo>
                  <a:cubicBezTo>
                    <a:pt x="19227" y="4332306"/>
                    <a:pt x="0" y="4285889"/>
                    <a:pt x="0" y="4237489"/>
                  </a:cubicBezTo>
                  <a:lnTo>
                    <a:pt x="0" y="182492"/>
                  </a:lnTo>
                  <a:cubicBezTo>
                    <a:pt x="0" y="134092"/>
                    <a:pt x="19227" y="87675"/>
                    <a:pt x="53451" y="53451"/>
                  </a:cubicBezTo>
                  <a:cubicBezTo>
                    <a:pt x="87675" y="19227"/>
                    <a:pt x="134092" y="0"/>
                    <a:pt x="182492" y="0"/>
                  </a:cubicBezTo>
                  <a:close/>
                </a:path>
              </a:pathLst>
            </a:custGeom>
            <a:blipFill>
              <a:blip r:embed="rId3" cstate="email">
                <a:extLst>
                  <a:ext uri="{28A0092B-C50C-407E-A947-70E740481C1C}">
                    <a14:useLocalDpi xmlns:a14="http://schemas.microsoft.com/office/drawing/2010/main"/>
                  </a:ext>
                </a:extLst>
              </a:blip>
              <a:stretch>
                <a:fillRect l="-1581" r="-1581"/>
              </a:stretch>
            </a:blipFill>
          </p:spPr>
        </p:sp>
      </p:grpSp>
      <p:sp>
        <p:nvSpPr>
          <p:cNvPr id="10" name="TextBox 10"/>
          <p:cNvSpPr txBox="1"/>
          <p:nvPr/>
        </p:nvSpPr>
        <p:spPr>
          <a:xfrm>
            <a:off x="1334324" y="7298827"/>
            <a:ext cx="4972641" cy="492558"/>
          </a:xfrm>
          <a:prstGeom prst="rect">
            <a:avLst/>
          </a:prstGeom>
        </p:spPr>
        <p:txBody>
          <a:bodyPr lIns="0" tIns="0" rIns="0" bIns="0" rtlCol="0" anchor="t">
            <a:spAutoFit/>
          </a:bodyPr>
          <a:lstStyle/>
          <a:p>
            <a:pPr algn="ctr">
              <a:lnSpc>
                <a:spcPts val="4034"/>
              </a:lnSpc>
            </a:pPr>
            <a:r>
              <a:rPr lang="en-US" sz="2499" b="1">
                <a:solidFill>
                  <a:srgbClr val="000000"/>
                </a:solidFill>
                <a:latin typeface="Bitter Bold"/>
                <a:ea typeface="Bitter Bold"/>
                <a:cs typeface="Bitter Bold"/>
                <a:sym typeface="Bitter Bold"/>
              </a:rPr>
              <a:t>Koh Phi Phi, Krabi</a:t>
            </a:r>
          </a:p>
        </p:txBody>
      </p:sp>
      <p:grpSp>
        <p:nvGrpSpPr>
          <p:cNvPr id="11" name="Group 11"/>
          <p:cNvGrpSpPr/>
          <p:nvPr/>
        </p:nvGrpSpPr>
        <p:grpSpPr>
          <a:xfrm>
            <a:off x="6545089" y="3619996"/>
            <a:ext cx="5197821" cy="3569988"/>
            <a:chOff x="0" y="0"/>
            <a:chExt cx="6312038" cy="4335259"/>
          </a:xfrm>
        </p:grpSpPr>
        <p:sp>
          <p:nvSpPr>
            <p:cNvPr id="12" name="Freeform 12" descr="preencoded.png"/>
            <p:cNvSpPr/>
            <p:nvPr/>
          </p:nvSpPr>
          <p:spPr>
            <a:xfrm>
              <a:off x="0" y="0"/>
              <a:ext cx="6312038" cy="4335272"/>
            </a:xfrm>
            <a:custGeom>
              <a:avLst/>
              <a:gdLst/>
              <a:ahLst/>
              <a:cxnLst/>
              <a:rect l="l" t="t" r="r" b="b"/>
              <a:pathLst>
                <a:path w="6312038" h="4335272">
                  <a:moveTo>
                    <a:pt x="182313" y="0"/>
                  </a:moveTo>
                  <a:lnTo>
                    <a:pt x="6129725" y="0"/>
                  </a:lnTo>
                  <a:cubicBezTo>
                    <a:pt x="6178078" y="0"/>
                    <a:pt x="6224450" y="19208"/>
                    <a:pt x="6258640" y="53398"/>
                  </a:cubicBezTo>
                  <a:cubicBezTo>
                    <a:pt x="6292830" y="87588"/>
                    <a:pt x="6312038" y="133960"/>
                    <a:pt x="6312038" y="182313"/>
                  </a:cubicBezTo>
                  <a:lnTo>
                    <a:pt x="6312038" y="4152959"/>
                  </a:lnTo>
                  <a:cubicBezTo>
                    <a:pt x="6312038" y="4201311"/>
                    <a:pt x="6292830" y="4247683"/>
                    <a:pt x="6258640" y="4281874"/>
                  </a:cubicBezTo>
                  <a:cubicBezTo>
                    <a:pt x="6224450" y="4316064"/>
                    <a:pt x="6178078" y="4335272"/>
                    <a:pt x="6129725" y="4335272"/>
                  </a:cubicBezTo>
                  <a:lnTo>
                    <a:pt x="182313" y="4335272"/>
                  </a:lnTo>
                  <a:cubicBezTo>
                    <a:pt x="133960" y="4335272"/>
                    <a:pt x="87588" y="4316064"/>
                    <a:pt x="53398" y="4281874"/>
                  </a:cubicBezTo>
                  <a:cubicBezTo>
                    <a:pt x="19208" y="4247683"/>
                    <a:pt x="0" y="4201311"/>
                    <a:pt x="0" y="4152959"/>
                  </a:cubicBezTo>
                  <a:lnTo>
                    <a:pt x="0" y="182313"/>
                  </a:lnTo>
                  <a:cubicBezTo>
                    <a:pt x="0" y="133960"/>
                    <a:pt x="19208" y="87588"/>
                    <a:pt x="53398" y="53398"/>
                  </a:cubicBezTo>
                  <a:cubicBezTo>
                    <a:pt x="87588" y="19208"/>
                    <a:pt x="133960" y="0"/>
                    <a:pt x="182313" y="0"/>
                  </a:cubicBezTo>
                  <a:close/>
                </a:path>
              </a:pathLst>
            </a:custGeom>
            <a:blipFill>
              <a:blip r:embed="rId4" cstate="email">
                <a:extLst>
                  <a:ext uri="{28A0092B-C50C-407E-A947-70E740481C1C}">
                    <a14:useLocalDpi xmlns:a14="http://schemas.microsoft.com/office/drawing/2010/main"/>
                  </a:ext>
                </a:extLst>
              </a:blip>
              <a:stretch>
                <a:fillRect l="-2569" r="-2569"/>
              </a:stretch>
            </a:blipFill>
          </p:spPr>
        </p:sp>
      </p:grpSp>
      <p:sp>
        <p:nvSpPr>
          <p:cNvPr id="13" name="TextBox 13"/>
          <p:cNvSpPr txBox="1"/>
          <p:nvPr/>
        </p:nvSpPr>
        <p:spPr>
          <a:xfrm>
            <a:off x="6656784" y="7298827"/>
            <a:ext cx="4974431" cy="492558"/>
          </a:xfrm>
          <a:prstGeom prst="rect">
            <a:avLst/>
          </a:prstGeom>
        </p:spPr>
        <p:txBody>
          <a:bodyPr lIns="0" tIns="0" rIns="0" bIns="0" rtlCol="0" anchor="t">
            <a:spAutoFit/>
          </a:bodyPr>
          <a:lstStyle/>
          <a:p>
            <a:pPr algn="ctr">
              <a:lnSpc>
                <a:spcPts val="4034"/>
              </a:lnSpc>
            </a:pPr>
            <a:r>
              <a:rPr lang="en-US" sz="2499" b="1">
                <a:solidFill>
                  <a:srgbClr val="000000"/>
                </a:solidFill>
                <a:latin typeface="Bitter Bold"/>
                <a:ea typeface="Bitter Bold"/>
                <a:cs typeface="Bitter Bold"/>
                <a:sym typeface="Bitter Bold"/>
              </a:rPr>
              <a:t>Koh Ta Pu, Phang Nga</a:t>
            </a:r>
          </a:p>
        </p:txBody>
      </p:sp>
      <p:grpSp>
        <p:nvGrpSpPr>
          <p:cNvPr id="14" name="Group 14"/>
          <p:cNvGrpSpPr/>
          <p:nvPr/>
        </p:nvGrpSpPr>
        <p:grpSpPr>
          <a:xfrm>
            <a:off x="11982069" y="3627139"/>
            <a:ext cx="5197821" cy="3562845"/>
            <a:chOff x="0" y="0"/>
            <a:chExt cx="6434417" cy="4410469"/>
          </a:xfrm>
        </p:grpSpPr>
        <p:sp>
          <p:nvSpPr>
            <p:cNvPr id="15" name="Freeform 15" descr="preencoded.png"/>
            <p:cNvSpPr/>
            <p:nvPr/>
          </p:nvSpPr>
          <p:spPr>
            <a:xfrm>
              <a:off x="0" y="0"/>
              <a:ext cx="6434455" cy="4410456"/>
            </a:xfrm>
            <a:custGeom>
              <a:avLst/>
              <a:gdLst/>
              <a:ahLst/>
              <a:cxnLst/>
              <a:rect l="l" t="t" r="r" b="b"/>
              <a:pathLst>
                <a:path w="6434455" h="4410456">
                  <a:moveTo>
                    <a:pt x="161646" y="0"/>
                  </a:moveTo>
                  <a:lnTo>
                    <a:pt x="6272809" y="0"/>
                  </a:lnTo>
                  <a:cubicBezTo>
                    <a:pt x="6362083" y="0"/>
                    <a:pt x="6434455" y="72371"/>
                    <a:pt x="6434455" y="161646"/>
                  </a:cubicBezTo>
                  <a:lnTo>
                    <a:pt x="6434455" y="4248810"/>
                  </a:lnTo>
                  <a:cubicBezTo>
                    <a:pt x="6434455" y="4338085"/>
                    <a:pt x="6362083" y="4410456"/>
                    <a:pt x="6272809" y="4410456"/>
                  </a:cubicBezTo>
                  <a:lnTo>
                    <a:pt x="161646" y="4410456"/>
                  </a:lnTo>
                  <a:cubicBezTo>
                    <a:pt x="72371" y="4410456"/>
                    <a:pt x="0" y="4338085"/>
                    <a:pt x="0" y="4248810"/>
                  </a:cubicBezTo>
                  <a:lnTo>
                    <a:pt x="0" y="161646"/>
                  </a:lnTo>
                  <a:cubicBezTo>
                    <a:pt x="0" y="72371"/>
                    <a:pt x="72371" y="0"/>
                    <a:pt x="161646" y="0"/>
                  </a:cubicBezTo>
                  <a:close/>
                </a:path>
              </a:pathLst>
            </a:custGeom>
            <a:blipFill>
              <a:blip r:embed="rId5" cstate="email">
                <a:extLst>
                  <a:ext uri="{28A0092B-C50C-407E-A947-70E740481C1C}">
                    <a14:useLocalDpi xmlns:a14="http://schemas.microsoft.com/office/drawing/2010/main"/>
                  </a:ext>
                </a:extLst>
              </a:blip>
              <a:stretch>
                <a:fillRect t="-4669" b="-4670"/>
              </a:stretch>
            </a:blipFill>
          </p:spPr>
        </p:sp>
      </p:grpSp>
      <p:sp>
        <p:nvSpPr>
          <p:cNvPr id="16" name="TextBox 16"/>
          <p:cNvSpPr txBox="1"/>
          <p:nvPr/>
        </p:nvSpPr>
        <p:spPr>
          <a:xfrm>
            <a:off x="12094659" y="7298827"/>
            <a:ext cx="4972641" cy="492558"/>
          </a:xfrm>
          <a:prstGeom prst="rect">
            <a:avLst/>
          </a:prstGeom>
        </p:spPr>
        <p:txBody>
          <a:bodyPr lIns="0" tIns="0" rIns="0" bIns="0" rtlCol="0" anchor="t">
            <a:spAutoFit/>
          </a:bodyPr>
          <a:lstStyle/>
          <a:p>
            <a:pPr algn="ctr">
              <a:lnSpc>
                <a:spcPts val="4034"/>
              </a:lnSpc>
            </a:pPr>
            <a:r>
              <a:rPr lang="en-US" sz="2499" b="1">
                <a:solidFill>
                  <a:srgbClr val="000000"/>
                </a:solidFill>
                <a:latin typeface="Bitter Bold"/>
                <a:ea typeface="Bitter Bold"/>
                <a:cs typeface="Bitter Bold"/>
                <a:sym typeface="Bitter Bold"/>
              </a:rPr>
              <a:t>Koh Kradan, Trang</a:t>
            </a:r>
          </a:p>
        </p:txBody>
      </p:sp>
      <p:sp>
        <p:nvSpPr>
          <p:cNvPr id="17" name="TextBox 17"/>
          <p:cNvSpPr txBox="1"/>
          <p:nvPr/>
        </p:nvSpPr>
        <p:spPr>
          <a:xfrm>
            <a:off x="992238" y="8531866"/>
            <a:ext cx="16303523" cy="429520"/>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Asia King Travel, Thailand Tours, Krungthep Turakij</a:t>
            </a:r>
          </a:p>
        </p:txBody>
      </p:sp>
      <p:grpSp>
        <p:nvGrpSpPr>
          <p:cNvPr id="18" name="Group 18"/>
          <p:cNvGrpSpPr/>
          <p:nvPr/>
        </p:nvGrpSpPr>
        <p:grpSpPr>
          <a:xfrm>
            <a:off x="17036948" y="285750"/>
            <a:ext cx="965302" cy="752323"/>
            <a:chOff x="0" y="0"/>
            <a:chExt cx="1287069" cy="1003097"/>
          </a:xfrm>
        </p:grpSpPr>
        <p:sp>
          <p:nvSpPr>
            <p:cNvPr id="19" name="Freeform 1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0486873" y="354359"/>
            <a:ext cx="7301503" cy="9578283"/>
            <a:chOff x="0" y="0"/>
            <a:chExt cx="9735337" cy="12771044"/>
          </a:xfrm>
        </p:grpSpPr>
        <p:sp>
          <p:nvSpPr>
            <p:cNvPr id="7" name="Freeform 7" descr="preencoded.png"/>
            <p:cNvSpPr/>
            <p:nvPr/>
          </p:nvSpPr>
          <p:spPr>
            <a:xfrm>
              <a:off x="0" y="0"/>
              <a:ext cx="9735312" cy="12770993"/>
            </a:xfrm>
            <a:custGeom>
              <a:avLst/>
              <a:gdLst/>
              <a:ahLst/>
              <a:cxnLst/>
              <a:rect l="l" t="t" r="r" b="b"/>
              <a:pathLst>
                <a:path w="9735312" h="12770993">
                  <a:moveTo>
                    <a:pt x="190500" y="0"/>
                  </a:moveTo>
                  <a:lnTo>
                    <a:pt x="9544812" y="0"/>
                  </a:lnTo>
                  <a:cubicBezTo>
                    <a:pt x="9595336" y="0"/>
                    <a:pt x="9643790" y="20070"/>
                    <a:pt x="9679516" y="55796"/>
                  </a:cubicBezTo>
                  <a:cubicBezTo>
                    <a:pt x="9715242" y="91522"/>
                    <a:pt x="9735312" y="139976"/>
                    <a:pt x="9735312" y="190500"/>
                  </a:cubicBezTo>
                  <a:lnTo>
                    <a:pt x="9735312" y="12580493"/>
                  </a:lnTo>
                  <a:cubicBezTo>
                    <a:pt x="9735312" y="12631017"/>
                    <a:pt x="9715242" y="12679472"/>
                    <a:pt x="9679516" y="12715198"/>
                  </a:cubicBezTo>
                  <a:cubicBezTo>
                    <a:pt x="9643790" y="12750923"/>
                    <a:pt x="9595336" y="12770993"/>
                    <a:pt x="9544812" y="12770993"/>
                  </a:cubicBezTo>
                  <a:lnTo>
                    <a:pt x="190500" y="12770993"/>
                  </a:lnTo>
                  <a:cubicBezTo>
                    <a:pt x="85290" y="12770993"/>
                    <a:pt x="0" y="12685704"/>
                    <a:pt x="0" y="12580493"/>
                  </a:cubicBezTo>
                  <a:lnTo>
                    <a:pt x="0" y="190500"/>
                  </a:lnTo>
                  <a:cubicBezTo>
                    <a:pt x="0" y="85290"/>
                    <a:pt x="85290" y="0"/>
                    <a:pt x="190500" y="0"/>
                  </a:cubicBezTo>
                  <a:close/>
                </a:path>
              </a:pathLst>
            </a:custGeom>
            <a:blipFill>
              <a:blip r:embed="rId3" cstate="email">
                <a:extLst>
                  <a:ext uri="{28A0092B-C50C-407E-A947-70E740481C1C}">
                    <a14:useLocalDpi xmlns:a14="http://schemas.microsoft.com/office/drawing/2010/main"/>
                  </a:ext>
                </a:extLst>
              </a:blip>
              <a:stretch>
                <a:fillRect l="-8" r="-8"/>
              </a:stretch>
            </a:blipFill>
          </p:spPr>
        </p:sp>
      </p:grpSp>
      <p:sp>
        <p:nvSpPr>
          <p:cNvPr id="8" name="TextBox 8"/>
          <p:cNvSpPr txBox="1"/>
          <p:nvPr/>
        </p:nvSpPr>
        <p:spPr>
          <a:xfrm>
            <a:off x="992238" y="1338040"/>
            <a:ext cx="7159523" cy="1833937"/>
          </a:xfrm>
          <a:prstGeom prst="rect">
            <a:avLst/>
          </a:prstGeom>
        </p:spPr>
        <p:txBody>
          <a:bodyPr lIns="0" tIns="0" rIns="0" bIns="0" rtlCol="0" anchor="t">
            <a:spAutoFit/>
          </a:bodyPr>
          <a:lstStyle/>
          <a:p>
            <a:pPr algn="l">
              <a:lnSpc>
                <a:spcPts val="6859"/>
              </a:lnSpc>
            </a:pPr>
            <a:r>
              <a:rPr lang="en-US" sz="5499" b="1">
                <a:solidFill>
                  <a:srgbClr val="253A7E"/>
                </a:solidFill>
                <a:latin typeface="Bitter Bold"/>
                <a:ea typeface="Bitter Bold"/>
                <a:cs typeface="Bitter Bold"/>
                <a:sym typeface="Bitter Bold"/>
              </a:rPr>
              <a:t>Thailand's   Connectivity </a:t>
            </a:r>
          </a:p>
        </p:txBody>
      </p:sp>
      <p:sp>
        <p:nvSpPr>
          <p:cNvPr id="9" name="TextBox 9"/>
          <p:cNvSpPr txBox="1"/>
          <p:nvPr/>
        </p:nvSpPr>
        <p:spPr>
          <a:xfrm>
            <a:off x="992238" y="3438677"/>
            <a:ext cx="7159523" cy="1766207"/>
          </a:xfrm>
          <a:prstGeom prst="rect">
            <a:avLst/>
          </a:prstGeom>
        </p:spPr>
        <p:txBody>
          <a:bodyPr lIns="0" tIns="0" rIns="0" bIns="0" rtlCol="0" anchor="t">
            <a:spAutoFit/>
          </a:bodyPr>
          <a:lstStyle/>
          <a:p>
            <a:pPr algn="l">
              <a:lnSpc>
                <a:spcPts val="3582"/>
              </a:lnSpc>
            </a:pPr>
            <a:r>
              <a:rPr lang="en-US" sz="2199">
                <a:solidFill>
                  <a:srgbClr val="000000"/>
                </a:solidFill>
                <a:latin typeface="Bitter"/>
                <a:ea typeface="Bitter"/>
                <a:cs typeface="Bitter"/>
                <a:sym typeface="Bitter"/>
              </a:rPr>
              <a:t>Thailand's strategic location, combined with a robust transportation network, has established the country as a vital hub for regional and international connectivity.</a:t>
            </a:r>
          </a:p>
        </p:txBody>
      </p:sp>
      <p:sp>
        <p:nvSpPr>
          <p:cNvPr id="10" name="TextBox 10"/>
          <p:cNvSpPr txBox="1"/>
          <p:nvPr/>
        </p:nvSpPr>
        <p:spPr>
          <a:xfrm>
            <a:off x="992238" y="5745061"/>
            <a:ext cx="5725418" cy="800811"/>
          </a:xfrm>
          <a:prstGeom prst="rect">
            <a:avLst/>
          </a:prstGeom>
        </p:spPr>
        <p:txBody>
          <a:bodyPr lIns="0" tIns="0" rIns="0" bIns="0" rtlCol="0" anchor="t">
            <a:spAutoFit/>
          </a:bodyPr>
          <a:lstStyle/>
          <a:p>
            <a:pPr algn="l">
              <a:lnSpc>
                <a:spcPts val="6016"/>
              </a:lnSpc>
            </a:pPr>
            <a:r>
              <a:rPr lang="en-US" sz="4800" b="1">
                <a:solidFill>
                  <a:srgbClr val="253A7E"/>
                </a:solidFill>
                <a:latin typeface="Bitter Bold"/>
                <a:ea typeface="Bitter Bold"/>
                <a:cs typeface="Bitter Bold"/>
                <a:sym typeface="Bitter Bold"/>
              </a:rPr>
              <a:t>Primary Highways</a:t>
            </a:r>
          </a:p>
        </p:txBody>
      </p:sp>
      <p:sp>
        <p:nvSpPr>
          <p:cNvPr id="11" name="TextBox 11"/>
          <p:cNvSpPr txBox="1"/>
          <p:nvPr/>
        </p:nvSpPr>
        <p:spPr>
          <a:xfrm>
            <a:off x="992238" y="6812309"/>
            <a:ext cx="7159523" cy="1318532"/>
          </a:xfrm>
          <a:prstGeom prst="rect">
            <a:avLst/>
          </a:prstGeom>
        </p:spPr>
        <p:txBody>
          <a:bodyPr lIns="0" tIns="0" rIns="0" bIns="0" rtlCol="0" anchor="t">
            <a:spAutoFit/>
          </a:bodyPr>
          <a:lstStyle/>
          <a:p>
            <a:pPr algn="l">
              <a:lnSpc>
                <a:spcPts val="3582"/>
              </a:lnSpc>
            </a:pPr>
            <a:r>
              <a:rPr lang="en-US" sz="2199">
                <a:solidFill>
                  <a:srgbClr val="000000"/>
                </a:solidFill>
                <a:latin typeface="Bitter"/>
                <a:ea typeface="Bitter"/>
                <a:cs typeface="Bitter"/>
                <a:sym typeface="Bitter"/>
              </a:rPr>
              <a:t>Through several major highways, Thailand is connected to its neighbors and regions beyond such as India and China.</a:t>
            </a:r>
          </a:p>
        </p:txBody>
      </p:sp>
      <p:sp>
        <p:nvSpPr>
          <p:cNvPr id="12" name="TextBox 12"/>
          <p:cNvSpPr txBox="1"/>
          <p:nvPr/>
        </p:nvSpPr>
        <p:spPr>
          <a:xfrm>
            <a:off x="992238" y="8520703"/>
            <a:ext cx="7159523" cy="429520"/>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greatermekong.org</a:t>
            </a:r>
          </a:p>
        </p:txBody>
      </p:sp>
      <p:grpSp>
        <p:nvGrpSpPr>
          <p:cNvPr id="13" name="Group 13"/>
          <p:cNvGrpSpPr/>
          <p:nvPr/>
        </p:nvGrpSpPr>
        <p:grpSpPr>
          <a:xfrm>
            <a:off x="17036948" y="285750"/>
            <a:ext cx="965302" cy="752323"/>
            <a:chOff x="0" y="0"/>
            <a:chExt cx="1287069" cy="1003097"/>
          </a:xfrm>
        </p:grpSpPr>
        <p:sp>
          <p:nvSpPr>
            <p:cNvPr id="14" name="Freeform 1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8229600" y="0"/>
            <a:ext cx="10058400" cy="10287000"/>
            <a:chOff x="0" y="0"/>
            <a:chExt cx="13411200" cy="13716000"/>
          </a:xfrm>
        </p:grpSpPr>
        <p:sp>
          <p:nvSpPr>
            <p:cNvPr id="7" name="Freeform 7" descr="preencoded.png"/>
            <p:cNvSpPr/>
            <p:nvPr/>
          </p:nvSpPr>
          <p:spPr>
            <a:xfrm>
              <a:off x="0" y="0"/>
              <a:ext cx="13411200" cy="13716000"/>
            </a:xfrm>
            <a:custGeom>
              <a:avLst/>
              <a:gdLst/>
              <a:ahLst/>
              <a:cxnLst/>
              <a:rect l="l" t="t" r="r" b="b"/>
              <a:pathLst>
                <a:path w="13411200" h="13716000">
                  <a:moveTo>
                    <a:pt x="0" y="0"/>
                  </a:moveTo>
                  <a:lnTo>
                    <a:pt x="13411200" y="0"/>
                  </a:lnTo>
                  <a:lnTo>
                    <a:pt x="13411200" y="13716000"/>
                  </a:lnTo>
                  <a:lnTo>
                    <a:pt x="0" y="13716000"/>
                  </a:lnTo>
                  <a:lnTo>
                    <a:pt x="0" y="0"/>
                  </a:lnTo>
                  <a:close/>
                </a:path>
              </a:pathLst>
            </a:custGeom>
            <a:blipFill>
              <a:blip r:embed="rId3"/>
              <a:stretch>
                <a:fillRect/>
              </a:stretch>
            </a:blipFill>
          </p:spPr>
        </p:sp>
      </p:grpSp>
      <p:grpSp>
        <p:nvGrpSpPr>
          <p:cNvPr id="8" name="Group 8"/>
          <p:cNvGrpSpPr/>
          <p:nvPr/>
        </p:nvGrpSpPr>
        <p:grpSpPr>
          <a:xfrm>
            <a:off x="11899259" y="1271588"/>
            <a:ext cx="4476750" cy="7743825"/>
            <a:chOff x="0" y="0"/>
            <a:chExt cx="5969000" cy="10325100"/>
          </a:xfrm>
        </p:grpSpPr>
        <p:sp>
          <p:nvSpPr>
            <p:cNvPr id="9" name="Freeform 9" descr="preencoded.png"/>
            <p:cNvSpPr/>
            <p:nvPr/>
          </p:nvSpPr>
          <p:spPr>
            <a:xfrm>
              <a:off x="0" y="0"/>
              <a:ext cx="5969000" cy="10325100"/>
            </a:xfrm>
            <a:custGeom>
              <a:avLst/>
              <a:gdLst/>
              <a:ahLst/>
              <a:cxnLst/>
              <a:rect l="l" t="t" r="r" b="b"/>
              <a:pathLst>
                <a:path w="5969000" h="10325100">
                  <a:moveTo>
                    <a:pt x="0" y="0"/>
                  </a:moveTo>
                  <a:lnTo>
                    <a:pt x="5969000" y="0"/>
                  </a:lnTo>
                  <a:lnTo>
                    <a:pt x="5969000" y="10325100"/>
                  </a:lnTo>
                  <a:lnTo>
                    <a:pt x="0" y="10325100"/>
                  </a:lnTo>
                  <a:lnTo>
                    <a:pt x="0" y="0"/>
                  </a:lnTo>
                  <a:close/>
                </a:path>
              </a:pathLst>
            </a:custGeom>
            <a:blipFill>
              <a:blip r:embed="rId4"/>
              <a:stretch>
                <a:fillRect/>
              </a:stretch>
            </a:blipFill>
          </p:spPr>
        </p:sp>
      </p:grpSp>
      <p:sp>
        <p:nvSpPr>
          <p:cNvPr id="10" name="TextBox 10"/>
          <p:cNvSpPr txBox="1"/>
          <p:nvPr/>
        </p:nvSpPr>
        <p:spPr>
          <a:xfrm>
            <a:off x="992238" y="1946072"/>
            <a:ext cx="3011314"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Railways</a:t>
            </a:r>
          </a:p>
        </p:txBody>
      </p:sp>
      <p:sp>
        <p:nvSpPr>
          <p:cNvPr id="11" name="TextBox 11"/>
          <p:cNvSpPr txBox="1"/>
          <p:nvPr/>
        </p:nvSpPr>
        <p:spPr>
          <a:xfrm>
            <a:off x="992238" y="3504519"/>
            <a:ext cx="7159523" cy="1638981"/>
          </a:xfrm>
          <a:prstGeom prst="rect">
            <a:avLst/>
          </a:prstGeom>
        </p:spPr>
        <p:txBody>
          <a:bodyPr lIns="0" tIns="0" rIns="0" bIns="0" rtlCol="0" anchor="t">
            <a:spAutoFit/>
          </a:bodyPr>
          <a:lstStyle/>
          <a:p>
            <a:pPr marL="407191" lvl="1" indent="-203596" algn="l">
              <a:lnSpc>
                <a:spcPts val="4397"/>
              </a:lnSpc>
              <a:buFont typeface="Arial"/>
              <a:buChar char="•"/>
            </a:pPr>
            <a:r>
              <a:rPr lang="en-US" sz="2699">
                <a:solidFill>
                  <a:srgbClr val="000000"/>
                </a:solidFill>
                <a:latin typeface="Bitter"/>
                <a:ea typeface="Bitter"/>
                <a:cs typeface="Bitter"/>
                <a:sym typeface="Bitter"/>
              </a:rPr>
              <a:t>Thailand’s railway system spans over </a:t>
            </a:r>
            <a:r>
              <a:rPr lang="en-US" sz="2699" b="1">
                <a:solidFill>
                  <a:srgbClr val="000000"/>
                </a:solidFill>
                <a:latin typeface="Bitter Bold"/>
                <a:ea typeface="Bitter Bold"/>
                <a:cs typeface="Bitter Bold"/>
                <a:sym typeface="Bitter Bold"/>
              </a:rPr>
              <a:t>4,800 km</a:t>
            </a:r>
            <a:r>
              <a:rPr lang="en-US" sz="2699">
                <a:solidFill>
                  <a:srgbClr val="000000"/>
                </a:solidFill>
                <a:latin typeface="Bitter"/>
                <a:ea typeface="Bitter"/>
                <a:cs typeface="Bitter"/>
                <a:sym typeface="Bitter"/>
              </a:rPr>
              <a:t> passing through a total of 47 of 77 provinces.</a:t>
            </a:r>
          </a:p>
        </p:txBody>
      </p:sp>
      <p:sp>
        <p:nvSpPr>
          <p:cNvPr id="12" name="TextBox 12"/>
          <p:cNvSpPr txBox="1"/>
          <p:nvPr/>
        </p:nvSpPr>
        <p:spPr>
          <a:xfrm>
            <a:off x="992238" y="5544823"/>
            <a:ext cx="7159523" cy="1615169"/>
          </a:xfrm>
          <a:prstGeom prst="rect">
            <a:avLst/>
          </a:prstGeom>
        </p:spPr>
        <p:txBody>
          <a:bodyPr lIns="0" tIns="0" rIns="0" bIns="0" rtlCol="0" anchor="t">
            <a:spAutoFit/>
          </a:bodyPr>
          <a:lstStyle/>
          <a:p>
            <a:pPr marL="407191" lvl="1" indent="-203596" algn="l">
              <a:lnSpc>
                <a:spcPts val="4397"/>
              </a:lnSpc>
              <a:buFont typeface="Arial"/>
              <a:buChar char="•"/>
            </a:pPr>
            <a:r>
              <a:rPr lang="en-US" sz="2699">
                <a:solidFill>
                  <a:srgbClr val="000000"/>
                </a:solidFill>
                <a:latin typeface="Bitter"/>
                <a:ea typeface="Bitter"/>
                <a:cs typeface="Bitter"/>
                <a:sym typeface="Bitter"/>
              </a:rPr>
              <a:t>Its major railways link the country with international transportation routes, extending far and wide.</a:t>
            </a:r>
          </a:p>
        </p:txBody>
      </p:sp>
      <p:sp>
        <p:nvSpPr>
          <p:cNvPr id="13" name="TextBox 13"/>
          <p:cNvSpPr txBox="1"/>
          <p:nvPr/>
        </p:nvSpPr>
        <p:spPr>
          <a:xfrm>
            <a:off x="992238" y="8823552"/>
            <a:ext cx="7159523" cy="317046"/>
          </a:xfrm>
          <a:prstGeom prst="rect">
            <a:avLst/>
          </a:prstGeom>
        </p:spPr>
        <p:txBody>
          <a:bodyPr lIns="0" tIns="0" rIns="0" bIns="0" rtlCol="0" anchor="t">
            <a:spAutoFit/>
          </a:bodyPr>
          <a:lstStyle/>
          <a:p>
            <a:pPr algn="l">
              <a:lnSpc>
                <a:spcPts val="2768"/>
              </a:lnSpc>
            </a:pPr>
            <a:r>
              <a:rPr lang="en-US" sz="1700">
                <a:solidFill>
                  <a:srgbClr val="000000"/>
                </a:solidFill>
                <a:latin typeface="Bitter"/>
                <a:ea typeface="Bitter"/>
                <a:cs typeface="Bitter"/>
                <a:sym typeface="Bitter"/>
              </a:rPr>
              <a:t>Photo credit: Thailand Trains</a:t>
            </a:r>
          </a:p>
        </p:txBody>
      </p:sp>
      <p:grpSp>
        <p:nvGrpSpPr>
          <p:cNvPr id="14" name="Group 14"/>
          <p:cNvGrpSpPr/>
          <p:nvPr/>
        </p:nvGrpSpPr>
        <p:grpSpPr>
          <a:xfrm>
            <a:off x="17036948" y="285750"/>
            <a:ext cx="965302" cy="752323"/>
            <a:chOff x="0" y="0"/>
            <a:chExt cx="1287069" cy="1003097"/>
          </a:xfrm>
        </p:grpSpPr>
        <p:sp>
          <p:nvSpPr>
            <p:cNvPr id="15" name="Freeform 1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1065162" y="2511951"/>
            <a:ext cx="6748983" cy="864767"/>
          </a:xfrm>
          <a:prstGeom prst="rect">
            <a:avLst/>
          </a:prstGeom>
        </p:spPr>
        <p:txBody>
          <a:bodyPr lIns="0" tIns="0" rIns="0" bIns="0" rtlCol="0" anchor="t">
            <a:spAutoFit/>
          </a:bodyPr>
          <a:lstStyle/>
          <a:p>
            <a:pPr algn="l">
              <a:lnSpc>
                <a:spcPts val="6518"/>
              </a:lnSpc>
            </a:pPr>
            <a:r>
              <a:rPr lang="en-US" sz="5199" b="1">
                <a:solidFill>
                  <a:srgbClr val="253A7E"/>
                </a:solidFill>
                <a:latin typeface="Bitter Bold"/>
                <a:ea typeface="Bitter Bold"/>
                <a:cs typeface="Bitter Bold"/>
                <a:sym typeface="Bitter Bold"/>
              </a:rPr>
              <a:t>Airports in Thailand</a:t>
            </a:r>
          </a:p>
        </p:txBody>
      </p:sp>
      <p:sp>
        <p:nvSpPr>
          <p:cNvPr id="7" name="TextBox 7"/>
          <p:cNvSpPr txBox="1"/>
          <p:nvPr/>
        </p:nvSpPr>
        <p:spPr>
          <a:xfrm>
            <a:off x="1065162" y="4111087"/>
            <a:ext cx="5917702" cy="1199579"/>
          </a:xfrm>
          <a:prstGeom prst="rect">
            <a:avLst/>
          </a:prstGeom>
        </p:spPr>
        <p:txBody>
          <a:bodyPr lIns="0" tIns="0" rIns="0" bIns="0" rtlCol="0" anchor="t">
            <a:spAutoFit/>
          </a:bodyPr>
          <a:lstStyle/>
          <a:p>
            <a:pPr algn="l">
              <a:lnSpc>
                <a:spcPts val="4863"/>
              </a:lnSpc>
            </a:pPr>
            <a:r>
              <a:rPr lang="en-US" sz="2987">
                <a:solidFill>
                  <a:srgbClr val="000000"/>
                </a:solidFill>
                <a:latin typeface="Bitter"/>
                <a:ea typeface="Bitter"/>
                <a:cs typeface="Bitter"/>
                <a:sym typeface="Bitter"/>
              </a:rPr>
              <a:t>There are approximately </a:t>
            </a:r>
          </a:p>
          <a:p>
            <a:pPr algn="l">
              <a:lnSpc>
                <a:spcPts val="4865"/>
              </a:lnSpc>
            </a:pPr>
            <a:r>
              <a:rPr lang="en-US" sz="2987" b="1">
                <a:solidFill>
                  <a:srgbClr val="000000"/>
                </a:solidFill>
                <a:latin typeface="Bitter Bold"/>
                <a:ea typeface="Bitter Bold"/>
                <a:cs typeface="Bitter Bold"/>
                <a:sym typeface="Bitter Bold"/>
              </a:rPr>
              <a:t>33 airports</a:t>
            </a:r>
            <a:r>
              <a:rPr lang="en-US" sz="2987">
                <a:solidFill>
                  <a:srgbClr val="000000"/>
                </a:solidFill>
                <a:latin typeface="Bitter"/>
                <a:ea typeface="Bitter"/>
                <a:cs typeface="Bitter"/>
                <a:sym typeface="Bitter"/>
              </a:rPr>
              <a:t> all over the country.</a:t>
            </a:r>
          </a:p>
        </p:txBody>
      </p:sp>
      <p:grpSp>
        <p:nvGrpSpPr>
          <p:cNvPr id="8" name="Group 8"/>
          <p:cNvGrpSpPr/>
          <p:nvPr/>
        </p:nvGrpSpPr>
        <p:grpSpPr>
          <a:xfrm>
            <a:off x="9359608" y="1803915"/>
            <a:ext cx="7677341" cy="6679170"/>
            <a:chOff x="0" y="0"/>
            <a:chExt cx="9472016" cy="8240509"/>
          </a:xfrm>
        </p:grpSpPr>
        <p:sp>
          <p:nvSpPr>
            <p:cNvPr id="9" name="Freeform 9" descr="preencoded.png"/>
            <p:cNvSpPr/>
            <p:nvPr/>
          </p:nvSpPr>
          <p:spPr>
            <a:xfrm>
              <a:off x="0" y="0"/>
              <a:ext cx="9472041" cy="8240522"/>
            </a:xfrm>
            <a:custGeom>
              <a:avLst/>
              <a:gdLst/>
              <a:ahLst/>
              <a:cxnLst/>
              <a:rect l="l" t="t" r="r" b="b"/>
              <a:pathLst>
                <a:path w="9472041" h="8240522">
                  <a:moveTo>
                    <a:pt x="0" y="0"/>
                  </a:moveTo>
                  <a:lnTo>
                    <a:pt x="9472041" y="0"/>
                  </a:lnTo>
                  <a:lnTo>
                    <a:pt x="9472041" y="8240522"/>
                  </a:lnTo>
                  <a:lnTo>
                    <a:pt x="0" y="8240522"/>
                  </a:lnTo>
                  <a:lnTo>
                    <a:pt x="0" y="0"/>
                  </a:lnTo>
                  <a:close/>
                </a:path>
              </a:pathLst>
            </a:custGeom>
            <a:blipFill>
              <a:blip r:embed="rId3"/>
              <a:stretch>
                <a:fillRect/>
              </a:stretch>
            </a:blipFill>
          </p:spPr>
        </p:sp>
      </p:grpSp>
      <p:sp>
        <p:nvSpPr>
          <p:cNvPr id="10" name="TextBox 10"/>
          <p:cNvSpPr txBox="1"/>
          <p:nvPr/>
        </p:nvSpPr>
        <p:spPr>
          <a:xfrm>
            <a:off x="1065162" y="8334058"/>
            <a:ext cx="16303523" cy="317046"/>
          </a:xfrm>
          <a:prstGeom prst="rect">
            <a:avLst/>
          </a:prstGeom>
        </p:spPr>
        <p:txBody>
          <a:bodyPr lIns="0" tIns="0" rIns="0" bIns="0" rtlCol="0" anchor="t">
            <a:spAutoFit/>
          </a:bodyPr>
          <a:lstStyle/>
          <a:p>
            <a:pPr algn="l">
              <a:lnSpc>
                <a:spcPts val="2768"/>
              </a:lnSpc>
            </a:pPr>
            <a:r>
              <a:rPr lang="en-US" sz="1700">
                <a:solidFill>
                  <a:srgbClr val="000000"/>
                </a:solidFill>
                <a:latin typeface="Bitter"/>
                <a:ea typeface="Bitter"/>
                <a:cs typeface="Bitter"/>
                <a:sym typeface="Bitter"/>
              </a:rPr>
              <a:t>Photo credit: ThaiTrav</a:t>
            </a:r>
          </a:p>
        </p:txBody>
      </p:sp>
      <p:grpSp>
        <p:nvGrpSpPr>
          <p:cNvPr id="11" name="Group 11"/>
          <p:cNvGrpSpPr/>
          <p:nvPr/>
        </p:nvGrpSpPr>
        <p:grpSpPr>
          <a:xfrm>
            <a:off x="17036948" y="28575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19162" y="905618"/>
            <a:ext cx="8799463" cy="866509"/>
          </a:xfrm>
          <a:prstGeom prst="rect">
            <a:avLst/>
          </a:prstGeom>
        </p:spPr>
        <p:txBody>
          <a:bodyPr lIns="0" tIns="0" rIns="0" bIns="0" rtlCol="0" anchor="t">
            <a:spAutoFit/>
          </a:bodyPr>
          <a:lstStyle/>
          <a:p>
            <a:pPr algn="l">
              <a:lnSpc>
                <a:spcPts val="6579"/>
              </a:lnSpc>
            </a:pPr>
            <a:r>
              <a:rPr lang="en-US" sz="5199" b="1">
                <a:solidFill>
                  <a:srgbClr val="253A7E"/>
                </a:solidFill>
                <a:latin typeface="Bitter Bold"/>
                <a:ea typeface="Bitter Bold"/>
                <a:cs typeface="Bitter Bold"/>
                <a:sym typeface="Bitter Bold"/>
              </a:rPr>
              <a:t>Major Airports in Thailand</a:t>
            </a:r>
          </a:p>
        </p:txBody>
      </p:sp>
      <p:grpSp>
        <p:nvGrpSpPr>
          <p:cNvPr id="7" name="Group 7"/>
          <p:cNvGrpSpPr/>
          <p:nvPr/>
        </p:nvGrpSpPr>
        <p:grpSpPr>
          <a:xfrm>
            <a:off x="1184117" y="2269397"/>
            <a:ext cx="7372726" cy="4923912"/>
            <a:chOff x="0" y="0"/>
            <a:chExt cx="9123566" cy="6093219"/>
          </a:xfrm>
        </p:grpSpPr>
        <p:sp>
          <p:nvSpPr>
            <p:cNvPr id="8" name="Freeform 8" descr="preencoded.png"/>
            <p:cNvSpPr/>
            <p:nvPr/>
          </p:nvSpPr>
          <p:spPr>
            <a:xfrm>
              <a:off x="0" y="0"/>
              <a:ext cx="9123553" cy="6093206"/>
            </a:xfrm>
            <a:custGeom>
              <a:avLst/>
              <a:gdLst/>
              <a:ahLst/>
              <a:cxnLst/>
              <a:rect l="l" t="t" r="r" b="b"/>
              <a:pathLst>
                <a:path w="9123553" h="6093206">
                  <a:moveTo>
                    <a:pt x="176804" y="0"/>
                  </a:moveTo>
                  <a:lnTo>
                    <a:pt x="8946749" y="0"/>
                  </a:lnTo>
                  <a:cubicBezTo>
                    <a:pt x="8993640" y="0"/>
                    <a:pt x="9038611" y="18628"/>
                    <a:pt x="9071769" y="51785"/>
                  </a:cubicBezTo>
                  <a:cubicBezTo>
                    <a:pt x="9104926" y="84942"/>
                    <a:pt x="9123553" y="129913"/>
                    <a:pt x="9123553" y="176804"/>
                  </a:cubicBezTo>
                  <a:lnTo>
                    <a:pt x="9123553" y="5916402"/>
                  </a:lnTo>
                  <a:cubicBezTo>
                    <a:pt x="9123553" y="5963293"/>
                    <a:pt x="9104926" y="6008264"/>
                    <a:pt x="9071769" y="6041421"/>
                  </a:cubicBezTo>
                  <a:cubicBezTo>
                    <a:pt x="9038611" y="6074578"/>
                    <a:pt x="8993640" y="6093206"/>
                    <a:pt x="8946749" y="6093206"/>
                  </a:cubicBezTo>
                  <a:lnTo>
                    <a:pt x="176804" y="6093206"/>
                  </a:lnTo>
                  <a:cubicBezTo>
                    <a:pt x="129913" y="6093206"/>
                    <a:pt x="84942" y="6074578"/>
                    <a:pt x="51785" y="6041421"/>
                  </a:cubicBezTo>
                  <a:cubicBezTo>
                    <a:pt x="18628" y="6008264"/>
                    <a:pt x="0" y="5963293"/>
                    <a:pt x="0" y="5916402"/>
                  </a:cubicBezTo>
                  <a:lnTo>
                    <a:pt x="0" y="176804"/>
                  </a:lnTo>
                  <a:cubicBezTo>
                    <a:pt x="0" y="129913"/>
                    <a:pt x="18628" y="84942"/>
                    <a:pt x="51785" y="51785"/>
                  </a:cubicBezTo>
                  <a:cubicBezTo>
                    <a:pt x="84942" y="18628"/>
                    <a:pt x="129913" y="0"/>
                    <a:pt x="176804" y="0"/>
                  </a:cubicBezTo>
                  <a:close/>
                </a:path>
              </a:pathLst>
            </a:custGeom>
            <a:blipFill>
              <a:blip r:embed="rId3" cstate="email">
                <a:extLst>
                  <a:ext uri="{28A0092B-C50C-407E-A947-70E740481C1C}">
                    <a14:useLocalDpi xmlns:a14="http://schemas.microsoft.com/office/drawing/2010/main"/>
                  </a:ext>
                </a:extLst>
              </a:blip>
              <a:stretch>
                <a:fillRect t="-50" b="-50"/>
              </a:stretch>
            </a:blipFill>
          </p:spPr>
        </p:sp>
      </p:grpSp>
      <p:sp>
        <p:nvSpPr>
          <p:cNvPr id="9" name="TextBox 9"/>
          <p:cNvSpPr txBox="1"/>
          <p:nvPr/>
        </p:nvSpPr>
        <p:spPr>
          <a:xfrm>
            <a:off x="919091" y="7402088"/>
            <a:ext cx="7902778" cy="507637"/>
          </a:xfrm>
          <a:prstGeom prst="rect">
            <a:avLst/>
          </a:prstGeom>
        </p:spPr>
        <p:txBody>
          <a:bodyPr lIns="0" tIns="0" rIns="0" bIns="0" rtlCol="0" anchor="t">
            <a:spAutoFit/>
          </a:bodyPr>
          <a:lstStyle/>
          <a:p>
            <a:pPr algn="ctr">
              <a:lnSpc>
                <a:spcPts val="4185"/>
              </a:lnSpc>
            </a:pPr>
            <a:r>
              <a:rPr lang="en-US" sz="2599" b="1">
                <a:solidFill>
                  <a:srgbClr val="000000"/>
                </a:solidFill>
                <a:latin typeface="Bitter Bold"/>
                <a:ea typeface="Bitter Bold"/>
                <a:cs typeface="Bitter Bold"/>
                <a:sym typeface="Bitter Bold"/>
              </a:rPr>
              <a:t>Suvarnabhumi Airport (BKK)</a:t>
            </a:r>
          </a:p>
        </p:txBody>
      </p:sp>
      <p:sp>
        <p:nvSpPr>
          <p:cNvPr id="10" name="TextBox 10"/>
          <p:cNvSpPr txBox="1"/>
          <p:nvPr/>
        </p:nvSpPr>
        <p:spPr>
          <a:xfrm>
            <a:off x="919091" y="8028306"/>
            <a:ext cx="7902778" cy="1295294"/>
          </a:xfrm>
          <a:prstGeom prst="rect">
            <a:avLst/>
          </a:prstGeom>
        </p:spPr>
        <p:txBody>
          <a:bodyPr lIns="0" tIns="0" rIns="0" bIns="0" rtlCol="0" anchor="t">
            <a:spAutoFit/>
          </a:bodyPr>
          <a:lstStyle/>
          <a:p>
            <a:pPr algn="ctr">
              <a:lnSpc>
                <a:spcPts val="3464"/>
              </a:lnSpc>
            </a:pPr>
            <a:r>
              <a:rPr lang="en-US" sz="2199">
                <a:solidFill>
                  <a:srgbClr val="000000"/>
                </a:solidFill>
                <a:latin typeface="Bitter"/>
                <a:ea typeface="Bitter"/>
                <a:cs typeface="Bitter"/>
                <a:sym typeface="Bitter"/>
              </a:rPr>
              <a:t>One of Southeast Asia's busiest aviation hubs, offering international flights to Europe, Asia, the Middle East,</a:t>
            </a:r>
          </a:p>
          <a:p>
            <a:pPr algn="ctr">
              <a:lnSpc>
                <a:spcPts val="3466"/>
              </a:lnSpc>
            </a:pPr>
            <a:r>
              <a:rPr lang="en-US" sz="2199">
                <a:solidFill>
                  <a:srgbClr val="000000"/>
                </a:solidFill>
                <a:latin typeface="Bitter"/>
                <a:ea typeface="Bitter"/>
                <a:cs typeface="Bitter"/>
                <a:sym typeface="Bitter"/>
              </a:rPr>
              <a:t>and beyond.</a:t>
            </a:r>
          </a:p>
        </p:txBody>
      </p:sp>
      <p:grpSp>
        <p:nvGrpSpPr>
          <p:cNvPr id="11" name="Group 11"/>
          <p:cNvGrpSpPr/>
          <p:nvPr/>
        </p:nvGrpSpPr>
        <p:grpSpPr>
          <a:xfrm>
            <a:off x="9248551" y="2225788"/>
            <a:ext cx="8115300" cy="5011129"/>
            <a:chOff x="0" y="0"/>
            <a:chExt cx="10541597" cy="6509347"/>
          </a:xfrm>
        </p:grpSpPr>
        <p:sp>
          <p:nvSpPr>
            <p:cNvPr id="12" name="Freeform 12" descr="preencoded.png"/>
            <p:cNvSpPr/>
            <p:nvPr/>
          </p:nvSpPr>
          <p:spPr>
            <a:xfrm>
              <a:off x="0" y="0"/>
              <a:ext cx="10541635" cy="6509385"/>
            </a:xfrm>
            <a:custGeom>
              <a:avLst/>
              <a:gdLst/>
              <a:ahLst/>
              <a:cxnLst/>
              <a:rect l="l" t="t" r="r" b="b"/>
              <a:pathLst>
                <a:path w="10541635" h="6509385">
                  <a:moveTo>
                    <a:pt x="185591" y="0"/>
                  </a:moveTo>
                  <a:lnTo>
                    <a:pt x="10356043" y="0"/>
                  </a:lnTo>
                  <a:cubicBezTo>
                    <a:pt x="10458543" y="0"/>
                    <a:pt x="10541635" y="83092"/>
                    <a:pt x="10541635" y="185591"/>
                  </a:cubicBezTo>
                  <a:lnTo>
                    <a:pt x="10541635" y="6323793"/>
                  </a:lnTo>
                  <a:cubicBezTo>
                    <a:pt x="10541635" y="6373015"/>
                    <a:pt x="10522082" y="6420221"/>
                    <a:pt x="10487276" y="6455027"/>
                  </a:cubicBezTo>
                  <a:cubicBezTo>
                    <a:pt x="10452471" y="6489831"/>
                    <a:pt x="10405266" y="6509385"/>
                    <a:pt x="10356043" y="6509385"/>
                  </a:cubicBezTo>
                  <a:lnTo>
                    <a:pt x="185591" y="6509385"/>
                  </a:lnTo>
                  <a:cubicBezTo>
                    <a:pt x="136370" y="6509385"/>
                    <a:pt x="89164" y="6489831"/>
                    <a:pt x="54358" y="6455027"/>
                  </a:cubicBezTo>
                  <a:cubicBezTo>
                    <a:pt x="19553" y="6420221"/>
                    <a:pt x="0" y="6373015"/>
                    <a:pt x="0" y="6323793"/>
                  </a:cubicBezTo>
                  <a:lnTo>
                    <a:pt x="0" y="185591"/>
                  </a:lnTo>
                  <a:cubicBezTo>
                    <a:pt x="0" y="136370"/>
                    <a:pt x="19553" y="89164"/>
                    <a:pt x="54358" y="54358"/>
                  </a:cubicBezTo>
                  <a:cubicBezTo>
                    <a:pt x="89164" y="19553"/>
                    <a:pt x="136370" y="0"/>
                    <a:pt x="185591" y="0"/>
                  </a:cubicBezTo>
                  <a:close/>
                </a:path>
              </a:pathLst>
            </a:custGeom>
            <a:blipFill>
              <a:blip r:embed="rId4" cstate="email">
                <a:extLst>
                  <a:ext uri="{28A0092B-C50C-407E-A947-70E740481C1C}">
                    <a14:useLocalDpi xmlns:a14="http://schemas.microsoft.com/office/drawing/2010/main"/>
                  </a:ext>
                </a:extLst>
              </a:blip>
              <a:stretch>
                <a:fillRect t="-47" b="-46"/>
              </a:stretch>
            </a:blipFill>
          </p:spPr>
        </p:sp>
      </p:grpSp>
      <p:sp>
        <p:nvSpPr>
          <p:cNvPr id="13" name="TextBox 13"/>
          <p:cNvSpPr txBox="1"/>
          <p:nvPr/>
        </p:nvSpPr>
        <p:spPr>
          <a:xfrm>
            <a:off x="9248551" y="7402088"/>
            <a:ext cx="7906198" cy="507637"/>
          </a:xfrm>
          <a:prstGeom prst="rect">
            <a:avLst/>
          </a:prstGeom>
        </p:spPr>
        <p:txBody>
          <a:bodyPr lIns="0" tIns="0" rIns="0" bIns="0" rtlCol="0" anchor="t">
            <a:spAutoFit/>
          </a:bodyPr>
          <a:lstStyle/>
          <a:p>
            <a:pPr algn="ctr">
              <a:lnSpc>
                <a:spcPts val="4185"/>
              </a:lnSpc>
            </a:pPr>
            <a:r>
              <a:rPr lang="en-US" sz="2599" b="1">
                <a:solidFill>
                  <a:srgbClr val="000000"/>
                </a:solidFill>
                <a:latin typeface="Bitter Bold"/>
                <a:ea typeface="Bitter Bold"/>
                <a:cs typeface="Bitter Bold"/>
                <a:sym typeface="Bitter Bold"/>
              </a:rPr>
              <a:t>Don Mueang Airport (DMK)</a:t>
            </a:r>
          </a:p>
        </p:txBody>
      </p:sp>
      <p:sp>
        <p:nvSpPr>
          <p:cNvPr id="14" name="TextBox 14"/>
          <p:cNvSpPr txBox="1"/>
          <p:nvPr/>
        </p:nvSpPr>
        <p:spPr>
          <a:xfrm>
            <a:off x="9248551" y="8028306"/>
            <a:ext cx="7906198" cy="418888"/>
          </a:xfrm>
          <a:prstGeom prst="rect">
            <a:avLst/>
          </a:prstGeom>
        </p:spPr>
        <p:txBody>
          <a:bodyPr lIns="0" tIns="0" rIns="0" bIns="0" rtlCol="0" anchor="t">
            <a:spAutoFit/>
          </a:bodyPr>
          <a:lstStyle/>
          <a:p>
            <a:pPr algn="ctr">
              <a:lnSpc>
                <a:spcPts val="3466"/>
              </a:lnSpc>
            </a:pPr>
            <a:r>
              <a:rPr lang="en-US" sz="2199">
                <a:solidFill>
                  <a:srgbClr val="000000"/>
                </a:solidFill>
                <a:latin typeface="Bitter"/>
                <a:ea typeface="Bitter"/>
                <a:cs typeface="Bitter"/>
                <a:sym typeface="Bitter"/>
              </a:rPr>
              <a:t>Caters to low-cost carriers and domestic flights.</a:t>
            </a:r>
          </a:p>
        </p:txBody>
      </p:sp>
      <p:sp>
        <p:nvSpPr>
          <p:cNvPr id="15" name="TextBox 15"/>
          <p:cNvSpPr txBox="1"/>
          <p:nvPr/>
        </p:nvSpPr>
        <p:spPr>
          <a:xfrm>
            <a:off x="13172408" y="8997110"/>
            <a:ext cx="16449675" cy="402879"/>
          </a:xfrm>
          <a:prstGeom prst="rect">
            <a:avLst/>
          </a:prstGeom>
        </p:spPr>
        <p:txBody>
          <a:bodyPr lIns="0" tIns="0" rIns="0" bIns="0" rtlCol="0" anchor="t">
            <a:spAutoFit/>
          </a:bodyPr>
          <a:lstStyle/>
          <a:p>
            <a:pPr algn="l">
              <a:lnSpc>
                <a:spcPts val="2624"/>
              </a:lnSpc>
            </a:pPr>
            <a:r>
              <a:rPr lang="en-US" sz="1625">
                <a:solidFill>
                  <a:srgbClr val="000000"/>
                </a:solidFill>
                <a:latin typeface="Bitter"/>
                <a:ea typeface="Bitter"/>
                <a:cs typeface="Bitter"/>
                <a:sym typeface="Bitter"/>
              </a:rPr>
              <a:t>Photo credit: Akyra Hotels, Thailand Awaits</a:t>
            </a:r>
          </a:p>
        </p:txBody>
      </p:sp>
      <p:grpSp>
        <p:nvGrpSpPr>
          <p:cNvPr id="16" name="Group 16"/>
          <p:cNvGrpSpPr/>
          <p:nvPr/>
        </p:nvGrpSpPr>
        <p:grpSpPr>
          <a:xfrm>
            <a:off x="17036948" y="285750"/>
            <a:ext cx="965302" cy="752323"/>
            <a:chOff x="0" y="0"/>
            <a:chExt cx="1287069" cy="1003097"/>
          </a:xfrm>
        </p:grpSpPr>
        <p:sp>
          <p:nvSpPr>
            <p:cNvPr id="17" name="Freeform 1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996553"/>
            <a:ext cx="10378380" cy="860683"/>
          </a:xfrm>
          <a:prstGeom prst="rect">
            <a:avLst/>
          </a:prstGeom>
        </p:spPr>
        <p:txBody>
          <a:bodyPr lIns="0" tIns="0" rIns="0" bIns="0" rtlCol="0" anchor="t">
            <a:spAutoFit/>
          </a:bodyPr>
          <a:lstStyle/>
          <a:p>
            <a:pPr algn="l">
              <a:lnSpc>
                <a:spcPts val="6475"/>
              </a:lnSpc>
            </a:pPr>
            <a:r>
              <a:rPr lang="en-US" sz="5199" b="1">
                <a:solidFill>
                  <a:srgbClr val="253A7E"/>
                </a:solidFill>
                <a:latin typeface="Bitter Bold"/>
                <a:ea typeface="Bitter Bold"/>
                <a:cs typeface="Bitter Bold"/>
                <a:sym typeface="Bitter Bold"/>
              </a:rPr>
              <a:t>Secondary Airports in Thailand</a:t>
            </a:r>
          </a:p>
        </p:txBody>
      </p:sp>
      <p:grpSp>
        <p:nvGrpSpPr>
          <p:cNvPr id="7" name="Group 7"/>
          <p:cNvGrpSpPr/>
          <p:nvPr/>
        </p:nvGrpSpPr>
        <p:grpSpPr>
          <a:xfrm>
            <a:off x="1243875" y="2889706"/>
            <a:ext cx="5378052" cy="3026248"/>
            <a:chOff x="0" y="0"/>
            <a:chExt cx="6630187" cy="3730828"/>
          </a:xfrm>
        </p:grpSpPr>
        <p:sp>
          <p:nvSpPr>
            <p:cNvPr id="8" name="Freeform 8" descr="preencoded.png"/>
            <p:cNvSpPr/>
            <p:nvPr/>
          </p:nvSpPr>
          <p:spPr>
            <a:xfrm>
              <a:off x="0" y="0"/>
              <a:ext cx="6630162" cy="3730879"/>
            </a:xfrm>
            <a:custGeom>
              <a:avLst/>
              <a:gdLst/>
              <a:ahLst/>
              <a:cxnLst/>
              <a:rect l="l" t="t" r="r" b="b"/>
              <a:pathLst>
                <a:path w="6630162" h="3730879">
                  <a:moveTo>
                    <a:pt x="176140" y="0"/>
                  </a:moveTo>
                  <a:lnTo>
                    <a:pt x="6454022" y="0"/>
                  </a:lnTo>
                  <a:cubicBezTo>
                    <a:pt x="6551302" y="0"/>
                    <a:pt x="6630162" y="78860"/>
                    <a:pt x="6630162" y="176140"/>
                  </a:cubicBezTo>
                  <a:lnTo>
                    <a:pt x="6630162" y="3554739"/>
                  </a:lnTo>
                  <a:cubicBezTo>
                    <a:pt x="6630162" y="3652019"/>
                    <a:pt x="6551302" y="3730879"/>
                    <a:pt x="6454022" y="3730879"/>
                  </a:cubicBezTo>
                  <a:lnTo>
                    <a:pt x="176140" y="3730879"/>
                  </a:lnTo>
                  <a:cubicBezTo>
                    <a:pt x="78860" y="3730879"/>
                    <a:pt x="0" y="3652019"/>
                    <a:pt x="0" y="3554739"/>
                  </a:cubicBezTo>
                  <a:lnTo>
                    <a:pt x="0" y="176140"/>
                  </a:lnTo>
                  <a:cubicBezTo>
                    <a:pt x="0" y="78860"/>
                    <a:pt x="78860" y="0"/>
                    <a:pt x="176140" y="0"/>
                  </a:cubicBezTo>
                  <a:close/>
                </a:path>
              </a:pathLst>
            </a:custGeom>
            <a:blipFill>
              <a:blip r:embed="rId3" cstate="email">
                <a:extLst>
                  <a:ext uri="{28A0092B-C50C-407E-A947-70E740481C1C}">
                    <a14:useLocalDpi xmlns:a14="http://schemas.microsoft.com/office/drawing/2010/main"/>
                  </a:ext>
                </a:extLst>
              </a:blip>
              <a:stretch>
                <a:fillRect t="-45" b="-44"/>
              </a:stretch>
            </a:blipFill>
          </p:spPr>
        </p:sp>
      </p:grpSp>
      <p:sp>
        <p:nvSpPr>
          <p:cNvPr id="9" name="TextBox 9"/>
          <p:cNvSpPr txBox="1"/>
          <p:nvPr/>
        </p:nvSpPr>
        <p:spPr>
          <a:xfrm>
            <a:off x="1243875" y="6155539"/>
            <a:ext cx="5378052" cy="1030720"/>
          </a:xfrm>
          <a:prstGeom prst="rect">
            <a:avLst/>
          </a:prstGeom>
        </p:spPr>
        <p:txBody>
          <a:bodyPr lIns="0" tIns="0" rIns="0" bIns="0" rtlCol="0" anchor="t">
            <a:spAutoFit/>
          </a:bodyPr>
          <a:lstStyle/>
          <a:p>
            <a:pPr algn="ctr">
              <a:lnSpc>
                <a:spcPts val="4034"/>
              </a:lnSpc>
            </a:pPr>
            <a:r>
              <a:rPr lang="en-US" sz="2500" b="1">
                <a:solidFill>
                  <a:srgbClr val="000000"/>
                </a:solidFill>
                <a:latin typeface="Bitter Bold"/>
                <a:ea typeface="Bitter Bold"/>
                <a:cs typeface="Bitter Bold"/>
                <a:sym typeface="Bitter Bold"/>
              </a:rPr>
              <a:t>Chiang Mai International Airport (CNX)</a:t>
            </a:r>
          </a:p>
        </p:txBody>
      </p:sp>
      <p:grpSp>
        <p:nvGrpSpPr>
          <p:cNvPr id="10" name="Group 10"/>
          <p:cNvGrpSpPr/>
          <p:nvPr/>
        </p:nvGrpSpPr>
        <p:grpSpPr>
          <a:xfrm>
            <a:off x="6924828" y="2889706"/>
            <a:ext cx="5593337" cy="3026248"/>
            <a:chOff x="0" y="0"/>
            <a:chExt cx="6180746" cy="3344062"/>
          </a:xfrm>
        </p:grpSpPr>
        <p:sp>
          <p:nvSpPr>
            <p:cNvPr id="11" name="Freeform 11" descr="preencoded.png"/>
            <p:cNvSpPr/>
            <p:nvPr/>
          </p:nvSpPr>
          <p:spPr>
            <a:xfrm>
              <a:off x="0" y="0"/>
              <a:ext cx="6180746" cy="3344037"/>
            </a:xfrm>
            <a:custGeom>
              <a:avLst/>
              <a:gdLst/>
              <a:ahLst/>
              <a:cxnLst/>
              <a:rect l="l" t="t" r="r" b="b"/>
              <a:pathLst>
                <a:path w="6180746" h="3344037">
                  <a:moveTo>
                    <a:pt x="169421" y="0"/>
                  </a:moveTo>
                  <a:lnTo>
                    <a:pt x="6011325" y="0"/>
                  </a:lnTo>
                  <a:cubicBezTo>
                    <a:pt x="6056258" y="0"/>
                    <a:pt x="6099351" y="17850"/>
                    <a:pt x="6131124" y="49622"/>
                  </a:cubicBezTo>
                  <a:cubicBezTo>
                    <a:pt x="6162896" y="81395"/>
                    <a:pt x="6180746" y="124488"/>
                    <a:pt x="6180746" y="169421"/>
                  </a:cubicBezTo>
                  <a:lnTo>
                    <a:pt x="6180746" y="3174616"/>
                  </a:lnTo>
                  <a:cubicBezTo>
                    <a:pt x="6180746" y="3268185"/>
                    <a:pt x="6104894" y="3344037"/>
                    <a:pt x="6011325" y="3344037"/>
                  </a:cubicBezTo>
                  <a:lnTo>
                    <a:pt x="169421" y="3344037"/>
                  </a:lnTo>
                  <a:cubicBezTo>
                    <a:pt x="75852" y="3344037"/>
                    <a:pt x="0" y="3268185"/>
                    <a:pt x="0" y="3174616"/>
                  </a:cubicBezTo>
                  <a:lnTo>
                    <a:pt x="0" y="169421"/>
                  </a:lnTo>
                  <a:cubicBezTo>
                    <a:pt x="0" y="75852"/>
                    <a:pt x="75852" y="0"/>
                    <a:pt x="169421" y="0"/>
                  </a:cubicBezTo>
                  <a:close/>
                </a:path>
              </a:pathLst>
            </a:custGeom>
            <a:blipFill>
              <a:blip r:embed="rId4" cstate="email">
                <a:extLst>
                  <a:ext uri="{28A0092B-C50C-407E-A947-70E740481C1C}">
                    <a14:useLocalDpi xmlns:a14="http://schemas.microsoft.com/office/drawing/2010/main"/>
                  </a:ext>
                </a:extLst>
              </a:blip>
              <a:stretch>
                <a:fillRect l="-3693" r="-3693"/>
              </a:stretch>
            </a:blipFill>
          </p:spPr>
        </p:sp>
      </p:grpSp>
      <p:sp>
        <p:nvSpPr>
          <p:cNvPr id="12" name="TextBox 12"/>
          <p:cNvSpPr txBox="1"/>
          <p:nvPr/>
        </p:nvSpPr>
        <p:spPr>
          <a:xfrm>
            <a:off x="7031502" y="6155539"/>
            <a:ext cx="5379989" cy="1030720"/>
          </a:xfrm>
          <a:prstGeom prst="rect">
            <a:avLst/>
          </a:prstGeom>
        </p:spPr>
        <p:txBody>
          <a:bodyPr lIns="0" tIns="0" rIns="0" bIns="0" rtlCol="0" anchor="t">
            <a:spAutoFit/>
          </a:bodyPr>
          <a:lstStyle/>
          <a:p>
            <a:pPr algn="ctr">
              <a:lnSpc>
                <a:spcPts val="4034"/>
              </a:lnSpc>
            </a:pPr>
            <a:r>
              <a:rPr lang="en-US" sz="2500" b="1">
                <a:solidFill>
                  <a:srgbClr val="000000"/>
                </a:solidFill>
                <a:latin typeface="Bitter Bold"/>
                <a:ea typeface="Bitter Bold"/>
                <a:cs typeface="Bitter Bold"/>
                <a:sym typeface="Bitter Bold"/>
              </a:rPr>
              <a:t>Hat Yai International Airport (HDY)</a:t>
            </a:r>
          </a:p>
        </p:txBody>
      </p:sp>
      <p:sp>
        <p:nvSpPr>
          <p:cNvPr id="13" name="TextBox 13"/>
          <p:cNvSpPr txBox="1"/>
          <p:nvPr/>
        </p:nvSpPr>
        <p:spPr>
          <a:xfrm>
            <a:off x="13036241" y="2628404"/>
            <a:ext cx="4483358" cy="427355"/>
          </a:xfrm>
          <a:prstGeom prst="rect">
            <a:avLst/>
          </a:prstGeom>
        </p:spPr>
        <p:txBody>
          <a:bodyPr lIns="0" tIns="0" rIns="0" bIns="0" rtlCol="0" anchor="t">
            <a:spAutoFit/>
          </a:bodyPr>
          <a:lstStyle/>
          <a:p>
            <a:pPr algn="l">
              <a:lnSpc>
                <a:spcPts val="3550"/>
              </a:lnSpc>
            </a:pPr>
            <a:r>
              <a:rPr lang="en-US" sz="2200">
                <a:solidFill>
                  <a:srgbClr val="000000"/>
                </a:solidFill>
                <a:latin typeface="Bitter"/>
                <a:ea typeface="Bitter"/>
                <a:cs typeface="Bitter"/>
                <a:sym typeface="Bitter"/>
              </a:rPr>
              <a:t>and other airports include…</a:t>
            </a:r>
          </a:p>
        </p:txBody>
      </p:sp>
      <p:sp>
        <p:nvSpPr>
          <p:cNvPr id="14" name="TextBox 14"/>
          <p:cNvSpPr txBox="1"/>
          <p:nvPr/>
        </p:nvSpPr>
        <p:spPr>
          <a:xfrm>
            <a:off x="13036241" y="3369504"/>
            <a:ext cx="4483358" cy="922655"/>
          </a:xfrm>
          <a:prstGeom prst="rect">
            <a:avLst/>
          </a:prstGeom>
        </p:spPr>
        <p:txBody>
          <a:bodyPr lIns="0" tIns="0" rIns="0" bIns="0" rtlCol="0" anchor="t">
            <a:spAutoFit/>
          </a:bodyPr>
          <a:lstStyle/>
          <a:p>
            <a:pPr algn="l">
              <a:lnSpc>
                <a:spcPts val="3550"/>
              </a:lnSpc>
            </a:pPr>
            <a:r>
              <a:rPr lang="en-US" sz="2200" b="1">
                <a:solidFill>
                  <a:srgbClr val="000000"/>
                </a:solidFill>
                <a:latin typeface="Bitter Bold"/>
                <a:ea typeface="Bitter Bold"/>
                <a:cs typeface="Bitter Bold"/>
                <a:sym typeface="Bitter Bold"/>
              </a:rPr>
              <a:t>Chiang Rai International Airport (CEI)</a:t>
            </a:r>
          </a:p>
        </p:txBody>
      </p:sp>
      <p:sp>
        <p:nvSpPr>
          <p:cNvPr id="15" name="TextBox 15"/>
          <p:cNvSpPr txBox="1"/>
          <p:nvPr/>
        </p:nvSpPr>
        <p:spPr>
          <a:xfrm>
            <a:off x="13036241" y="4621707"/>
            <a:ext cx="4483358" cy="922655"/>
          </a:xfrm>
          <a:prstGeom prst="rect">
            <a:avLst/>
          </a:prstGeom>
        </p:spPr>
        <p:txBody>
          <a:bodyPr lIns="0" tIns="0" rIns="0" bIns="0" rtlCol="0" anchor="t">
            <a:spAutoFit/>
          </a:bodyPr>
          <a:lstStyle/>
          <a:p>
            <a:pPr algn="l">
              <a:lnSpc>
                <a:spcPts val="3550"/>
              </a:lnSpc>
            </a:pPr>
            <a:r>
              <a:rPr lang="en-US" sz="2200" b="1">
                <a:solidFill>
                  <a:srgbClr val="000000"/>
                </a:solidFill>
                <a:latin typeface="Bitter Bold"/>
                <a:ea typeface="Bitter Bold"/>
                <a:cs typeface="Bitter Bold"/>
                <a:sym typeface="Bitter Bold"/>
              </a:rPr>
              <a:t>Udon Thani International Airport (UTH)</a:t>
            </a:r>
          </a:p>
        </p:txBody>
      </p:sp>
      <p:sp>
        <p:nvSpPr>
          <p:cNvPr id="16" name="TextBox 16"/>
          <p:cNvSpPr txBox="1"/>
          <p:nvPr/>
        </p:nvSpPr>
        <p:spPr>
          <a:xfrm>
            <a:off x="13036241" y="5873918"/>
            <a:ext cx="4483358" cy="922655"/>
          </a:xfrm>
          <a:prstGeom prst="rect">
            <a:avLst/>
          </a:prstGeom>
        </p:spPr>
        <p:txBody>
          <a:bodyPr lIns="0" tIns="0" rIns="0" bIns="0" rtlCol="0" anchor="t">
            <a:spAutoFit/>
          </a:bodyPr>
          <a:lstStyle/>
          <a:p>
            <a:pPr algn="l">
              <a:lnSpc>
                <a:spcPts val="3550"/>
              </a:lnSpc>
            </a:pPr>
            <a:r>
              <a:rPr lang="en-US" sz="2200" b="1">
                <a:solidFill>
                  <a:srgbClr val="000000"/>
                </a:solidFill>
                <a:latin typeface="Bitter Bold"/>
                <a:ea typeface="Bitter Bold"/>
                <a:cs typeface="Bitter Bold"/>
                <a:sym typeface="Bitter Bold"/>
              </a:rPr>
              <a:t>Phuket International Airport (HKT)</a:t>
            </a:r>
          </a:p>
        </p:txBody>
      </p:sp>
      <p:sp>
        <p:nvSpPr>
          <p:cNvPr id="17" name="TextBox 17"/>
          <p:cNvSpPr txBox="1"/>
          <p:nvPr/>
        </p:nvSpPr>
        <p:spPr>
          <a:xfrm>
            <a:off x="13036241" y="7126129"/>
            <a:ext cx="4483358" cy="922655"/>
          </a:xfrm>
          <a:prstGeom prst="rect">
            <a:avLst/>
          </a:prstGeom>
        </p:spPr>
        <p:txBody>
          <a:bodyPr lIns="0" tIns="0" rIns="0" bIns="0" rtlCol="0" anchor="t">
            <a:spAutoFit/>
          </a:bodyPr>
          <a:lstStyle/>
          <a:p>
            <a:pPr algn="l">
              <a:lnSpc>
                <a:spcPts val="3550"/>
              </a:lnSpc>
            </a:pPr>
            <a:r>
              <a:rPr lang="en-US" sz="2200" b="1">
                <a:solidFill>
                  <a:srgbClr val="000000"/>
                </a:solidFill>
                <a:latin typeface="Bitter Bold"/>
                <a:ea typeface="Bitter Bold"/>
                <a:cs typeface="Bitter Bold"/>
                <a:sym typeface="Bitter Bold"/>
              </a:rPr>
              <a:t>U-Tapao International Airport (UTP)</a:t>
            </a:r>
          </a:p>
        </p:txBody>
      </p:sp>
      <p:sp>
        <p:nvSpPr>
          <p:cNvPr id="18" name="TextBox 18"/>
          <p:cNvSpPr txBox="1"/>
          <p:nvPr/>
        </p:nvSpPr>
        <p:spPr>
          <a:xfrm>
            <a:off x="992238" y="8750941"/>
            <a:ext cx="16303523" cy="317046"/>
          </a:xfrm>
          <a:prstGeom prst="rect">
            <a:avLst/>
          </a:prstGeom>
        </p:spPr>
        <p:txBody>
          <a:bodyPr lIns="0" tIns="0" rIns="0" bIns="0" rtlCol="0" anchor="t">
            <a:spAutoFit/>
          </a:bodyPr>
          <a:lstStyle/>
          <a:p>
            <a:pPr algn="l">
              <a:lnSpc>
                <a:spcPts val="2768"/>
              </a:lnSpc>
            </a:pPr>
            <a:r>
              <a:rPr lang="en-US" sz="1700">
                <a:solidFill>
                  <a:srgbClr val="000000"/>
                </a:solidFill>
                <a:latin typeface="Bitter"/>
                <a:ea typeface="Bitter"/>
                <a:cs typeface="Bitter"/>
                <a:sym typeface="Bitter"/>
              </a:rPr>
              <a:t>Photo credit: Airportthai, Sailing Click </a:t>
            </a:r>
          </a:p>
        </p:txBody>
      </p:sp>
      <p:grpSp>
        <p:nvGrpSpPr>
          <p:cNvPr id="19" name="Group 19"/>
          <p:cNvGrpSpPr/>
          <p:nvPr/>
        </p:nvGrpSpPr>
        <p:grpSpPr>
          <a:xfrm>
            <a:off x="17036948" y="285750"/>
            <a:ext cx="965302" cy="752323"/>
            <a:chOff x="0" y="0"/>
            <a:chExt cx="1287069" cy="1003097"/>
          </a:xfrm>
        </p:grpSpPr>
        <p:sp>
          <p:nvSpPr>
            <p:cNvPr id="20" name="Freeform 20"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0058400" cy="10287000"/>
            <a:chOff x="0" y="0"/>
            <a:chExt cx="13411200" cy="13716000"/>
          </a:xfrm>
        </p:grpSpPr>
        <p:sp>
          <p:nvSpPr>
            <p:cNvPr id="7" name="Freeform 7" descr="preencoded.png"/>
            <p:cNvSpPr/>
            <p:nvPr/>
          </p:nvSpPr>
          <p:spPr>
            <a:xfrm>
              <a:off x="0" y="0"/>
              <a:ext cx="13411200" cy="13716000"/>
            </a:xfrm>
            <a:custGeom>
              <a:avLst/>
              <a:gdLst/>
              <a:ahLst/>
              <a:cxnLst/>
              <a:rect l="l" t="t" r="r" b="b"/>
              <a:pathLst>
                <a:path w="13411200" h="13716000">
                  <a:moveTo>
                    <a:pt x="0" y="0"/>
                  </a:moveTo>
                  <a:lnTo>
                    <a:pt x="13411200" y="0"/>
                  </a:lnTo>
                  <a:lnTo>
                    <a:pt x="13411200" y="13716000"/>
                  </a:lnTo>
                  <a:lnTo>
                    <a:pt x="0" y="13716000"/>
                  </a:lnTo>
                  <a:lnTo>
                    <a:pt x="0" y="0"/>
                  </a:lnTo>
                  <a:close/>
                </a:path>
              </a:pathLst>
            </a:custGeom>
            <a:blipFill>
              <a:blip r:embed="rId3"/>
              <a:stretch>
                <a:fillRect/>
              </a:stretch>
            </a:blipFill>
          </p:spPr>
        </p:sp>
      </p:grpSp>
      <p:sp>
        <p:nvSpPr>
          <p:cNvPr id="8" name="TextBox 8"/>
          <p:cNvSpPr txBox="1"/>
          <p:nvPr/>
        </p:nvSpPr>
        <p:spPr>
          <a:xfrm>
            <a:off x="10136238" y="1464992"/>
            <a:ext cx="2901032" cy="864767"/>
          </a:xfrm>
          <a:prstGeom prst="rect">
            <a:avLst/>
          </a:prstGeom>
        </p:spPr>
        <p:txBody>
          <a:bodyPr lIns="0" tIns="0" rIns="0" bIns="0" rtlCol="0" anchor="t">
            <a:spAutoFit/>
          </a:bodyPr>
          <a:lstStyle/>
          <a:p>
            <a:pPr algn="l">
              <a:lnSpc>
                <a:spcPts val="6518"/>
              </a:lnSpc>
            </a:pPr>
            <a:r>
              <a:rPr lang="en-US" sz="5199" b="1">
                <a:solidFill>
                  <a:srgbClr val="253A7E"/>
                </a:solidFill>
                <a:latin typeface="Bitter Bold"/>
                <a:ea typeface="Bitter Bold"/>
                <a:cs typeface="Bitter Bold"/>
                <a:sym typeface="Bitter Bold"/>
              </a:rPr>
              <a:t>Seaports</a:t>
            </a:r>
          </a:p>
        </p:txBody>
      </p:sp>
      <p:sp>
        <p:nvSpPr>
          <p:cNvPr id="9" name="TextBox 9"/>
          <p:cNvSpPr txBox="1"/>
          <p:nvPr/>
        </p:nvSpPr>
        <p:spPr>
          <a:xfrm>
            <a:off x="10136238" y="2834460"/>
            <a:ext cx="7159523" cy="894669"/>
          </a:xfrm>
          <a:prstGeom prst="rect">
            <a:avLst/>
          </a:prstGeom>
        </p:spPr>
        <p:txBody>
          <a:bodyPr lIns="0" tIns="0" rIns="0" bIns="0" rtlCol="0" anchor="t">
            <a:spAutoFit/>
          </a:bodyPr>
          <a:lstStyle/>
          <a:p>
            <a:pPr marL="331788" lvl="1" indent="-165894" algn="l">
              <a:lnSpc>
                <a:spcPts val="3582"/>
              </a:lnSpc>
              <a:buFont typeface="Arial"/>
              <a:buChar char="•"/>
            </a:pPr>
            <a:r>
              <a:rPr lang="en-US" sz="2200" b="1">
                <a:solidFill>
                  <a:srgbClr val="000000"/>
                </a:solidFill>
                <a:latin typeface="Bitter Bold"/>
                <a:ea typeface="Bitter Bold"/>
                <a:cs typeface="Bitter Bold"/>
                <a:sym typeface="Bitter Bold"/>
              </a:rPr>
              <a:t>Laem Chabang Port</a:t>
            </a:r>
            <a:r>
              <a:rPr lang="en-US" sz="2200">
                <a:solidFill>
                  <a:srgbClr val="000000"/>
                </a:solidFill>
                <a:latin typeface="Bitter"/>
                <a:ea typeface="Bitter"/>
                <a:cs typeface="Bitter"/>
                <a:sym typeface="Bitter"/>
              </a:rPr>
              <a:t> in Chonburi, is Thailand’s largest deep-sea port.</a:t>
            </a:r>
          </a:p>
        </p:txBody>
      </p:sp>
      <p:sp>
        <p:nvSpPr>
          <p:cNvPr id="10" name="TextBox 10"/>
          <p:cNvSpPr txBox="1"/>
          <p:nvPr/>
        </p:nvSpPr>
        <p:spPr>
          <a:xfrm>
            <a:off x="10136238" y="4189007"/>
            <a:ext cx="7159523" cy="1342344"/>
          </a:xfrm>
          <a:prstGeom prst="rect">
            <a:avLst/>
          </a:prstGeom>
        </p:spPr>
        <p:txBody>
          <a:bodyPr lIns="0" tIns="0" rIns="0" bIns="0" rtlCol="0" anchor="t">
            <a:spAutoFit/>
          </a:bodyPr>
          <a:lstStyle/>
          <a:p>
            <a:pPr marL="331788" lvl="1" indent="-165894" algn="l">
              <a:lnSpc>
                <a:spcPts val="3582"/>
              </a:lnSpc>
              <a:buFont typeface="Arial"/>
              <a:buChar char="•"/>
            </a:pPr>
            <a:r>
              <a:rPr lang="en-US" sz="2200" b="1">
                <a:solidFill>
                  <a:srgbClr val="000000"/>
                </a:solidFill>
                <a:latin typeface="Bitter Bold"/>
                <a:ea typeface="Bitter Bold"/>
                <a:cs typeface="Bitter Bold"/>
                <a:sym typeface="Bitter Bold"/>
              </a:rPr>
              <a:t>Map Ta Phut Industrial Port</a:t>
            </a:r>
            <a:r>
              <a:rPr lang="en-US" sz="2200">
                <a:solidFill>
                  <a:srgbClr val="000000"/>
                </a:solidFill>
                <a:latin typeface="Bitter"/>
                <a:ea typeface="Bitter"/>
                <a:cs typeface="Bitter"/>
                <a:sym typeface="Bitter"/>
              </a:rPr>
              <a:t> in Rayong, together with Laem Chabang Port, is part of the Eastern Economic Corridor (EEC).</a:t>
            </a:r>
          </a:p>
        </p:txBody>
      </p:sp>
      <p:sp>
        <p:nvSpPr>
          <p:cNvPr id="11" name="TextBox 11"/>
          <p:cNvSpPr txBox="1"/>
          <p:nvPr/>
        </p:nvSpPr>
        <p:spPr>
          <a:xfrm>
            <a:off x="10136238" y="6057480"/>
            <a:ext cx="7159523" cy="894669"/>
          </a:xfrm>
          <a:prstGeom prst="rect">
            <a:avLst/>
          </a:prstGeom>
        </p:spPr>
        <p:txBody>
          <a:bodyPr lIns="0" tIns="0" rIns="0" bIns="0" rtlCol="0" anchor="t">
            <a:spAutoFit/>
          </a:bodyPr>
          <a:lstStyle/>
          <a:p>
            <a:pPr marL="331788" lvl="1" indent="-165894" algn="l">
              <a:lnSpc>
                <a:spcPts val="3582"/>
              </a:lnSpc>
              <a:buFont typeface="Arial"/>
              <a:buChar char="•"/>
            </a:pPr>
            <a:r>
              <a:rPr lang="en-US" sz="2200" b="1">
                <a:solidFill>
                  <a:srgbClr val="000000"/>
                </a:solidFill>
                <a:latin typeface="Bitter Bold"/>
                <a:ea typeface="Bitter Bold"/>
                <a:cs typeface="Bitter Bold"/>
                <a:sym typeface="Bitter Bold"/>
              </a:rPr>
              <a:t>Bangkok Port </a:t>
            </a:r>
            <a:r>
              <a:rPr lang="en-US" sz="2200">
                <a:solidFill>
                  <a:srgbClr val="000000"/>
                </a:solidFill>
                <a:latin typeface="Bitter"/>
                <a:ea typeface="Bitter"/>
                <a:cs typeface="Bitter"/>
                <a:sym typeface="Bitter"/>
              </a:rPr>
              <a:t>further supports the nation’s logistics and industrial sectors.</a:t>
            </a:r>
          </a:p>
        </p:txBody>
      </p:sp>
      <p:sp>
        <p:nvSpPr>
          <p:cNvPr id="12" name="TextBox 12"/>
          <p:cNvSpPr txBox="1"/>
          <p:nvPr/>
        </p:nvSpPr>
        <p:spPr>
          <a:xfrm>
            <a:off x="10360076" y="7877259"/>
            <a:ext cx="7159523" cy="659946"/>
          </a:xfrm>
          <a:prstGeom prst="rect">
            <a:avLst/>
          </a:prstGeom>
        </p:spPr>
        <p:txBody>
          <a:bodyPr lIns="0" tIns="0" rIns="0" bIns="0" rtlCol="0" anchor="t">
            <a:spAutoFit/>
          </a:bodyPr>
          <a:lstStyle/>
          <a:p>
            <a:pPr algn="l">
              <a:lnSpc>
                <a:spcPts val="2768"/>
              </a:lnSpc>
            </a:pPr>
            <a:r>
              <a:rPr lang="en-US" sz="1700">
                <a:solidFill>
                  <a:srgbClr val="000000"/>
                </a:solidFill>
                <a:latin typeface="Bitter"/>
                <a:ea typeface="Bitter"/>
                <a:cs typeface="Bitter"/>
                <a:sym typeface="Bitter"/>
              </a:rPr>
              <a:t>Pictured: Laem Chabang Port </a:t>
            </a:r>
          </a:p>
          <a:p>
            <a:pPr algn="l">
              <a:lnSpc>
                <a:spcPts val="2768"/>
              </a:lnSpc>
            </a:pPr>
            <a:r>
              <a:rPr lang="en-US" sz="1700">
                <a:solidFill>
                  <a:srgbClr val="000000"/>
                </a:solidFill>
                <a:latin typeface="Bitter"/>
                <a:ea typeface="Bitter"/>
                <a:cs typeface="Bitter"/>
                <a:sym typeface="Bitter"/>
              </a:rPr>
              <a:t>Photo credit: Hutchison Ports Thailand</a:t>
            </a:r>
          </a:p>
        </p:txBody>
      </p:sp>
      <p:grpSp>
        <p:nvGrpSpPr>
          <p:cNvPr id="13" name="Group 13"/>
          <p:cNvGrpSpPr/>
          <p:nvPr/>
        </p:nvGrpSpPr>
        <p:grpSpPr>
          <a:xfrm>
            <a:off x="17036948" y="285750"/>
            <a:ext cx="965302" cy="752323"/>
            <a:chOff x="0" y="0"/>
            <a:chExt cx="1287069" cy="1003097"/>
          </a:xfrm>
        </p:grpSpPr>
        <p:sp>
          <p:nvSpPr>
            <p:cNvPr id="14" name="Freeform 1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9525"/>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7543800" cy="10287000"/>
            <a:chOff x="0" y="0"/>
            <a:chExt cx="10058400" cy="13716000"/>
          </a:xfrm>
        </p:grpSpPr>
        <p:sp>
          <p:nvSpPr>
            <p:cNvPr id="7" name="Freeform 7"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sp>
      </p:grpSp>
      <p:sp>
        <p:nvSpPr>
          <p:cNvPr id="8" name="TextBox 8"/>
          <p:cNvSpPr txBox="1"/>
          <p:nvPr/>
        </p:nvSpPr>
        <p:spPr>
          <a:xfrm>
            <a:off x="7846666" y="1000125"/>
            <a:ext cx="7522294" cy="869113"/>
          </a:xfrm>
          <a:prstGeom prst="rect">
            <a:avLst/>
          </a:prstGeom>
        </p:spPr>
        <p:txBody>
          <a:bodyPr lIns="0" tIns="0" rIns="0" bIns="0" rtlCol="0" anchor="t">
            <a:spAutoFit/>
          </a:bodyPr>
          <a:lstStyle/>
          <a:p>
            <a:pPr algn="l">
              <a:lnSpc>
                <a:spcPts val="6559"/>
              </a:lnSpc>
            </a:pPr>
            <a:r>
              <a:rPr lang="en-US" sz="5199" b="1">
                <a:solidFill>
                  <a:srgbClr val="253A7E"/>
                </a:solidFill>
                <a:latin typeface="Bitter Bold"/>
                <a:ea typeface="Bitter Bold"/>
                <a:cs typeface="Bitter Bold"/>
                <a:sym typeface="Bitter Bold"/>
              </a:rPr>
              <a:t>Thailand's Major Cities</a:t>
            </a:r>
          </a:p>
        </p:txBody>
      </p:sp>
      <p:sp>
        <p:nvSpPr>
          <p:cNvPr id="9" name="TextBox 9"/>
          <p:cNvSpPr txBox="1"/>
          <p:nvPr/>
        </p:nvSpPr>
        <p:spPr>
          <a:xfrm>
            <a:off x="7846666" y="2346569"/>
            <a:ext cx="4726334" cy="1463798"/>
          </a:xfrm>
          <a:prstGeom prst="rect">
            <a:avLst/>
          </a:prstGeom>
        </p:spPr>
        <p:txBody>
          <a:bodyPr lIns="0" tIns="0" rIns="0" bIns="0" rtlCol="0" anchor="t">
            <a:spAutoFit/>
          </a:bodyPr>
          <a:lstStyle/>
          <a:p>
            <a:pPr algn="l">
              <a:lnSpc>
                <a:spcPts val="5498"/>
              </a:lnSpc>
            </a:pPr>
            <a:r>
              <a:rPr lang="en-US" sz="4437" b="1">
                <a:solidFill>
                  <a:srgbClr val="253A7E"/>
                </a:solidFill>
                <a:latin typeface="Bitter Bold"/>
                <a:ea typeface="Bitter Bold"/>
                <a:cs typeface="Bitter Bold"/>
                <a:sym typeface="Bitter Bold"/>
              </a:rPr>
              <a:t>Bangkok:</a:t>
            </a:r>
          </a:p>
          <a:p>
            <a:pPr algn="l">
              <a:lnSpc>
                <a:spcPts val="5500"/>
              </a:lnSpc>
            </a:pPr>
            <a:r>
              <a:rPr lang="en-US" sz="4437" b="1">
                <a:solidFill>
                  <a:srgbClr val="253A7E"/>
                </a:solidFill>
                <a:latin typeface="Bitter Bold"/>
                <a:ea typeface="Bitter Bold"/>
                <a:cs typeface="Bitter Bold"/>
                <a:sym typeface="Bitter Bold"/>
              </a:rPr>
              <a:t>The Capital City</a:t>
            </a:r>
          </a:p>
        </p:txBody>
      </p:sp>
      <p:sp>
        <p:nvSpPr>
          <p:cNvPr id="10" name="TextBox 10"/>
          <p:cNvSpPr txBox="1"/>
          <p:nvPr/>
        </p:nvSpPr>
        <p:spPr>
          <a:xfrm>
            <a:off x="7846666" y="4624220"/>
            <a:ext cx="4045744" cy="548263"/>
          </a:xfrm>
          <a:prstGeom prst="rect">
            <a:avLst/>
          </a:prstGeom>
        </p:spPr>
        <p:txBody>
          <a:bodyPr lIns="0" tIns="0" rIns="0" bIns="0" rtlCol="0" anchor="t">
            <a:spAutoFit/>
          </a:bodyPr>
          <a:lstStyle/>
          <a:p>
            <a:pPr algn="l">
              <a:lnSpc>
                <a:spcPts val="4000"/>
              </a:lnSpc>
            </a:pPr>
            <a:r>
              <a:rPr lang="en-US" sz="3212" b="1">
                <a:solidFill>
                  <a:srgbClr val="253A7E"/>
                </a:solidFill>
                <a:latin typeface="Bitter Bold"/>
                <a:ea typeface="Bitter Bold"/>
                <a:cs typeface="Bitter Bold"/>
                <a:sym typeface="Bitter Bold"/>
              </a:rPr>
              <a:t>Size and Population</a:t>
            </a:r>
          </a:p>
        </p:txBody>
      </p:sp>
      <p:sp>
        <p:nvSpPr>
          <p:cNvPr id="11" name="TextBox 11"/>
          <p:cNvSpPr txBox="1"/>
          <p:nvPr/>
        </p:nvSpPr>
        <p:spPr>
          <a:xfrm>
            <a:off x="7846666" y="5369551"/>
            <a:ext cx="4726334" cy="1736725"/>
          </a:xfrm>
          <a:prstGeom prst="rect">
            <a:avLst/>
          </a:prstGeom>
        </p:spPr>
        <p:txBody>
          <a:bodyPr lIns="0" tIns="0" rIns="0" bIns="0" rtlCol="0" anchor="t">
            <a:spAutoFit/>
          </a:bodyPr>
          <a:lstStyle/>
          <a:p>
            <a:pPr algn="l">
              <a:lnSpc>
                <a:spcPts val="3500"/>
              </a:lnSpc>
            </a:pPr>
            <a:r>
              <a:rPr lang="en-US" sz="2187">
                <a:solidFill>
                  <a:srgbClr val="000000"/>
                </a:solidFill>
                <a:latin typeface="Bitter"/>
                <a:ea typeface="Bitter"/>
                <a:cs typeface="Bitter"/>
                <a:sym typeface="Bitter"/>
              </a:rPr>
              <a:t>1,568.737 km² in total area. Bangkok is the most populous city in Thailand with over 5,422,568 total registered residents.</a:t>
            </a:r>
          </a:p>
        </p:txBody>
      </p:sp>
      <p:sp>
        <p:nvSpPr>
          <p:cNvPr id="12" name="TextBox 12"/>
          <p:cNvSpPr txBox="1"/>
          <p:nvPr/>
        </p:nvSpPr>
        <p:spPr>
          <a:xfrm>
            <a:off x="13352416" y="2558872"/>
            <a:ext cx="3531098" cy="460477"/>
          </a:xfrm>
          <a:prstGeom prst="rect">
            <a:avLst/>
          </a:prstGeom>
        </p:spPr>
        <p:txBody>
          <a:bodyPr lIns="0" tIns="0" rIns="0" bIns="0" rtlCol="0" anchor="t">
            <a:spAutoFit/>
          </a:bodyPr>
          <a:lstStyle/>
          <a:p>
            <a:pPr algn="l">
              <a:lnSpc>
                <a:spcPts val="3437"/>
              </a:lnSpc>
            </a:pPr>
            <a:r>
              <a:rPr lang="en-US" sz="2750" b="1">
                <a:solidFill>
                  <a:srgbClr val="253A7E"/>
                </a:solidFill>
                <a:latin typeface="Bitter Bold"/>
                <a:ea typeface="Bitter Bold"/>
                <a:cs typeface="Bitter Bold"/>
                <a:sym typeface="Bitter Bold"/>
              </a:rPr>
              <a:t>Where is Bangkok?</a:t>
            </a:r>
          </a:p>
        </p:txBody>
      </p:sp>
      <p:grpSp>
        <p:nvGrpSpPr>
          <p:cNvPr id="13" name="Group 13"/>
          <p:cNvGrpSpPr/>
          <p:nvPr/>
        </p:nvGrpSpPr>
        <p:grpSpPr>
          <a:xfrm>
            <a:off x="13589946" y="3337093"/>
            <a:ext cx="3056039" cy="5388616"/>
            <a:chOff x="0" y="0"/>
            <a:chExt cx="4074719" cy="7184822"/>
          </a:xfrm>
        </p:grpSpPr>
        <p:sp>
          <p:nvSpPr>
            <p:cNvPr id="14" name="Freeform 14" descr="preencoded.png"/>
            <p:cNvSpPr/>
            <p:nvPr/>
          </p:nvSpPr>
          <p:spPr>
            <a:xfrm>
              <a:off x="0" y="0"/>
              <a:ext cx="4074668" cy="7184771"/>
            </a:xfrm>
            <a:custGeom>
              <a:avLst/>
              <a:gdLst/>
              <a:ahLst/>
              <a:cxnLst/>
              <a:rect l="l" t="t" r="r" b="b"/>
              <a:pathLst>
                <a:path w="4074668" h="7184771">
                  <a:moveTo>
                    <a:pt x="190500" y="0"/>
                  </a:moveTo>
                  <a:lnTo>
                    <a:pt x="3884168" y="0"/>
                  </a:lnTo>
                  <a:cubicBezTo>
                    <a:pt x="3934692" y="0"/>
                    <a:pt x="3983146" y="20070"/>
                    <a:pt x="4018872" y="55796"/>
                  </a:cubicBezTo>
                  <a:cubicBezTo>
                    <a:pt x="4054597" y="91522"/>
                    <a:pt x="4074668" y="139976"/>
                    <a:pt x="4074668" y="190500"/>
                  </a:cubicBezTo>
                  <a:lnTo>
                    <a:pt x="4074668" y="6994271"/>
                  </a:lnTo>
                  <a:cubicBezTo>
                    <a:pt x="4074668" y="7099481"/>
                    <a:pt x="3989378" y="7184771"/>
                    <a:pt x="3884168" y="7184771"/>
                  </a:cubicBezTo>
                  <a:lnTo>
                    <a:pt x="190500" y="7184771"/>
                  </a:lnTo>
                  <a:cubicBezTo>
                    <a:pt x="85290" y="7184771"/>
                    <a:pt x="0" y="7099481"/>
                    <a:pt x="0" y="6994271"/>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r="-1"/>
              </a:stretch>
            </a:blipFill>
          </p:spPr>
        </p:sp>
      </p:grpSp>
      <p:sp>
        <p:nvSpPr>
          <p:cNvPr id="15" name="TextBox 15"/>
          <p:cNvSpPr txBox="1"/>
          <p:nvPr/>
        </p:nvSpPr>
        <p:spPr>
          <a:xfrm>
            <a:off x="7846666" y="8582651"/>
            <a:ext cx="9452667" cy="428034"/>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NordNordWest</a:t>
            </a:r>
          </a:p>
        </p:txBody>
      </p:sp>
      <p:grpSp>
        <p:nvGrpSpPr>
          <p:cNvPr id="16" name="Group 16"/>
          <p:cNvGrpSpPr/>
          <p:nvPr/>
        </p:nvGrpSpPr>
        <p:grpSpPr>
          <a:xfrm>
            <a:off x="17036948" y="285750"/>
            <a:ext cx="965302" cy="752323"/>
            <a:chOff x="0" y="0"/>
            <a:chExt cx="1287069" cy="1003097"/>
          </a:xfrm>
        </p:grpSpPr>
        <p:sp>
          <p:nvSpPr>
            <p:cNvPr id="17" name="Freeform 1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sp>
          <p:nvSpPr>
            <p:cNvPr id="7" name="Freeform 7"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a:stretch>
            </a:blipFill>
          </p:spPr>
        </p:sp>
      </p:grpSp>
      <p:grpSp>
        <p:nvGrpSpPr>
          <p:cNvPr id="8" name="Group 8"/>
          <p:cNvGrpSpPr/>
          <p:nvPr/>
        </p:nvGrpSpPr>
        <p:grpSpPr>
          <a:xfrm>
            <a:off x="0" y="0"/>
            <a:ext cx="18288000" cy="10287000"/>
            <a:chOff x="0" y="0"/>
            <a:chExt cx="24384000" cy="13716000"/>
          </a:xfrm>
        </p:grpSpPr>
        <p:sp>
          <p:nvSpPr>
            <p:cNvPr id="9" name="Freeform 9"/>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72157"/>
              </a:srgbClr>
            </a:solidFill>
          </p:spPr>
        </p:sp>
      </p:grpSp>
      <p:sp>
        <p:nvSpPr>
          <p:cNvPr id="10" name="TextBox 10"/>
          <p:cNvSpPr txBox="1"/>
          <p:nvPr/>
        </p:nvSpPr>
        <p:spPr>
          <a:xfrm>
            <a:off x="992162" y="1272195"/>
            <a:ext cx="8526735"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Bangkok: The Capital City</a:t>
            </a:r>
          </a:p>
        </p:txBody>
      </p:sp>
      <p:grpSp>
        <p:nvGrpSpPr>
          <p:cNvPr id="11" name="Group 11"/>
          <p:cNvGrpSpPr/>
          <p:nvPr/>
        </p:nvGrpSpPr>
        <p:grpSpPr>
          <a:xfrm>
            <a:off x="987400" y="2597666"/>
            <a:ext cx="8019602" cy="3930406"/>
            <a:chOff x="0" y="0"/>
            <a:chExt cx="10692803" cy="5240541"/>
          </a:xfrm>
        </p:grpSpPr>
        <p:sp>
          <p:nvSpPr>
            <p:cNvPr id="12" name="Freeform 12"/>
            <p:cNvSpPr/>
            <p:nvPr/>
          </p:nvSpPr>
          <p:spPr>
            <a:xfrm>
              <a:off x="0" y="0"/>
              <a:ext cx="10692765" cy="5240528"/>
            </a:xfrm>
            <a:custGeom>
              <a:avLst/>
              <a:gdLst/>
              <a:ahLst/>
              <a:cxnLst/>
              <a:rect l="l" t="t" r="r" b="b"/>
              <a:pathLst>
                <a:path w="10692765" h="5240528">
                  <a:moveTo>
                    <a:pt x="0" y="159131"/>
                  </a:moveTo>
                  <a:cubicBezTo>
                    <a:pt x="0" y="71247"/>
                    <a:pt x="71247" y="0"/>
                    <a:pt x="159131" y="0"/>
                  </a:cubicBezTo>
                  <a:lnTo>
                    <a:pt x="10533634" y="0"/>
                  </a:lnTo>
                  <a:cubicBezTo>
                    <a:pt x="10621518" y="0"/>
                    <a:pt x="10692765" y="71247"/>
                    <a:pt x="10692765" y="159131"/>
                  </a:cubicBezTo>
                  <a:lnTo>
                    <a:pt x="10692765" y="5081397"/>
                  </a:lnTo>
                  <a:cubicBezTo>
                    <a:pt x="10692765" y="5169281"/>
                    <a:pt x="10621518" y="5240528"/>
                    <a:pt x="10533634" y="5240528"/>
                  </a:cubicBezTo>
                  <a:lnTo>
                    <a:pt x="159131" y="5240528"/>
                  </a:lnTo>
                  <a:cubicBezTo>
                    <a:pt x="71247" y="5240528"/>
                    <a:pt x="0" y="5169281"/>
                    <a:pt x="0" y="5081397"/>
                  </a:cubicBezTo>
                  <a:close/>
                </a:path>
              </a:pathLst>
            </a:custGeom>
            <a:solidFill>
              <a:srgbClr val="FEEECD"/>
            </a:solidFill>
            <a:ln w="9525" cap="sq">
              <a:solidFill>
                <a:srgbClr val="E4D4B3"/>
              </a:solidFill>
              <a:prstDash val="solid"/>
              <a:miter/>
            </a:ln>
          </p:spPr>
        </p:sp>
      </p:grpSp>
      <p:sp>
        <p:nvSpPr>
          <p:cNvPr id="13" name="TextBox 13"/>
          <p:cNvSpPr txBox="1"/>
          <p:nvPr/>
        </p:nvSpPr>
        <p:spPr>
          <a:xfrm>
            <a:off x="2770589" y="2876415"/>
            <a:ext cx="4453233" cy="461962"/>
          </a:xfrm>
          <a:prstGeom prst="rect">
            <a:avLst/>
          </a:prstGeom>
        </p:spPr>
        <p:txBody>
          <a:bodyPr lIns="0" tIns="0" rIns="0" bIns="0" rtlCol="0" anchor="t">
            <a:spAutoFit/>
          </a:bodyPr>
          <a:lstStyle/>
          <a:p>
            <a:pPr algn="l">
              <a:lnSpc>
                <a:spcPts val="3437"/>
              </a:lnSpc>
            </a:pPr>
            <a:r>
              <a:rPr lang="en-US" sz="2750" b="1">
                <a:solidFill>
                  <a:srgbClr val="000000"/>
                </a:solidFill>
                <a:latin typeface="Bitter Bold"/>
                <a:ea typeface="Bitter Bold"/>
                <a:cs typeface="Bitter Bold"/>
                <a:sym typeface="Bitter Bold"/>
              </a:rPr>
              <a:t>World's Longest City Name</a:t>
            </a:r>
          </a:p>
        </p:txBody>
      </p:sp>
      <p:sp>
        <p:nvSpPr>
          <p:cNvPr id="14" name="TextBox 14"/>
          <p:cNvSpPr txBox="1"/>
          <p:nvPr/>
        </p:nvSpPr>
        <p:spPr>
          <a:xfrm>
            <a:off x="1285208" y="3413244"/>
            <a:ext cx="7423995" cy="2817019"/>
          </a:xfrm>
          <a:prstGeom prst="rect">
            <a:avLst/>
          </a:prstGeom>
        </p:spPr>
        <p:txBody>
          <a:bodyPr lIns="0" tIns="0" rIns="0" bIns="0" rtlCol="0" anchor="t">
            <a:spAutoFit/>
          </a:bodyPr>
          <a:lstStyle/>
          <a:p>
            <a:pPr algn="ctr">
              <a:lnSpc>
                <a:spcPts val="3562"/>
              </a:lnSpc>
            </a:pPr>
            <a:r>
              <a:rPr lang="en-US" sz="2187" i="1">
                <a:solidFill>
                  <a:srgbClr val="000000"/>
                </a:solidFill>
                <a:latin typeface="Bitter Italics"/>
                <a:ea typeface="Bitter Italics"/>
                <a:cs typeface="Bitter Italics"/>
                <a:sym typeface="Bitter Italics"/>
              </a:rPr>
              <a:t>Krungthepmahanakhon Amonrattanakosin Mahintharayutthaya Mahadilokphop Noppharatratchathaniburirom Udomratchaniwetmahasathan Amonphimanawatansathit Sakkathattiyawitsanukamprasit</a:t>
            </a:r>
          </a:p>
        </p:txBody>
      </p:sp>
      <p:grpSp>
        <p:nvGrpSpPr>
          <p:cNvPr id="15" name="Group 15"/>
          <p:cNvGrpSpPr/>
          <p:nvPr/>
        </p:nvGrpSpPr>
        <p:grpSpPr>
          <a:xfrm>
            <a:off x="9280998" y="2597666"/>
            <a:ext cx="8019602" cy="3930406"/>
            <a:chOff x="0" y="0"/>
            <a:chExt cx="10692803" cy="5240541"/>
          </a:xfrm>
        </p:grpSpPr>
        <p:sp>
          <p:nvSpPr>
            <p:cNvPr id="16" name="Freeform 16"/>
            <p:cNvSpPr/>
            <p:nvPr/>
          </p:nvSpPr>
          <p:spPr>
            <a:xfrm>
              <a:off x="0" y="0"/>
              <a:ext cx="10692765" cy="5240528"/>
            </a:xfrm>
            <a:custGeom>
              <a:avLst/>
              <a:gdLst/>
              <a:ahLst/>
              <a:cxnLst/>
              <a:rect l="l" t="t" r="r" b="b"/>
              <a:pathLst>
                <a:path w="10692765" h="5240528">
                  <a:moveTo>
                    <a:pt x="0" y="159131"/>
                  </a:moveTo>
                  <a:cubicBezTo>
                    <a:pt x="0" y="71247"/>
                    <a:pt x="71247" y="0"/>
                    <a:pt x="159131" y="0"/>
                  </a:cubicBezTo>
                  <a:lnTo>
                    <a:pt x="10533634" y="0"/>
                  </a:lnTo>
                  <a:cubicBezTo>
                    <a:pt x="10621518" y="0"/>
                    <a:pt x="10692765" y="71247"/>
                    <a:pt x="10692765" y="159131"/>
                  </a:cubicBezTo>
                  <a:lnTo>
                    <a:pt x="10692765" y="5081397"/>
                  </a:lnTo>
                  <a:cubicBezTo>
                    <a:pt x="10692765" y="5169281"/>
                    <a:pt x="10621518" y="5240528"/>
                    <a:pt x="10533634" y="5240528"/>
                  </a:cubicBezTo>
                  <a:lnTo>
                    <a:pt x="159131" y="5240528"/>
                  </a:lnTo>
                  <a:cubicBezTo>
                    <a:pt x="71247" y="5240528"/>
                    <a:pt x="0" y="5169281"/>
                    <a:pt x="0" y="5081397"/>
                  </a:cubicBezTo>
                  <a:close/>
                </a:path>
              </a:pathLst>
            </a:custGeom>
            <a:solidFill>
              <a:srgbClr val="FEEECD"/>
            </a:solidFill>
            <a:ln w="9525" cap="sq">
              <a:solidFill>
                <a:srgbClr val="E4D4B3"/>
              </a:solidFill>
              <a:prstDash val="solid"/>
              <a:miter/>
            </a:ln>
          </p:spPr>
        </p:sp>
      </p:grpSp>
      <p:sp>
        <p:nvSpPr>
          <p:cNvPr id="17" name="TextBox 17"/>
          <p:cNvSpPr txBox="1"/>
          <p:nvPr/>
        </p:nvSpPr>
        <p:spPr>
          <a:xfrm>
            <a:off x="12531367" y="2876415"/>
            <a:ext cx="1518865" cy="454025"/>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Meaning</a:t>
            </a:r>
          </a:p>
        </p:txBody>
      </p:sp>
      <p:sp>
        <p:nvSpPr>
          <p:cNvPr id="18" name="TextBox 18"/>
          <p:cNvSpPr txBox="1"/>
          <p:nvPr/>
        </p:nvSpPr>
        <p:spPr>
          <a:xfrm>
            <a:off x="9578797" y="3413244"/>
            <a:ext cx="7423995" cy="1909762"/>
          </a:xfrm>
          <a:prstGeom prst="rect">
            <a:avLst/>
          </a:prstGeom>
        </p:spPr>
        <p:txBody>
          <a:bodyPr lIns="0" tIns="0" rIns="0" bIns="0" rtlCol="0" anchor="t">
            <a:spAutoFit/>
          </a:bodyPr>
          <a:lstStyle/>
          <a:p>
            <a:pPr algn="l">
              <a:lnSpc>
                <a:spcPts val="3562"/>
              </a:lnSpc>
            </a:pPr>
            <a:r>
              <a:rPr lang="en-US" sz="2187" i="1">
                <a:solidFill>
                  <a:srgbClr val="000000"/>
                </a:solidFill>
                <a:latin typeface="Bitter Italics"/>
                <a:ea typeface="Bitter Italics"/>
                <a:cs typeface="Bitter Italics"/>
                <a:sym typeface="Bitter Italics"/>
              </a:rPr>
              <a:t>City of angels, great city of immortals, magnificent city of the nine gems, seat of the king, city of royal palaces, home of gods incarnate, erected by Vishvakarman at Indra's behest</a:t>
            </a:r>
          </a:p>
        </p:txBody>
      </p:sp>
      <p:sp>
        <p:nvSpPr>
          <p:cNvPr id="19" name="TextBox 19"/>
          <p:cNvSpPr txBox="1"/>
          <p:nvPr/>
        </p:nvSpPr>
        <p:spPr>
          <a:xfrm>
            <a:off x="855240" y="9191625"/>
            <a:ext cx="16303523" cy="429520"/>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Pixels</a:t>
            </a:r>
          </a:p>
        </p:txBody>
      </p:sp>
      <p:grpSp>
        <p:nvGrpSpPr>
          <p:cNvPr id="20" name="Group 20"/>
          <p:cNvGrpSpPr/>
          <p:nvPr/>
        </p:nvGrpSpPr>
        <p:grpSpPr>
          <a:xfrm>
            <a:off x="17036948" y="285750"/>
            <a:ext cx="965302" cy="752323"/>
            <a:chOff x="0" y="0"/>
            <a:chExt cx="1287069" cy="1003097"/>
          </a:xfrm>
        </p:grpSpPr>
        <p:sp>
          <p:nvSpPr>
            <p:cNvPr id="21" name="Freeform 2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22" name="Group 22"/>
          <p:cNvGrpSpPr/>
          <p:nvPr/>
        </p:nvGrpSpPr>
        <p:grpSpPr>
          <a:xfrm>
            <a:off x="1028700" y="6785246"/>
            <a:ext cx="16230600" cy="2046058"/>
            <a:chOff x="0" y="0"/>
            <a:chExt cx="21385606" cy="2695907"/>
          </a:xfrm>
        </p:grpSpPr>
        <p:sp>
          <p:nvSpPr>
            <p:cNvPr id="23" name="Freeform 23"/>
            <p:cNvSpPr/>
            <p:nvPr/>
          </p:nvSpPr>
          <p:spPr>
            <a:xfrm>
              <a:off x="0" y="0"/>
              <a:ext cx="21385530" cy="2695900"/>
            </a:xfrm>
            <a:custGeom>
              <a:avLst/>
              <a:gdLst/>
              <a:ahLst/>
              <a:cxnLst/>
              <a:rect l="l" t="t" r="r" b="b"/>
              <a:pathLst>
                <a:path w="21385530" h="2695900">
                  <a:moveTo>
                    <a:pt x="0" y="81862"/>
                  </a:moveTo>
                  <a:cubicBezTo>
                    <a:pt x="0" y="36652"/>
                    <a:pt x="142494" y="0"/>
                    <a:pt x="318262" y="0"/>
                  </a:cubicBezTo>
                  <a:lnTo>
                    <a:pt x="21067268" y="0"/>
                  </a:lnTo>
                  <a:cubicBezTo>
                    <a:pt x="21243035" y="0"/>
                    <a:pt x="21385530" y="36652"/>
                    <a:pt x="21385530" y="81862"/>
                  </a:cubicBezTo>
                  <a:lnTo>
                    <a:pt x="21385530" y="2614038"/>
                  </a:lnTo>
                  <a:cubicBezTo>
                    <a:pt x="21385530" y="2659248"/>
                    <a:pt x="21243035" y="2695900"/>
                    <a:pt x="21067268" y="2695900"/>
                  </a:cubicBezTo>
                  <a:lnTo>
                    <a:pt x="318262" y="2695900"/>
                  </a:lnTo>
                  <a:cubicBezTo>
                    <a:pt x="142494" y="2695900"/>
                    <a:pt x="0" y="2659248"/>
                    <a:pt x="0" y="2614038"/>
                  </a:cubicBezTo>
                  <a:close/>
                </a:path>
              </a:pathLst>
            </a:custGeom>
            <a:solidFill>
              <a:srgbClr val="FEEECD"/>
            </a:solidFill>
            <a:ln w="9525" cap="sq">
              <a:solidFill>
                <a:srgbClr val="E4D4B3"/>
              </a:solidFill>
              <a:prstDash val="solid"/>
              <a:miter/>
            </a:ln>
          </p:spPr>
        </p:sp>
      </p:grpSp>
      <p:sp>
        <p:nvSpPr>
          <p:cNvPr id="24" name="TextBox 24"/>
          <p:cNvSpPr txBox="1"/>
          <p:nvPr/>
        </p:nvSpPr>
        <p:spPr>
          <a:xfrm>
            <a:off x="6534634" y="7056601"/>
            <a:ext cx="5218733" cy="458579"/>
          </a:xfrm>
          <a:prstGeom prst="rect">
            <a:avLst/>
          </a:prstGeom>
        </p:spPr>
        <p:txBody>
          <a:bodyPr lIns="0" tIns="0" rIns="0" bIns="0" rtlCol="0" anchor="t">
            <a:spAutoFit/>
          </a:bodyPr>
          <a:lstStyle/>
          <a:p>
            <a:pPr algn="ctr">
              <a:lnSpc>
                <a:spcPts val="3478"/>
              </a:lnSpc>
            </a:pPr>
            <a:r>
              <a:rPr lang="en-US" sz="2782" b="1">
                <a:solidFill>
                  <a:srgbClr val="000000"/>
                </a:solidFill>
                <a:latin typeface="Bitter Bold"/>
                <a:ea typeface="Bitter Bold"/>
                <a:cs typeface="Bitter Bold"/>
                <a:sym typeface="Bitter Bold"/>
              </a:rPr>
              <a:t>Bangkok’s 244th anniversary</a:t>
            </a:r>
          </a:p>
        </p:txBody>
      </p:sp>
      <p:sp>
        <p:nvSpPr>
          <p:cNvPr id="25" name="TextBox 25"/>
          <p:cNvSpPr txBox="1"/>
          <p:nvPr/>
        </p:nvSpPr>
        <p:spPr>
          <a:xfrm>
            <a:off x="4391496" y="7591380"/>
            <a:ext cx="9505009" cy="870857"/>
          </a:xfrm>
          <a:prstGeom prst="rect">
            <a:avLst/>
          </a:prstGeom>
        </p:spPr>
        <p:txBody>
          <a:bodyPr lIns="0" tIns="0" rIns="0" bIns="0" rtlCol="0" anchor="t">
            <a:spAutoFit/>
          </a:bodyPr>
          <a:lstStyle/>
          <a:p>
            <a:pPr algn="ctr">
              <a:lnSpc>
                <a:spcPts val="3582"/>
              </a:lnSpc>
            </a:pPr>
            <a:r>
              <a:rPr lang="en-US" sz="2199">
                <a:solidFill>
                  <a:srgbClr val="000000"/>
                </a:solidFill>
                <a:latin typeface="Bitter"/>
                <a:ea typeface="Bitter"/>
                <a:cs typeface="Bitter"/>
                <a:sym typeface="Bitter"/>
              </a:rPr>
              <a:t>Bangkok marked its 244th anniversary on 21 April 2026, commemorating its establishment as Thailand’s capital in 1782.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811416"/>
            <a:ext cx="7088238" cy="905027"/>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Thailand in Brief</a:t>
            </a:r>
          </a:p>
        </p:txBody>
      </p:sp>
      <p:sp>
        <p:nvSpPr>
          <p:cNvPr id="7" name="TextBox 7"/>
          <p:cNvSpPr txBox="1"/>
          <p:nvPr/>
        </p:nvSpPr>
        <p:spPr>
          <a:xfrm>
            <a:off x="992238" y="2197741"/>
            <a:ext cx="16303523" cy="1281793"/>
          </a:xfrm>
          <a:prstGeom prst="rect">
            <a:avLst/>
          </a:prstGeom>
        </p:spPr>
        <p:txBody>
          <a:bodyPr lIns="0" tIns="0" rIns="0" bIns="0" rtlCol="0" anchor="t">
            <a:spAutoFit/>
          </a:bodyPr>
          <a:lstStyle/>
          <a:p>
            <a:pPr algn="l">
              <a:lnSpc>
                <a:spcPts val="3399"/>
              </a:lnSpc>
            </a:pPr>
            <a:r>
              <a:rPr lang="en-US" sz="2087" b="1">
                <a:solidFill>
                  <a:srgbClr val="000000"/>
                </a:solidFill>
                <a:latin typeface="Bitter Bold"/>
                <a:ea typeface="Bitter Bold"/>
                <a:cs typeface="Bitter Bold"/>
                <a:sym typeface="Bitter Bold"/>
              </a:rPr>
              <a:t>"Thailand in Brief " </a:t>
            </a:r>
            <a:r>
              <a:rPr lang="en-US" sz="20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id="8" name="TextBox 8"/>
          <p:cNvSpPr txBox="1"/>
          <p:nvPr/>
        </p:nvSpPr>
        <p:spPr>
          <a:xfrm>
            <a:off x="992238" y="3877570"/>
            <a:ext cx="16303523" cy="1329418"/>
          </a:xfrm>
          <a:prstGeom prst="rect">
            <a:avLst/>
          </a:prstGeom>
        </p:spPr>
        <p:txBody>
          <a:bodyPr lIns="0" tIns="0" rIns="0" bIns="0" rtlCol="0" anchor="t">
            <a:spAutoFit/>
          </a:bodyPr>
          <a:lstStyle/>
          <a:p>
            <a:pPr algn="l">
              <a:lnSpc>
                <a:spcPts val="3399"/>
              </a:lnSpc>
            </a:pPr>
            <a:r>
              <a:rPr lang="en-US" sz="2087">
                <a:solidFill>
                  <a:srgbClr val="000000"/>
                </a:solidFill>
                <a:latin typeface="Bitter"/>
                <a:ea typeface="Bitter"/>
                <a:cs typeface="Bitter"/>
                <a:sym typeface="Bitter"/>
              </a:rPr>
              <a:t>The work presents some basic information about Thailand in 11 areas: </a:t>
            </a:r>
            <a:r>
              <a:rPr lang="en-US" sz="2087" i="1">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9) Misconceptions about Thailand,  10) Thailand's Role on the Global Stage, and  11) Rankings Related to Thailand.</a:t>
            </a:r>
          </a:p>
        </p:txBody>
      </p:sp>
      <p:sp>
        <p:nvSpPr>
          <p:cNvPr id="9" name="TextBox 9"/>
          <p:cNvSpPr txBox="1"/>
          <p:nvPr/>
        </p:nvSpPr>
        <p:spPr>
          <a:xfrm>
            <a:off x="992238" y="5562009"/>
            <a:ext cx="16303523" cy="1696130"/>
          </a:xfrm>
          <a:prstGeom prst="rect">
            <a:avLst/>
          </a:prstGeom>
        </p:spPr>
        <p:txBody>
          <a:bodyPr lIns="0" tIns="0" rIns="0" bIns="0" rtlCol="0" anchor="t">
            <a:spAutoFit/>
          </a:bodyPr>
          <a:lstStyle/>
          <a:p>
            <a:pPr algn="l">
              <a:lnSpc>
                <a:spcPts val="3399"/>
              </a:lnSpc>
            </a:pPr>
            <a:r>
              <a:rPr lang="en-US" sz="2087" b="1">
                <a:solidFill>
                  <a:srgbClr val="000000"/>
                </a:solidFill>
                <a:latin typeface="Bitter Bold"/>
                <a:ea typeface="Bitter Bold"/>
                <a:cs typeface="Bitter Bold"/>
                <a:sym typeface="Bitter Bold"/>
              </a:rPr>
              <a:t>"Thailand in Brief"</a:t>
            </a:r>
            <a:r>
              <a:rPr lang="en-US" sz="2087">
                <a:solidFill>
                  <a:srgbClr val="000000"/>
                </a:solidFill>
                <a:latin typeface="Bitter"/>
                <a:ea typeface="Bitter"/>
                <a:cs typeface="Bitter"/>
                <a:sym typeface="Bitter"/>
              </a:rPr>
              <a:t> is produced in both </a:t>
            </a:r>
            <a:r>
              <a:rPr lang="en-US" sz="2087" b="1">
                <a:solidFill>
                  <a:srgbClr val="000000"/>
                </a:solidFill>
                <a:latin typeface="Bitter Bold"/>
                <a:ea typeface="Bitter Bold"/>
                <a:cs typeface="Bitter Bold"/>
                <a:sym typeface="Bitter Bold"/>
              </a:rPr>
              <a:t>PDF file (.pdf)</a:t>
            </a:r>
            <a:r>
              <a:rPr lang="en-US" sz="2087">
                <a:solidFill>
                  <a:srgbClr val="000000"/>
                </a:solidFill>
                <a:latin typeface="Bitter"/>
                <a:ea typeface="Bitter"/>
                <a:cs typeface="Bitter"/>
                <a:sym typeface="Bitter"/>
              </a:rPr>
              <a:t> and </a:t>
            </a:r>
            <a:r>
              <a:rPr lang="en-US" sz="2087" b="1">
                <a:solidFill>
                  <a:srgbClr val="000000"/>
                </a:solidFill>
                <a:latin typeface="Bitter Bold"/>
                <a:ea typeface="Bitter Bold"/>
                <a:cs typeface="Bitter Bold"/>
                <a:sym typeface="Bitter Bold"/>
              </a:rPr>
              <a:t> Powerpoint Presentation (.pptx) </a:t>
            </a:r>
            <a:r>
              <a:rPr lang="en-US" sz="2087">
                <a:solidFill>
                  <a:srgbClr val="000000"/>
                </a:solidFill>
                <a:latin typeface="Bitter"/>
                <a:ea typeface="Bitter"/>
                <a:cs typeface="Bitter"/>
                <a:sym typeface="Bitter"/>
              </a:rPr>
              <a:t>formats, consisting of 400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id="10" name="TextBox 10"/>
          <p:cNvSpPr txBox="1"/>
          <p:nvPr/>
        </p:nvSpPr>
        <p:spPr>
          <a:xfrm>
            <a:off x="992238" y="7690847"/>
            <a:ext cx="16303523" cy="853168"/>
          </a:xfrm>
          <a:prstGeom prst="rect">
            <a:avLst/>
          </a:prstGeom>
        </p:spPr>
        <p:txBody>
          <a:bodyPr lIns="0" tIns="0" rIns="0" bIns="0" rtlCol="0" anchor="t">
            <a:spAutoFit/>
          </a:bodyPr>
          <a:lstStyle/>
          <a:p>
            <a:pPr algn="l">
              <a:lnSpc>
                <a:spcPts val="3399"/>
              </a:lnSpc>
            </a:pPr>
            <a:r>
              <a:rPr lang="en-US" sz="2087" b="1">
                <a:solidFill>
                  <a:srgbClr val="000000"/>
                </a:solidFill>
                <a:latin typeface="Bitter Bold"/>
                <a:ea typeface="Bitter Bold"/>
                <a:cs typeface="Bitter Bold"/>
                <a:sym typeface="Bitter Bold"/>
              </a:rPr>
              <a:t>"Thailand in Brief" </a:t>
            </a:r>
            <a:r>
              <a:rPr lang="en-US" sz="20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087" u="sng">
                <a:solidFill>
                  <a:srgbClr val="966703"/>
                </a:solidFill>
                <a:latin typeface="Bitter"/>
                <a:ea typeface="Bitter"/>
                <a:cs typeface="Bitter"/>
                <a:sym typeface="Bitter"/>
                <a:hlinkClick r:id="rId3" tooltip="mailto:info@thailandfoundation.or.th"/>
              </a:rPr>
              <a:t>info@thailandfoundation.or.th</a:t>
            </a:r>
            <a:r>
              <a:rPr lang="en-US" sz="2087">
                <a:solidFill>
                  <a:srgbClr val="000000"/>
                </a:solidFill>
                <a:latin typeface="Bitter"/>
                <a:ea typeface="Bitter"/>
                <a:cs typeface="Bitter"/>
                <a:sym typeface="Bitter"/>
              </a:rPr>
              <a:t>.</a:t>
            </a:r>
          </a:p>
        </p:txBody>
      </p:sp>
      <p:sp>
        <p:nvSpPr>
          <p:cNvPr id="11" name="TextBox 11"/>
          <p:cNvSpPr txBox="1"/>
          <p:nvPr/>
        </p:nvSpPr>
        <p:spPr>
          <a:xfrm>
            <a:off x="992238" y="8907513"/>
            <a:ext cx="16303523" cy="423862"/>
          </a:xfrm>
          <a:prstGeom prst="rect">
            <a:avLst/>
          </a:prstGeom>
        </p:spPr>
        <p:txBody>
          <a:bodyPr lIns="0" tIns="0" rIns="0" bIns="0" rtlCol="0" anchor="t">
            <a:spAutoFit/>
          </a:bodyPr>
          <a:lstStyle/>
          <a:p>
            <a:pPr algn="l">
              <a:lnSpc>
                <a:spcPts val="3562"/>
              </a:lnSpc>
            </a:pPr>
            <a:r>
              <a:rPr lang="en-US" sz="2187">
                <a:solidFill>
                  <a:srgbClr val="000000"/>
                </a:solidFill>
                <a:latin typeface="Bitter"/>
                <a:ea typeface="Bitter"/>
                <a:cs typeface="Bitter"/>
                <a:sym typeface="Bitter"/>
              </a:rPr>
              <a:t>July 2026</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1028700" y="1000125"/>
            <a:ext cx="8438257" cy="864628"/>
          </a:xfrm>
          <a:prstGeom prst="rect">
            <a:avLst/>
          </a:prstGeom>
        </p:spPr>
        <p:txBody>
          <a:bodyPr lIns="0" tIns="0" rIns="0" bIns="0" rtlCol="0" anchor="t">
            <a:spAutoFit/>
          </a:bodyPr>
          <a:lstStyle/>
          <a:p>
            <a:pPr algn="l">
              <a:lnSpc>
                <a:spcPts val="6519"/>
              </a:lnSpc>
            </a:pPr>
            <a:r>
              <a:rPr lang="en-US" sz="5199" b="1">
                <a:solidFill>
                  <a:srgbClr val="253A7E"/>
                </a:solidFill>
                <a:latin typeface="Bitter Bold"/>
                <a:ea typeface="Bitter Bold"/>
                <a:cs typeface="Bitter Bold"/>
                <a:sym typeface="Bitter Bold"/>
              </a:rPr>
              <a:t>Bangkok's Historic Places</a:t>
            </a:r>
          </a:p>
        </p:txBody>
      </p:sp>
      <p:grpSp>
        <p:nvGrpSpPr>
          <p:cNvPr id="7" name="Group 7"/>
          <p:cNvGrpSpPr/>
          <p:nvPr/>
        </p:nvGrpSpPr>
        <p:grpSpPr>
          <a:xfrm>
            <a:off x="1028700" y="2249062"/>
            <a:ext cx="9939105" cy="6142788"/>
            <a:chOff x="0" y="0"/>
            <a:chExt cx="6994919" cy="4323156"/>
          </a:xfrm>
        </p:grpSpPr>
        <p:sp>
          <p:nvSpPr>
            <p:cNvPr id="8" name="Freeform 8" descr="preencoded.png"/>
            <p:cNvSpPr/>
            <p:nvPr/>
          </p:nvSpPr>
          <p:spPr>
            <a:xfrm>
              <a:off x="0" y="0"/>
              <a:ext cx="6994906" cy="4323207"/>
            </a:xfrm>
            <a:custGeom>
              <a:avLst/>
              <a:gdLst/>
              <a:ahLst/>
              <a:cxnLst/>
              <a:rect l="l" t="t" r="r" b="b"/>
              <a:pathLst>
                <a:path w="6994906" h="4323207">
                  <a:moveTo>
                    <a:pt x="0" y="0"/>
                  </a:moveTo>
                  <a:lnTo>
                    <a:pt x="6994906" y="0"/>
                  </a:lnTo>
                  <a:lnTo>
                    <a:pt x="6994906" y="4323207"/>
                  </a:lnTo>
                  <a:lnTo>
                    <a:pt x="0" y="4323207"/>
                  </a:lnTo>
                  <a:lnTo>
                    <a:pt x="0" y="0"/>
                  </a:lnTo>
                  <a:close/>
                </a:path>
              </a:pathLst>
            </a:custGeom>
            <a:blipFill>
              <a:blip r:embed="rId3" cstate="email">
                <a:extLst>
                  <a:ext uri="{28A0092B-C50C-407E-A947-70E740481C1C}">
                    <a14:useLocalDpi xmlns:a14="http://schemas.microsoft.com/office/drawing/2010/main"/>
                  </a:ext>
                </a:extLst>
              </a:blip>
              <a:stretch>
                <a:fillRect l="-79" r="-79" b="1"/>
              </a:stretch>
            </a:blipFill>
          </p:spPr>
        </p:sp>
      </p:grpSp>
      <p:sp>
        <p:nvSpPr>
          <p:cNvPr id="9" name="TextBox 9"/>
          <p:cNvSpPr txBox="1"/>
          <p:nvPr/>
        </p:nvSpPr>
        <p:spPr>
          <a:xfrm>
            <a:off x="11451276" y="3319588"/>
            <a:ext cx="5897463" cy="568854"/>
          </a:xfrm>
          <a:prstGeom prst="rect">
            <a:avLst/>
          </a:prstGeom>
        </p:spPr>
        <p:txBody>
          <a:bodyPr lIns="0" tIns="0" rIns="0" bIns="0" rtlCol="0" anchor="t">
            <a:spAutoFit/>
          </a:bodyPr>
          <a:lstStyle/>
          <a:p>
            <a:pPr algn="ctr">
              <a:lnSpc>
                <a:spcPts val="4333"/>
              </a:lnSpc>
            </a:pPr>
            <a:r>
              <a:rPr lang="en-US" sz="3500" b="1">
                <a:solidFill>
                  <a:srgbClr val="000000"/>
                </a:solidFill>
                <a:latin typeface="Bitter Bold"/>
                <a:ea typeface="Bitter Bold"/>
                <a:cs typeface="Bitter Bold"/>
                <a:sym typeface="Bitter Bold"/>
              </a:rPr>
              <a:t>The Grand Palace Complex</a:t>
            </a:r>
          </a:p>
        </p:txBody>
      </p:sp>
      <p:sp>
        <p:nvSpPr>
          <p:cNvPr id="10" name="TextBox 10"/>
          <p:cNvSpPr txBox="1"/>
          <p:nvPr/>
        </p:nvSpPr>
        <p:spPr>
          <a:xfrm>
            <a:off x="11614095" y="4133256"/>
            <a:ext cx="5571826" cy="3178543"/>
          </a:xfrm>
          <a:prstGeom prst="rect">
            <a:avLst/>
          </a:prstGeom>
        </p:spPr>
        <p:txBody>
          <a:bodyPr lIns="0" tIns="0" rIns="0" bIns="0" rtlCol="0" anchor="t">
            <a:spAutoFit/>
          </a:bodyPr>
          <a:lstStyle/>
          <a:p>
            <a:pPr algn="ctr">
              <a:lnSpc>
                <a:spcPts val="3599"/>
              </a:lnSpc>
            </a:pPr>
            <a:r>
              <a:rPr lang="en-US" sz="2199" b="1">
                <a:solidFill>
                  <a:srgbClr val="000000"/>
                </a:solidFill>
                <a:latin typeface="Bitter Bold"/>
                <a:ea typeface="Bitter Bold"/>
                <a:cs typeface="Bitter Bold"/>
                <a:sym typeface="Bitter Bold"/>
              </a:rPr>
              <a:t>The Grand Palace</a:t>
            </a:r>
            <a:r>
              <a:rPr lang="en-US" sz="2199">
                <a:solidFill>
                  <a:srgbClr val="000000"/>
                </a:solidFill>
                <a:latin typeface="Bitter"/>
                <a:ea typeface="Bitter"/>
                <a:cs typeface="Bitter"/>
                <a:sym typeface="Bitter"/>
              </a:rPr>
              <a:t> sits at the heart of Bangkok and has been the official residence of the monarchy since 1782. Located in the Grand Palace, </a:t>
            </a:r>
          </a:p>
          <a:p>
            <a:pPr algn="ctr">
              <a:lnSpc>
                <a:spcPts val="3599"/>
              </a:lnSpc>
            </a:pPr>
            <a:r>
              <a:rPr lang="en-US" sz="2199" b="1">
                <a:solidFill>
                  <a:srgbClr val="000000"/>
                </a:solidFill>
                <a:latin typeface="Bitter Bold"/>
                <a:ea typeface="Bitter Bold"/>
                <a:cs typeface="Bitter Bold"/>
                <a:sym typeface="Bitter Bold"/>
              </a:rPr>
              <a:t>Wat Phra Kaew</a:t>
            </a:r>
            <a:r>
              <a:rPr lang="en-US" sz="2199">
                <a:solidFill>
                  <a:srgbClr val="000000"/>
                </a:solidFill>
                <a:latin typeface="Bitter"/>
                <a:ea typeface="Bitter"/>
                <a:cs typeface="Bitter"/>
                <a:sym typeface="Bitter"/>
              </a:rPr>
              <a:t> is Thailand’s </a:t>
            </a:r>
          </a:p>
          <a:p>
            <a:pPr algn="ctr">
              <a:lnSpc>
                <a:spcPts val="3599"/>
              </a:lnSpc>
            </a:pPr>
            <a:r>
              <a:rPr lang="en-US" sz="2199">
                <a:solidFill>
                  <a:srgbClr val="000000"/>
                </a:solidFill>
                <a:latin typeface="Bitter"/>
                <a:ea typeface="Bitter"/>
                <a:cs typeface="Bitter"/>
                <a:sym typeface="Bitter"/>
              </a:rPr>
              <a:t>most sacred site housing the revered </a:t>
            </a:r>
            <a:r>
              <a:rPr lang="en-US" sz="2199" b="1">
                <a:solidFill>
                  <a:srgbClr val="000000"/>
                </a:solidFill>
                <a:latin typeface="Bitter Bold"/>
                <a:ea typeface="Bitter Bold"/>
                <a:cs typeface="Bitter Bold"/>
                <a:sym typeface="Bitter Bold"/>
              </a:rPr>
              <a:t>Emerald Buddha</a:t>
            </a:r>
            <a:r>
              <a:rPr lang="en-US" sz="2199">
                <a:solidFill>
                  <a:srgbClr val="000000"/>
                </a:solidFill>
                <a:latin typeface="Bitter"/>
                <a:ea typeface="Bitter"/>
                <a:cs typeface="Bitter"/>
                <a:sym typeface="Bitter"/>
              </a:rPr>
              <a:t> statue.</a:t>
            </a:r>
          </a:p>
        </p:txBody>
      </p:sp>
      <p:sp>
        <p:nvSpPr>
          <p:cNvPr id="11" name="TextBox 11"/>
          <p:cNvSpPr txBox="1"/>
          <p:nvPr/>
        </p:nvSpPr>
        <p:spPr>
          <a:xfrm>
            <a:off x="939251" y="9352655"/>
            <a:ext cx="16409489" cy="306388"/>
          </a:xfrm>
          <a:prstGeom prst="rect">
            <a:avLst/>
          </a:prstGeom>
        </p:spPr>
        <p:txBody>
          <a:bodyPr lIns="0" tIns="0" rIns="0" bIns="0" rtlCol="0" anchor="t">
            <a:spAutoFit/>
          </a:bodyPr>
          <a:lstStyle/>
          <a:p>
            <a:pPr algn="l">
              <a:lnSpc>
                <a:spcPts val="2687"/>
              </a:lnSpc>
            </a:pPr>
            <a:r>
              <a:rPr lang="en-US" sz="1687">
                <a:solidFill>
                  <a:srgbClr val="000000"/>
                </a:solidFill>
                <a:latin typeface="Bitter"/>
                <a:ea typeface="Bitter"/>
                <a:cs typeface="Bitter"/>
                <a:sym typeface="Bitter"/>
              </a:rPr>
              <a:t>Photo credit: Sun Leisure World</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39251" y="800407"/>
            <a:ext cx="8438257" cy="864628"/>
          </a:xfrm>
          <a:prstGeom prst="rect">
            <a:avLst/>
          </a:prstGeom>
        </p:spPr>
        <p:txBody>
          <a:bodyPr lIns="0" tIns="0" rIns="0" bIns="0" rtlCol="0" anchor="t">
            <a:spAutoFit/>
          </a:bodyPr>
          <a:lstStyle/>
          <a:p>
            <a:pPr algn="l">
              <a:lnSpc>
                <a:spcPts val="6519"/>
              </a:lnSpc>
            </a:pPr>
            <a:r>
              <a:rPr lang="en-US" sz="5199" b="1">
                <a:solidFill>
                  <a:srgbClr val="253A7E"/>
                </a:solidFill>
                <a:latin typeface="Bitter Bold"/>
                <a:ea typeface="Bitter Bold"/>
                <a:cs typeface="Bitter Bold"/>
                <a:sym typeface="Bitter Bold"/>
              </a:rPr>
              <a:t>Bangkok's Historic Places</a:t>
            </a:r>
          </a:p>
        </p:txBody>
      </p:sp>
      <p:grpSp>
        <p:nvGrpSpPr>
          <p:cNvPr id="7" name="Group 7"/>
          <p:cNvGrpSpPr/>
          <p:nvPr/>
        </p:nvGrpSpPr>
        <p:grpSpPr>
          <a:xfrm>
            <a:off x="6897015" y="2219453"/>
            <a:ext cx="10362285" cy="6404331"/>
            <a:chOff x="0" y="0"/>
            <a:chExt cx="6994919" cy="4323156"/>
          </a:xfrm>
        </p:grpSpPr>
        <p:sp>
          <p:nvSpPr>
            <p:cNvPr id="8" name="Freeform 8" descr="preencoded.png"/>
            <p:cNvSpPr/>
            <p:nvPr/>
          </p:nvSpPr>
          <p:spPr>
            <a:xfrm>
              <a:off x="0" y="0"/>
              <a:ext cx="6994906" cy="4323207"/>
            </a:xfrm>
            <a:custGeom>
              <a:avLst/>
              <a:gdLst/>
              <a:ahLst/>
              <a:cxnLst/>
              <a:rect l="l" t="t" r="r" b="b"/>
              <a:pathLst>
                <a:path w="6994906" h="4323207">
                  <a:moveTo>
                    <a:pt x="0" y="0"/>
                  </a:moveTo>
                  <a:lnTo>
                    <a:pt x="6994906" y="0"/>
                  </a:lnTo>
                  <a:lnTo>
                    <a:pt x="6994906" y="4323207"/>
                  </a:lnTo>
                  <a:lnTo>
                    <a:pt x="0" y="4323207"/>
                  </a:lnTo>
                  <a:lnTo>
                    <a:pt x="0" y="0"/>
                  </a:lnTo>
                  <a:close/>
                </a:path>
              </a:pathLst>
            </a:custGeom>
            <a:blipFill>
              <a:blip r:embed="rId3" cstate="email">
                <a:extLst>
                  <a:ext uri="{28A0092B-C50C-407E-A947-70E740481C1C}">
                    <a14:useLocalDpi xmlns:a14="http://schemas.microsoft.com/office/drawing/2010/main"/>
                  </a:ext>
                </a:extLst>
              </a:blip>
              <a:stretch>
                <a:fillRect l="-79" r="-79" b="1"/>
              </a:stretch>
            </a:blipFill>
          </p:spPr>
        </p:sp>
      </p:grpSp>
      <p:sp>
        <p:nvSpPr>
          <p:cNvPr id="9" name="TextBox 9"/>
          <p:cNvSpPr txBox="1"/>
          <p:nvPr/>
        </p:nvSpPr>
        <p:spPr>
          <a:xfrm>
            <a:off x="2721023" y="3595393"/>
            <a:ext cx="1861542" cy="568854"/>
          </a:xfrm>
          <a:prstGeom prst="rect">
            <a:avLst/>
          </a:prstGeom>
        </p:spPr>
        <p:txBody>
          <a:bodyPr lIns="0" tIns="0" rIns="0" bIns="0" rtlCol="0" anchor="t">
            <a:spAutoFit/>
          </a:bodyPr>
          <a:lstStyle/>
          <a:p>
            <a:pPr algn="ctr">
              <a:lnSpc>
                <a:spcPts val="4333"/>
              </a:lnSpc>
            </a:pPr>
            <a:r>
              <a:rPr lang="en-US" sz="3500" b="1">
                <a:solidFill>
                  <a:srgbClr val="000000"/>
                </a:solidFill>
                <a:latin typeface="Bitter Bold"/>
                <a:ea typeface="Bitter Bold"/>
                <a:cs typeface="Bitter Bold"/>
                <a:sym typeface="Bitter Bold"/>
              </a:rPr>
              <a:t>Wat Pho</a:t>
            </a:r>
          </a:p>
        </p:txBody>
      </p:sp>
      <p:sp>
        <p:nvSpPr>
          <p:cNvPr id="10" name="TextBox 10"/>
          <p:cNvSpPr txBox="1"/>
          <p:nvPr/>
        </p:nvSpPr>
        <p:spPr>
          <a:xfrm>
            <a:off x="1028700" y="4468141"/>
            <a:ext cx="5246189" cy="1811706"/>
          </a:xfrm>
          <a:prstGeom prst="rect">
            <a:avLst/>
          </a:prstGeom>
        </p:spPr>
        <p:txBody>
          <a:bodyPr lIns="0" tIns="0" rIns="0" bIns="0" rtlCol="0" anchor="t">
            <a:spAutoFit/>
          </a:bodyPr>
          <a:lstStyle/>
          <a:p>
            <a:pPr algn="ctr">
              <a:lnSpc>
                <a:spcPts val="3599"/>
              </a:lnSpc>
            </a:pPr>
            <a:r>
              <a:rPr lang="en-US" sz="2199">
                <a:solidFill>
                  <a:srgbClr val="000000"/>
                </a:solidFill>
                <a:latin typeface="Bitter"/>
                <a:ea typeface="Bitter"/>
                <a:cs typeface="Bitter"/>
                <a:sym typeface="Bitter"/>
              </a:rPr>
              <a:t>One of Bangkok’s oldest temples, Wat Pho is home to the massive </a:t>
            </a:r>
            <a:r>
              <a:rPr lang="en-US" sz="2199" b="1">
                <a:solidFill>
                  <a:srgbClr val="000000"/>
                </a:solidFill>
                <a:latin typeface="Bitter Bold"/>
                <a:ea typeface="Bitter Bold"/>
                <a:cs typeface="Bitter Bold"/>
                <a:sym typeface="Bitter Bold"/>
              </a:rPr>
              <a:t>Reclining Buddha</a:t>
            </a:r>
            <a:r>
              <a:rPr lang="en-US" sz="2199">
                <a:solidFill>
                  <a:srgbClr val="000000"/>
                </a:solidFill>
                <a:latin typeface="Bitter"/>
                <a:ea typeface="Bitter"/>
                <a:cs typeface="Bitter"/>
                <a:sym typeface="Bitter"/>
              </a:rPr>
              <a:t> statue and a center of</a:t>
            </a:r>
          </a:p>
          <a:p>
            <a:pPr algn="ctr">
              <a:lnSpc>
                <a:spcPts val="3599"/>
              </a:lnSpc>
            </a:pPr>
            <a:r>
              <a:rPr lang="en-US" sz="2199">
                <a:solidFill>
                  <a:srgbClr val="000000"/>
                </a:solidFill>
                <a:latin typeface="Bitter"/>
                <a:ea typeface="Bitter"/>
                <a:cs typeface="Bitter"/>
                <a:sym typeface="Bitter"/>
              </a:rPr>
              <a:t>traditional Thai massage.</a:t>
            </a:r>
          </a:p>
        </p:txBody>
      </p:sp>
      <p:sp>
        <p:nvSpPr>
          <p:cNvPr id="11" name="TextBox 11"/>
          <p:cNvSpPr txBox="1"/>
          <p:nvPr/>
        </p:nvSpPr>
        <p:spPr>
          <a:xfrm>
            <a:off x="939251" y="9352655"/>
            <a:ext cx="16409489" cy="306388"/>
          </a:xfrm>
          <a:prstGeom prst="rect">
            <a:avLst/>
          </a:prstGeom>
        </p:spPr>
        <p:txBody>
          <a:bodyPr lIns="0" tIns="0" rIns="0" bIns="0" rtlCol="0" anchor="t">
            <a:spAutoFit/>
          </a:bodyPr>
          <a:lstStyle/>
          <a:p>
            <a:pPr algn="l">
              <a:lnSpc>
                <a:spcPts val="2687"/>
              </a:lnSpc>
            </a:pPr>
            <a:r>
              <a:rPr lang="en-US" sz="1687">
                <a:solidFill>
                  <a:srgbClr val="000000"/>
                </a:solidFill>
                <a:latin typeface="Bitter"/>
                <a:ea typeface="Bitter"/>
                <a:cs typeface="Bitter"/>
                <a:sym typeface="Bitter"/>
              </a:rPr>
              <a:t>Photo credit: Roasn</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939251" y="2137138"/>
            <a:ext cx="10165853" cy="6282928"/>
            <a:chOff x="0" y="0"/>
            <a:chExt cx="6994919" cy="4323156"/>
          </a:xfrm>
        </p:grpSpPr>
        <p:sp>
          <p:nvSpPr>
            <p:cNvPr id="7" name="Freeform 7"/>
            <p:cNvSpPr/>
            <p:nvPr/>
          </p:nvSpPr>
          <p:spPr>
            <a:xfrm>
              <a:off x="0" y="0"/>
              <a:ext cx="6994906" cy="4323207"/>
            </a:xfrm>
            <a:custGeom>
              <a:avLst/>
              <a:gdLst/>
              <a:ahLst/>
              <a:cxnLst/>
              <a:rect l="l" t="t" r="r" b="b"/>
              <a:pathLst>
                <a:path w="6994906" h="4323207">
                  <a:moveTo>
                    <a:pt x="98309" y="0"/>
                  </a:moveTo>
                  <a:lnTo>
                    <a:pt x="6896597" y="0"/>
                  </a:lnTo>
                  <a:cubicBezTo>
                    <a:pt x="6950892" y="0"/>
                    <a:pt x="6994906" y="44015"/>
                    <a:pt x="6994906" y="98309"/>
                  </a:cubicBezTo>
                  <a:lnTo>
                    <a:pt x="6994906" y="4224898"/>
                  </a:lnTo>
                  <a:cubicBezTo>
                    <a:pt x="6994906" y="4279192"/>
                    <a:pt x="6950892" y="4323207"/>
                    <a:pt x="6896597" y="4323207"/>
                  </a:cubicBezTo>
                  <a:lnTo>
                    <a:pt x="98309" y="4323207"/>
                  </a:lnTo>
                  <a:cubicBezTo>
                    <a:pt x="44015" y="4323207"/>
                    <a:pt x="0" y="4279192"/>
                    <a:pt x="0" y="4224898"/>
                  </a:cubicBezTo>
                  <a:lnTo>
                    <a:pt x="0" y="98309"/>
                  </a:lnTo>
                  <a:cubicBezTo>
                    <a:pt x="0" y="44015"/>
                    <a:pt x="44015" y="0"/>
                    <a:pt x="98309" y="0"/>
                  </a:cubicBez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7036948" y="285750"/>
            <a:ext cx="965302" cy="752323"/>
            <a:chOff x="0" y="0"/>
            <a:chExt cx="1287069" cy="1003097"/>
          </a:xfrm>
        </p:grpSpPr>
        <p:sp>
          <p:nvSpPr>
            <p:cNvPr id="9" name="Freeform 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0" name="TextBox 10"/>
          <p:cNvSpPr txBox="1"/>
          <p:nvPr/>
        </p:nvSpPr>
        <p:spPr>
          <a:xfrm>
            <a:off x="939251" y="800407"/>
            <a:ext cx="8438257" cy="864628"/>
          </a:xfrm>
          <a:prstGeom prst="rect">
            <a:avLst/>
          </a:prstGeom>
        </p:spPr>
        <p:txBody>
          <a:bodyPr lIns="0" tIns="0" rIns="0" bIns="0" rtlCol="0" anchor="t">
            <a:spAutoFit/>
          </a:bodyPr>
          <a:lstStyle/>
          <a:p>
            <a:pPr algn="l">
              <a:lnSpc>
                <a:spcPts val="6519"/>
              </a:lnSpc>
            </a:pPr>
            <a:r>
              <a:rPr lang="en-US" sz="5199" b="1">
                <a:solidFill>
                  <a:srgbClr val="253A7E"/>
                </a:solidFill>
                <a:latin typeface="Bitter Bold"/>
                <a:ea typeface="Bitter Bold"/>
                <a:cs typeface="Bitter Bold"/>
                <a:sym typeface="Bitter Bold"/>
              </a:rPr>
              <a:t>Bangkok's Historic Places</a:t>
            </a:r>
          </a:p>
        </p:txBody>
      </p:sp>
      <p:sp>
        <p:nvSpPr>
          <p:cNvPr id="11" name="TextBox 11"/>
          <p:cNvSpPr txBox="1"/>
          <p:nvPr/>
        </p:nvSpPr>
        <p:spPr>
          <a:xfrm>
            <a:off x="13551434" y="3403405"/>
            <a:ext cx="2169542" cy="568854"/>
          </a:xfrm>
          <a:prstGeom prst="rect">
            <a:avLst/>
          </a:prstGeom>
        </p:spPr>
        <p:txBody>
          <a:bodyPr lIns="0" tIns="0" rIns="0" bIns="0" rtlCol="0" anchor="t">
            <a:spAutoFit/>
          </a:bodyPr>
          <a:lstStyle/>
          <a:p>
            <a:pPr algn="ctr">
              <a:lnSpc>
                <a:spcPts val="4333"/>
              </a:lnSpc>
            </a:pPr>
            <a:r>
              <a:rPr lang="en-US" sz="3500" b="1">
                <a:solidFill>
                  <a:srgbClr val="000000"/>
                </a:solidFill>
                <a:latin typeface="Bitter Bold"/>
                <a:ea typeface="Bitter Bold"/>
                <a:cs typeface="Bitter Bold"/>
                <a:sym typeface="Bitter Bold"/>
              </a:rPr>
              <a:t>Wat Arun</a:t>
            </a:r>
          </a:p>
        </p:txBody>
      </p:sp>
      <p:sp>
        <p:nvSpPr>
          <p:cNvPr id="12" name="TextBox 12"/>
          <p:cNvSpPr txBox="1"/>
          <p:nvPr/>
        </p:nvSpPr>
        <p:spPr>
          <a:xfrm>
            <a:off x="12013111" y="4274973"/>
            <a:ext cx="5246189" cy="2683193"/>
          </a:xfrm>
          <a:prstGeom prst="rect">
            <a:avLst/>
          </a:prstGeom>
        </p:spPr>
        <p:txBody>
          <a:bodyPr lIns="0" tIns="0" rIns="0" bIns="0" rtlCol="0" anchor="t">
            <a:spAutoFit/>
          </a:bodyPr>
          <a:lstStyle/>
          <a:p>
            <a:pPr algn="ctr">
              <a:lnSpc>
                <a:spcPts val="3599"/>
              </a:lnSpc>
            </a:pPr>
            <a:r>
              <a:rPr lang="en-US" sz="2199">
                <a:solidFill>
                  <a:srgbClr val="000000"/>
                </a:solidFill>
                <a:latin typeface="Bitter"/>
                <a:ea typeface="Bitter"/>
                <a:cs typeface="Bitter"/>
                <a:sym typeface="Bitter"/>
              </a:rPr>
              <a:t>Wat Arun, or </a:t>
            </a:r>
            <a:r>
              <a:rPr lang="en-US" sz="2199" b="1">
                <a:solidFill>
                  <a:srgbClr val="000000"/>
                </a:solidFill>
                <a:latin typeface="Bitter Bold"/>
                <a:ea typeface="Bitter Bold"/>
                <a:cs typeface="Bitter Bold"/>
                <a:sym typeface="Bitter Bold"/>
              </a:rPr>
              <a:t>the Temple of Dawn</a:t>
            </a:r>
            <a:r>
              <a:rPr lang="en-US" sz="2199">
                <a:solidFill>
                  <a:srgbClr val="000000"/>
                </a:solidFill>
                <a:latin typeface="Bitter"/>
                <a:ea typeface="Bitter"/>
                <a:cs typeface="Bitter"/>
                <a:sym typeface="Bitter"/>
              </a:rPr>
              <a:t>, stands as a stunning monument on the bank of Chao Phraya river serving as the first sign to travelers sailing from the Gulf of Thailand that they have arrived in Bangkok.</a:t>
            </a:r>
          </a:p>
        </p:txBody>
      </p:sp>
      <p:sp>
        <p:nvSpPr>
          <p:cNvPr id="13" name="TextBox 13"/>
          <p:cNvSpPr txBox="1"/>
          <p:nvPr/>
        </p:nvSpPr>
        <p:spPr>
          <a:xfrm>
            <a:off x="939251" y="9352655"/>
            <a:ext cx="16409489" cy="306388"/>
          </a:xfrm>
          <a:prstGeom prst="rect">
            <a:avLst/>
          </a:prstGeom>
        </p:spPr>
        <p:txBody>
          <a:bodyPr lIns="0" tIns="0" rIns="0" bIns="0" rtlCol="0" anchor="t">
            <a:spAutoFit/>
          </a:bodyPr>
          <a:lstStyle/>
          <a:p>
            <a:pPr algn="l">
              <a:lnSpc>
                <a:spcPts val="2687"/>
              </a:lnSpc>
            </a:pPr>
            <a:r>
              <a:rPr lang="en-US" sz="1687">
                <a:solidFill>
                  <a:srgbClr val="000000"/>
                </a:solidFill>
                <a:latin typeface="Bitter"/>
                <a:ea typeface="Bitter"/>
                <a:cs typeface="Bitter"/>
                <a:sym typeface="Bitter"/>
              </a:rPr>
              <a:t>Photo credit: Into Asia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4" name="Freeform 4"/>
          <p:cNvSpPr/>
          <p:nvPr/>
        </p:nvSpPr>
        <p:spPr>
          <a:xfrm>
            <a:off x="1028700" y="2414959"/>
            <a:ext cx="10352596" cy="5751442"/>
          </a:xfrm>
          <a:custGeom>
            <a:avLst/>
            <a:gdLst/>
            <a:ahLst/>
            <a:cxnLst/>
            <a:rect l="l" t="t" r="r" b="b"/>
            <a:pathLst>
              <a:path w="10352596" h="5751442">
                <a:moveTo>
                  <a:pt x="0" y="0"/>
                </a:moveTo>
                <a:lnTo>
                  <a:pt x="10352596" y="0"/>
                </a:lnTo>
                <a:lnTo>
                  <a:pt x="10352596" y="5751443"/>
                </a:lnTo>
                <a:lnTo>
                  <a:pt x="0" y="5751443"/>
                </a:lnTo>
                <a:lnTo>
                  <a:pt x="0" y="0"/>
                </a:lnTo>
                <a:close/>
              </a:path>
            </a:pathLst>
          </a:custGeom>
          <a:blipFill>
            <a:blip r:embed="rId4"/>
            <a:stretch>
              <a:fillRect/>
            </a:stretch>
          </a:blipFill>
        </p:spPr>
      </p:sp>
      <p:sp>
        <p:nvSpPr>
          <p:cNvPr id="5" name="TextBox 5"/>
          <p:cNvSpPr txBox="1"/>
          <p:nvPr/>
        </p:nvSpPr>
        <p:spPr>
          <a:xfrm>
            <a:off x="988666" y="1000125"/>
            <a:ext cx="11071771" cy="869113"/>
          </a:xfrm>
          <a:prstGeom prst="rect">
            <a:avLst/>
          </a:prstGeom>
        </p:spPr>
        <p:txBody>
          <a:bodyPr lIns="0" tIns="0" rIns="0" bIns="0" rtlCol="0" anchor="t">
            <a:spAutoFit/>
          </a:bodyPr>
          <a:lstStyle/>
          <a:p>
            <a:pPr algn="l">
              <a:lnSpc>
                <a:spcPts val="6559"/>
              </a:lnSpc>
            </a:pPr>
            <a:r>
              <a:rPr lang="en-US" sz="5199" b="1">
                <a:solidFill>
                  <a:srgbClr val="253A7E"/>
                </a:solidFill>
                <a:latin typeface="Bitter Bold"/>
                <a:ea typeface="Bitter Bold"/>
                <a:cs typeface="Bitter Bold"/>
                <a:sym typeface="Bitter Bold"/>
              </a:rPr>
              <a:t>Bangkok's Shopping Destinations</a:t>
            </a:r>
          </a:p>
        </p:txBody>
      </p:sp>
      <p:sp>
        <p:nvSpPr>
          <p:cNvPr id="6" name="TextBox 6"/>
          <p:cNvSpPr txBox="1"/>
          <p:nvPr/>
        </p:nvSpPr>
        <p:spPr>
          <a:xfrm>
            <a:off x="11864079" y="3831892"/>
            <a:ext cx="5152951" cy="575184"/>
          </a:xfrm>
          <a:prstGeom prst="rect">
            <a:avLst/>
          </a:prstGeom>
        </p:spPr>
        <p:txBody>
          <a:bodyPr lIns="0" tIns="0" rIns="0" bIns="0" rtlCol="0" anchor="t">
            <a:spAutoFit/>
          </a:bodyPr>
          <a:lstStyle/>
          <a:p>
            <a:pPr algn="ctr">
              <a:lnSpc>
                <a:spcPts val="4358"/>
              </a:lnSpc>
            </a:pPr>
            <a:r>
              <a:rPr lang="en-US" sz="3500" b="1">
                <a:solidFill>
                  <a:srgbClr val="000000"/>
                </a:solidFill>
                <a:latin typeface="Bitter Bold"/>
                <a:ea typeface="Bitter Bold"/>
                <a:cs typeface="Bitter Bold"/>
                <a:sym typeface="Bitter Bold"/>
              </a:rPr>
              <a:t>Siam Shopping District</a:t>
            </a:r>
          </a:p>
        </p:txBody>
      </p:sp>
      <p:sp>
        <p:nvSpPr>
          <p:cNvPr id="7" name="TextBox 7"/>
          <p:cNvSpPr txBox="1"/>
          <p:nvPr/>
        </p:nvSpPr>
        <p:spPr>
          <a:xfrm>
            <a:off x="11852260" y="4665719"/>
            <a:ext cx="5164769" cy="2174240"/>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One of the top shopping destinations in the world, featuring Siam Paragon, Siam Center, Siam Discovery, </a:t>
            </a:r>
          </a:p>
          <a:p>
            <a:pPr algn="ctr">
              <a:lnSpc>
                <a:spcPts val="3519"/>
              </a:lnSpc>
            </a:pPr>
            <a:r>
              <a:rPr lang="en-US" sz="2199">
                <a:solidFill>
                  <a:srgbClr val="000000"/>
                </a:solidFill>
                <a:latin typeface="Bitter"/>
                <a:ea typeface="Bitter"/>
                <a:cs typeface="Bitter"/>
                <a:sym typeface="Bitter"/>
              </a:rPr>
              <a:t>Siam Square One, MBK Center,</a:t>
            </a:r>
          </a:p>
          <a:p>
            <a:pPr algn="ctr">
              <a:lnSpc>
                <a:spcPts val="3519"/>
              </a:lnSpc>
            </a:pPr>
            <a:r>
              <a:rPr lang="en-US" sz="2199">
                <a:solidFill>
                  <a:srgbClr val="000000"/>
                </a:solidFill>
                <a:latin typeface="Bitter"/>
                <a:ea typeface="Bitter"/>
                <a:cs typeface="Bitter"/>
                <a:sym typeface="Bitter"/>
              </a:rPr>
              <a:t>Central World, etc.</a:t>
            </a:r>
          </a:p>
        </p:txBody>
      </p:sp>
      <p:sp>
        <p:nvSpPr>
          <p:cNvPr id="8" name="TextBox 8"/>
          <p:cNvSpPr txBox="1"/>
          <p:nvPr/>
        </p:nvSpPr>
        <p:spPr>
          <a:xfrm>
            <a:off x="988666" y="9001277"/>
            <a:ext cx="16310667" cy="323215"/>
          </a:xfrm>
          <a:prstGeom prst="rect">
            <a:avLst/>
          </a:prstGeom>
        </p:spPr>
        <p:txBody>
          <a:bodyPr lIns="0" tIns="0" rIns="0" bIns="0" rtlCol="0" anchor="t">
            <a:spAutoFit/>
          </a:bodyPr>
          <a:lstStyle/>
          <a:p>
            <a:pPr algn="l">
              <a:lnSpc>
                <a:spcPts val="2720"/>
              </a:lnSpc>
            </a:pPr>
            <a:r>
              <a:rPr lang="en-US" sz="1700">
                <a:solidFill>
                  <a:srgbClr val="000000"/>
                </a:solidFill>
                <a:latin typeface="Bitter"/>
                <a:ea typeface="Bitter"/>
                <a:cs typeface="Bitter"/>
                <a:sym typeface="Bitter"/>
              </a:rPr>
              <a:t>Photo credit: Tripadvisor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4" name="Freeform 4"/>
          <p:cNvSpPr/>
          <p:nvPr/>
        </p:nvSpPr>
        <p:spPr>
          <a:xfrm>
            <a:off x="7396707" y="2462655"/>
            <a:ext cx="9327460" cy="6226079"/>
          </a:xfrm>
          <a:custGeom>
            <a:avLst/>
            <a:gdLst/>
            <a:ahLst/>
            <a:cxnLst/>
            <a:rect l="l" t="t" r="r" b="b"/>
            <a:pathLst>
              <a:path w="9327460" h="6226079">
                <a:moveTo>
                  <a:pt x="0" y="0"/>
                </a:moveTo>
                <a:lnTo>
                  <a:pt x="9327460" y="0"/>
                </a:lnTo>
                <a:lnTo>
                  <a:pt x="9327460" y="6226079"/>
                </a:lnTo>
                <a:lnTo>
                  <a:pt x="0" y="6226079"/>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5" name="TextBox 5"/>
          <p:cNvSpPr txBox="1"/>
          <p:nvPr/>
        </p:nvSpPr>
        <p:spPr>
          <a:xfrm>
            <a:off x="988666" y="833885"/>
            <a:ext cx="11071771" cy="869113"/>
          </a:xfrm>
          <a:prstGeom prst="rect">
            <a:avLst/>
          </a:prstGeom>
        </p:spPr>
        <p:txBody>
          <a:bodyPr lIns="0" tIns="0" rIns="0" bIns="0" rtlCol="0" anchor="t">
            <a:spAutoFit/>
          </a:bodyPr>
          <a:lstStyle/>
          <a:p>
            <a:pPr algn="l">
              <a:lnSpc>
                <a:spcPts val="6559"/>
              </a:lnSpc>
            </a:pPr>
            <a:r>
              <a:rPr lang="en-US" sz="5199" b="1">
                <a:solidFill>
                  <a:srgbClr val="253A7E"/>
                </a:solidFill>
                <a:latin typeface="Bitter Bold"/>
                <a:ea typeface="Bitter Bold"/>
                <a:cs typeface="Bitter Bold"/>
                <a:sym typeface="Bitter Bold"/>
              </a:rPr>
              <a:t>Bangkok's Shopping Destinations</a:t>
            </a:r>
          </a:p>
        </p:txBody>
      </p:sp>
      <p:sp>
        <p:nvSpPr>
          <p:cNvPr id="6" name="TextBox 6"/>
          <p:cNvSpPr txBox="1"/>
          <p:nvPr/>
        </p:nvSpPr>
        <p:spPr>
          <a:xfrm>
            <a:off x="2019783" y="3650379"/>
            <a:ext cx="4104829" cy="575184"/>
          </a:xfrm>
          <a:prstGeom prst="rect">
            <a:avLst/>
          </a:prstGeom>
        </p:spPr>
        <p:txBody>
          <a:bodyPr lIns="0" tIns="0" rIns="0" bIns="0" rtlCol="0" anchor="t">
            <a:spAutoFit/>
          </a:bodyPr>
          <a:lstStyle/>
          <a:p>
            <a:pPr algn="ctr">
              <a:lnSpc>
                <a:spcPts val="4358"/>
              </a:lnSpc>
            </a:pPr>
            <a:r>
              <a:rPr lang="en-US" sz="3500" b="1">
                <a:solidFill>
                  <a:srgbClr val="000000"/>
                </a:solidFill>
                <a:latin typeface="Bitter Bold"/>
                <a:ea typeface="Bitter Bold"/>
                <a:cs typeface="Bitter Bold"/>
                <a:sym typeface="Bitter Bold"/>
              </a:rPr>
              <a:t>Chatuchak Market</a:t>
            </a:r>
          </a:p>
        </p:txBody>
      </p:sp>
      <p:sp>
        <p:nvSpPr>
          <p:cNvPr id="7" name="TextBox 7"/>
          <p:cNvSpPr txBox="1"/>
          <p:nvPr/>
        </p:nvSpPr>
        <p:spPr>
          <a:xfrm>
            <a:off x="1471425" y="4429043"/>
            <a:ext cx="5201545" cy="2198053"/>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Thailand's biggest market with over </a:t>
            </a:r>
            <a:r>
              <a:rPr lang="en-US" sz="2199" b="1">
                <a:solidFill>
                  <a:srgbClr val="000000"/>
                </a:solidFill>
                <a:latin typeface="Bitter Bold"/>
                <a:ea typeface="Bitter Bold"/>
                <a:cs typeface="Bitter Bold"/>
                <a:sym typeface="Bitter Bold"/>
              </a:rPr>
              <a:t>200,000 visitors</a:t>
            </a:r>
            <a:r>
              <a:rPr lang="en-US" sz="2199">
                <a:solidFill>
                  <a:srgbClr val="000000"/>
                </a:solidFill>
                <a:latin typeface="Bitter"/>
                <a:ea typeface="Bitter"/>
                <a:cs typeface="Bitter"/>
                <a:sym typeface="Bitter"/>
              </a:rPr>
              <a:t> every weekend. It offers diverse goods, selling anything from antiques, furniture, cosmetics, clothing to pets and plants.</a:t>
            </a:r>
          </a:p>
        </p:txBody>
      </p:sp>
      <p:sp>
        <p:nvSpPr>
          <p:cNvPr id="8" name="TextBox 8"/>
          <p:cNvSpPr txBox="1"/>
          <p:nvPr/>
        </p:nvSpPr>
        <p:spPr>
          <a:xfrm>
            <a:off x="988666" y="9001277"/>
            <a:ext cx="16310667" cy="323215"/>
          </a:xfrm>
          <a:prstGeom prst="rect">
            <a:avLst/>
          </a:prstGeom>
        </p:spPr>
        <p:txBody>
          <a:bodyPr lIns="0" tIns="0" rIns="0" bIns="0" rtlCol="0" anchor="t">
            <a:spAutoFit/>
          </a:bodyPr>
          <a:lstStyle/>
          <a:p>
            <a:pPr algn="l">
              <a:lnSpc>
                <a:spcPts val="2720"/>
              </a:lnSpc>
            </a:pPr>
            <a:r>
              <a:rPr lang="en-US" sz="1700">
                <a:solidFill>
                  <a:srgbClr val="000000"/>
                </a:solidFill>
                <a:latin typeface="Bitter"/>
                <a:ea typeface="Bitter"/>
                <a:cs typeface="Bitter"/>
                <a:sym typeface="Bitter"/>
              </a:rPr>
              <a:t>Photo credit: Time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4" name="Freeform 4"/>
          <p:cNvSpPr/>
          <p:nvPr/>
        </p:nvSpPr>
        <p:spPr>
          <a:xfrm>
            <a:off x="1378072" y="2217582"/>
            <a:ext cx="9498932" cy="6335787"/>
          </a:xfrm>
          <a:custGeom>
            <a:avLst/>
            <a:gdLst/>
            <a:ahLst/>
            <a:cxnLst/>
            <a:rect l="l" t="t" r="r" b="b"/>
            <a:pathLst>
              <a:path w="9498932" h="6335787">
                <a:moveTo>
                  <a:pt x="0" y="0"/>
                </a:moveTo>
                <a:lnTo>
                  <a:pt x="9498931" y="0"/>
                </a:lnTo>
                <a:lnTo>
                  <a:pt x="9498931" y="6335787"/>
                </a:lnTo>
                <a:lnTo>
                  <a:pt x="0" y="6335787"/>
                </a:lnTo>
                <a:lnTo>
                  <a:pt x="0" y="0"/>
                </a:lnTo>
                <a:close/>
              </a:path>
            </a:pathLst>
          </a:custGeom>
          <a:blipFill>
            <a:blip r:embed="rId4"/>
            <a:stretch>
              <a:fillRect/>
            </a:stretch>
          </a:blipFill>
        </p:spPr>
      </p:sp>
      <p:sp>
        <p:nvSpPr>
          <p:cNvPr id="5" name="TextBox 5"/>
          <p:cNvSpPr txBox="1"/>
          <p:nvPr/>
        </p:nvSpPr>
        <p:spPr>
          <a:xfrm>
            <a:off x="988666" y="910085"/>
            <a:ext cx="11071771" cy="869113"/>
          </a:xfrm>
          <a:prstGeom prst="rect">
            <a:avLst/>
          </a:prstGeom>
        </p:spPr>
        <p:txBody>
          <a:bodyPr lIns="0" tIns="0" rIns="0" bIns="0" rtlCol="0" anchor="t">
            <a:spAutoFit/>
          </a:bodyPr>
          <a:lstStyle/>
          <a:p>
            <a:pPr algn="l">
              <a:lnSpc>
                <a:spcPts val="6559"/>
              </a:lnSpc>
            </a:pPr>
            <a:r>
              <a:rPr lang="en-US" sz="5199" b="1">
                <a:solidFill>
                  <a:srgbClr val="253A7E"/>
                </a:solidFill>
                <a:latin typeface="Bitter Bold"/>
                <a:ea typeface="Bitter Bold"/>
                <a:cs typeface="Bitter Bold"/>
                <a:sym typeface="Bitter Bold"/>
              </a:rPr>
              <a:t>Bangkok's Shopping Destinations</a:t>
            </a:r>
          </a:p>
        </p:txBody>
      </p:sp>
      <p:sp>
        <p:nvSpPr>
          <p:cNvPr id="6" name="TextBox 6"/>
          <p:cNvSpPr txBox="1"/>
          <p:nvPr/>
        </p:nvSpPr>
        <p:spPr>
          <a:xfrm>
            <a:off x="11582925" y="3796668"/>
            <a:ext cx="5201545" cy="1161035"/>
          </a:xfrm>
          <a:prstGeom prst="rect">
            <a:avLst/>
          </a:prstGeom>
        </p:spPr>
        <p:txBody>
          <a:bodyPr lIns="0" tIns="0" rIns="0" bIns="0" rtlCol="0" anchor="t">
            <a:spAutoFit/>
          </a:bodyPr>
          <a:lstStyle/>
          <a:p>
            <a:pPr algn="ctr">
              <a:lnSpc>
                <a:spcPts val="4357"/>
              </a:lnSpc>
            </a:pPr>
            <a:r>
              <a:rPr lang="en-US" sz="3500" b="1">
                <a:solidFill>
                  <a:srgbClr val="000000"/>
                </a:solidFill>
                <a:latin typeface="Bitter Bold"/>
                <a:ea typeface="Bitter Bold"/>
                <a:cs typeface="Bitter Bold"/>
                <a:sym typeface="Bitter Bold"/>
              </a:rPr>
              <a:t>Khlong Lat Mayom</a:t>
            </a:r>
          </a:p>
          <a:p>
            <a:pPr algn="ctr">
              <a:lnSpc>
                <a:spcPts val="4358"/>
              </a:lnSpc>
            </a:pPr>
            <a:r>
              <a:rPr lang="en-US" sz="3500" b="1">
                <a:solidFill>
                  <a:srgbClr val="000000"/>
                </a:solidFill>
                <a:latin typeface="Bitter Bold"/>
                <a:ea typeface="Bitter Bold"/>
                <a:cs typeface="Bitter Bold"/>
                <a:sym typeface="Bitter Bold"/>
              </a:rPr>
              <a:t>Floating Market</a:t>
            </a:r>
          </a:p>
        </p:txBody>
      </p:sp>
      <p:sp>
        <p:nvSpPr>
          <p:cNvPr id="7" name="TextBox 7"/>
          <p:cNvSpPr txBox="1"/>
          <p:nvPr/>
        </p:nvSpPr>
        <p:spPr>
          <a:xfrm>
            <a:off x="11582925" y="5076825"/>
            <a:ext cx="5201545" cy="1297940"/>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A traditional Thai floating market experience in Bangkok,</a:t>
            </a:r>
          </a:p>
          <a:p>
            <a:pPr algn="ctr">
              <a:lnSpc>
                <a:spcPts val="3519"/>
              </a:lnSpc>
            </a:pPr>
            <a:r>
              <a:rPr lang="en-US" sz="2199">
                <a:solidFill>
                  <a:srgbClr val="000000"/>
                </a:solidFill>
                <a:latin typeface="Bitter"/>
                <a:ea typeface="Bitter"/>
                <a:cs typeface="Bitter"/>
                <a:sym typeface="Bitter"/>
              </a:rPr>
              <a:t>offering local foods and goods.</a:t>
            </a:r>
          </a:p>
        </p:txBody>
      </p:sp>
      <p:sp>
        <p:nvSpPr>
          <p:cNvPr id="8" name="TextBox 8"/>
          <p:cNvSpPr txBox="1"/>
          <p:nvPr/>
        </p:nvSpPr>
        <p:spPr>
          <a:xfrm>
            <a:off x="988666" y="9001277"/>
            <a:ext cx="16310667" cy="323215"/>
          </a:xfrm>
          <a:prstGeom prst="rect">
            <a:avLst/>
          </a:prstGeom>
        </p:spPr>
        <p:txBody>
          <a:bodyPr lIns="0" tIns="0" rIns="0" bIns="0" rtlCol="0" anchor="t">
            <a:spAutoFit/>
          </a:bodyPr>
          <a:lstStyle/>
          <a:p>
            <a:pPr algn="l">
              <a:lnSpc>
                <a:spcPts val="2720"/>
              </a:lnSpc>
            </a:pPr>
            <a:r>
              <a:rPr lang="en-US" sz="1700">
                <a:solidFill>
                  <a:srgbClr val="000000"/>
                </a:solidFill>
                <a:latin typeface="Bitter"/>
                <a:ea typeface="Bitter"/>
                <a:cs typeface="Bitter"/>
                <a:sym typeface="Bitter"/>
              </a:rPr>
              <a:t>Photo credit: Tiqets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1028700" y="1801507"/>
            <a:ext cx="7464847"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Chinatown (Yaowarat)</a:t>
            </a:r>
          </a:p>
        </p:txBody>
      </p:sp>
      <p:grpSp>
        <p:nvGrpSpPr>
          <p:cNvPr id="7" name="Group 7"/>
          <p:cNvGrpSpPr/>
          <p:nvPr/>
        </p:nvGrpSpPr>
        <p:grpSpPr>
          <a:xfrm>
            <a:off x="819775" y="3316058"/>
            <a:ext cx="4021466" cy="2485457"/>
            <a:chOff x="0" y="0"/>
            <a:chExt cx="5080000" cy="3139681"/>
          </a:xfrm>
        </p:grpSpPr>
        <p:sp>
          <p:nvSpPr>
            <p:cNvPr id="8" name="Freeform 8" descr="preencoded.png"/>
            <p:cNvSpPr/>
            <p:nvPr/>
          </p:nvSpPr>
          <p:spPr>
            <a:xfrm>
              <a:off x="0" y="0"/>
              <a:ext cx="5080000" cy="3139694"/>
            </a:xfrm>
            <a:custGeom>
              <a:avLst/>
              <a:gdLst/>
              <a:ahLst/>
              <a:cxnLst/>
              <a:rect l="l" t="t" r="r" b="b"/>
              <a:pathLst>
                <a:path w="5080000" h="3139694">
                  <a:moveTo>
                    <a:pt x="0" y="0"/>
                  </a:moveTo>
                  <a:lnTo>
                    <a:pt x="5080000" y="0"/>
                  </a:lnTo>
                  <a:lnTo>
                    <a:pt x="5080000" y="3139694"/>
                  </a:lnTo>
                  <a:lnTo>
                    <a:pt x="0" y="3139694"/>
                  </a:lnTo>
                  <a:lnTo>
                    <a:pt x="0" y="0"/>
                  </a:lnTo>
                  <a:close/>
                </a:path>
              </a:pathLst>
            </a:custGeom>
            <a:blipFill>
              <a:blip r:embed="rId3" cstate="email">
                <a:extLst>
                  <a:ext uri="{28A0092B-C50C-407E-A947-70E740481C1C}">
                    <a14:useLocalDpi xmlns:a14="http://schemas.microsoft.com/office/drawing/2010/main"/>
                  </a:ext>
                </a:extLst>
              </a:blip>
              <a:stretch>
                <a:fillRect l="-44" r="-44"/>
              </a:stretch>
            </a:blipFill>
          </p:spPr>
        </p:sp>
      </p:grpSp>
      <p:sp>
        <p:nvSpPr>
          <p:cNvPr id="9" name="TextBox 9"/>
          <p:cNvSpPr txBox="1"/>
          <p:nvPr/>
        </p:nvSpPr>
        <p:spPr>
          <a:xfrm>
            <a:off x="1509696" y="6053753"/>
            <a:ext cx="2641625" cy="455672"/>
          </a:xfrm>
          <a:prstGeom prst="rect">
            <a:avLst/>
          </a:prstGeom>
        </p:spPr>
        <p:txBody>
          <a:bodyPr lIns="0" tIns="0" rIns="0" bIns="0" rtlCol="0" anchor="t">
            <a:spAutoFit/>
          </a:bodyPr>
          <a:lstStyle/>
          <a:p>
            <a:pPr algn="ctr">
              <a:lnSpc>
                <a:spcPts val="3424"/>
              </a:lnSpc>
            </a:pPr>
            <a:r>
              <a:rPr lang="en-US" sz="2750" b="1">
                <a:solidFill>
                  <a:srgbClr val="000000"/>
                </a:solidFill>
                <a:latin typeface="Bitter Bold"/>
                <a:ea typeface="Bitter Bold"/>
                <a:cs typeface="Bitter Bold"/>
                <a:sym typeface="Bitter Bold"/>
              </a:rPr>
              <a:t>Yaowarat Road</a:t>
            </a:r>
          </a:p>
        </p:txBody>
      </p:sp>
      <p:grpSp>
        <p:nvGrpSpPr>
          <p:cNvPr id="10" name="Group 10"/>
          <p:cNvGrpSpPr/>
          <p:nvPr/>
        </p:nvGrpSpPr>
        <p:grpSpPr>
          <a:xfrm>
            <a:off x="5012691" y="3316058"/>
            <a:ext cx="4064103" cy="2511708"/>
            <a:chOff x="0" y="0"/>
            <a:chExt cx="5080203" cy="3139681"/>
          </a:xfrm>
        </p:grpSpPr>
        <p:sp>
          <p:nvSpPr>
            <p:cNvPr id="11" name="Freeform 11" descr="preencoded.png"/>
            <p:cNvSpPr/>
            <p:nvPr/>
          </p:nvSpPr>
          <p:spPr>
            <a:xfrm>
              <a:off x="0" y="0"/>
              <a:ext cx="5080254" cy="3139694"/>
            </a:xfrm>
            <a:custGeom>
              <a:avLst/>
              <a:gdLst/>
              <a:ahLst/>
              <a:cxnLst/>
              <a:rect l="l" t="t" r="r" b="b"/>
              <a:pathLst>
                <a:path w="5080254" h="3139694">
                  <a:moveTo>
                    <a:pt x="0" y="0"/>
                  </a:moveTo>
                  <a:lnTo>
                    <a:pt x="5080254" y="0"/>
                  </a:lnTo>
                  <a:lnTo>
                    <a:pt x="5080254" y="3139694"/>
                  </a:lnTo>
                  <a:lnTo>
                    <a:pt x="0" y="3139694"/>
                  </a:lnTo>
                  <a:lnTo>
                    <a:pt x="0" y="0"/>
                  </a:lnTo>
                  <a:close/>
                </a:path>
              </a:pathLst>
            </a:custGeom>
            <a:blipFill>
              <a:blip r:embed="rId4" cstate="email">
                <a:extLst>
                  <a:ext uri="{28A0092B-C50C-407E-A947-70E740481C1C}">
                    <a14:useLocalDpi xmlns:a14="http://schemas.microsoft.com/office/drawing/2010/main"/>
                  </a:ext>
                </a:extLst>
              </a:blip>
              <a:stretch>
                <a:fillRect l="-42" r="-41"/>
              </a:stretch>
            </a:blipFill>
          </p:spPr>
        </p:sp>
      </p:grpSp>
      <p:sp>
        <p:nvSpPr>
          <p:cNvPr id="12" name="TextBox 12"/>
          <p:cNvSpPr txBox="1"/>
          <p:nvPr/>
        </p:nvSpPr>
        <p:spPr>
          <a:xfrm>
            <a:off x="5909705" y="6061660"/>
            <a:ext cx="2270075" cy="455672"/>
          </a:xfrm>
          <a:prstGeom prst="rect">
            <a:avLst/>
          </a:prstGeom>
        </p:spPr>
        <p:txBody>
          <a:bodyPr lIns="0" tIns="0" rIns="0" bIns="0" rtlCol="0" anchor="t">
            <a:spAutoFit/>
          </a:bodyPr>
          <a:lstStyle/>
          <a:p>
            <a:pPr algn="ctr">
              <a:lnSpc>
                <a:spcPts val="3424"/>
              </a:lnSpc>
            </a:pPr>
            <a:r>
              <a:rPr lang="en-US" sz="2750" b="1">
                <a:solidFill>
                  <a:srgbClr val="000000"/>
                </a:solidFill>
                <a:latin typeface="Bitter Bold"/>
                <a:ea typeface="Bitter Bold"/>
                <a:cs typeface="Bitter Bold"/>
                <a:sym typeface="Bitter Bold"/>
              </a:rPr>
              <a:t>Dragon Gate </a:t>
            </a:r>
          </a:p>
        </p:txBody>
      </p:sp>
      <p:grpSp>
        <p:nvGrpSpPr>
          <p:cNvPr id="13" name="Group 13"/>
          <p:cNvGrpSpPr/>
          <p:nvPr/>
        </p:nvGrpSpPr>
        <p:grpSpPr>
          <a:xfrm>
            <a:off x="9250785" y="3316058"/>
            <a:ext cx="4023722" cy="2486752"/>
            <a:chOff x="0" y="0"/>
            <a:chExt cx="5080203" cy="3139681"/>
          </a:xfrm>
        </p:grpSpPr>
        <p:sp>
          <p:nvSpPr>
            <p:cNvPr id="14" name="Freeform 14" descr="preencoded.png"/>
            <p:cNvSpPr/>
            <p:nvPr/>
          </p:nvSpPr>
          <p:spPr>
            <a:xfrm>
              <a:off x="0" y="0"/>
              <a:ext cx="5080254" cy="3139694"/>
            </a:xfrm>
            <a:custGeom>
              <a:avLst/>
              <a:gdLst/>
              <a:ahLst/>
              <a:cxnLst/>
              <a:rect l="l" t="t" r="r" b="b"/>
              <a:pathLst>
                <a:path w="5080254" h="3139694">
                  <a:moveTo>
                    <a:pt x="0" y="0"/>
                  </a:moveTo>
                  <a:lnTo>
                    <a:pt x="5080254" y="0"/>
                  </a:lnTo>
                  <a:lnTo>
                    <a:pt x="5080254" y="3139694"/>
                  </a:lnTo>
                  <a:lnTo>
                    <a:pt x="0" y="3139694"/>
                  </a:lnTo>
                  <a:lnTo>
                    <a:pt x="0" y="0"/>
                  </a:lnTo>
                  <a:close/>
                </a:path>
              </a:pathLst>
            </a:custGeom>
            <a:blipFill>
              <a:blip r:embed="rId5" cstate="email">
                <a:extLst>
                  <a:ext uri="{28A0092B-C50C-407E-A947-70E740481C1C}">
                    <a14:useLocalDpi xmlns:a14="http://schemas.microsoft.com/office/drawing/2010/main"/>
                  </a:ext>
                </a:extLst>
              </a:blip>
              <a:stretch>
                <a:fillRect l="-42" r="-41"/>
              </a:stretch>
            </a:blipFill>
          </p:spPr>
        </p:sp>
      </p:grpSp>
      <p:sp>
        <p:nvSpPr>
          <p:cNvPr id="15" name="TextBox 15"/>
          <p:cNvSpPr txBox="1"/>
          <p:nvPr/>
        </p:nvSpPr>
        <p:spPr>
          <a:xfrm>
            <a:off x="9357570" y="6061660"/>
            <a:ext cx="3810152" cy="908110"/>
          </a:xfrm>
          <a:prstGeom prst="rect">
            <a:avLst/>
          </a:prstGeom>
        </p:spPr>
        <p:txBody>
          <a:bodyPr lIns="0" tIns="0" rIns="0" bIns="0" rtlCol="0" anchor="t">
            <a:spAutoFit/>
          </a:bodyPr>
          <a:lstStyle/>
          <a:p>
            <a:pPr algn="ctr">
              <a:lnSpc>
                <a:spcPts val="3424"/>
              </a:lnSpc>
            </a:pPr>
            <a:r>
              <a:rPr lang="en-US" sz="2750" b="1">
                <a:solidFill>
                  <a:srgbClr val="000000"/>
                </a:solidFill>
                <a:latin typeface="Bitter Bold"/>
                <a:ea typeface="Bitter Bold"/>
                <a:cs typeface="Bitter Bold"/>
                <a:sym typeface="Bitter Bold"/>
              </a:rPr>
              <a:t>The Golden Buddha at Wat Traimitr</a:t>
            </a:r>
          </a:p>
        </p:txBody>
      </p:sp>
      <p:grpSp>
        <p:nvGrpSpPr>
          <p:cNvPr id="16" name="Group 16"/>
          <p:cNvGrpSpPr/>
          <p:nvPr/>
        </p:nvGrpSpPr>
        <p:grpSpPr>
          <a:xfrm>
            <a:off x="13445957" y="3316058"/>
            <a:ext cx="4021626" cy="2485457"/>
            <a:chOff x="0" y="0"/>
            <a:chExt cx="5080203" cy="3139681"/>
          </a:xfrm>
        </p:grpSpPr>
        <p:sp>
          <p:nvSpPr>
            <p:cNvPr id="17" name="Freeform 17" descr="preencoded.png"/>
            <p:cNvSpPr/>
            <p:nvPr/>
          </p:nvSpPr>
          <p:spPr>
            <a:xfrm>
              <a:off x="0" y="0"/>
              <a:ext cx="5080254" cy="3139694"/>
            </a:xfrm>
            <a:custGeom>
              <a:avLst/>
              <a:gdLst/>
              <a:ahLst/>
              <a:cxnLst/>
              <a:rect l="l" t="t" r="r" b="b"/>
              <a:pathLst>
                <a:path w="5080254" h="3139694">
                  <a:moveTo>
                    <a:pt x="0" y="0"/>
                  </a:moveTo>
                  <a:lnTo>
                    <a:pt x="5080254" y="0"/>
                  </a:lnTo>
                  <a:lnTo>
                    <a:pt x="5080254" y="3139694"/>
                  </a:lnTo>
                  <a:lnTo>
                    <a:pt x="0" y="3139694"/>
                  </a:lnTo>
                  <a:lnTo>
                    <a:pt x="0" y="0"/>
                  </a:lnTo>
                  <a:close/>
                </a:path>
              </a:pathLst>
            </a:custGeom>
            <a:blipFill>
              <a:blip r:embed="rId6" cstate="email">
                <a:extLst>
                  <a:ext uri="{28A0092B-C50C-407E-A947-70E740481C1C}">
                    <a14:useLocalDpi xmlns:a14="http://schemas.microsoft.com/office/drawing/2010/main"/>
                  </a:ext>
                </a:extLst>
              </a:blip>
              <a:stretch>
                <a:fillRect l="-42" r="-41"/>
              </a:stretch>
            </a:blipFill>
          </p:spPr>
        </p:sp>
      </p:grpSp>
      <p:sp>
        <p:nvSpPr>
          <p:cNvPr id="18" name="TextBox 18"/>
          <p:cNvSpPr txBox="1"/>
          <p:nvPr/>
        </p:nvSpPr>
        <p:spPr>
          <a:xfrm>
            <a:off x="13977232" y="6069568"/>
            <a:ext cx="2959075" cy="455672"/>
          </a:xfrm>
          <a:prstGeom prst="rect">
            <a:avLst/>
          </a:prstGeom>
        </p:spPr>
        <p:txBody>
          <a:bodyPr lIns="0" tIns="0" rIns="0" bIns="0" rtlCol="0" anchor="t">
            <a:spAutoFit/>
          </a:bodyPr>
          <a:lstStyle/>
          <a:p>
            <a:pPr algn="l">
              <a:lnSpc>
                <a:spcPts val="3424"/>
              </a:lnSpc>
            </a:pPr>
            <a:r>
              <a:rPr lang="en-US" sz="2750" b="1">
                <a:solidFill>
                  <a:srgbClr val="000000"/>
                </a:solidFill>
                <a:latin typeface="Bitter Bold"/>
                <a:ea typeface="Bitter Bold"/>
                <a:cs typeface="Bitter Bold"/>
                <a:sym typeface="Bitter Bold"/>
              </a:rPr>
              <a:t>Wat Leng Noei Yi</a:t>
            </a:r>
          </a:p>
        </p:txBody>
      </p:sp>
      <p:sp>
        <p:nvSpPr>
          <p:cNvPr id="19" name="TextBox 19"/>
          <p:cNvSpPr txBox="1"/>
          <p:nvPr/>
        </p:nvSpPr>
        <p:spPr>
          <a:xfrm>
            <a:off x="1028700" y="8505856"/>
            <a:ext cx="16303523" cy="317046"/>
          </a:xfrm>
          <a:prstGeom prst="rect">
            <a:avLst/>
          </a:prstGeom>
        </p:spPr>
        <p:txBody>
          <a:bodyPr lIns="0" tIns="0" rIns="0" bIns="0" rtlCol="0" anchor="t">
            <a:spAutoFit/>
          </a:bodyPr>
          <a:lstStyle/>
          <a:p>
            <a:pPr algn="l">
              <a:lnSpc>
                <a:spcPts val="2768"/>
              </a:lnSpc>
            </a:pPr>
            <a:r>
              <a:rPr lang="en-US" sz="1700">
                <a:solidFill>
                  <a:srgbClr val="000000"/>
                </a:solidFill>
                <a:latin typeface="Bitter"/>
                <a:ea typeface="Bitter"/>
                <a:cs typeface="Bitter"/>
                <a:sym typeface="Bitter"/>
              </a:rPr>
              <a:t>Photo credit: Bangkok Tuk Tuk Tour, HLP VirtualTour, Thaipost, Shutterstock</a:t>
            </a:r>
          </a:p>
        </p:txBody>
      </p:sp>
      <p:grpSp>
        <p:nvGrpSpPr>
          <p:cNvPr id="20" name="Group 20"/>
          <p:cNvGrpSpPr/>
          <p:nvPr/>
        </p:nvGrpSpPr>
        <p:grpSpPr>
          <a:xfrm>
            <a:off x="17036948" y="285750"/>
            <a:ext cx="965302" cy="752323"/>
            <a:chOff x="0" y="0"/>
            <a:chExt cx="1287069" cy="1003097"/>
          </a:xfrm>
        </p:grpSpPr>
        <p:sp>
          <p:nvSpPr>
            <p:cNvPr id="21" name="Freeform 2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23030" y="696668"/>
            <a:ext cx="10310366" cy="871614"/>
          </a:xfrm>
          <a:prstGeom prst="rect">
            <a:avLst/>
          </a:prstGeom>
        </p:spPr>
        <p:txBody>
          <a:bodyPr lIns="0" tIns="0" rIns="0" bIns="0" rtlCol="0" anchor="t">
            <a:spAutoFit/>
          </a:bodyPr>
          <a:lstStyle/>
          <a:p>
            <a:pPr algn="l">
              <a:lnSpc>
                <a:spcPts val="6539"/>
              </a:lnSpc>
            </a:pPr>
            <a:r>
              <a:rPr lang="en-US" sz="5199" b="1">
                <a:solidFill>
                  <a:srgbClr val="253A7E"/>
                </a:solidFill>
                <a:latin typeface="Bitter Bold"/>
                <a:ea typeface="Bitter Bold"/>
                <a:cs typeface="Bitter Bold"/>
                <a:sym typeface="Bitter Bold"/>
              </a:rPr>
              <a:t>Bangkok's Mass Transit System</a:t>
            </a:r>
          </a:p>
        </p:txBody>
      </p:sp>
      <p:grpSp>
        <p:nvGrpSpPr>
          <p:cNvPr id="7" name="Group 7"/>
          <p:cNvGrpSpPr/>
          <p:nvPr/>
        </p:nvGrpSpPr>
        <p:grpSpPr>
          <a:xfrm>
            <a:off x="923030" y="2119119"/>
            <a:ext cx="3627834" cy="2418455"/>
            <a:chOff x="0" y="0"/>
            <a:chExt cx="4837112" cy="3224606"/>
          </a:xfrm>
        </p:grpSpPr>
        <p:sp>
          <p:nvSpPr>
            <p:cNvPr id="8" name="Freeform 8" descr="preencoded.png"/>
            <p:cNvSpPr/>
            <p:nvPr/>
          </p:nvSpPr>
          <p:spPr>
            <a:xfrm>
              <a:off x="0" y="0"/>
              <a:ext cx="4837176" cy="3224657"/>
            </a:xfrm>
            <a:custGeom>
              <a:avLst/>
              <a:gdLst/>
              <a:ahLst/>
              <a:cxnLst/>
              <a:rect l="l" t="t" r="r" b="b"/>
              <a:pathLst>
                <a:path w="4837176" h="3224657">
                  <a:moveTo>
                    <a:pt x="190500" y="0"/>
                  </a:moveTo>
                  <a:lnTo>
                    <a:pt x="4646676" y="0"/>
                  </a:lnTo>
                  <a:cubicBezTo>
                    <a:pt x="4751886" y="0"/>
                    <a:pt x="4837176" y="85290"/>
                    <a:pt x="4837176" y="190500"/>
                  </a:cubicBezTo>
                  <a:lnTo>
                    <a:pt x="4837176" y="3034157"/>
                  </a:lnTo>
                  <a:cubicBezTo>
                    <a:pt x="4837176" y="3084681"/>
                    <a:pt x="4817106" y="3133135"/>
                    <a:pt x="4781380" y="3168861"/>
                  </a:cubicBezTo>
                  <a:cubicBezTo>
                    <a:pt x="4745654" y="3204587"/>
                    <a:pt x="4697200" y="3224657"/>
                    <a:pt x="4646676" y="3224657"/>
                  </a:cubicBezTo>
                  <a:lnTo>
                    <a:pt x="190500" y="3224657"/>
                  </a:lnTo>
                  <a:cubicBezTo>
                    <a:pt x="139976" y="3224657"/>
                    <a:pt x="91522" y="3204587"/>
                    <a:pt x="55796" y="3168861"/>
                  </a:cubicBezTo>
                  <a:cubicBezTo>
                    <a:pt x="20070" y="3133135"/>
                    <a:pt x="0" y="3084681"/>
                    <a:pt x="0" y="3034157"/>
                  </a:cubicBezTo>
                  <a:lnTo>
                    <a:pt x="0" y="190500"/>
                  </a:lnTo>
                  <a:cubicBezTo>
                    <a:pt x="0" y="85290"/>
                    <a:pt x="85290" y="0"/>
                    <a:pt x="190500" y="0"/>
                  </a:cubicBezTo>
                  <a:close/>
                </a:path>
              </a:pathLst>
            </a:custGeom>
            <a:blipFill>
              <a:blip r:embed="rId3" cstate="email">
                <a:extLst>
                  <a:ext uri="{28A0092B-C50C-407E-A947-70E740481C1C}">
                    <a14:useLocalDpi xmlns:a14="http://schemas.microsoft.com/office/drawing/2010/main"/>
                  </a:ext>
                </a:extLst>
              </a:blip>
              <a:stretch>
                <a:fillRect r="1"/>
              </a:stretch>
            </a:blipFill>
          </p:spPr>
        </p:sp>
      </p:grpSp>
      <p:sp>
        <p:nvSpPr>
          <p:cNvPr id="9" name="TextBox 9"/>
          <p:cNvSpPr txBox="1"/>
          <p:nvPr/>
        </p:nvSpPr>
        <p:spPr>
          <a:xfrm>
            <a:off x="1473359" y="4824666"/>
            <a:ext cx="2527176" cy="498475"/>
          </a:xfrm>
          <a:prstGeom prst="rect">
            <a:avLst/>
          </a:prstGeom>
        </p:spPr>
        <p:txBody>
          <a:bodyPr lIns="0" tIns="0" rIns="0" bIns="0" rtlCol="0" anchor="t">
            <a:spAutoFit/>
          </a:bodyPr>
          <a:lstStyle/>
          <a:p>
            <a:pPr algn="ctr">
              <a:lnSpc>
                <a:spcPts val="3875"/>
              </a:lnSpc>
            </a:pPr>
            <a:r>
              <a:rPr lang="en-US" sz="3062" b="1">
                <a:solidFill>
                  <a:srgbClr val="000000"/>
                </a:solidFill>
                <a:latin typeface="Bitter Bold"/>
                <a:ea typeface="Bitter Bold"/>
                <a:cs typeface="Bitter Bold"/>
                <a:sym typeface="Bitter Bold"/>
              </a:rPr>
              <a:t>BTS Skytrain</a:t>
            </a:r>
          </a:p>
        </p:txBody>
      </p:sp>
      <p:sp>
        <p:nvSpPr>
          <p:cNvPr id="10" name="TextBox 10"/>
          <p:cNvSpPr txBox="1"/>
          <p:nvPr/>
        </p:nvSpPr>
        <p:spPr>
          <a:xfrm>
            <a:off x="923030" y="5455495"/>
            <a:ext cx="3627834" cy="2493963"/>
          </a:xfrm>
          <a:prstGeom prst="rect">
            <a:avLst/>
          </a:prstGeom>
        </p:spPr>
        <p:txBody>
          <a:bodyPr lIns="0" tIns="0" rIns="0" bIns="0" rtlCol="0" anchor="t">
            <a:spAutoFit/>
          </a:bodyPr>
          <a:lstStyle/>
          <a:p>
            <a:pPr algn="ctr">
              <a:lnSpc>
                <a:spcPts val="3312"/>
              </a:lnSpc>
            </a:pPr>
            <a:r>
              <a:rPr lang="en-US" sz="2062">
                <a:solidFill>
                  <a:srgbClr val="000000"/>
                </a:solidFill>
                <a:latin typeface="Bitter"/>
                <a:ea typeface="Bitter"/>
                <a:cs typeface="Bitter"/>
                <a:sym typeface="Bitter"/>
              </a:rPr>
              <a:t>An elevated rail system</a:t>
            </a:r>
          </a:p>
          <a:p>
            <a:pPr algn="ctr">
              <a:lnSpc>
                <a:spcPts val="3312"/>
              </a:lnSpc>
            </a:pPr>
            <a:r>
              <a:rPr lang="en-US" sz="2062">
                <a:solidFill>
                  <a:srgbClr val="000000"/>
                </a:solidFill>
                <a:latin typeface="Bitter"/>
                <a:ea typeface="Bitter"/>
                <a:cs typeface="Bitter"/>
                <a:sym typeface="Bitter"/>
              </a:rPr>
              <a:t>with two main lines—the Sukhumvit Line and the Silom Line—providing a convenient way to navigate the city's central areas.</a:t>
            </a:r>
          </a:p>
        </p:txBody>
      </p:sp>
      <p:grpSp>
        <p:nvGrpSpPr>
          <p:cNvPr id="11" name="Group 11"/>
          <p:cNvGrpSpPr/>
          <p:nvPr/>
        </p:nvGrpSpPr>
        <p:grpSpPr>
          <a:xfrm>
            <a:off x="5203927" y="2119119"/>
            <a:ext cx="3627834" cy="2416969"/>
            <a:chOff x="0" y="0"/>
            <a:chExt cx="4837112" cy="3222625"/>
          </a:xfrm>
        </p:grpSpPr>
        <p:sp>
          <p:nvSpPr>
            <p:cNvPr id="12" name="Freeform 12" descr="preencoded.png"/>
            <p:cNvSpPr/>
            <p:nvPr/>
          </p:nvSpPr>
          <p:spPr>
            <a:xfrm>
              <a:off x="0" y="0"/>
              <a:ext cx="4837176" cy="3222625"/>
            </a:xfrm>
            <a:custGeom>
              <a:avLst/>
              <a:gdLst/>
              <a:ahLst/>
              <a:cxnLst/>
              <a:rect l="l" t="t" r="r" b="b"/>
              <a:pathLst>
                <a:path w="4837176" h="3222625">
                  <a:moveTo>
                    <a:pt x="190500" y="0"/>
                  </a:moveTo>
                  <a:lnTo>
                    <a:pt x="4646676" y="0"/>
                  </a:lnTo>
                  <a:cubicBezTo>
                    <a:pt x="4751886" y="0"/>
                    <a:pt x="4837176" y="85290"/>
                    <a:pt x="4837176" y="190500"/>
                  </a:cubicBezTo>
                  <a:lnTo>
                    <a:pt x="4837176" y="3032125"/>
                  </a:lnTo>
                  <a:cubicBezTo>
                    <a:pt x="4837176" y="3082649"/>
                    <a:pt x="4817106" y="3131103"/>
                    <a:pt x="4781380" y="3166829"/>
                  </a:cubicBezTo>
                  <a:cubicBezTo>
                    <a:pt x="4745654" y="3202555"/>
                    <a:pt x="4697200" y="3222625"/>
                    <a:pt x="4646676" y="3222625"/>
                  </a:cubicBezTo>
                  <a:lnTo>
                    <a:pt x="190500" y="3222625"/>
                  </a:lnTo>
                  <a:cubicBezTo>
                    <a:pt x="85290" y="3222625"/>
                    <a:pt x="0" y="3137335"/>
                    <a:pt x="0" y="3032125"/>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t="-32" r="1" b="-33"/>
              </a:stretch>
            </a:blipFill>
          </p:spPr>
        </p:sp>
      </p:grpSp>
      <p:sp>
        <p:nvSpPr>
          <p:cNvPr id="13" name="TextBox 13"/>
          <p:cNvSpPr txBox="1"/>
          <p:nvPr/>
        </p:nvSpPr>
        <p:spPr>
          <a:xfrm>
            <a:off x="6598409" y="4823171"/>
            <a:ext cx="838870" cy="498475"/>
          </a:xfrm>
          <a:prstGeom prst="rect">
            <a:avLst/>
          </a:prstGeom>
        </p:spPr>
        <p:txBody>
          <a:bodyPr lIns="0" tIns="0" rIns="0" bIns="0" rtlCol="0" anchor="t">
            <a:spAutoFit/>
          </a:bodyPr>
          <a:lstStyle/>
          <a:p>
            <a:pPr algn="ctr">
              <a:lnSpc>
                <a:spcPts val="3875"/>
              </a:lnSpc>
            </a:pPr>
            <a:r>
              <a:rPr lang="en-US" sz="3062" b="1">
                <a:solidFill>
                  <a:srgbClr val="000000"/>
                </a:solidFill>
                <a:latin typeface="Bitter Bold"/>
                <a:ea typeface="Bitter Bold"/>
                <a:cs typeface="Bitter Bold"/>
                <a:sym typeface="Bitter Bold"/>
              </a:rPr>
              <a:t>MRT</a:t>
            </a:r>
          </a:p>
        </p:txBody>
      </p:sp>
      <p:sp>
        <p:nvSpPr>
          <p:cNvPr id="14" name="TextBox 14"/>
          <p:cNvSpPr txBox="1"/>
          <p:nvPr/>
        </p:nvSpPr>
        <p:spPr>
          <a:xfrm>
            <a:off x="5203927" y="5454009"/>
            <a:ext cx="3627834" cy="1236663"/>
          </a:xfrm>
          <a:prstGeom prst="rect">
            <a:avLst/>
          </a:prstGeom>
        </p:spPr>
        <p:txBody>
          <a:bodyPr lIns="0" tIns="0" rIns="0" bIns="0" rtlCol="0" anchor="t">
            <a:spAutoFit/>
          </a:bodyPr>
          <a:lstStyle/>
          <a:p>
            <a:pPr algn="ctr">
              <a:lnSpc>
                <a:spcPts val="3312"/>
              </a:lnSpc>
            </a:pPr>
            <a:r>
              <a:rPr lang="en-US" sz="2062">
                <a:solidFill>
                  <a:srgbClr val="000000"/>
                </a:solidFill>
                <a:latin typeface="Bitter"/>
                <a:ea typeface="Bitter"/>
                <a:cs typeface="Bitter"/>
                <a:sym typeface="Bitter"/>
              </a:rPr>
              <a:t>The metro system that connects key districts</a:t>
            </a:r>
          </a:p>
          <a:p>
            <a:pPr algn="ctr">
              <a:lnSpc>
                <a:spcPts val="3312"/>
              </a:lnSpc>
            </a:pPr>
            <a:r>
              <a:rPr lang="en-US" sz="2062">
                <a:solidFill>
                  <a:srgbClr val="000000"/>
                </a:solidFill>
                <a:latin typeface="Bitter"/>
                <a:ea typeface="Bitter"/>
                <a:cs typeface="Bitter"/>
                <a:sym typeface="Bitter"/>
              </a:rPr>
              <a:t>and suburban areas.</a:t>
            </a:r>
          </a:p>
        </p:txBody>
      </p:sp>
      <p:grpSp>
        <p:nvGrpSpPr>
          <p:cNvPr id="15" name="Group 15"/>
          <p:cNvGrpSpPr/>
          <p:nvPr/>
        </p:nvGrpSpPr>
        <p:grpSpPr>
          <a:xfrm>
            <a:off x="9484814" y="2119119"/>
            <a:ext cx="3627834" cy="2419645"/>
            <a:chOff x="0" y="0"/>
            <a:chExt cx="4837112" cy="3226194"/>
          </a:xfrm>
        </p:grpSpPr>
        <p:sp>
          <p:nvSpPr>
            <p:cNvPr id="16" name="Freeform 16" descr="preencoded.png"/>
            <p:cNvSpPr/>
            <p:nvPr/>
          </p:nvSpPr>
          <p:spPr>
            <a:xfrm>
              <a:off x="0" y="0"/>
              <a:ext cx="4837176" cy="3226181"/>
            </a:xfrm>
            <a:custGeom>
              <a:avLst/>
              <a:gdLst/>
              <a:ahLst/>
              <a:cxnLst/>
              <a:rect l="l" t="t" r="r" b="b"/>
              <a:pathLst>
                <a:path w="4837176" h="3226181">
                  <a:moveTo>
                    <a:pt x="190500" y="0"/>
                  </a:moveTo>
                  <a:lnTo>
                    <a:pt x="4646676" y="0"/>
                  </a:lnTo>
                  <a:cubicBezTo>
                    <a:pt x="4751886" y="0"/>
                    <a:pt x="4837176" y="85290"/>
                    <a:pt x="4837176" y="190500"/>
                  </a:cubicBezTo>
                  <a:lnTo>
                    <a:pt x="4837176" y="3035681"/>
                  </a:lnTo>
                  <a:cubicBezTo>
                    <a:pt x="4837176" y="3086205"/>
                    <a:pt x="4817106" y="3134659"/>
                    <a:pt x="4781380" y="3170385"/>
                  </a:cubicBezTo>
                  <a:cubicBezTo>
                    <a:pt x="4745654" y="3206111"/>
                    <a:pt x="4697200" y="3226181"/>
                    <a:pt x="4646676" y="3226181"/>
                  </a:cubicBezTo>
                  <a:lnTo>
                    <a:pt x="190500" y="3226181"/>
                  </a:lnTo>
                  <a:cubicBezTo>
                    <a:pt x="85290" y="3226181"/>
                    <a:pt x="0" y="3140891"/>
                    <a:pt x="0" y="3035681"/>
                  </a:cubicBezTo>
                  <a:lnTo>
                    <a:pt x="0" y="190500"/>
                  </a:lnTo>
                  <a:cubicBezTo>
                    <a:pt x="0" y="85290"/>
                    <a:pt x="85290" y="0"/>
                    <a:pt x="190500" y="0"/>
                  </a:cubicBezTo>
                  <a:close/>
                </a:path>
              </a:pathLst>
            </a:custGeom>
            <a:blipFill>
              <a:blip r:embed="rId5" cstate="email">
                <a:extLst>
                  <a:ext uri="{28A0092B-C50C-407E-A947-70E740481C1C}">
                    <a14:useLocalDpi xmlns:a14="http://schemas.microsoft.com/office/drawing/2010/main"/>
                  </a:ext>
                </a:extLst>
              </a:blip>
              <a:stretch>
                <a:fillRect l="-22" r="-21"/>
              </a:stretch>
            </a:blipFill>
          </p:spPr>
        </p:sp>
      </p:grpSp>
      <p:sp>
        <p:nvSpPr>
          <p:cNvPr id="17" name="TextBox 17"/>
          <p:cNvSpPr txBox="1"/>
          <p:nvPr/>
        </p:nvSpPr>
        <p:spPr>
          <a:xfrm>
            <a:off x="9484814" y="4825848"/>
            <a:ext cx="3627834" cy="1012825"/>
          </a:xfrm>
          <a:prstGeom prst="rect">
            <a:avLst/>
          </a:prstGeom>
        </p:spPr>
        <p:txBody>
          <a:bodyPr lIns="0" tIns="0" rIns="0" bIns="0" rtlCol="0" anchor="t">
            <a:spAutoFit/>
          </a:bodyPr>
          <a:lstStyle/>
          <a:p>
            <a:pPr algn="ctr">
              <a:lnSpc>
                <a:spcPts val="3875"/>
              </a:lnSpc>
            </a:pPr>
            <a:r>
              <a:rPr lang="en-US" sz="3062" b="1">
                <a:solidFill>
                  <a:srgbClr val="000000"/>
                </a:solidFill>
                <a:latin typeface="Bitter Bold"/>
                <a:ea typeface="Bitter Bold"/>
                <a:cs typeface="Bitter Bold"/>
                <a:sym typeface="Bitter Bold"/>
              </a:rPr>
              <a:t>Airport Rail Link (ARL)</a:t>
            </a:r>
          </a:p>
        </p:txBody>
      </p:sp>
      <p:sp>
        <p:nvSpPr>
          <p:cNvPr id="18" name="TextBox 18"/>
          <p:cNvSpPr txBox="1"/>
          <p:nvPr/>
        </p:nvSpPr>
        <p:spPr>
          <a:xfrm>
            <a:off x="9484814" y="6002185"/>
            <a:ext cx="3627834" cy="1236663"/>
          </a:xfrm>
          <a:prstGeom prst="rect">
            <a:avLst/>
          </a:prstGeom>
        </p:spPr>
        <p:txBody>
          <a:bodyPr lIns="0" tIns="0" rIns="0" bIns="0" rtlCol="0" anchor="t">
            <a:spAutoFit/>
          </a:bodyPr>
          <a:lstStyle/>
          <a:p>
            <a:pPr algn="ctr">
              <a:lnSpc>
                <a:spcPts val="3312"/>
              </a:lnSpc>
            </a:pPr>
            <a:r>
              <a:rPr lang="en-US" sz="2062">
                <a:solidFill>
                  <a:srgbClr val="000000"/>
                </a:solidFill>
                <a:latin typeface="Bitter"/>
                <a:ea typeface="Bitter"/>
                <a:cs typeface="Bitter"/>
                <a:sym typeface="Bitter"/>
              </a:rPr>
              <a:t>An elevated rail connecting Suvarnabhumi Airport</a:t>
            </a:r>
          </a:p>
          <a:p>
            <a:pPr algn="ctr">
              <a:lnSpc>
                <a:spcPts val="3312"/>
              </a:lnSpc>
            </a:pPr>
            <a:r>
              <a:rPr lang="en-US" sz="2062">
                <a:solidFill>
                  <a:srgbClr val="000000"/>
                </a:solidFill>
                <a:latin typeface="Bitter"/>
                <a:ea typeface="Bitter"/>
                <a:cs typeface="Bitter"/>
                <a:sym typeface="Bitter"/>
              </a:rPr>
              <a:t>to the city center.</a:t>
            </a:r>
          </a:p>
        </p:txBody>
      </p:sp>
      <p:grpSp>
        <p:nvGrpSpPr>
          <p:cNvPr id="19" name="Group 19"/>
          <p:cNvGrpSpPr/>
          <p:nvPr/>
        </p:nvGrpSpPr>
        <p:grpSpPr>
          <a:xfrm>
            <a:off x="13769873" y="2121795"/>
            <a:ext cx="3545299" cy="2455669"/>
            <a:chOff x="0" y="0"/>
            <a:chExt cx="3928033" cy="2720772"/>
          </a:xfrm>
        </p:grpSpPr>
        <p:sp>
          <p:nvSpPr>
            <p:cNvPr id="20" name="Freeform 20" descr="preencoded.png"/>
            <p:cNvSpPr/>
            <p:nvPr/>
          </p:nvSpPr>
          <p:spPr>
            <a:xfrm>
              <a:off x="0" y="0"/>
              <a:ext cx="3928097" cy="2720721"/>
            </a:xfrm>
            <a:custGeom>
              <a:avLst/>
              <a:gdLst/>
              <a:ahLst/>
              <a:cxnLst/>
              <a:rect l="l" t="t" r="r" b="b"/>
              <a:pathLst>
                <a:path w="3928097" h="2720721">
                  <a:moveTo>
                    <a:pt x="194935" y="0"/>
                  </a:moveTo>
                  <a:lnTo>
                    <a:pt x="3733162" y="0"/>
                  </a:lnTo>
                  <a:cubicBezTo>
                    <a:pt x="3784862" y="0"/>
                    <a:pt x="3834444" y="20538"/>
                    <a:pt x="3871002" y="57095"/>
                  </a:cubicBezTo>
                  <a:cubicBezTo>
                    <a:pt x="3907559" y="93652"/>
                    <a:pt x="3928097" y="143235"/>
                    <a:pt x="3928097" y="194935"/>
                  </a:cubicBezTo>
                  <a:lnTo>
                    <a:pt x="3928097" y="2525786"/>
                  </a:lnTo>
                  <a:cubicBezTo>
                    <a:pt x="3928097" y="2577486"/>
                    <a:pt x="3907559" y="2627069"/>
                    <a:pt x="3871002" y="2663626"/>
                  </a:cubicBezTo>
                  <a:cubicBezTo>
                    <a:pt x="3834444" y="2700183"/>
                    <a:pt x="3784862" y="2720721"/>
                    <a:pt x="3733162" y="2720721"/>
                  </a:cubicBezTo>
                  <a:lnTo>
                    <a:pt x="194935" y="2720721"/>
                  </a:lnTo>
                  <a:cubicBezTo>
                    <a:pt x="87275" y="2720721"/>
                    <a:pt x="0" y="2633446"/>
                    <a:pt x="0" y="2525786"/>
                  </a:cubicBezTo>
                  <a:lnTo>
                    <a:pt x="0" y="194935"/>
                  </a:lnTo>
                  <a:cubicBezTo>
                    <a:pt x="0" y="143235"/>
                    <a:pt x="20538" y="93652"/>
                    <a:pt x="57095" y="57095"/>
                  </a:cubicBezTo>
                  <a:cubicBezTo>
                    <a:pt x="93652" y="20538"/>
                    <a:pt x="143235" y="0"/>
                    <a:pt x="194935" y="0"/>
                  </a:cubicBezTo>
                  <a:close/>
                </a:path>
              </a:pathLst>
            </a:custGeom>
            <a:blipFill>
              <a:blip r:embed="rId6" cstate="email">
                <a:extLst>
                  <a:ext uri="{28A0092B-C50C-407E-A947-70E740481C1C}">
                    <a14:useLocalDpi xmlns:a14="http://schemas.microsoft.com/office/drawing/2010/main"/>
                  </a:ext>
                </a:extLst>
              </a:blip>
              <a:stretch>
                <a:fillRect l="-16900" r="-6416" b="-1"/>
              </a:stretch>
            </a:blipFill>
          </p:spPr>
        </p:sp>
      </p:grpSp>
      <p:sp>
        <p:nvSpPr>
          <p:cNvPr id="21" name="TextBox 21"/>
          <p:cNvSpPr txBox="1"/>
          <p:nvPr/>
        </p:nvSpPr>
        <p:spPr>
          <a:xfrm>
            <a:off x="14193438" y="4834639"/>
            <a:ext cx="2780705" cy="498475"/>
          </a:xfrm>
          <a:prstGeom prst="rect">
            <a:avLst/>
          </a:prstGeom>
        </p:spPr>
        <p:txBody>
          <a:bodyPr lIns="0" tIns="0" rIns="0" bIns="0" rtlCol="0" anchor="t">
            <a:spAutoFit/>
          </a:bodyPr>
          <a:lstStyle/>
          <a:p>
            <a:pPr algn="ctr">
              <a:lnSpc>
                <a:spcPts val="3875"/>
              </a:lnSpc>
            </a:pPr>
            <a:r>
              <a:rPr lang="en-US" sz="3062" b="1">
                <a:solidFill>
                  <a:srgbClr val="000000"/>
                </a:solidFill>
                <a:latin typeface="Bitter Bold"/>
                <a:ea typeface="Bitter Bold"/>
                <a:cs typeface="Bitter Bold"/>
                <a:sym typeface="Bitter Bold"/>
              </a:rPr>
              <a:t>Buses and BRT</a:t>
            </a:r>
          </a:p>
        </p:txBody>
      </p:sp>
      <p:sp>
        <p:nvSpPr>
          <p:cNvPr id="22" name="TextBox 22"/>
          <p:cNvSpPr txBox="1"/>
          <p:nvPr/>
        </p:nvSpPr>
        <p:spPr>
          <a:xfrm>
            <a:off x="13769873" y="5465467"/>
            <a:ext cx="3627834" cy="3751263"/>
          </a:xfrm>
          <a:prstGeom prst="rect">
            <a:avLst/>
          </a:prstGeom>
        </p:spPr>
        <p:txBody>
          <a:bodyPr lIns="0" tIns="0" rIns="0" bIns="0" rtlCol="0" anchor="t">
            <a:spAutoFit/>
          </a:bodyPr>
          <a:lstStyle/>
          <a:p>
            <a:pPr algn="ctr">
              <a:lnSpc>
                <a:spcPts val="3312"/>
              </a:lnSpc>
            </a:pPr>
            <a:r>
              <a:rPr lang="en-US" sz="2062">
                <a:solidFill>
                  <a:srgbClr val="000000"/>
                </a:solidFill>
                <a:latin typeface="Bitter"/>
                <a:ea typeface="Bitter"/>
                <a:cs typeface="Bitter"/>
                <a:sym typeface="Bitter"/>
              </a:rPr>
              <a:t>Operated by the Bangkok Mass Transit Authority (BMTA) and private companies. BRT (Bus Rapid Transit) is a dedicated bus service operating along specific lanes to provide faster travel compared</a:t>
            </a:r>
          </a:p>
          <a:p>
            <a:pPr algn="ctr">
              <a:lnSpc>
                <a:spcPts val="3312"/>
              </a:lnSpc>
            </a:pPr>
            <a:r>
              <a:rPr lang="en-US" sz="2062">
                <a:solidFill>
                  <a:srgbClr val="000000"/>
                </a:solidFill>
                <a:latin typeface="Bitter"/>
                <a:ea typeface="Bitter"/>
                <a:cs typeface="Bitter"/>
                <a:sym typeface="Bitter"/>
              </a:rPr>
              <a:t>to regular buses.</a:t>
            </a:r>
          </a:p>
        </p:txBody>
      </p:sp>
      <p:sp>
        <p:nvSpPr>
          <p:cNvPr id="23" name="TextBox 23"/>
          <p:cNvSpPr txBox="1"/>
          <p:nvPr/>
        </p:nvSpPr>
        <p:spPr>
          <a:xfrm>
            <a:off x="923030" y="9337624"/>
            <a:ext cx="16441941" cy="404222"/>
          </a:xfrm>
          <a:prstGeom prst="rect">
            <a:avLst/>
          </a:prstGeom>
        </p:spPr>
        <p:txBody>
          <a:bodyPr lIns="0" tIns="0" rIns="0" bIns="0" rtlCol="0" anchor="t">
            <a:spAutoFit/>
          </a:bodyPr>
          <a:lstStyle/>
          <a:p>
            <a:pPr algn="l">
              <a:lnSpc>
                <a:spcPts val="2624"/>
              </a:lnSpc>
            </a:pPr>
            <a:r>
              <a:rPr lang="en-US" sz="1625">
                <a:solidFill>
                  <a:srgbClr val="000000"/>
                </a:solidFill>
                <a:latin typeface="Bitter"/>
                <a:ea typeface="Bitter"/>
                <a:cs typeface="Bitter"/>
                <a:sym typeface="Bitter"/>
              </a:rPr>
              <a:t>Photo credit: Sawasdee Thailand, TAT Newsroom, Atmind Group, Khaosod</a:t>
            </a:r>
          </a:p>
        </p:txBody>
      </p:sp>
      <p:grpSp>
        <p:nvGrpSpPr>
          <p:cNvPr id="24" name="Group 24"/>
          <p:cNvGrpSpPr/>
          <p:nvPr/>
        </p:nvGrpSpPr>
        <p:grpSpPr>
          <a:xfrm>
            <a:off x="17036948" y="285750"/>
            <a:ext cx="965302" cy="752323"/>
            <a:chOff x="0" y="0"/>
            <a:chExt cx="1287069" cy="1003097"/>
          </a:xfrm>
        </p:grpSpPr>
        <p:sp>
          <p:nvSpPr>
            <p:cNvPr id="25" name="Freeform 2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89562" y="1283319"/>
            <a:ext cx="9195048" cy="778103"/>
          </a:xfrm>
          <a:prstGeom prst="rect">
            <a:avLst/>
          </a:prstGeom>
        </p:spPr>
        <p:txBody>
          <a:bodyPr lIns="0" tIns="0" rIns="0" bIns="0" rtlCol="0" anchor="t">
            <a:spAutoFit/>
          </a:bodyPr>
          <a:lstStyle/>
          <a:p>
            <a:pPr algn="l">
              <a:lnSpc>
                <a:spcPts val="5813"/>
              </a:lnSpc>
            </a:pPr>
            <a:r>
              <a:rPr lang="en-US" sz="4637" b="1">
                <a:solidFill>
                  <a:srgbClr val="253A7E"/>
                </a:solidFill>
                <a:latin typeface="Bitter Bold"/>
                <a:ea typeface="Bitter Bold"/>
                <a:cs typeface="Bitter Bold"/>
                <a:sym typeface="Bitter Bold"/>
              </a:rPr>
              <a:t>Bangkok's Mass Transit System</a:t>
            </a:r>
          </a:p>
        </p:txBody>
      </p:sp>
      <p:sp>
        <p:nvSpPr>
          <p:cNvPr id="7" name="TextBox 7"/>
          <p:cNvSpPr txBox="1"/>
          <p:nvPr/>
        </p:nvSpPr>
        <p:spPr>
          <a:xfrm>
            <a:off x="989562" y="2747128"/>
            <a:ext cx="7458358" cy="3114069"/>
          </a:xfrm>
          <a:prstGeom prst="rect">
            <a:avLst/>
          </a:prstGeom>
        </p:spPr>
        <p:txBody>
          <a:bodyPr lIns="0" tIns="0" rIns="0" bIns="0" rtlCol="0" anchor="t">
            <a:spAutoFit/>
          </a:bodyPr>
          <a:lstStyle/>
          <a:p>
            <a:pPr algn="l">
              <a:lnSpc>
                <a:spcPts val="4114"/>
              </a:lnSpc>
            </a:pPr>
            <a:r>
              <a:rPr lang="en-US" sz="2550">
                <a:solidFill>
                  <a:srgbClr val="000000"/>
                </a:solidFill>
                <a:latin typeface="Bitter"/>
                <a:ea typeface="Bitter"/>
                <a:cs typeface="Bitter"/>
                <a:sym typeface="Bitter"/>
              </a:rPr>
              <a:t>As of 2025, Bangkok’s rapid mass transportation network (BTS, MRT, ARL, BRT) covers a combined distance of nearly </a:t>
            </a:r>
            <a:r>
              <a:rPr lang="en-US" sz="2550" b="1">
                <a:solidFill>
                  <a:srgbClr val="000000"/>
                </a:solidFill>
                <a:latin typeface="Bitter Bold"/>
                <a:ea typeface="Bitter Bold"/>
                <a:cs typeface="Bitter Bold"/>
                <a:sym typeface="Bitter Bold"/>
              </a:rPr>
              <a:t>250 kilometers</a:t>
            </a:r>
            <a:r>
              <a:rPr lang="en-US" sz="2550">
                <a:solidFill>
                  <a:srgbClr val="000000"/>
                </a:solidFill>
                <a:latin typeface="Bitter"/>
                <a:ea typeface="Bitter"/>
                <a:cs typeface="Bitter"/>
                <a:sym typeface="Bitter"/>
              </a:rPr>
              <a:t>, with ongoing expansions to accommodate the city's growing population and ease congestion.</a:t>
            </a:r>
          </a:p>
        </p:txBody>
      </p:sp>
      <p:sp>
        <p:nvSpPr>
          <p:cNvPr id="8" name="TextBox 8"/>
          <p:cNvSpPr txBox="1"/>
          <p:nvPr/>
        </p:nvSpPr>
        <p:spPr>
          <a:xfrm>
            <a:off x="989562" y="8668493"/>
            <a:ext cx="6449616" cy="428625"/>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Faculty of Engineering, Mahidol University</a:t>
            </a:r>
          </a:p>
        </p:txBody>
      </p:sp>
      <p:grpSp>
        <p:nvGrpSpPr>
          <p:cNvPr id="9" name="Group 9"/>
          <p:cNvGrpSpPr/>
          <p:nvPr/>
        </p:nvGrpSpPr>
        <p:grpSpPr>
          <a:xfrm>
            <a:off x="10827345" y="1467046"/>
            <a:ext cx="5404630" cy="7352907"/>
            <a:chOff x="0" y="0"/>
            <a:chExt cx="6239078" cy="8488159"/>
          </a:xfrm>
        </p:grpSpPr>
        <p:sp>
          <p:nvSpPr>
            <p:cNvPr id="10" name="Freeform 10" descr="preencoded.png"/>
            <p:cNvSpPr/>
            <p:nvPr/>
          </p:nvSpPr>
          <p:spPr>
            <a:xfrm>
              <a:off x="0" y="0"/>
              <a:ext cx="6239129" cy="8488172"/>
            </a:xfrm>
            <a:custGeom>
              <a:avLst/>
              <a:gdLst/>
              <a:ahLst/>
              <a:cxnLst/>
              <a:rect l="l" t="t" r="r" b="b"/>
              <a:pathLst>
                <a:path w="6239129" h="8488172">
                  <a:moveTo>
                    <a:pt x="0" y="0"/>
                  </a:moveTo>
                  <a:lnTo>
                    <a:pt x="6239129" y="0"/>
                  </a:lnTo>
                  <a:lnTo>
                    <a:pt x="6239129" y="8488172"/>
                  </a:lnTo>
                  <a:lnTo>
                    <a:pt x="0" y="8488172"/>
                  </a:lnTo>
                  <a:lnTo>
                    <a:pt x="0" y="0"/>
                  </a:lnTo>
                  <a:close/>
                </a:path>
              </a:pathLst>
            </a:custGeom>
            <a:blipFill>
              <a:blip r:embed="rId3"/>
              <a:stretch>
                <a:fillRect/>
              </a:stretch>
            </a:blipFill>
          </p:spPr>
        </p:sp>
      </p:grpSp>
      <p:grpSp>
        <p:nvGrpSpPr>
          <p:cNvPr id="11" name="Group 11"/>
          <p:cNvGrpSpPr/>
          <p:nvPr/>
        </p:nvGrpSpPr>
        <p:grpSpPr>
          <a:xfrm>
            <a:off x="17036948" y="28575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4" name="Freeform 4"/>
          <p:cNvSpPr/>
          <p:nvPr/>
        </p:nvSpPr>
        <p:spPr>
          <a:xfrm>
            <a:off x="6308180" y="2653169"/>
            <a:ext cx="11144744" cy="4945655"/>
          </a:xfrm>
          <a:custGeom>
            <a:avLst/>
            <a:gdLst/>
            <a:ahLst/>
            <a:cxnLst/>
            <a:rect l="l" t="t" r="r" b="b"/>
            <a:pathLst>
              <a:path w="11144744" h="4945655">
                <a:moveTo>
                  <a:pt x="0" y="0"/>
                </a:moveTo>
                <a:lnTo>
                  <a:pt x="11144744" y="0"/>
                </a:lnTo>
                <a:lnTo>
                  <a:pt x="11144744" y="4945655"/>
                </a:lnTo>
                <a:lnTo>
                  <a:pt x="0" y="4945655"/>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5" name="TextBox 5"/>
          <p:cNvSpPr txBox="1"/>
          <p:nvPr/>
        </p:nvSpPr>
        <p:spPr>
          <a:xfrm>
            <a:off x="1066800" y="1235649"/>
            <a:ext cx="9165282" cy="864767"/>
          </a:xfrm>
          <a:prstGeom prst="rect">
            <a:avLst/>
          </a:prstGeom>
        </p:spPr>
        <p:txBody>
          <a:bodyPr lIns="0" tIns="0" rIns="0" bIns="0" rtlCol="0" anchor="t">
            <a:spAutoFit/>
          </a:bodyPr>
          <a:lstStyle/>
          <a:p>
            <a:pPr algn="l">
              <a:lnSpc>
                <a:spcPts val="6518"/>
              </a:lnSpc>
            </a:pPr>
            <a:r>
              <a:rPr lang="en-US" sz="5199" b="1">
                <a:solidFill>
                  <a:srgbClr val="253A7E"/>
                </a:solidFill>
                <a:latin typeface="Bitter Bold"/>
                <a:ea typeface="Bitter Bold"/>
                <a:cs typeface="Bitter Bold"/>
                <a:sym typeface="Bitter Bold"/>
              </a:rPr>
              <a:t>Bangkok’s MRT Orange Line</a:t>
            </a:r>
          </a:p>
        </p:txBody>
      </p:sp>
      <p:sp>
        <p:nvSpPr>
          <p:cNvPr id="6" name="TextBox 6"/>
          <p:cNvSpPr txBox="1"/>
          <p:nvPr/>
        </p:nvSpPr>
        <p:spPr>
          <a:xfrm>
            <a:off x="9144000" y="7907678"/>
            <a:ext cx="7821513" cy="695341"/>
          </a:xfrm>
          <a:prstGeom prst="rect">
            <a:avLst/>
          </a:prstGeom>
        </p:spPr>
        <p:txBody>
          <a:bodyPr lIns="0" tIns="0" rIns="0" bIns="0" rtlCol="0" anchor="t">
            <a:spAutoFit/>
          </a:bodyPr>
          <a:lstStyle/>
          <a:p>
            <a:pPr algn="r">
              <a:lnSpc>
                <a:spcPts val="2812"/>
              </a:lnSpc>
            </a:pPr>
            <a:r>
              <a:rPr lang="en-US" sz="1749">
                <a:solidFill>
                  <a:srgbClr val="000000"/>
                </a:solidFill>
                <a:latin typeface="Bitter"/>
                <a:ea typeface="Bitter"/>
                <a:cs typeface="Bitter"/>
                <a:sym typeface="Bitter"/>
              </a:rPr>
              <a:t>Pictured: MRT Orange Line Future Interchange Announcement 2025</a:t>
            </a:r>
          </a:p>
          <a:p>
            <a:pPr algn="r">
              <a:lnSpc>
                <a:spcPts val="2812"/>
              </a:lnSpc>
            </a:pPr>
            <a:r>
              <a:rPr lang="en-US" sz="1749">
                <a:solidFill>
                  <a:srgbClr val="000000"/>
                </a:solidFill>
                <a:latin typeface="Bitter"/>
                <a:ea typeface="Bitter"/>
                <a:cs typeface="Bitter"/>
                <a:sym typeface="Bitter"/>
              </a:rPr>
              <a:t>Photo credit: P_Railway on YouTube</a:t>
            </a:r>
          </a:p>
        </p:txBody>
      </p:sp>
      <p:sp>
        <p:nvSpPr>
          <p:cNvPr id="7" name="TextBox 7"/>
          <p:cNvSpPr txBox="1"/>
          <p:nvPr/>
        </p:nvSpPr>
        <p:spPr>
          <a:xfrm>
            <a:off x="1066800" y="2557919"/>
            <a:ext cx="4817026" cy="6247219"/>
          </a:xfrm>
          <a:prstGeom prst="rect">
            <a:avLst/>
          </a:prstGeom>
        </p:spPr>
        <p:txBody>
          <a:bodyPr lIns="0" tIns="0" rIns="0" bIns="0" rtlCol="0" anchor="t">
            <a:spAutoFit/>
          </a:bodyPr>
          <a:lstStyle/>
          <a:p>
            <a:pPr algn="l">
              <a:lnSpc>
                <a:spcPts val="3548"/>
              </a:lnSpc>
            </a:pPr>
            <a:r>
              <a:rPr lang="en-US" sz="2199">
                <a:solidFill>
                  <a:srgbClr val="000000"/>
                </a:solidFill>
                <a:latin typeface="Bitter"/>
                <a:ea typeface="Bitter"/>
                <a:cs typeface="Bitter"/>
                <a:sym typeface="Bitter"/>
              </a:rPr>
              <a:t>The</a:t>
            </a:r>
            <a:r>
              <a:rPr lang="en-US" sz="2199" b="1">
                <a:solidFill>
                  <a:srgbClr val="000000"/>
                </a:solidFill>
                <a:latin typeface="Bitter Bold"/>
                <a:ea typeface="Bitter Bold"/>
                <a:cs typeface="Bitter Bold"/>
                <a:sym typeface="Bitter Bold"/>
              </a:rPr>
              <a:t> MRT Orange Line</a:t>
            </a:r>
            <a:r>
              <a:rPr lang="en-US" sz="2199">
                <a:solidFill>
                  <a:srgbClr val="000000"/>
                </a:solidFill>
                <a:latin typeface="Bitter"/>
                <a:ea typeface="Bitter"/>
                <a:cs typeface="Bitter"/>
                <a:sym typeface="Bitter"/>
              </a:rPr>
              <a:t> is an under-construction rapid transit line designed to strengthen east-west connectivity across Bangkok. The </a:t>
            </a:r>
            <a:r>
              <a:rPr lang="en-US" sz="2199" b="1">
                <a:solidFill>
                  <a:srgbClr val="000000"/>
                </a:solidFill>
                <a:latin typeface="Bitter Bold"/>
                <a:ea typeface="Bitter Bold"/>
                <a:cs typeface="Bitter Bold"/>
                <a:sym typeface="Bitter Bold"/>
              </a:rPr>
              <a:t>eastern section</a:t>
            </a:r>
            <a:r>
              <a:rPr lang="en-US" sz="2199">
                <a:solidFill>
                  <a:srgbClr val="000000"/>
                </a:solidFill>
                <a:latin typeface="Bitter"/>
                <a:ea typeface="Bitter"/>
                <a:cs typeface="Bitter"/>
                <a:sym typeface="Bitter"/>
              </a:rPr>
              <a:t> is expected to open in</a:t>
            </a:r>
            <a:r>
              <a:rPr lang="en-US" sz="2199" b="1">
                <a:solidFill>
                  <a:srgbClr val="000000"/>
                </a:solidFill>
                <a:latin typeface="Bitter Bold"/>
                <a:ea typeface="Bitter Bold"/>
                <a:cs typeface="Bitter Bold"/>
                <a:sym typeface="Bitter Bold"/>
              </a:rPr>
              <a:t> late 2027</a:t>
            </a:r>
            <a:r>
              <a:rPr lang="en-US" sz="2199">
                <a:solidFill>
                  <a:srgbClr val="000000"/>
                </a:solidFill>
                <a:latin typeface="Bitter"/>
                <a:ea typeface="Bitter"/>
                <a:cs typeface="Bitter"/>
                <a:sym typeface="Bitter"/>
              </a:rPr>
              <a:t>, while the </a:t>
            </a:r>
            <a:r>
              <a:rPr lang="en-US" sz="2199" b="1">
                <a:solidFill>
                  <a:srgbClr val="000000"/>
                </a:solidFill>
                <a:latin typeface="Bitter Bold"/>
                <a:ea typeface="Bitter Bold"/>
                <a:cs typeface="Bitter Bold"/>
                <a:sym typeface="Bitter Bold"/>
              </a:rPr>
              <a:t>western section</a:t>
            </a:r>
            <a:r>
              <a:rPr lang="en-US" sz="2199">
                <a:solidFill>
                  <a:srgbClr val="000000"/>
                </a:solidFill>
                <a:latin typeface="Bitter"/>
                <a:ea typeface="Bitter"/>
                <a:cs typeface="Bitter"/>
                <a:sym typeface="Bitter"/>
              </a:rPr>
              <a:t> is planned to open around </a:t>
            </a:r>
            <a:r>
              <a:rPr lang="en-US" sz="2199" b="1">
                <a:solidFill>
                  <a:srgbClr val="000000"/>
                </a:solidFill>
                <a:latin typeface="Bitter Bold"/>
                <a:ea typeface="Bitter Bold"/>
                <a:cs typeface="Bitter Bold"/>
                <a:sym typeface="Bitter Bold"/>
              </a:rPr>
              <a:t>2030</a:t>
            </a:r>
            <a:r>
              <a:rPr lang="en-US" sz="2199">
                <a:solidFill>
                  <a:srgbClr val="000000"/>
                </a:solidFill>
                <a:latin typeface="Bitter"/>
                <a:ea typeface="Bitter"/>
                <a:cs typeface="Bitter"/>
                <a:sym typeface="Bitter"/>
              </a:rPr>
              <a:t>.</a:t>
            </a:r>
          </a:p>
          <a:p>
            <a:pPr algn="l">
              <a:lnSpc>
                <a:spcPts val="2089"/>
              </a:lnSpc>
            </a:pPr>
            <a:endParaRPr lang="en-US" sz="2199">
              <a:solidFill>
                <a:srgbClr val="000000"/>
              </a:solidFill>
              <a:latin typeface="Bitter"/>
              <a:ea typeface="Bitter"/>
              <a:cs typeface="Bitter"/>
              <a:sym typeface="Bitter"/>
            </a:endParaRPr>
          </a:p>
          <a:p>
            <a:pPr algn="l">
              <a:lnSpc>
                <a:spcPts val="3550"/>
              </a:lnSpc>
            </a:pPr>
            <a:r>
              <a:rPr lang="en-US" sz="2199">
                <a:solidFill>
                  <a:srgbClr val="000000"/>
                </a:solidFill>
                <a:latin typeface="Bitter"/>
                <a:ea typeface="Bitter"/>
                <a:cs typeface="Bitter"/>
                <a:sym typeface="Bitter"/>
              </a:rPr>
              <a:t>When fully completed, it will link </a:t>
            </a:r>
            <a:r>
              <a:rPr lang="en-US" sz="2199" b="1">
                <a:solidFill>
                  <a:srgbClr val="000000"/>
                </a:solidFill>
                <a:latin typeface="Bitter Bold"/>
                <a:ea typeface="Bitter Bold"/>
                <a:cs typeface="Bitter Bold"/>
                <a:sym typeface="Bitter Bold"/>
              </a:rPr>
              <a:t>Bang Khun Non, Thailand Cultural Centre, </a:t>
            </a:r>
            <a:r>
              <a:rPr lang="en-US" sz="2199">
                <a:solidFill>
                  <a:srgbClr val="000000"/>
                </a:solidFill>
                <a:latin typeface="Bitter"/>
                <a:ea typeface="Bitter"/>
                <a:cs typeface="Bitter"/>
                <a:sym typeface="Bitter"/>
              </a:rPr>
              <a:t>and</a:t>
            </a:r>
            <a:r>
              <a:rPr lang="en-US" sz="2199" b="1">
                <a:solidFill>
                  <a:srgbClr val="000000"/>
                </a:solidFill>
                <a:latin typeface="Bitter Bold"/>
                <a:ea typeface="Bitter Bold"/>
                <a:cs typeface="Bitter Bold"/>
                <a:sym typeface="Bitter Bold"/>
              </a:rPr>
              <a:t> Yaek Rom Klao</a:t>
            </a:r>
            <a:r>
              <a:rPr lang="en-US" sz="2199">
                <a:solidFill>
                  <a:srgbClr val="000000"/>
                </a:solidFill>
                <a:latin typeface="Bitter"/>
                <a:ea typeface="Bitter"/>
                <a:cs typeface="Bitter"/>
                <a:sym typeface="Bitter"/>
              </a:rPr>
              <a:t>, serving </a:t>
            </a:r>
            <a:r>
              <a:rPr lang="en-US" sz="2199" b="1">
                <a:solidFill>
                  <a:srgbClr val="000000"/>
                </a:solidFill>
                <a:latin typeface="Bitter Bold"/>
                <a:ea typeface="Bitter Bold"/>
                <a:cs typeface="Bitter Bold"/>
                <a:sym typeface="Bitter Bold"/>
              </a:rPr>
              <a:t>29 stations</a:t>
            </a:r>
            <a:r>
              <a:rPr lang="en-US" sz="2199">
                <a:solidFill>
                  <a:srgbClr val="000000"/>
                </a:solidFill>
                <a:latin typeface="Bitter"/>
                <a:ea typeface="Bitter"/>
                <a:cs typeface="Bitter"/>
                <a:sym typeface="Bitter"/>
              </a:rPr>
              <a:t> and connecting with several major rail systems.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59491" y="954291"/>
            <a:ext cx="6853533" cy="875709"/>
          </a:xfrm>
          <a:prstGeom prst="rect">
            <a:avLst/>
          </a:prstGeom>
        </p:spPr>
        <p:txBody>
          <a:bodyPr lIns="0" tIns="0" rIns="0" bIns="0" rtlCol="0" anchor="t">
            <a:spAutoFit/>
          </a:bodyPr>
          <a:lstStyle/>
          <a:p>
            <a:pPr algn="l">
              <a:lnSpc>
                <a:spcPts val="6687"/>
              </a:lnSpc>
            </a:pPr>
            <a:r>
              <a:rPr lang="en-US" sz="5375" b="1">
                <a:solidFill>
                  <a:srgbClr val="253A7E"/>
                </a:solidFill>
                <a:latin typeface="Bitter Bold"/>
                <a:ea typeface="Bitter Bold"/>
                <a:cs typeface="Bitter Bold"/>
                <a:sym typeface="Bitter Bold"/>
              </a:rPr>
              <a:t>Thailand in Brief</a:t>
            </a:r>
          </a:p>
        </p:txBody>
      </p:sp>
      <p:sp>
        <p:nvSpPr>
          <p:cNvPr id="7" name="TextBox 7"/>
          <p:cNvSpPr txBox="1"/>
          <p:nvPr/>
        </p:nvSpPr>
        <p:spPr>
          <a:xfrm>
            <a:off x="959496" y="2174381"/>
            <a:ext cx="16369008" cy="1401518"/>
          </a:xfrm>
          <a:prstGeom prst="rect">
            <a:avLst/>
          </a:prstGeom>
        </p:spPr>
        <p:txBody>
          <a:bodyPr lIns="0" tIns="0" rIns="0" bIns="0" rtlCol="0" anchor="t">
            <a:spAutoFit/>
          </a:bodyPr>
          <a:lstStyle/>
          <a:p>
            <a:pPr algn="l">
              <a:lnSpc>
                <a:spcPts val="3437"/>
              </a:lnSpc>
            </a:pPr>
            <a:r>
              <a:rPr lang="en-US" sz="2124" b="1">
                <a:solidFill>
                  <a:srgbClr val="000000"/>
                </a:solidFill>
                <a:latin typeface="Bitter Bold"/>
                <a:ea typeface="Bitter Bold"/>
                <a:cs typeface="Bitter Bold"/>
                <a:sym typeface="Bitter Bold"/>
              </a:rPr>
              <a:t>"Thailand in Brief "</a:t>
            </a:r>
            <a:r>
              <a:rPr lang="en-US" sz="2124">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id="8" name="TextBox 8"/>
          <p:cNvSpPr txBox="1"/>
          <p:nvPr/>
        </p:nvSpPr>
        <p:spPr>
          <a:xfrm>
            <a:off x="959496" y="3650078"/>
            <a:ext cx="16369008" cy="2192337"/>
          </a:xfrm>
          <a:prstGeom prst="rect">
            <a:avLst/>
          </a:prstGeom>
        </p:spPr>
        <p:txBody>
          <a:bodyPr lIns="0" tIns="0" rIns="0" bIns="0" rtlCol="0" anchor="t">
            <a:spAutoFit/>
          </a:bodyPr>
          <a:lstStyle/>
          <a:p>
            <a:pPr algn="l">
              <a:lnSpc>
                <a:spcPts val="3437"/>
              </a:lnSpc>
            </a:pPr>
            <a:r>
              <a:rPr lang="en-US" sz="2124">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4" b="1">
                <a:solidFill>
                  <a:srgbClr val="000000"/>
                </a:solidFill>
                <a:latin typeface="Bitter Bold"/>
                <a:ea typeface="Bitter Bold"/>
                <a:cs typeface="Bitter Bold"/>
                <a:sym typeface="Bitter Bold"/>
              </a:rPr>
              <a:t>1) ภูมิศาสตร์ </a:t>
            </a:r>
            <a:r>
              <a:rPr lang="en-US" sz="2124">
                <a:solidFill>
                  <a:srgbClr val="000000"/>
                </a:solidFill>
                <a:latin typeface="Bitter"/>
                <a:ea typeface="Bitter"/>
                <a:cs typeface="Bitter"/>
                <a:sym typeface="Bitter"/>
              </a:rPr>
              <a:t>(Geography)  </a:t>
            </a:r>
            <a:r>
              <a:rPr lang="en-US" sz="2124" b="1">
                <a:solidFill>
                  <a:srgbClr val="000000"/>
                </a:solidFill>
                <a:latin typeface="Bitter Bold"/>
                <a:ea typeface="Bitter Bold"/>
                <a:cs typeface="Bitter Bold"/>
                <a:sym typeface="Bitter Bold"/>
              </a:rPr>
              <a:t>2) ประวัติศาสตร์</a:t>
            </a:r>
            <a:r>
              <a:rPr lang="en-US" sz="2124">
                <a:solidFill>
                  <a:srgbClr val="000000"/>
                </a:solidFill>
                <a:latin typeface="Bitter"/>
                <a:ea typeface="Bitter"/>
                <a:cs typeface="Bitter"/>
                <a:sym typeface="Bitter"/>
              </a:rPr>
              <a:t> (History)  </a:t>
            </a:r>
            <a:r>
              <a:rPr lang="en-US" sz="2124" b="1">
                <a:solidFill>
                  <a:srgbClr val="000000"/>
                </a:solidFill>
                <a:latin typeface="Bitter Bold"/>
                <a:ea typeface="Bitter Bold"/>
                <a:cs typeface="Bitter Bold"/>
                <a:sym typeface="Bitter Bold"/>
              </a:rPr>
              <a:t>3) การเมืองการปกครอง</a:t>
            </a:r>
            <a:r>
              <a:rPr lang="en-US" sz="2124">
                <a:solidFill>
                  <a:srgbClr val="000000"/>
                </a:solidFill>
                <a:latin typeface="Bitter"/>
                <a:ea typeface="Bitter"/>
                <a:cs typeface="Bitter"/>
                <a:sym typeface="Bitter"/>
              </a:rPr>
              <a:t> (Politics and Government)  </a:t>
            </a:r>
            <a:r>
              <a:rPr lang="en-US" sz="2124" b="1">
                <a:solidFill>
                  <a:srgbClr val="000000"/>
                </a:solidFill>
                <a:latin typeface="Bitter Bold"/>
                <a:ea typeface="Bitter Bold"/>
                <a:cs typeface="Bitter Bold"/>
                <a:sym typeface="Bitter Bold"/>
              </a:rPr>
              <a:t>4) เศรษฐกิจ</a:t>
            </a:r>
            <a:r>
              <a:rPr lang="en-US" sz="2124">
                <a:solidFill>
                  <a:srgbClr val="000000"/>
                </a:solidFill>
                <a:latin typeface="Bitter"/>
                <a:ea typeface="Bitter"/>
                <a:cs typeface="Bitter"/>
                <a:sym typeface="Bitter"/>
              </a:rPr>
              <a:t> (Economics)  </a:t>
            </a:r>
            <a:r>
              <a:rPr lang="en-US" sz="2124" b="1">
                <a:solidFill>
                  <a:srgbClr val="000000"/>
                </a:solidFill>
                <a:latin typeface="Bitter Bold"/>
                <a:ea typeface="Bitter Bold"/>
                <a:cs typeface="Bitter Bold"/>
                <a:sym typeface="Bitter Bold"/>
              </a:rPr>
              <a:t>5) ประชากร </a:t>
            </a:r>
            <a:r>
              <a:rPr lang="en-US" sz="2124">
                <a:solidFill>
                  <a:srgbClr val="000000"/>
                </a:solidFill>
                <a:latin typeface="Bitter"/>
                <a:ea typeface="Bitter"/>
                <a:cs typeface="Bitter"/>
                <a:sym typeface="Bitter"/>
              </a:rPr>
              <a:t>(Demographics)  </a:t>
            </a:r>
            <a:r>
              <a:rPr lang="en-US" sz="2124" b="1">
                <a:solidFill>
                  <a:srgbClr val="000000"/>
                </a:solidFill>
                <a:latin typeface="Bitter Bold"/>
                <a:ea typeface="Bitter Bold"/>
                <a:cs typeface="Bitter Bold"/>
                <a:sym typeface="Bitter Bold"/>
              </a:rPr>
              <a:t>6) วัฒนธรรม</a:t>
            </a:r>
            <a:r>
              <a:rPr lang="en-US" sz="2124">
                <a:solidFill>
                  <a:srgbClr val="000000"/>
                </a:solidFill>
                <a:latin typeface="Bitter"/>
                <a:ea typeface="Bitter"/>
                <a:cs typeface="Bitter"/>
                <a:sym typeface="Bitter"/>
              </a:rPr>
              <a:t> (Culture)  </a:t>
            </a:r>
            <a:r>
              <a:rPr lang="en-US" sz="2124" b="1">
                <a:solidFill>
                  <a:srgbClr val="000000"/>
                </a:solidFill>
                <a:latin typeface="Bitter Bold"/>
                <a:ea typeface="Bitter Bold"/>
                <a:cs typeface="Bitter Bold"/>
                <a:sym typeface="Bitter Bold"/>
              </a:rPr>
              <a:t>7) ค่านิยม</a:t>
            </a:r>
            <a:r>
              <a:rPr lang="en-US" sz="2124">
                <a:solidFill>
                  <a:srgbClr val="000000"/>
                </a:solidFill>
                <a:latin typeface="Bitter"/>
                <a:ea typeface="Bitter"/>
                <a:cs typeface="Bitter"/>
                <a:sym typeface="Bitter"/>
              </a:rPr>
              <a:t> (Values)             </a:t>
            </a:r>
            <a:r>
              <a:rPr lang="en-US" sz="2124" b="1">
                <a:solidFill>
                  <a:srgbClr val="000000"/>
                </a:solidFill>
                <a:latin typeface="Bitter Bold"/>
                <a:ea typeface="Bitter Bold"/>
                <a:cs typeface="Bitter Bold"/>
                <a:sym typeface="Bitter Bold"/>
              </a:rPr>
              <a:t>8) คนไทยและสื่อที่คุณอาจรู้จัก </a:t>
            </a:r>
            <a:r>
              <a:rPr lang="en-US" sz="2124">
                <a:solidFill>
                  <a:srgbClr val="000000"/>
                </a:solidFill>
                <a:latin typeface="Bitter"/>
                <a:ea typeface="Bitter"/>
                <a:cs typeface="Bitter"/>
                <a:sym typeface="Bitter"/>
              </a:rPr>
              <a:t>(Thai people and other popularity that you may know)  </a:t>
            </a:r>
            <a:r>
              <a:rPr lang="en-US" sz="2124" b="1">
                <a:solidFill>
                  <a:srgbClr val="000000"/>
                </a:solidFill>
                <a:latin typeface="Bitter Bold"/>
                <a:ea typeface="Bitter Bold"/>
                <a:cs typeface="Bitter Bold"/>
                <a:sym typeface="Bitter Bold"/>
              </a:rPr>
              <a:t>9) ความเข้าใจผิดเกี่ยวกับประเทศไทย</a:t>
            </a:r>
            <a:r>
              <a:rPr lang="en-US" sz="2124">
                <a:solidFill>
                  <a:srgbClr val="000000"/>
                </a:solidFill>
                <a:latin typeface="Bitter"/>
                <a:ea typeface="Bitter"/>
                <a:cs typeface="Bitter"/>
                <a:sym typeface="Bitter"/>
              </a:rPr>
              <a:t> (Misconceptions) </a:t>
            </a:r>
            <a:r>
              <a:rPr lang="en-US" sz="2124" b="1">
                <a:solidFill>
                  <a:srgbClr val="000000"/>
                </a:solidFill>
                <a:latin typeface="Bitter Bold"/>
                <a:ea typeface="Bitter Bold"/>
                <a:cs typeface="Bitter Bold"/>
                <a:sym typeface="Bitter Bold"/>
              </a:rPr>
              <a:t>10) บทบาทของไทยในเวทีโลก </a:t>
            </a:r>
            <a:r>
              <a:rPr lang="en-US" sz="2124">
                <a:solidFill>
                  <a:srgbClr val="000000"/>
                </a:solidFill>
                <a:latin typeface="Bitter"/>
                <a:ea typeface="Bitter"/>
                <a:cs typeface="Bitter"/>
                <a:sym typeface="Bitter"/>
              </a:rPr>
              <a:t>(Thailand’s role on the Global Stage) และ  </a:t>
            </a:r>
            <a:r>
              <a:rPr lang="en-US" sz="2124" b="1">
                <a:solidFill>
                  <a:srgbClr val="000000"/>
                </a:solidFill>
                <a:latin typeface="Bitter Bold"/>
                <a:ea typeface="Bitter Bold"/>
                <a:cs typeface="Bitter Bold"/>
                <a:sym typeface="Bitter Bold"/>
              </a:rPr>
              <a:t>11) การจัดอันดับที่เกี่ยวกับประเทศไทย</a:t>
            </a:r>
            <a:r>
              <a:rPr lang="en-US" sz="2124">
                <a:solidFill>
                  <a:srgbClr val="000000"/>
                </a:solidFill>
                <a:latin typeface="Bitter"/>
                <a:ea typeface="Bitter"/>
                <a:cs typeface="Bitter"/>
                <a:sym typeface="Bitter"/>
              </a:rPr>
              <a:t> (Rankings related to Thailand)</a:t>
            </a:r>
          </a:p>
        </p:txBody>
      </p:sp>
      <p:sp>
        <p:nvSpPr>
          <p:cNvPr id="9" name="TextBox 9"/>
          <p:cNvSpPr txBox="1"/>
          <p:nvPr/>
        </p:nvSpPr>
        <p:spPr>
          <a:xfrm>
            <a:off x="959491" y="6084052"/>
            <a:ext cx="16369008" cy="1287463"/>
          </a:xfrm>
          <a:prstGeom prst="rect">
            <a:avLst/>
          </a:prstGeom>
        </p:spPr>
        <p:txBody>
          <a:bodyPr lIns="0" tIns="0" rIns="0" bIns="0" rtlCol="0" anchor="t">
            <a:spAutoFit/>
          </a:bodyPr>
          <a:lstStyle/>
          <a:p>
            <a:pPr algn="l">
              <a:lnSpc>
                <a:spcPts val="3437"/>
              </a:lnSpc>
            </a:pPr>
            <a:r>
              <a:rPr lang="en-US" sz="2124" b="1">
                <a:solidFill>
                  <a:srgbClr val="000000"/>
                </a:solidFill>
                <a:latin typeface="Bitter Bold"/>
                <a:ea typeface="Bitter Bold"/>
                <a:cs typeface="Bitter Bold"/>
                <a:sym typeface="Bitter Bold"/>
              </a:rPr>
              <a:t>"Thailand in Brief "</a:t>
            </a:r>
            <a:r>
              <a:rPr lang="en-US" sz="2124">
                <a:solidFill>
                  <a:srgbClr val="000000"/>
                </a:solidFill>
                <a:latin typeface="Bitter"/>
                <a:ea typeface="Bitter"/>
                <a:cs typeface="Bitter"/>
                <a:sym typeface="Bitter"/>
              </a:rPr>
              <a:t> นี้จัดทำเป็นสไลด์ จำนวน 400 สไลด์ ในรูปแบบ .pdf และ .pptx สามารถดาวน์โหลดและเลือกใช้หัวข้อที่นำเสนอ และสลับลำดับ       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       ไม่ได้รับอนุญาตจากมูลนิธิไทย</a:t>
            </a:r>
          </a:p>
        </p:txBody>
      </p:sp>
      <p:sp>
        <p:nvSpPr>
          <p:cNvPr id="10" name="TextBox 10"/>
          <p:cNvSpPr txBox="1"/>
          <p:nvPr/>
        </p:nvSpPr>
        <p:spPr>
          <a:xfrm>
            <a:off x="959491" y="7603627"/>
            <a:ext cx="16369008" cy="962920"/>
          </a:xfrm>
          <a:prstGeom prst="rect">
            <a:avLst/>
          </a:prstGeom>
        </p:spPr>
        <p:txBody>
          <a:bodyPr lIns="0" tIns="0" rIns="0" bIns="0" rtlCol="0" anchor="t">
            <a:spAutoFit/>
          </a:bodyPr>
          <a:lstStyle/>
          <a:p>
            <a:pPr algn="l">
              <a:lnSpc>
                <a:spcPts val="3437"/>
              </a:lnSpc>
            </a:pPr>
            <a:r>
              <a:rPr lang="en-US" sz="2124" b="1">
                <a:solidFill>
                  <a:srgbClr val="000000"/>
                </a:solidFill>
                <a:latin typeface="Bitter Bold"/>
                <a:ea typeface="Bitter Bold"/>
                <a:cs typeface="Bitter Bold"/>
                <a:sym typeface="Bitter Bold"/>
              </a:rPr>
              <a:t>"Thailand in Brief " </a:t>
            </a:r>
            <a:r>
              <a:rPr lang="en-US" sz="2124">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4">
                <a:solidFill>
                  <a:srgbClr val="000000"/>
                </a:solidFill>
                <a:latin typeface="Bitter"/>
                <a:ea typeface="Bitter"/>
                <a:cs typeface="Bitter"/>
                <a:sym typeface="Bitter"/>
              </a:rPr>
              <a:t>อีเมล </a:t>
            </a:r>
            <a:r>
              <a:rPr lang="en-US" sz="2124" u="sng">
                <a:solidFill>
                  <a:srgbClr val="966703"/>
                </a:solidFill>
                <a:latin typeface="Bitter"/>
                <a:ea typeface="Bitter"/>
                <a:cs typeface="Bitter"/>
                <a:sym typeface="Bitter"/>
                <a:hlinkClick r:id="rId3" tooltip="mailto:info@thailandfoundation.or.th"/>
              </a:rPr>
              <a:t>info@thailandfoundation.or.th</a:t>
            </a:r>
          </a:p>
        </p:txBody>
      </p:sp>
      <p:sp>
        <p:nvSpPr>
          <p:cNvPr id="11" name="TextBox 11"/>
          <p:cNvSpPr txBox="1"/>
          <p:nvPr/>
        </p:nvSpPr>
        <p:spPr>
          <a:xfrm>
            <a:off x="959491" y="8789194"/>
            <a:ext cx="16369008" cy="401638"/>
          </a:xfrm>
          <a:prstGeom prst="rect">
            <a:avLst/>
          </a:prstGeom>
        </p:spPr>
        <p:txBody>
          <a:bodyPr lIns="0" tIns="0" rIns="0" bIns="0" rtlCol="0" anchor="t">
            <a:spAutoFit/>
          </a:bodyPr>
          <a:lstStyle/>
          <a:p>
            <a:pPr algn="l">
              <a:lnSpc>
                <a:spcPts val="3437"/>
              </a:lnSpc>
            </a:pPr>
            <a:r>
              <a:rPr lang="en-US" sz="2124">
                <a:solidFill>
                  <a:srgbClr val="000000"/>
                </a:solidFill>
                <a:latin typeface="Bitter"/>
                <a:ea typeface="Bitter"/>
                <a:cs typeface="Bitter"/>
                <a:sym typeface="Bitter"/>
              </a:rPr>
              <a:t>กรกฎาคม 2569</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1387821"/>
            <a:ext cx="10310366" cy="864767"/>
          </a:xfrm>
          <a:prstGeom prst="rect">
            <a:avLst/>
          </a:prstGeom>
        </p:spPr>
        <p:txBody>
          <a:bodyPr lIns="0" tIns="0" rIns="0" bIns="0" rtlCol="0" anchor="t">
            <a:spAutoFit/>
          </a:bodyPr>
          <a:lstStyle/>
          <a:p>
            <a:pPr algn="l">
              <a:lnSpc>
                <a:spcPts val="6518"/>
              </a:lnSpc>
            </a:pPr>
            <a:r>
              <a:rPr lang="en-US" sz="5199" b="1">
                <a:solidFill>
                  <a:srgbClr val="253A7E"/>
                </a:solidFill>
                <a:latin typeface="Bitter Bold"/>
                <a:ea typeface="Bitter Bold"/>
                <a:cs typeface="Bitter Bold"/>
                <a:sym typeface="Bitter Bold"/>
              </a:rPr>
              <a:t>Bangkok's Mass Transit System</a:t>
            </a:r>
          </a:p>
        </p:txBody>
      </p:sp>
      <p:grpSp>
        <p:nvGrpSpPr>
          <p:cNvPr id="7" name="Group 7"/>
          <p:cNvGrpSpPr/>
          <p:nvPr/>
        </p:nvGrpSpPr>
        <p:grpSpPr>
          <a:xfrm>
            <a:off x="987476" y="2687393"/>
            <a:ext cx="16313048" cy="2115893"/>
            <a:chOff x="0" y="0"/>
            <a:chExt cx="21750731" cy="2821191"/>
          </a:xfrm>
        </p:grpSpPr>
        <p:sp>
          <p:nvSpPr>
            <p:cNvPr id="8" name="Freeform 8"/>
            <p:cNvSpPr/>
            <p:nvPr/>
          </p:nvSpPr>
          <p:spPr>
            <a:xfrm>
              <a:off x="0" y="0"/>
              <a:ext cx="21750782" cy="2821178"/>
            </a:xfrm>
            <a:custGeom>
              <a:avLst/>
              <a:gdLst/>
              <a:ahLst/>
              <a:cxnLst/>
              <a:rect l="l" t="t" r="r" b="b"/>
              <a:pathLst>
                <a:path w="21750782" h="2821178">
                  <a:moveTo>
                    <a:pt x="0" y="159512"/>
                  </a:moveTo>
                  <a:cubicBezTo>
                    <a:pt x="0" y="71374"/>
                    <a:pt x="71374" y="0"/>
                    <a:pt x="159512" y="0"/>
                  </a:cubicBezTo>
                  <a:lnTo>
                    <a:pt x="21591270" y="0"/>
                  </a:lnTo>
                  <a:cubicBezTo>
                    <a:pt x="21679408" y="0"/>
                    <a:pt x="21750782" y="71374"/>
                    <a:pt x="21750782" y="159512"/>
                  </a:cubicBezTo>
                  <a:lnTo>
                    <a:pt x="21750782" y="2661666"/>
                  </a:lnTo>
                  <a:cubicBezTo>
                    <a:pt x="21750782" y="2749804"/>
                    <a:pt x="21679408" y="2821178"/>
                    <a:pt x="21591270" y="2821178"/>
                  </a:cubicBezTo>
                  <a:lnTo>
                    <a:pt x="159512" y="2821178"/>
                  </a:lnTo>
                  <a:cubicBezTo>
                    <a:pt x="71374" y="2821178"/>
                    <a:pt x="0" y="2749804"/>
                    <a:pt x="0" y="2661666"/>
                  </a:cubicBezTo>
                  <a:close/>
                </a:path>
              </a:pathLst>
            </a:custGeom>
            <a:solidFill>
              <a:srgbClr val="FEEECD"/>
            </a:solidFill>
            <a:ln w="9525" cap="sq">
              <a:solidFill>
                <a:srgbClr val="E4D4B3"/>
              </a:solidFill>
              <a:prstDash val="solid"/>
              <a:miter/>
            </a:ln>
          </p:spPr>
        </p:sp>
      </p:grpSp>
      <p:sp>
        <p:nvSpPr>
          <p:cNvPr id="9" name="TextBox 9"/>
          <p:cNvSpPr txBox="1"/>
          <p:nvPr/>
        </p:nvSpPr>
        <p:spPr>
          <a:xfrm>
            <a:off x="1285284" y="2966142"/>
            <a:ext cx="6272064" cy="522923"/>
          </a:xfrm>
          <a:prstGeom prst="rect">
            <a:avLst/>
          </a:prstGeom>
        </p:spPr>
        <p:txBody>
          <a:bodyPr lIns="0" tIns="0" rIns="0" bIns="0" rtlCol="0" anchor="t">
            <a:spAutoFit/>
          </a:bodyPr>
          <a:lstStyle/>
          <a:p>
            <a:pPr algn="l">
              <a:lnSpc>
                <a:spcPts val="3937"/>
              </a:lnSpc>
            </a:pPr>
            <a:r>
              <a:rPr lang="en-US" sz="3149" b="1">
                <a:solidFill>
                  <a:srgbClr val="000000"/>
                </a:solidFill>
                <a:latin typeface="Bitter Bold"/>
                <a:ea typeface="Bitter Bold"/>
                <a:cs typeface="Bitter Bold"/>
                <a:sym typeface="Bitter Bold"/>
              </a:rPr>
              <a:t>Other Urban Transport Options</a:t>
            </a:r>
          </a:p>
        </p:txBody>
      </p:sp>
      <p:sp>
        <p:nvSpPr>
          <p:cNvPr id="10" name="TextBox 10"/>
          <p:cNvSpPr txBox="1"/>
          <p:nvPr/>
        </p:nvSpPr>
        <p:spPr>
          <a:xfrm>
            <a:off x="1285280" y="3534288"/>
            <a:ext cx="15717441" cy="988559"/>
          </a:xfrm>
          <a:prstGeom prst="rect">
            <a:avLst/>
          </a:prstGeom>
        </p:spPr>
        <p:txBody>
          <a:bodyPr lIns="0" tIns="0" rIns="0" bIns="0" rtlCol="0" anchor="t">
            <a:spAutoFit/>
          </a:bodyPr>
          <a:lstStyle/>
          <a:p>
            <a:pPr algn="l">
              <a:lnSpc>
                <a:spcPts val="4051"/>
              </a:lnSpc>
            </a:pPr>
            <a:r>
              <a:rPr lang="en-US" sz="2487">
                <a:solidFill>
                  <a:srgbClr val="000000"/>
                </a:solidFill>
                <a:latin typeface="Bitter"/>
                <a:ea typeface="Bitter"/>
                <a:cs typeface="Bitter"/>
                <a:sym typeface="Bitter"/>
              </a:rPr>
              <a:t>Taxis, Tuk-Tuks, Motorbike Taxis, Buses, app-based ride-hailing services, and Boats and Ferries traversing the Chao Phraya River and the city’s canals.</a:t>
            </a:r>
          </a:p>
        </p:txBody>
      </p:sp>
      <p:grpSp>
        <p:nvGrpSpPr>
          <p:cNvPr id="11" name="Group 11"/>
          <p:cNvGrpSpPr/>
          <p:nvPr/>
        </p:nvGrpSpPr>
        <p:grpSpPr>
          <a:xfrm>
            <a:off x="1001916" y="5299920"/>
            <a:ext cx="2983706" cy="1842935"/>
            <a:chOff x="0" y="0"/>
            <a:chExt cx="3978275" cy="2457247"/>
          </a:xfrm>
        </p:grpSpPr>
        <p:sp>
          <p:nvSpPr>
            <p:cNvPr id="12" name="Freeform 12" descr="preencoded.png"/>
            <p:cNvSpPr/>
            <p:nvPr/>
          </p:nvSpPr>
          <p:spPr>
            <a:xfrm>
              <a:off x="0" y="0"/>
              <a:ext cx="3978275" cy="2457196"/>
            </a:xfrm>
            <a:custGeom>
              <a:avLst/>
              <a:gdLst/>
              <a:ahLst/>
              <a:cxnLst/>
              <a:rect l="l" t="t" r="r" b="b"/>
              <a:pathLst>
                <a:path w="3978275" h="2457196">
                  <a:moveTo>
                    <a:pt x="190500" y="0"/>
                  </a:moveTo>
                  <a:lnTo>
                    <a:pt x="3787775" y="0"/>
                  </a:lnTo>
                  <a:cubicBezTo>
                    <a:pt x="3892985" y="0"/>
                    <a:pt x="3978275" y="85290"/>
                    <a:pt x="3978275" y="190500"/>
                  </a:cubicBezTo>
                  <a:lnTo>
                    <a:pt x="3978275" y="2266696"/>
                  </a:lnTo>
                  <a:cubicBezTo>
                    <a:pt x="3978275" y="2317220"/>
                    <a:pt x="3958205" y="2365674"/>
                    <a:pt x="3922479" y="2401400"/>
                  </a:cubicBezTo>
                  <a:cubicBezTo>
                    <a:pt x="3886753" y="2437125"/>
                    <a:pt x="3838299" y="2457196"/>
                    <a:pt x="3787775" y="2457196"/>
                  </a:cubicBezTo>
                  <a:lnTo>
                    <a:pt x="190500" y="2457196"/>
                  </a:lnTo>
                  <a:cubicBezTo>
                    <a:pt x="85290" y="2457196"/>
                    <a:pt x="0" y="2371906"/>
                    <a:pt x="0" y="2266696"/>
                  </a:cubicBezTo>
                  <a:lnTo>
                    <a:pt x="0" y="190500"/>
                  </a:lnTo>
                  <a:cubicBezTo>
                    <a:pt x="0" y="85290"/>
                    <a:pt x="85290" y="0"/>
                    <a:pt x="190500" y="0"/>
                  </a:cubicBezTo>
                  <a:close/>
                </a:path>
              </a:pathLst>
            </a:custGeom>
            <a:blipFill>
              <a:blip r:embed="rId3" cstate="email">
                <a:extLst>
                  <a:ext uri="{28A0092B-C50C-407E-A947-70E740481C1C}">
                    <a14:useLocalDpi xmlns:a14="http://schemas.microsoft.com/office/drawing/2010/main"/>
                  </a:ext>
                </a:extLst>
              </a:blip>
              <a:stretch>
                <a:fillRect l="-85" r="-85" b="-2"/>
              </a:stretch>
            </a:blipFill>
          </p:spPr>
        </p:sp>
      </p:grpSp>
      <p:grpSp>
        <p:nvGrpSpPr>
          <p:cNvPr id="13" name="Group 13"/>
          <p:cNvGrpSpPr/>
          <p:nvPr/>
        </p:nvGrpSpPr>
        <p:grpSpPr>
          <a:xfrm>
            <a:off x="4212431" y="5299920"/>
            <a:ext cx="2965247" cy="1842935"/>
            <a:chOff x="0" y="0"/>
            <a:chExt cx="3953662" cy="2457247"/>
          </a:xfrm>
        </p:grpSpPr>
        <p:sp>
          <p:nvSpPr>
            <p:cNvPr id="14" name="Freeform 14" descr="preencoded.png"/>
            <p:cNvSpPr/>
            <p:nvPr/>
          </p:nvSpPr>
          <p:spPr>
            <a:xfrm>
              <a:off x="0" y="0"/>
              <a:ext cx="3953637" cy="2457196"/>
            </a:xfrm>
            <a:custGeom>
              <a:avLst/>
              <a:gdLst/>
              <a:ahLst/>
              <a:cxnLst/>
              <a:rect l="l" t="t" r="r" b="b"/>
              <a:pathLst>
                <a:path w="3953637" h="2457196">
                  <a:moveTo>
                    <a:pt x="190500" y="0"/>
                  </a:moveTo>
                  <a:lnTo>
                    <a:pt x="3763137" y="0"/>
                  </a:lnTo>
                  <a:cubicBezTo>
                    <a:pt x="3813661" y="0"/>
                    <a:pt x="3862115" y="20070"/>
                    <a:pt x="3897841" y="55796"/>
                  </a:cubicBezTo>
                  <a:cubicBezTo>
                    <a:pt x="3933566" y="91522"/>
                    <a:pt x="3953637" y="139976"/>
                    <a:pt x="3953637" y="190500"/>
                  </a:cubicBezTo>
                  <a:lnTo>
                    <a:pt x="3953637" y="2266696"/>
                  </a:lnTo>
                  <a:cubicBezTo>
                    <a:pt x="3953637" y="2317220"/>
                    <a:pt x="3933566" y="2365674"/>
                    <a:pt x="3897841" y="2401400"/>
                  </a:cubicBezTo>
                  <a:cubicBezTo>
                    <a:pt x="3862115" y="2437125"/>
                    <a:pt x="3813661" y="2457196"/>
                    <a:pt x="3763137" y="2457196"/>
                  </a:cubicBezTo>
                  <a:lnTo>
                    <a:pt x="190500" y="2457196"/>
                  </a:lnTo>
                  <a:cubicBezTo>
                    <a:pt x="85290" y="2457196"/>
                    <a:pt x="0" y="2371906"/>
                    <a:pt x="0" y="2266696"/>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l="-75" r="-76" b="-2"/>
              </a:stretch>
            </a:blipFill>
          </p:spPr>
        </p:sp>
      </p:grpSp>
      <p:grpSp>
        <p:nvGrpSpPr>
          <p:cNvPr id="15" name="Group 15"/>
          <p:cNvGrpSpPr/>
          <p:nvPr/>
        </p:nvGrpSpPr>
        <p:grpSpPr>
          <a:xfrm>
            <a:off x="7404497" y="5299920"/>
            <a:ext cx="2976858" cy="1842935"/>
            <a:chOff x="0" y="0"/>
            <a:chExt cx="3969144" cy="2457247"/>
          </a:xfrm>
        </p:grpSpPr>
        <p:sp>
          <p:nvSpPr>
            <p:cNvPr id="16" name="Freeform 16" descr="preencoded.png"/>
            <p:cNvSpPr/>
            <p:nvPr/>
          </p:nvSpPr>
          <p:spPr>
            <a:xfrm>
              <a:off x="0" y="0"/>
              <a:ext cx="3969131" cy="2457196"/>
            </a:xfrm>
            <a:custGeom>
              <a:avLst/>
              <a:gdLst/>
              <a:ahLst/>
              <a:cxnLst/>
              <a:rect l="l" t="t" r="r" b="b"/>
              <a:pathLst>
                <a:path w="3969131" h="2457196">
                  <a:moveTo>
                    <a:pt x="190500" y="0"/>
                  </a:moveTo>
                  <a:lnTo>
                    <a:pt x="3778631" y="0"/>
                  </a:lnTo>
                  <a:cubicBezTo>
                    <a:pt x="3829155" y="0"/>
                    <a:pt x="3877609" y="20070"/>
                    <a:pt x="3913335" y="55796"/>
                  </a:cubicBezTo>
                  <a:cubicBezTo>
                    <a:pt x="3949061" y="91522"/>
                    <a:pt x="3969131" y="139976"/>
                    <a:pt x="3969131" y="190500"/>
                  </a:cubicBezTo>
                  <a:lnTo>
                    <a:pt x="3969131" y="2266696"/>
                  </a:lnTo>
                  <a:cubicBezTo>
                    <a:pt x="3969131" y="2317220"/>
                    <a:pt x="3949061" y="2365674"/>
                    <a:pt x="3913335" y="2401400"/>
                  </a:cubicBezTo>
                  <a:cubicBezTo>
                    <a:pt x="3877609" y="2437125"/>
                    <a:pt x="3829155" y="2457196"/>
                    <a:pt x="3778631" y="2457196"/>
                  </a:cubicBezTo>
                  <a:lnTo>
                    <a:pt x="190500" y="2457196"/>
                  </a:lnTo>
                  <a:cubicBezTo>
                    <a:pt x="85290" y="2457196"/>
                    <a:pt x="0" y="2371906"/>
                    <a:pt x="0" y="2266696"/>
                  </a:cubicBezTo>
                  <a:lnTo>
                    <a:pt x="0" y="190500"/>
                  </a:lnTo>
                  <a:cubicBezTo>
                    <a:pt x="0" y="85290"/>
                    <a:pt x="85290" y="0"/>
                    <a:pt x="190500" y="0"/>
                  </a:cubicBezTo>
                  <a:close/>
                </a:path>
              </a:pathLst>
            </a:custGeom>
            <a:blipFill>
              <a:blip r:embed="rId5" cstate="email">
                <a:extLst>
                  <a:ext uri="{28A0092B-C50C-407E-A947-70E740481C1C}">
                    <a14:useLocalDpi xmlns:a14="http://schemas.microsoft.com/office/drawing/2010/main"/>
                  </a:ext>
                </a:extLst>
              </a:blip>
              <a:stretch>
                <a:fillRect l="-200" r="-201" b="-2"/>
              </a:stretch>
            </a:blipFill>
          </p:spPr>
        </p:sp>
      </p:grpSp>
      <p:grpSp>
        <p:nvGrpSpPr>
          <p:cNvPr id="17" name="Group 17"/>
          <p:cNvGrpSpPr/>
          <p:nvPr/>
        </p:nvGrpSpPr>
        <p:grpSpPr>
          <a:xfrm>
            <a:off x="10608173" y="5299920"/>
            <a:ext cx="2969866" cy="1842935"/>
            <a:chOff x="0" y="0"/>
            <a:chExt cx="3959822" cy="2457247"/>
          </a:xfrm>
        </p:grpSpPr>
        <p:sp>
          <p:nvSpPr>
            <p:cNvPr id="18" name="Freeform 18" descr="preencoded.png"/>
            <p:cNvSpPr/>
            <p:nvPr/>
          </p:nvSpPr>
          <p:spPr>
            <a:xfrm>
              <a:off x="0" y="0"/>
              <a:ext cx="3959860" cy="2457196"/>
            </a:xfrm>
            <a:custGeom>
              <a:avLst/>
              <a:gdLst/>
              <a:ahLst/>
              <a:cxnLst/>
              <a:rect l="l" t="t" r="r" b="b"/>
              <a:pathLst>
                <a:path w="3959860" h="2457196">
                  <a:moveTo>
                    <a:pt x="190500" y="0"/>
                  </a:moveTo>
                  <a:lnTo>
                    <a:pt x="3769360" y="0"/>
                  </a:lnTo>
                  <a:cubicBezTo>
                    <a:pt x="3874570" y="0"/>
                    <a:pt x="3959860" y="85290"/>
                    <a:pt x="3959860" y="190500"/>
                  </a:cubicBezTo>
                  <a:lnTo>
                    <a:pt x="3959860" y="2266696"/>
                  </a:lnTo>
                  <a:cubicBezTo>
                    <a:pt x="3959860" y="2317220"/>
                    <a:pt x="3939789" y="2365674"/>
                    <a:pt x="3904064" y="2401400"/>
                  </a:cubicBezTo>
                  <a:cubicBezTo>
                    <a:pt x="3868338" y="2437125"/>
                    <a:pt x="3819884" y="2457196"/>
                    <a:pt x="3769360" y="2457196"/>
                  </a:cubicBezTo>
                  <a:lnTo>
                    <a:pt x="190500" y="2457196"/>
                  </a:lnTo>
                  <a:cubicBezTo>
                    <a:pt x="85290" y="2457196"/>
                    <a:pt x="0" y="2371906"/>
                    <a:pt x="0" y="2266696"/>
                  </a:cubicBezTo>
                  <a:lnTo>
                    <a:pt x="0" y="190500"/>
                  </a:lnTo>
                  <a:cubicBezTo>
                    <a:pt x="0" y="85290"/>
                    <a:pt x="85290" y="0"/>
                    <a:pt x="190500" y="0"/>
                  </a:cubicBezTo>
                  <a:close/>
                </a:path>
              </a:pathLst>
            </a:custGeom>
            <a:blipFill>
              <a:blip r:embed="rId6" cstate="email">
                <a:extLst>
                  <a:ext uri="{28A0092B-C50C-407E-A947-70E740481C1C}">
                    <a14:useLocalDpi xmlns:a14="http://schemas.microsoft.com/office/drawing/2010/main"/>
                  </a:ext>
                </a:extLst>
              </a:blip>
              <a:stretch>
                <a:fillRect l="-158" r="-157" b="-2"/>
              </a:stretch>
            </a:blipFill>
          </p:spPr>
        </p:sp>
      </p:grpSp>
      <p:grpSp>
        <p:nvGrpSpPr>
          <p:cNvPr id="19" name="Group 19"/>
          <p:cNvGrpSpPr/>
          <p:nvPr/>
        </p:nvGrpSpPr>
        <p:grpSpPr>
          <a:xfrm>
            <a:off x="13804849" y="5299920"/>
            <a:ext cx="3481235" cy="1842935"/>
            <a:chOff x="0" y="0"/>
            <a:chExt cx="4641647" cy="2457247"/>
          </a:xfrm>
        </p:grpSpPr>
        <p:sp>
          <p:nvSpPr>
            <p:cNvPr id="20" name="Freeform 20" descr="preencoded.png"/>
            <p:cNvSpPr/>
            <p:nvPr/>
          </p:nvSpPr>
          <p:spPr>
            <a:xfrm>
              <a:off x="0" y="0"/>
              <a:ext cx="4641596" cy="2457196"/>
            </a:xfrm>
            <a:custGeom>
              <a:avLst/>
              <a:gdLst/>
              <a:ahLst/>
              <a:cxnLst/>
              <a:rect l="l" t="t" r="r" b="b"/>
              <a:pathLst>
                <a:path w="4641596" h="2457196">
                  <a:moveTo>
                    <a:pt x="190500" y="0"/>
                  </a:moveTo>
                  <a:lnTo>
                    <a:pt x="4451096" y="0"/>
                  </a:lnTo>
                  <a:cubicBezTo>
                    <a:pt x="4501620" y="0"/>
                    <a:pt x="4550074" y="20070"/>
                    <a:pt x="4585800" y="55796"/>
                  </a:cubicBezTo>
                  <a:cubicBezTo>
                    <a:pt x="4621526" y="91522"/>
                    <a:pt x="4641596" y="139976"/>
                    <a:pt x="4641596" y="190500"/>
                  </a:cubicBezTo>
                  <a:lnTo>
                    <a:pt x="4641596" y="2266696"/>
                  </a:lnTo>
                  <a:cubicBezTo>
                    <a:pt x="4641596" y="2371906"/>
                    <a:pt x="4556306" y="2457196"/>
                    <a:pt x="4451096" y="2457196"/>
                  </a:cubicBezTo>
                  <a:lnTo>
                    <a:pt x="190500" y="2457196"/>
                  </a:lnTo>
                  <a:cubicBezTo>
                    <a:pt x="85290" y="2457196"/>
                    <a:pt x="0" y="2371906"/>
                    <a:pt x="0" y="2266696"/>
                  </a:cubicBezTo>
                  <a:lnTo>
                    <a:pt x="0" y="190500"/>
                  </a:lnTo>
                  <a:cubicBezTo>
                    <a:pt x="0" y="85290"/>
                    <a:pt x="85290" y="0"/>
                    <a:pt x="190500" y="0"/>
                  </a:cubicBezTo>
                  <a:close/>
                </a:path>
              </a:pathLst>
            </a:custGeom>
            <a:blipFill>
              <a:blip r:embed="rId7" cstate="email">
                <a:extLst>
                  <a:ext uri="{28A0092B-C50C-407E-A947-70E740481C1C}">
                    <a14:useLocalDpi xmlns:a14="http://schemas.microsoft.com/office/drawing/2010/main"/>
                  </a:ext>
                </a:extLst>
              </a:blip>
              <a:stretch>
                <a:fillRect l="-59" r="-60" b="-2"/>
              </a:stretch>
            </a:blipFill>
          </p:spPr>
        </p:sp>
      </p:grpSp>
      <p:sp>
        <p:nvSpPr>
          <p:cNvPr id="21" name="TextBox 21"/>
          <p:cNvSpPr txBox="1"/>
          <p:nvPr/>
        </p:nvSpPr>
        <p:spPr>
          <a:xfrm>
            <a:off x="992238" y="8350148"/>
            <a:ext cx="16303523" cy="317046"/>
          </a:xfrm>
          <a:prstGeom prst="rect">
            <a:avLst/>
          </a:prstGeom>
        </p:spPr>
        <p:txBody>
          <a:bodyPr lIns="0" tIns="0" rIns="0" bIns="0" rtlCol="0" anchor="t">
            <a:spAutoFit/>
          </a:bodyPr>
          <a:lstStyle/>
          <a:p>
            <a:pPr algn="l">
              <a:lnSpc>
                <a:spcPts val="2768"/>
              </a:lnSpc>
            </a:pPr>
            <a:r>
              <a:rPr lang="en-US" sz="1700">
                <a:solidFill>
                  <a:srgbClr val="000000"/>
                </a:solidFill>
                <a:latin typeface="Bitter"/>
                <a:ea typeface="Bitter"/>
                <a:cs typeface="Bitter"/>
                <a:sym typeface="Bitter"/>
              </a:rPr>
              <a:t>Photo credit: Bangkok Tuk Tuk Tour, Techsauce, Consumerthai, Thairath, Siamnews</a:t>
            </a:r>
          </a:p>
        </p:txBody>
      </p:sp>
      <p:grpSp>
        <p:nvGrpSpPr>
          <p:cNvPr id="22" name="Group 22"/>
          <p:cNvGrpSpPr/>
          <p:nvPr/>
        </p:nvGrpSpPr>
        <p:grpSpPr>
          <a:xfrm>
            <a:off x="17036948" y="285750"/>
            <a:ext cx="965302" cy="752323"/>
            <a:chOff x="0" y="0"/>
            <a:chExt cx="1287069" cy="1003097"/>
          </a:xfrm>
        </p:grpSpPr>
        <p:sp>
          <p:nvSpPr>
            <p:cNvPr id="23" name="Freeform 2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152"/>
            <a:chOff x="0" y="0"/>
            <a:chExt cx="24384000" cy="13716203"/>
          </a:xfrm>
        </p:grpSpPr>
        <p:sp>
          <p:nvSpPr>
            <p:cNvPr id="7" name="Freeform 7" descr="preencoded.png"/>
            <p:cNvSpPr/>
            <p:nvPr/>
          </p:nvSpPr>
          <p:spPr>
            <a:xfrm>
              <a:off x="0" y="0"/>
              <a:ext cx="24384000" cy="13716254"/>
            </a:xfrm>
            <a:custGeom>
              <a:avLst/>
              <a:gdLst/>
              <a:ahLst/>
              <a:cxnLst/>
              <a:rect l="l" t="t" r="r" b="b"/>
              <a:pathLst>
                <a:path w="24384000" h="13716254">
                  <a:moveTo>
                    <a:pt x="0" y="0"/>
                  </a:moveTo>
                  <a:lnTo>
                    <a:pt x="24384000" y="0"/>
                  </a:lnTo>
                  <a:lnTo>
                    <a:pt x="24384000" y="13716254"/>
                  </a:lnTo>
                  <a:lnTo>
                    <a:pt x="0" y="13716254"/>
                  </a:lnTo>
                  <a:lnTo>
                    <a:pt x="0" y="0"/>
                  </a:lnTo>
                  <a:close/>
                </a:path>
              </a:pathLst>
            </a:custGeom>
            <a:blipFill>
              <a:blip r:embed="rId3"/>
              <a:stretch>
                <a:fillRect/>
              </a:stretch>
            </a:blipFill>
          </p:spPr>
        </p:sp>
      </p:grpSp>
      <p:grpSp>
        <p:nvGrpSpPr>
          <p:cNvPr id="8" name="Group 8"/>
          <p:cNvGrpSpPr/>
          <p:nvPr/>
        </p:nvGrpSpPr>
        <p:grpSpPr>
          <a:xfrm>
            <a:off x="0" y="0"/>
            <a:ext cx="18288000" cy="10287152"/>
            <a:chOff x="0" y="0"/>
            <a:chExt cx="24384000" cy="13716203"/>
          </a:xfrm>
        </p:grpSpPr>
        <p:sp>
          <p:nvSpPr>
            <p:cNvPr id="9" name="Freeform 9"/>
            <p:cNvSpPr/>
            <p:nvPr/>
          </p:nvSpPr>
          <p:spPr>
            <a:xfrm>
              <a:off x="0" y="0"/>
              <a:ext cx="24384000" cy="13716254"/>
            </a:xfrm>
            <a:custGeom>
              <a:avLst/>
              <a:gdLst/>
              <a:ahLst/>
              <a:cxnLst/>
              <a:rect l="l" t="t" r="r" b="b"/>
              <a:pathLst>
                <a:path w="24384000" h="13716254">
                  <a:moveTo>
                    <a:pt x="0" y="0"/>
                  </a:moveTo>
                  <a:lnTo>
                    <a:pt x="24384000" y="0"/>
                  </a:lnTo>
                  <a:lnTo>
                    <a:pt x="24384000" y="13716254"/>
                  </a:lnTo>
                  <a:lnTo>
                    <a:pt x="0" y="13716254"/>
                  </a:lnTo>
                  <a:close/>
                </a:path>
              </a:pathLst>
            </a:custGeom>
            <a:solidFill>
              <a:srgbClr val="FFFFFF">
                <a:alpha val="72157"/>
              </a:srgbClr>
            </a:solidFill>
          </p:spPr>
        </p:sp>
      </p:grpSp>
      <p:sp>
        <p:nvSpPr>
          <p:cNvPr id="10" name="TextBox 10"/>
          <p:cNvSpPr txBox="1"/>
          <p:nvPr/>
        </p:nvSpPr>
        <p:spPr>
          <a:xfrm>
            <a:off x="977798" y="739673"/>
            <a:ext cx="6984797" cy="901598"/>
          </a:xfrm>
          <a:prstGeom prst="rect">
            <a:avLst/>
          </a:prstGeom>
        </p:spPr>
        <p:txBody>
          <a:bodyPr lIns="0" tIns="0" rIns="0" bIns="0" rtlCol="0" anchor="t">
            <a:spAutoFit/>
          </a:bodyPr>
          <a:lstStyle/>
          <a:p>
            <a:pPr algn="l">
              <a:lnSpc>
                <a:spcPts val="6812"/>
              </a:lnSpc>
            </a:pPr>
            <a:r>
              <a:rPr lang="en-US" sz="5437" b="1">
                <a:solidFill>
                  <a:srgbClr val="253A7E"/>
                </a:solidFill>
                <a:latin typeface="Bitter Bold"/>
                <a:ea typeface="Bitter Bold"/>
                <a:cs typeface="Bitter Bold"/>
                <a:sym typeface="Bitter Bold"/>
              </a:rPr>
              <a:t>Chiang Mai</a:t>
            </a:r>
          </a:p>
        </p:txBody>
      </p:sp>
      <p:sp>
        <p:nvSpPr>
          <p:cNvPr id="11" name="TextBox 11"/>
          <p:cNvSpPr txBox="1"/>
          <p:nvPr/>
        </p:nvSpPr>
        <p:spPr>
          <a:xfrm>
            <a:off x="977798" y="1733848"/>
            <a:ext cx="7825378" cy="989114"/>
          </a:xfrm>
          <a:prstGeom prst="rect">
            <a:avLst/>
          </a:prstGeom>
        </p:spPr>
        <p:txBody>
          <a:bodyPr lIns="0" tIns="0" rIns="0" bIns="0" rtlCol="0" anchor="t">
            <a:spAutoFit/>
          </a:bodyPr>
          <a:lstStyle/>
          <a:p>
            <a:pPr algn="l">
              <a:lnSpc>
                <a:spcPts val="3500"/>
              </a:lnSpc>
            </a:pPr>
            <a:r>
              <a:rPr lang="en-US" sz="2187">
                <a:solidFill>
                  <a:srgbClr val="000000"/>
                </a:solidFill>
                <a:latin typeface="Bitter"/>
                <a:ea typeface="Bitter"/>
                <a:cs typeface="Bitter"/>
                <a:sym typeface="Bitter"/>
              </a:rPr>
              <a:t>The second largest city in Thailand at 405 km², Chiang Mai has a population of over a million people.</a:t>
            </a:r>
          </a:p>
        </p:txBody>
      </p:sp>
      <p:sp>
        <p:nvSpPr>
          <p:cNvPr id="12" name="TextBox 12"/>
          <p:cNvSpPr txBox="1"/>
          <p:nvPr/>
        </p:nvSpPr>
        <p:spPr>
          <a:xfrm>
            <a:off x="977798" y="2879077"/>
            <a:ext cx="7825378" cy="989114"/>
          </a:xfrm>
          <a:prstGeom prst="rect">
            <a:avLst/>
          </a:prstGeom>
        </p:spPr>
        <p:txBody>
          <a:bodyPr lIns="0" tIns="0" rIns="0" bIns="0" rtlCol="0" anchor="t">
            <a:spAutoFit/>
          </a:bodyPr>
          <a:lstStyle/>
          <a:p>
            <a:pPr algn="l">
              <a:lnSpc>
                <a:spcPts val="3500"/>
              </a:lnSpc>
            </a:pPr>
            <a:r>
              <a:rPr lang="en-US" sz="2187">
                <a:solidFill>
                  <a:srgbClr val="000000"/>
                </a:solidFill>
                <a:latin typeface="Bitter"/>
                <a:ea typeface="Bitter"/>
                <a:cs typeface="Bitter"/>
                <a:sym typeface="Bitter"/>
              </a:rPr>
              <a:t>Located on Thai Highlands and surrounded by mountains and forests, making it a hub for outdoor activities.</a:t>
            </a:r>
          </a:p>
        </p:txBody>
      </p:sp>
      <p:sp>
        <p:nvSpPr>
          <p:cNvPr id="13" name="TextBox 13"/>
          <p:cNvSpPr txBox="1"/>
          <p:nvPr/>
        </p:nvSpPr>
        <p:spPr>
          <a:xfrm>
            <a:off x="977798" y="4024306"/>
            <a:ext cx="7825378" cy="989114"/>
          </a:xfrm>
          <a:prstGeom prst="rect">
            <a:avLst/>
          </a:prstGeom>
        </p:spPr>
        <p:txBody>
          <a:bodyPr lIns="0" tIns="0" rIns="0" bIns="0" rtlCol="0" anchor="t">
            <a:spAutoFit/>
          </a:bodyPr>
          <a:lstStyle/>
          <a:p>
            <a:pPr algn="l">
              <a:lnSpc>
                <a:spcPts val="3500"/>
              </a:lnSpc>
            </a:pPr>
            <a:r>
              <a:rPr lang="en-US" sz="2187">
                <a:solidFill>
                  <a:srgbClr val="000000"/>
                </a:solidFill>
                <a:latin typeface="Bitter"/>
                <a:ea typeface="Bitter"/>
                <a:cs typeface="Bitter"/>
                <a:sym typeface="Bitter"/>
              </a:rPr>
              <a:t>It is home to Chiang Mai University, the leading academic institution of the Northern region.</a:t>
            </a:r>
          </a:p>
        </p:txBody>
      </p:sp>
      <p:sp>
        <p:nvSpPr>
          <p:cNvPr id="14" name="TextBox 14"/>
          <p:cNvSpPr txBox="1"/>
          <p:nvPr/>
        </p:nvSpPr>
        <p:spPr>
          <a:xfrm>
            <a:off x="10382988" y="2292553"/>
            <a:ext cx="6048080" cy="542925"/>
          </a:xfrm>
          <a:prstGeom prst="rect">
            <a:avLst/>
          </a:prstGeom>
        </p:spPr>
        <p:txBody>
          <a:bodyPr lIns="0" tIns="0" rIns="0" bIns="0" rtlCol="0" anchor="t">
            <a:spAutoFit/>
          </a:bodyPr>
          <a:lstStyle/>
          <a:p>
            <a:pPr algn="l">
              <a:lnSpc>
                <a:spcPts val="4062"/>
              </a:lnSpc>
            </a:pPr>
            <a:r>
              <a:rPr lang="en-US" sz="3249" b="1">
                <a:solidFill>
                  <a:srgbClr val="253A7E"/>
                </a:solidFill>
                <a:latin typeface="Bitter Bold"/>
                <a:ea typeface="Bitter Bold"/>
                <a:cs typeface="Bitter Bold"/>
                <a:sym typeface="Bitter Bold"/>
              </a:rPr>
              <a:t>Where is Chiang Mai province?</a:t>
            </a:r>
          </a:p>
        </p:txBody>
      </p:sp>
      <p:grpSp>
        <p:nvGrpSpPr>
          <p:cNvPr id="15" name="Group 15"/>
          <p:cNvGrpSpPr/>
          <p:nvPr/>
        </p:nvGrpSpPr>
        <p:grpSpPr>
          <a:xfrm>
            <a:off x="11909222" y="3177626"/>
            <a:ext cx="2995612" cy="5265982"/>
            <a:chOff x="0" y="0"/>
            <a:chExt cx="3994150" cy="7021309"/>
          </a:xfrm>
        </p:grpSpPr>
        <p:sp>
          <p:nvSpPr>
            <p:cNvPr id="16" name="Freeform 16" descr="preencoded.png"/>
            <p:cNvSpPr/>
            <p:nvPr/>
          </p:nvSpPr>
          <p:spPr>
            <a:xfrm>
              <a:off x="0" y="0"/>
              <a:ext cx="3994150" cy="7021322"/>
            </a:xfrm>
            <a:custGeom>
              <a:avLst/>
              <a:gdLst/>
              <a:ahLst/>
              <a:cxnLst/>
              <a:rect l="l" t="t" r="r" b="b"/>
              <a:pathLst>
                <a:path w="3994150" h="7021322">
                  <a:moveTo>
                    <a:pt x="190500" y="0"/>
                  </a:moveTo>
                  <a:lnTo>
                    <a:pt x="3803650" y="0"/>
                  </a:lnTo>
                  <a:cubicBezTo>
                    <a:pt x="3908860" y="0"/>
                    <a:pt x="3994150" y="85290"/>
                    <a:pt x="3994150" y="190500"/>
                  </a:cubicBezTo>
                  <a:lnTo>
                    <a:pt x="3994150" y="6830822"/>
                  </a:lnTo>
                  <a:cubicBezTo>
                    <a:pt x="3994150" y="6936032"/>
                    <a:pt x="3908860" y="7021322"/>
                    <a:pt x="3803650" y="7021322"/>
                  </a:cubicBezTo>
                  <a:lnTo>
                    <a:pt x="190500" y="7021322"/>
                  </a:lnTo>
                  <a:cubicBezTo>
                    <a:pt x="139976" y="7021322"/>
                    <a:pt x="91522" y="7001252"/>
                    <a:pt x="55796" y="6965526"/>
                  </a:cubicBezTo>
                  <a:cubicBezTo>
                    <a:pt x="20070" y="6929800"/>
                    <a:pt x="0" y="6881346"/>
                    <a:pt x="0" y="6830822"/>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17" name="Group 17"/>
          <p:cNvGrpSpPr/>
          <p:nvPr/>
        </p:nvGrpSpPr>
        <p:grpSpPr>
          <a:xfrm>
            <a:off x="17036948" y="285750"/>
            <a:ext cx="965302" cy="752323"/>
            <a:chOff x="0" y="0"/>
            <a:chExt cx="1287069" cy="1003097"/>
          </a:xfrm>
        </p:grpSpPr>
        <p:sp>
          <p:nvSpPr>
            <p:cNvPr id="18" name="Freeform 1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9" name="TextBox 19"/>
          <p:cNvSpPr txBox="1"/>
          <p:nvPr/>
        </p:nvSpPr>
        <p:spPr>
          <a:xfrm>
            <a:off x="977798" y="5242020"/>
            <a:ext cx="6052691" cy="604224"/>
          </a:xfrm>
          <a:prstGeom prst="rect">
            <a:avLst/>
          </a:prstGeom>
        </p:spPr>
        <p:txBody>
          <a:bodyPr lIns="0" tIns="0" rIns="0" bIns="0" rtlCol="0" anchor="t">
            <a:spAutoFit/>
          </a:bodyPr>
          <a:lstStyle/>
          <a:p>
            <a:pPr algn="l">
              <a:lnSpc>
                <a:spcPts val="4557"/>
              </a:lnSpc>
            </a:pPr>
            <a:r>
              <a:rPr lang="en-US" sz="3637" b="1">
                <a:solidFill>
                  <a:srgbClr val="253A7E"/>
                </a:solidFill>
                <a:latin typeface="Bitter Bold"/>
                <a:ea typeface="Bitter Bold"/>
                <a:cs typeface="Bitter Bold"/>
                <a:sym typeface="Bitter Bold"/>
              </a:rPr>
              <a:t>International Recognition</a:t>
            </a:r>
          </a:p>
        </p:txBody>
      </p:sp>
      <p:sp>
        <p:nvSpPr>
          <p:cNvPr id="20" name="TextBox 20"/>
          <p:cNvSpPr txBox="1"/>
          <p:nvPr/>
        </p:nvSpPr>
        <p:spPr>
          <a:xfrm>
            <a:off x="977798" y="5998644"/>
            <a:ext cx="9690918" cy="3384550"/>
          </a:xfrm>
          <a:prstGeom prst="rect">
            <a:avLst/>
          </a:prstGeom>
        </p:spPr>
        <p:txBody>
          <a:bodyPr lIns="0" tIns="0" rIns="0" bIns="0" rtlCol="0" anchor="t">
            <a:spAutoFit/>
          </a:bodyPr>
          <a:lstStyle/>
          <a:p>
            <a:pPr algn="l">
              <a:lnSpc>
                <a:spcPts val="3500"/>
              </a:lnSpc>
            </a:pPr>
            <a:r>
              <a:rPr lang="en-US" sz="2187" b="1">
                <a:solidFill>
                  <a:srgbClr val="000000"/>
                </a:solidFill>
                <a:latin typeface="Bitter Bold"/>
                <a:ea typeface="Bitter Bold"/>
                <a:cs typeface="Bitter Bold"/>
                <a:sym typeface="Bitter Bold"/>
              </a:rPr>
              <a:t>Forbes</a:t>
            </a:r>
            <a:r>
              <a:rPr lang="en-US" sz="2187">
                <a:solidFill>
                  <a:srgbClr val="000000"/>
                </a:solidFill>
                <a:latin typeface="Bitter"/>
                <a:ea typeface="Bitter"/>
                <a:cs typeface="Bitter"/>
                <a:sym typeface="Bitter"/>
              </a:rPr>
              <a:t> named Chiang Mai one of the world’s eight leading destinations for digital nomads and creators, highlighting its co-working spaces, café culture, infrastructure, creative ecosystem, and growing role as a MICE city.</a:t>
            </a:r>
          </a:p>
          <a:p>
            <a:pPr algn="l">
              <a:lnSpc>
                <a:spcPts val="2362"/>
              </a:lnSpc>
            </a:pPr>
            <a:endParaRPr lang="en-US" sz="2187">
              <a:solidFill>
                <a:srgbClr val="000000"/>
              </a:solidFill>
              <a:latin typeface="Bitter"/>
              <a:ea typeface="Bitter"/>
              <a:cs typeface="Bitter"/>
              <a:sym typeface="Bitter"/>
            </a:endParaRPr>
          </a:p>
          <a:p>
            <a:pPr algn="l">
              <a:lnSpc>
                <a:spcPts val="3500"/>
              </a:lnSpc>
            </a:pPr>
            <a:r>
              <a:rPr lang="en-US" sz="2187" b="1">
                <a:solidFill>
                  <a:srgbClr val="000000"/>
                </a:solidFill>
                <a:latin typeface="Bitter Bold"/>
                <a:ea typeface="Bitter Bold"/>
                <a:cs typeface="Bitter Bold"/>
                <a:sym typeface="Bitter Bold"/>
              </a:rPr>
              <a:t>Travel + Leisure </a:t>
            </a:r>
            <a:r>
              <a:rPr lang="en-US" sz="2187">
                <a:solidFill>
                  <a:srgbClr val="000000"/>
                </a:solidFill>
                <a:latin typeface="Bitter"/>
                <a:ea typeface="Bitter"/>
                <a:cs typeface="Bitter"/>
                <a:sym typeface="Bitter"/>
              </a:rPr>
              <a:t>ranked Chiang Mai as the 3rd best city in the world in its World’s Best Awards 2026, based on reader votes evaluating landmarks, culture, food, friendliness, shopping, and overall value.</a:t>
            </a:r>
          </a:p>
        </p:txBody>
      </p:sp>
      <p:sp>
        <p:nvSpPr>
          <p:cNvPr id="21" name="TextBox 21"/>
          <p:cNvSpPr txBox="1"/>
          <p:nvPr/>
        </p:nvSpPr>
        <p:spPr>
          <a:xfrm>
            <a:off x="7471881" y="8720455"/>
            <a:ext cx="9903220" cy="1009015"/>
          </a:xfrm>
          <a:prstGeom prst="rect">
            <a:avLst/>
          </a:prstGeom>
        </p:spPr>
        <p:txBody>
          <a:bodyPr lIns="0" tIns="0" rIns="0" bIns="0" rtlCol="0" anchor="t">
            <a:spAutoFit/>
          </a:bodyPr>
          <a:lstStyle/>
          <a:p>
            <a:pPr algn="r">
              <a:lnSpc>
                <a:spcPts val="2720"/>
              </a:lnSpc>
            </a:pPr>
            <a:r>
              <a:rPr lang="en-US" sz="1700">
                <a:solidFill>
                  <a:srgbClr val="000000"/>
                </a:solidFill>
                <a:latin typeface="Bitter"/>
                <a:ea typeface="Bitter"/>
                <a:cs typeface="Bitter"/>
                <a:sym typeface="Bitter"/>
              </a:rPr>
              <a:t>Source: Forbes, reported by </a:t>
            </a:r>
            <a:r>
              <a:rPr lang="en-US" sz="1700" u="sng">
                <a:solidFill>
                  <a:srgbClr val="000000"/>
                </a:solidFill>
                <a:latin typeface="Bitter"/>
                <a:ea typeface="Bitter"/>
                <a:cs typeface="Bitter"/>
                <a:sym typeface="Bitter"/>
                <a:hlinkClick r:id="rId6" tooltip="https://www.bangkokpost.com/thailand/general/3263378/chiang-mai-a-top-spot-for-digital-nomads-forbes"/>
              </a:rPr>
              <a:t>Bangkok Post</a:t>
            </a:r>
            <a:r>
              <a:rPr lang="en-US" sz="1700">
                <a:solidFill>
                  <a:srgbClr val="000000"/>
                </a:solidFill>
                <a:latin typeface="Bitter"/>
                <a:ea typeface="Bitter"/>
                <a:cs typeface="Bitter"/>
                <a:sym typeface="Bitter"/>
              </a:rPr>
              <a:t>,</a:t>
            </a:r>
          </a:p>
          <a:p>
            <a:pPr algn="r">
              <a:lnSpc>
                <a:spcPts val="2720"/>
              </a:lnSpc>
            </a:pPr>
            <a:r>
              <a:rPr lang="en-US" sz="1700" u="sng">
                <a:solidFill>
                  <a:srgbClr val="000000"/>
                </a:solidFill>
                <a:latin typeface="Bitter"/>
                <a:ea typeface="Bitter"/>
                <a:cs typeface="Bitter"/>
                <a:sym typeface="Bitter"/>
                <a:hlinkClick r:id="rId7" tooltip="https://www.travelandleisure.com/worlds-best-awards-best-cities-11952492"/>
              </a:rPr>
              <a:t>TravelandLeisure</a:t>
            </a:r>
          </a:p>
          <a:p>
            <a:pPr algn="r">
              <a:lnSpc>
                <a:spcPts val="2720"/>
              </a:lnSpc>
            </a:pPr>
            <a:r>
              <a:rPr lang="en-US" sz="1700">
                <a:solidFill>
                  <a:srgbClr val="000000"/>
                </a:solidFill>
                <a:latin typeface="Bitter"/>
                <a:ea typeface="Bitter"/>
                <a:cs typeface="Bitter"/>
                <a:sym typeface="Bitter"/>
              </a:rPr>
              <a:t>Photo credit: Agoda, NordNordWest1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81370" y="815873"/>
            <a:ext cx="8417123" cy="857568"/>
          </a:xfrm>
          <a:prstGeom prst="rect">
            <a:avLst/>
          </a:prstGeom>
        </p:spPr>
        <p:txBody>
          <a:bodyPr lIns="0" tIns="0" rIns="0" bIns="0" rtlCol="0" anchor="t">
            <a:spAutoFit/>
          </a:bodyPr>
          <a:lstStyle/>
          <a:p>
            <a:pPr algn="l">
              <a:lnSpc>
                <a:spcPts val="6499"/>
              </a:lnSpc>
            </a:pPr>
            <a:r>
              <a:rPr lang="en-US" sz="5199" b="1">
                <a:solidFill>
                  <a:srgbClr val="253A7E"/>
                </a:solidFill>
                <a:latin typeface="Bitter Bold"/>
                <a:ea typeface="Bitter Bold"/>
                <a:cs typeface="Bitter Bold"/>
                <a:sym typeface="Bitter Bold"/>
              </a:rPr>
              <a:t>Landmarks in Chiang Mai</a:t>
            </a:r>
          </a:p>
        </p:txBody>
      </p:sp>
      <p:grpSp>
        <p:nvGrpSpPr>
          <p:cNvPr id="7" name="Group 7"/>
          <p:cNvGrpSpPr/>
          <p:nvPr/>
        </p:nvGrpSpPr>
        <p:grpSpPr>
          <a:xfrm>
            <a:off x="990895" y="2100427"/>
            <a:ext cx="10228045" cy="6321144"/>
            <a:chOff x="0" y="0"/>
            <a:chExt cx="6944119" cy="4291609"/>
          </a:xfrm>
        </p:grpSpPr>
        <p:sp>
          <p:nvSpPr>
            <p:cNvPr id="8" name="Freeform 8" descr="preencoded.png"/>
            <p:cNvSpPr/>
            <p:nvPr/>
          </p:nvSpPr>
          <p:spPr>
            <a:xfrm>
              <a:off x="0" y="0"/>
              <a:ext cx="6944106" cy="4291584"/>
            </a:xfrm>
            <a:custGeom>
              <a:avLst/>
              <a:gdLst/>
              <a:ahLst/>
              <a:cxnLst/>
              <a:rect l="l" t="t" r="r" b="b"/>
              <a:pathLst>
                <a:path w="6944106" h="4291584">
                  <a:moveTo>
                    <a:pt x="0" y="0"/>
                  </a:moveTo>
                  <a:lnTo>
                    <a:pt x="6944106" y="0"/>
                  </a:lnTo>
                  <a:lnTo>
                    <a:pt x="6944106" y="4291584"/>
                  </a:lnTo>
                  <a:lnTo>
                    <a:pt x="0" y="4291584"/>
                  </a:lnTo>
                  <a:lnTo>
                    <a:pt x="0" y="0"/>
                  </a:lnTo>
                  <a:close/>
                </a:path>
              </a:pathLst>
            </a:custGeom>
            <a:blipFill>
              <a:blip r:embed="rId3" cstate="email">
                <a:extLst>
                  <a:ext uri="{28A0092B-C50C-407E-A947-70E740481C1C}">
                    <a14:useLocalDpi xmlns:a14="http://schemas.microsoft.com/office/drawing/2010/main"/>
                  </a:ext>
                </a:extLst>
              </a:blip>
              <a:stretch>
                <a:fillRect l="-8" r="-8"/>
              </a:stretch>
            </a:blipFill>
          </p:spPr>
        </p:sp>
      </p:grpSp>
      <p:sp>
        <p:nvSpPr>
          <p:cNvPr id="9" name="TextBox 9"/>
          <p:cNvSpPr txBox="1"/>
          <p:nvPr/>
        </p:nvSpPr>
        <p:spPr>
          <a:xfrm>
            <a:off x="12424269" y="3650202"/>
            <a:ext cx="3764831" cy="583589"/>
          </a:xfrm>
          <a:prstGeom prst="rect">
            <a:avLst/>
          </a:prstGeom>
        </p:spPr>
        <p:txBody>
          <a:bodyPr lIns="0" tIns="0" rIns="0" bIns="0" rtlCol="0" anchor="t">
            <a:spAutoFit/>
          </a:bodyPr>
          <a:lstStyle/>
          <a:p>
            <a:pPr algn="ctr">
              <a:lnSpc>
                <a:spcPts val="4442"/>
              </a:lnSpc>
            </a:pPr>
            <a:r>
              <a:rPr lang="en-US" sz="3500" b="1">
                <a:solidFill>
                  <a:srgbClr val="000000"/>
                </a:solidFill>
                <a:latin typeface="Bitter Bold"/>
                <a:ea typeface="Bitter Bold"/>
                <a:cs typeface="Bitter Bold"/>
                <a:sym typeface="Bitter Bold"/>
              </a:rPr>
              <a:t>Wat Chedi Luang</a:t>
            </a:r>
          </a:p>
        </p:txBody>
      </p:sp>
      <p:sp>
        <p:nvSpPr>
          <p:cNvPr id="10" name="TextBox 10"/>
          <p:cNvSpPr txBox="1"/>
          <p:nvPr/>
        </p:nvSpPr>
        <p:spPr>
          <a:xfrm>
            <a:off x="11500220" y="4582143"/>
            <a:ext cx="5612929" cy="1879776"/>
          </a:xfrm>
          <a:prstGeom prst="rect">
            <a:avLst/>
          </a:prstGeom>
        </p:spPr>
        <p:txBody>
          <a:bodyPr lIns="0" tIns="0" rIns="0" bIns="0" rtlCol="0" anchor="t">
            <a:spAutoFit/>
          </a:bodyPr>
          <a:lstStyle/>
          <a:p>
            <a:pPr algn="ctr">
              <a:lnSpc>
                <a:spcPts val="3793"/>
              </a:lnSpc>
            </a:pPr>
            <a:r>
              <a:rPr lang="en-US" sz="2371">
                <a:solidFill>
                  <a:srgbClr val="000000"/>
                </a:solidFill>
                <a:latin typeface="Bitter"/>
                <a:ea typeface="Bitter"/>
                <a:cs typeface="Bitter"/>
                <a:sym typeface="Bitter"/>
              </a:rPr>
              <a:t>A historic temple known for its massive Lanna-style </a:t>
            </a:r>
            <a:r>
              <a:rPr lang="en-US" sz="2371" i="1">
                <a:solidFill>
                  <a:srgbClr val="000000"/>
                </a:solidFill>
                <a:latin typeface="Bitter Italics"/>
                <a:ea typeface="Bitter Italics"/>
                <a:cs typeface="Bitter Italics"/>
                <a:sym typeface="Bitter Italics"/>
              </a:rPr>
              <a:t>chedi </a:t>
            </a:r>
            <a:r>
              <a:rPr lang="en-US" sz="2371">
                <a:solidFill>
                  <a:srgbClr val="000000"/>
                </a:solidFill>
                <a:latin typeface="Bitter"/>
                <a:ea typeface="Bitter"/>
                <a:cs typeface="Bitter"/>
                <a:sym typeface="Bitter"/>
              </a:rPr>
              <a:t>(pagoda), which once housed the revered Emerald Buddha. </a:t>
            </a:r>
          </a:p>
        </p:txBody>
      </p:sp>
      <p:sp>
        <p:nvSpPr>
          <p:cNvPr id="11" name="TextBox 11"/>
          <p:cNvSpPr txBox="1"/>
          <p:nvPr/>
        </p:nvSpPr>
        <p:spPr>
          <a:xfrm>
            <a:off x="981370" y="9026423"/>
            <a:ext cx="16325259" cy="328613"/>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Flickr</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81370" y="815873"/>
            <a:ext cx="8417123" cy="857568"/>
          </a:xfrm>
          <a:prstGeom prst="rect">
            <a:avLst/>
          </a:prstGeom>
        </p:spPr>
        <p:txBody>
          <a:bodyPr lIns="0" tIns="0" rIns="0" bIns="0" rtlCol="0" anchor="t">
            <a:spAutoFit/>
          </a:bodyPr>
          <a:lstStyle/>
          <a:p>
            <a:pPr algn="l">
              <a:lnSpc>
                <a:spcPts val="6499"/>
              </a:lnSpc>
            </a:pPr>
            <a:r>
              <a:rPr lang="en-US" sz="5199" b="1">
                <a:solidFill>
                  <a:srgbClr val="253A7E"/>
                </a:solidFill>
                <a:latin typeface="Bitter Bold"/>
                <a:ea typeface="Bitter Bold"/>
                <a:cs typeface="Bitter Bold"/>
                <a:sym typeface="Bitter Bold"/>
              </a:rPr>
              <a:t>Landmarks in Chiang Mai</a:t>
            </a:r>
          </a:p>
        </p:txBody>
      </p:sp>
      <p:grpSp>
        <p:nvGrpSpPr>
          <p:cNvPr id="7" name="Group 7"/>
          <p:cNvGrpSpPr/>
          <p:nvPr/>
        </p:nvGrpSpPr>
        <p:grpSpPr>
          <a:xfrm>
            <a:off x="7337133" y="2317217"/>
            <a:ext cx="9922167" cy="6132105"/>
            <a:chOff x="0" y="0"/>
            <a:chExt cx="6944119" cy="4291609"/>
          </a:xfrm>
        </p:grpSpPr>
        <p:sp>
          <p:nvSpPr>
            <p:cNvPr id="8" name="Freeform 8"/>
            <p:cNvSpPr/>
            <p:nvPr/>
          </p:nvSpPr>
          <p:spPr>
            <a:xfrm>
              <a:off x="0" y="0"/>
              <a:ext cx="6944106" cy="4291584"/>
            </a:xfrm>
            <a:custGeom>
              <a:avLst/>
              <a:gdLst/>
              <a:ahLst/>
              <a:cxnLst/>
              <a:rect l="l" t="t" r="r" b="b"/>
              <a:pathLst>
                <a:path w="6944106" h="4291584">
                  <a:moveTo>
                    <a:pt x="99992" y="0"/>
                  </a:moveTo>
                  <a:lnTo>
                    <a:pt x="6844114" y="0"/>
                  </a:lnTo>
                  <a:cubicBezTo>
                    <a:pt x="6870633" y="0"/>
                    <a:pt x="6896067" y="10535"/>
                    <a:pt x="6914819" y="29287"/>
                  </a:cubicBezTo>
                  <a:cubicBezTo>
                    <a:pt x="6933571" y="48039"/>
                    <a:pt x="6944106" y="73473"/>
                    <a:pt x="6944106" y="99992"/>
                  </a:cubicBezTo>
                  <a:lnTo>
                    <a:pt x="6944106" y="4191592"/>
                  </a:lnTo>
                  <a:cubicBezTo>
                    <a:pt x="6944106" y="4218112"/>
                    <a:pt x="6933571" y="4243545"/>
                    <a:pt x="6914819" y="4262297"/>
                  </a:cubicBezTo>
                  <a:cubicBezTo>
                    <a:pt x="6896067" y="4281049"/>
                    <a:pt x="6870633" y="4291584"/>
                    <a:pt x="6844114" y="4291584"/>
                  </a:cubicBezTo>
                  <a:lnTo>
                    <a:pt x="99992" y="4291584"/>
                  </a:lnTo>
                  <a:cubicBezTo>
                    <a:pt x="44768" y="4291584"/>
                    <a:pt x="0" y="4246816"/>
                    <a:pt x="0" y="4191592"/>
                  </a:cubicBezTo>
                  <a:lnTo>
                    <a:pt x="0" y="99992"/>
                  </a:lnTo>
                  <a:cubicBezTo>
                    <a:pt x="0" y="73473"/>
                    <a:pt x="10535" y="48039"/>
                    <a:pt x="29287" y="29287"/>
                  </a:cubicBezTo>
                  <a:cubicBezTo>
                    <a:pt x="48039" y="10535"/>
                    <a:pt x="73473" y="0"/>
                    <a:pt x="99992"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9" name="TextBox 9"/>
          <p:cNvSpPr txBox="1"/>
          <p:nvPr/>
        </p:nvSpPr>
        <p:spPr>
          <a:xfrm>
            <a:off x="2729140" y="3355217"/>
            <a:ext cx="2429173" cy="583589"/>
          </a:xfrm>
          <a:prstGeom prst="rect">
            <a:avLst/>
          </a:prstGeom>
        </p:spPr>
        <p:txBody>
          <a:bodyPr lIns="0" tIns="0" rIns="0" bIns="0" rtlCol="0" anchor="t">
            <a:spAutoFit/>
          </a:bodyPr>
          <a:lstStyle/>
          <a:p>
            <a:pPr algn="ctr">
              <a:lnSpc>
                <a:spcPts val="4442"/>
              </a:lnSpc>
            </a:pPr>
            <a:r>
              <a:rPr lang="en-US" sz="3500" b="1">
                <a:solidFill>
                  <a:srgbClr val="000000"/>
                </a:solidFill>
                <a:latin typeface="Bitter Bold"/>
                <a:ea typeface="Bitter Bold"/>
                <a:cs typeface="Bitter Bold"/>
                <a:sym typeface="Bitter Bold"/>
              </a:rPr>
              <a:t>Doi Suthep</a:t>
            </a:r>
          </a:p>
        </p:txBody>
      </p:sp>
      <p:sp>
        <p:nvSpPr>
          <p:cNvPr id="10" name="TextBox 10"/>
          <p:cNvSpPr txBox="1"/>
          <p:nvPr/>
        </p:nvSpPr>
        <p:spPr>
          <a:xfrm>
            <a:off x="1339682" y="4236618"/>
            <a:ext cx="5208089" cy="2198053"/>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A </a:t>
            </a:r>
            <a:r>
              <a:rPr lang="en-US" sz="2199" i="1">
                <a:solidFill>
                  <a:srgbClr val="000000"/>
                </a:solidFill>
                <a:latin typeface="Bitter Italics"/>
                <a:ea typeface="Bitter Italics"/>
                <a:cs typeface="Bitter Italics"/>
                <a:sym typeface="Bitter Italics"/>
              </a:rPr>
              <a:t>doi </a:t>
            </a:r>
            <a:r>
              <a:rPr lang="en-US" sz="2199">
                <a:solidFill>
                  <a:srgbClr val="000000"/>
                </a:solidFill>
                <a:latin typeface="Bitter"/>
                <a:ea typeface="Bitter"/>
                <a:cs typeface="Bitter"/>
                <a:sym typeface="Bitter"/>
              </a:rPr>
              <a:t>(mountain) overlooking Chiang Mai, it hosts a sacred temple with a golden pagoda and panoramic views of the city. The site is a major pilgrimage destination in Thailand. </a:t>
            </a:r>
          </a:p>
        </p:txBody>
      </p:sp>
      <p:sp>
        <p:nvSpPr>
          <p:cNvPr id="11" name="TextBox 11"/>
          <p:cNvSpPr txBox="1"/>
          <p:nvPr/>
        </p:nvSpPr>
        <p:spPr>
          <a:xfrm>
            <a:off x="981370" y="9026423"/>
            <a:ext cx="16325259" cy="328613"/>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Wikipedia</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1028700" y="1019023"/>
            <a:ext cx="8417123" cy="857568"/>
          </a:xfrm>
          <a:prstGeom prst="rect">
            <a:avLst/>
          </a:prstGeom>
        </p:spPr>
        <p:txBody>
          <a:bodyPr lIns="0" tIns="0" rIns="0" bIns="0" rtlCol="0" anchor="t">
            <a:spAutoFit/>
          </a:bodyPr>
          <a:lstStyle/>
          <a:p>
            <a:pPr algn="l">
              <a:lnSpc>
                <a:spcPts val="6499"/>
              </a:lnSpc>
            </a:pPr>
            <a:r>
              <a:rPr lang="en-US" sz="5199" b="1">
                <a:solidFill>
                  <a:srgbClr val="253A7E"/>
                </a:solidFill>
                <a:latin typeface="Bitter Bold"/>
                <a:ea typeface="Bitter Bold"/>
                <a:cs typeface="Bitter Bold"/>
                <a:sym typeface="Bitter Bold"/>
              </a:rPr>
              <a:t>Landmarks in Chiang Mai</a:t>
            </a:r>
          </a:p>
        </p:txBody>
      </p:sp>
      <p:grpSp>
        <p:nvGrpSpPr>
          <p:cNvPr id="7" name="Group 7"/>
          <p:cNvGrpSpPr/>
          <p:nvPr/>
        </p:nvGrpSpPr>
        <p:grpSpPr>
          <a:xfrm>
            <a:off x="1028700" y="2374882"/>
            <a:ext cx="9735556" cy="6016776"/>
            <a:chOff x="0" y="0"/>
            <a:chExt cx="6944119" cy="4291609"/>
          </a:xfrm>
        </p:grpSpPr>
        <p:sp>
          <p:nvSpPr>
            <p:cNvPr id="8" name="Freeform 8" descr="preencoded.png"/>
            <p:cNvSpPr/>
            <p:nvPr/>
          </p:nvSpPr>
          <p:spPr>
            <a:xfrm>
              <a:off x="0" y="0"/>
              <a:ext cx="6944106" cy="4291584"/>
            </a:xfrm>
            <a:custGeom>
              <a:avLst/>
              <a:gdLst/>
              <a:ahLst/>
              <a:cxnLst/>
              <a:rect l="l" t="t" r="r" b="b"/>
              <a:pathLst>
                <a:path w="6944106" h="4291584">
                  <a:moveTo>
                    <a:pt x="0" y="0"/>
                  </a:moveTo>
                  <a:lnTo>
                    <a:pt x="6944106" y="0"/>
                  </a:lnTo>
                  <a:lnTo>
                    <a:pt x="6944106" y="4291584"/>
                  </a:lnTo>
                  <a:lnTo>
                    <a:pt x="0" y="4291584"/>
                  </a:lnTo>
                  <a:lnTo>
                    <a:pt x="0" y="0"/>
                  </a:lnTo>
                  <a:close/>
                </a:path>
              </a:pathLst>
            </a:custGeom>
            <a:blipFill>
              <a:blip r:embed="rId3" cstate="email">
                <a:extLst>
                  <a:ext uri="{28A0092B-C50C-407E-A947-70E740481C1C}">
                    <a14:useLocalDpi xmlns:a14="http://schemas.microsoft.com/office/drawing/2010/main"/>
                  </a:ext>
                </a:extLst>
              </a:blip>
              <a:stretch>
                <a:fillRect l="-8" r="-8"/>
              </a:stretch>
            </a:blipFill>
          </p:spPr>
        </p:sp>
      </p:grpSp>
      <p:sp>
        <p:nvSpPr>
          <p:cNvPr id="9" name="TextBox 9"/>
          <p:cNvSpPr txBox="1"/>
          <p:nvPr/>
        </p:nvSpPr>
        <p:spPr>
          <a:xfrm>
            <a:off x="12514629" y="3658993"/>
            <a:ext cx="3160737" cy="583589"/>
          </a:xfrm>
          <a:prstGeom prst="rect">
            <a:avLst/>
          </a:prstGeom>
        </p:spPr>
        <p:txBody>
          <a:bodyPr lIns="0" tIns="0" rIns="0" bIns="0" rtlCol="0" anchor="t">
            <a:spAutoFit/>
          </a:bodyPr>
          <a:lstStyle/>
          <a:p>
            <a:pPr algn="ctr">
              <a:lnSpc>
                <a:spcPts val="4442"/>
              </a:lnSpc>
            </a:pPr>
            <a:r>
              <a:rPr lang="en-US" sz="3500" b="1">
                <a:solidFill>
                  <a:srgbClr val="000000"/>
                </a:solidFill>
                <a:latin typeface="Bitter Bold"/>
                <a:ea typeface="Bitter Bold"/>
                <a:cs typeface="Bitter Bold"/>
                <a:sym typeface="Bitter Bold"/>
              </a:rPr>
              <a:t>Tha Phae Gate</a:t>
            </a:r>
          </a:p>
        </p:txBody>
      </p:sp>
      <p:sp>
        <p:nvSpPr>
          <p:cNvPr id="10" name="TextBox 10"/>
          <p:cNvSpPr txBox="1"/>
          <p:nvPr/>
        </p:nvSpPr>
        <p:spPr>
          <a:xfrm>
            <a:off x="11490953" y="4495363"/>
            <a:ext cx="5208089" cy="2174240"/>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A historic gateway to Chiang Mai’s Old City, it is a well-preserved remnant of the ancient city walls. The gate serves as a cultural hub, hosting festivals</a:t>
            </a:r>
          </a:p>
          <a:p>
            <a:pPr algn="ctr">
              <a:lnSpc>
                <a:spcPts val="3519"/>
              </a:lnSpc>
            </a:pPr>
            <a:r>
              <a:rPr lang="en-US" sz="2199">
                <a:solidFill>
                  <a:srgbClr val="000000"/>
                </a:solidFill>
                <a:latin typeface="Bitter"/>
                <a:ea typeface="Bitter"/>
                <a:cs typeface="Bitter"/>
                <a:sym typeface="Bitter"/>
              </a:rPr>
              <a:t>and a lively night market.</a:t>
            </a:r>
          </a:p>
        </p:txBody>
      </p:sp>
      <p:sp>
        <p:nvSpPr>
          <p:cNvPr id="11" name="TextBox 11"/>
          <p:cNvSpPr txBox="1"/>
          <p:nvPr/>
        </p:nvSpPr>
        <p:spPr>
          <a:xfrm>
            <a:off x="981370" y="9026423"/>
            <a:ext cx="16325259" cy="328613"/>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ForeverVacation</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7543800" cy="10287000"/>
            <a:chOff x="0" y="0"/>
            <a:chExt cx="10058400" cy="13716000"/>
          </a:xfrm>
        </p:grpSpPr>
        <p:sp>
          <p:nvSpPr>
            <p:cNvPr id="7" name="Freeform 7"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sp>
      </p:grpSp>
      <p:sp>
        <p:nvSpPr>
          <p:cNvPr id="8" name="TextBox 8"/>
          <p:cNvSpPr txBox="1"/>
          <p:nvPr/>
        </p:nvSpPr>
        <p:spPr>
          <a:xfrm>
            <a:off x="7810652" y="1038073"/>
            <a:ext cx="4083769" cy="870790"/>
          </a:xfrm>
          <a:prstGeom prst="rect">
            <a:avLst/>
          </a:prstGeom>
        </p:spPr>
        <p:txBody>
          <a:bodyPr lIns="0" tIns="0" rIns="0" bIns="0" rtlCol="0" anchor="t">
            <a:spAutoFit/>
          </a:bodyPr>
          <a:lstStyle/>
          <a:p>
            <a:pPr algn="l">
              <a:lnSpc>
                <a:spcPts val="6545"/>
              </a:lnSpc>
            </a:pPr>
            <a:r>
              <a:rPr lang="en-US" sz="5199" b="1">
                <a:solidFill>
                  <a:srgbClr val="253A7E"/>
                </a:solidFill>
                <a:latin typeface="Bitter Bold"/>
                <a:ea typeface="Bitter Bold"/>
                <a:cs typeface="Bitter Bold"/>
                <a:sym typeface="Bitter Bold"/>
              </a:rPr>
              <a:t>Pattaya City</a:t>
            </a:r>
          </a:p>
        </p:txBody>
      </p:sp>
      <p:sp>
        <p:nvSpPr>
          <p:cNvPr id="9" name="TextBox 9"/>
          <p:cNvSpPr txBox="1"/>
          <p:nvPr/>
        </p:nvSpPr>
        <p:spPr>
          <a:xfrm>
            <a:off x="7810652" y="2494207"/>
            <a:ext cx="4430316" cy="3559969"/>
          </a:xfrm>
          <a:prstGeom prst="rect">
            <a:avLst/>
          </a:prstGeom>
        </p:spPr>
        <p:txBody>
          <a:bodyPr lIns="0" tIns="0" rIns="0" bIns="0" rtlCol="0" anchor="t">
            <a:spAutoFit/>
          </a:bodyPr>
          <a:lstStyle/>
          <a:p>
            <a:pPr algn="l">
              <a:lnSpc>
                <a:spcPts val="3375"/>
              </a:lnSpc>
            </a:pPr>
            <a:r>
              <a:rPr lang="en-US" sz="2124">
                <a:solidFill>
                  <a:srgbClr val="000000"/>
                </a:solidFill>
                <a:latin typeface="Bitter"/>
                <a:ea typeface="Bitter"/>
                <a:cs typeface="Bitter"/>
                <a:sym typeface="Bitter"/>
              </a:rPr>
              <a:t>Pattaya is a vibrant coastal city located in the Chonburi province, famous for its lively beaches, nearby islands such as Koh Larn, entertainment, and nightlife. Once a small fishing village, Pattaya has grown into a major tourist destination.</a:t>
            </a:r>
          </a:p>
        </p:txBody>
      </p:sp>
      <p:sp>
        <p:nvSpPr>
          <p:cNvPr id="10" name="TextBox 10"/>
          <p:cNvSpPr txBox="1"/>
          <p:nvPr/>
        </p:nvSpPr>
        <p:spPr>
          <a:xfrm>
            <a:off x="7810652" y="6307188"/>
            <a:ext cx="4082806" cy="529228"/>
          </a:xfrm>
          <a:prstGeom prst="rect">
            <a:avLst/>
          </a:prstGeom>
        </p:spPr>
        <p:txBody>
          <a:bodyPr lIns="0" tIns="0" rIns="0" bIns="0" rtlCol="0" anchor="t">
            <a:spAutoFit/>
          </a:bodyPr>
          <a:lstStyle/>
          <a:p>
            <a:pPr algn="l">
              <a:lnSpc>
                <a:spcPts val="3999"/>
              </a:lnSpc>
            </a:pPr>
            <a:r>
              <a:rPr lang="en-US" sz="3187" b="1">
                <a:solidFill>
                  <a:srgbClr val="253A7E"/>
                </a:solidFill>
                <a:latin typeface="Bitter Bold"/>
                <a:ea typeface="Bitter Bold"/>
                <a:cs typeface="Bitter Bold"/>
                <a:sym typeface="Bitter Bold"/>
              </a:rPr>
              <a:t>Size and Population</a:t>
            </a:r>
          </a:p>
        </p:txBody>
      </p:sp>
      <p:sp>
        <p:nvSpPr>
          <p:cNvPr id="11" name="TextBox 11"/>
          <p:cNvSpPr txBox="1"/>
          <p:nvPr/>
        </p:nvSpPr>
        <p:spPr>
          <a:xfrm>
            <a:off x="7810652" y="7032279"/>
            <a:ext cx="4430316" cy="947147"/>
          </a:xfrm>
          <a:prstGeom prst="rect">
            <a:avLst/>
          </a:prstGeom>
        </p:spPr>
        <p:txBody>
          <a:bodyPr lIns="0" tIns="0" rIns="0" bIns="0" rtlCol="0" anchor="t">
            <a:spAutoFit/>
          </a:bodyPr>
          <a:lstStyle/>
          <a:p>
            <a:pPr algn="l">
              <a:lnSpc>
                <a:spcPts val="3375"/>
              </a:lnSpc>
            </a:pPr>
            <a:r>
              <a:rPr lang="en-US" sz="2124">
                <a:solidFill>
                  <a:srgbClr val="000000"/>
                </a:solidFill>
                <a:latin typeface="Bitter"/>
                <a:ea typeface="Bitter"/>
                <a:cs typeface="Bitter"/>
                <a:sym typeface="Bitter"/>
              </a:rPr>
              <a:t>53.4 km² in area. With 120,000 population</a:t>
            </a:r>
          </a:p>
        </p:txBody>
      </p:sp>
      <p:sp>
        <p:nvSpPr>
          <p:cNvPr id="12" name="TextBox 12"/>
          <p:cNvSpPr txBox="1"/>
          <p:nvPr/>
        </p:nvSpPr>
        <p:spPr>
          <a:xfrm>
            <a:off x="12914557" y="2262187"/>
            <a:ext cx="4430316" cy="884238"/>
          </a:xfrm>
          <a:prstGeom prst="rect">
            <a:avLst/>
          </a:prstGeom>
        </p:spPr>
        <p:txBody>
          <a:bodyPr lIns="0" tIns="0" rIns="0" bIns="0" rtlCol="0" anchor="t">
            <a:spAutoFit/>
          </a:bodyPr>
          <a:lstStyle/>
          <a:p>
            <a:pPr algn="ctr">
              <a:lnSpc>
                <a:spcPts val="3312"/>
              </a:lnSpc>
            </a:pPr>
            <a:r>
              <a:rPr lang="en-US" sz="2625" b="1">
                <a:solidFill>
                  <a:srgbClr val="253A7E"/>
                </a:solidFill>
                <a:latin typeface="Bitter Bold"/>
                <a:ea typeface="Bitter Bold"/>
                <a:cs typeface="Bitter Bold"/>
                <a:sym typeface="Bitter Bold"/>
              </a:rPr>
              <a:t>Where is Chonburi province?</a:t>
            </a:r>
          </a:p>
        </p:txBody>
      </p:sp>
      <p:grpSp>
        <p:nvGrpSpPr>
          <p:cNvPr id="13" name="Group 13"/>
          <p:cNvGrpSpPr/>
          <p:nvPr/>
        </p:nvGrpSpPr>
        <p:grpSpPr>
          <a:xfrm>
            <a:off x="13693083" y="3437782"/>
            <a:ext cx="2873131" cy="5050927"/>
            <a:chOff x="0" y="0"/>
            <a:chExt cx="3830841" cy="6734569"/>
          </a:xfrm>
        </p:grpSpPr>
        <p:sp>
          <p:nvSpPr>
            <p:cNvPr id="14" name="Freeform 14" descr="preencoded.png"/>
            <p:cNvSpPr/>
            <p:nvPr/>
          </p:nvSpPr>
          <p:spPr>
            <a:xfrm>
              <a:off x="0" y="0"/>
              <a:ext cx="3830828" cy="6734556"/>
            </a:xfrm>
            <a:custGeom>
              <a:avLst/>
              <a:gdLst/>
              <a:ahLst/>
              <a:cxnLst/>
              <a:rect l="l" t="t" r="r" b="b"/>
              <a:pathLst>
                <a:path w="3830828" h="6734556">
                  <a:moveTo>
                    <a:pt x="190500" y="0"/>
                  </a:moveTo>
                  <a:lnTo>
                    <a:pt x="3640328" y="0"/>
                  </a:lnTo>
                  <a:cubicBezTo>
                    <a:pt x="3690852" y="0"/>
                    <a:pt x="3739306" y="20070"/>
                    <a:pt x="3775032" y="55796"/>
                  </a:cubicBezTo>
                  <a:cubicBezTo>
                    <a:pt x="3810758" y="91522"/>
                    <a:pt x="3830828" y="139976"/>
                    <a:pt x="3830828" y="190500"/>
                  </a:cubicBezTo>
                  <a:lnTo>
                    <a:pt x="3830828" y="6544056"/>
                  </a:lnTo>
                  <a:cubicBezTo>
                    <a:pt x="3830828" y="6594580"/>
                    <a:pt x="3810758" y="6643035"/>
                    <a:pt x="3775032" y="6678761"/>
                  </a:cubicBezTo>
                  <a:cubicBezTo>
                    <a:pt x="3739306" y="6714486"/>
                    <a:pt x="3690852" y="6734556"/>
                    <a:pt x="3640328" y="6734556"/>
                  </a:cubicBezTo>
                  <a:lnTo>
                    <a:pt x="190500" y="6734556"/>
                  </a:lnTo>
                  <a:cubicBezTo>
                    <a:pt x="85290" y="6734556"/>
                    <a:pt x="0" y="6649267"/>
                    <a:pt x="0" y="6544056"/>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5" name="TextBox 15"/>
          <p:cNvSpPr txBox="1"/>
          <p:nvPr/>
        </p:nvSpPr>
        <p:spPr>
          <a:xfrm>
            <a:off x="7810652" y="9034310"/>
            <a:ext cx="9524705" cy="325755"/>
          </a:xfrm>
          <a:prstGeom prst="rect">
            <a:avLst/>
          </a:prstGeom>
        </p:spPr>
        <p:txBody>
          <a:bodyPr lIns="0" tIns="0" rIns="0" bIns="0" rtlCol="0" anchor="t">
            <a:spAutoFit/>
          </a:bodyPr>
          <a:lstStyle/>
          <a:p>
            <a:pPr algn="l">
              <a:lnSpc>
                <a:spcPts val="2700"/>
              </a:lnSpc>
            </a:pPr>
            <a:r>
              <a:rPr lang="en-US" sz="1700">
                <a:solidFill>
                  <a:srgbClr val="000000"/>
                </a:solidFill>
                <a:latin typeface="Bitter"/>
                <a:ea typeface="Bitter"/>
                <a:cs typeface="Bitter"/>
                <a:sym typeface="Bitter"/>
              </a:rPr>
              <a:t>Photo credit: Thailand Awaits, NordNordWest</a:t>
            </a:r>
          </a:p>
        </p:txBody>
      </p:sp>
      <p:grpSp>
        <p:nvGrpSpPr>
          <p:cNvPr id="16" name="Group 16"/>
          <p:cNvGrpSpPr/>
          <p:nvPr/>
        </p:nvGrpSpPr>
        <p:grpSpPr>
          <a:xfrm>
            <a:off x="17036948" y="285750"/>
            <a:ext cx="965302" cy="752323"/>
            <a:chOff x="0" y="0"/>
            <a:chExt cx="1287069" cy="1003097"/>
          </a:xfrm>
        </p:grpSpPr>
        <p:sp>
          <p:nvSpPr>
            <p:cNvPr id="17" name="Freeform 1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1012622"/>
            <a:ext cx="8788896"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Landmarks in Pattaya City</a:t>
            </a:r>
          </a:p>
        </p:txBody>
      </p:sp>
      <p:grpSp>
        <p:nvGrpSpPr>
          <p:cNvPr id="7" name="Group 7"/>
          <p:cNvGrpSpPr/>
          <p:nvPr/>
        </p:nvGrpSpPr>
        <p:grpSpPr>
          <a:xfrm>
            <a:off x="634584" y="2569731"/>
            <a:ext cx="4164335" cy="2573757"/>
            <a:chOff x="0" y="0"/>
            <a:chExt cx="5080000" cy="3139681"/>
          </a:xfrm>
        </p:grpSpPr>
        <p:sp>
          <p:nvSpPr>
            <p:cNvPr id="8" name="Freeform 8" descr="preencoded.png"/>
            <p:cNvSpPr/>
            <p:nvPr/>
          </p:nvSpPr>
          <p:spPr>
            <a:xfrm>
              <a:off x="0" y="0"/>
              <a:ext cx="5080000" cy="3139694"/>
            </a:xfrm>
            <a:custGeom>
              <a:avLst/>
              <a:gdLst/>
              <a:ahLst/>
              <a:cxnLst/>
              <a:rect l="l" t="t" r="r" b="b"/>
              <a:pathLst>
                <a:path w="5080000" h="3139694">
                  <a:moveTo>
                    <a:pt x="0" y="0"/>
                  </a:moveTo>
                  <a:lnTo>
                    <a:pt x="5080000" y="0"/>
                  </a:lnTo>
                  <a:lnTo>
                    <a:pt x="5080000" y="3139694"/>
                  </a:lnTo>
                  <a:lnTo>
                    <a:pt x="0" y="3139694"/>
                  </a:lnTo>
                  <a:lnTo>
                    <a:pt x="0" y="0"/>
                  </a:lnTo>
                  <a:close/>
                </a:path>
              </a:pathLst>
            </a:custGeom>
            <a:blipFill>
              <a:blip r:embed="rId3" cstate="email">
                <a:extLst>
                  <a:ext uri="{28A0092B-C50C-407E-A947-70E740481C1C}">
                    <a14:useLocalDpi xmlns:a14="http://schemas.microsoft.com/office/drawing/2010/main"/>
                  </a:ext>
                </a:extLst>
              </a:blip>
              <a:stretch>
                <a:fillRect l="-44" r="-44"/>
              </a:stretch>
            </a:blipFill>
          </p:spPr>
        </p:sp>
      </p:grpSp>
      <p:sp>
        <p:nvSpPr>
          <p:cNvPr id="9" name="TextBox 9"/>
          <p:cNvSpPr txBox="1"/>
          <p:nvPr/>
        </p:nvSpPr>
        <p:spPr>
          <a:xfrm>
            <a:off x="2011976" y="5435438"/>
            <a:ext cx="1409551" cy="455672"/>
          </a:xfrm>
          <a:prstGeom prst="rect">
            <a:avLst/>
          </a:prstGeom>
        </p:spPr>
        <p:txBody>
          <a:bodyPr lIns="0" tIns="0" rIns="0" bIns="0" rtlCol="0" anchor="t">
            <a:spAutoFit/>
          </a:bodyPr>
          <a:lstStyle/>
          <a:p>
            <a:pPr algn="ctr">
              <a:lnSpc>
                <a:spcPts val="3424"/>
              </a:lnSpc>
            </a:pPr>
            <a:r>
              <a:rPr lang="en-US" sz="2750" b="1">
                <a:solidFill>
                  <a:srgbClr val="000000"/>
                </a:solidFill>
                <a:latin typeface="Bitter Bold"/>
                <a:ea typeface="Bitter Bold"/>
                <a:cs typeface="Bitter Bold"/>
                <a:sym typeface="Bitter Bold"/>
              </a:rPr>
              <a:t>Beaches</a:t>
            </a:r>
          </a:p>
        </p:txBody>
      </p:sp>
      <p:sp>
        <p:nvSpPr>
          <p:cNvPr id="10" name="TextBox 10"/>
          <p:cNvSpPr txBox="1"/>
          <p:nvPr/>
        </p:nvSpPr>
        <p:spPr>
          <a:xfrm>
            <a:off x="811751" y="6062886"/>
            <a:ext cx="3810000" cy="871538"/>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Pattaya beach,</a:t>
            </a:r>
          </a:p>
          <a:p>
            <a:pPr algn="ctr">
              <a:lnSpc>
                <a:spcPts val="3562"/>
              </a:lnSpc>
            </a:pPr>
            <a:r>
              <a:rPr lang="en-US" sz="2187">
                <a:solidFill>
                  <a:srgbClr val="000000"/>
                </a:solidFill>
                <a:latin typeface="Bitter"/>
                <a:ea typeface="Bitter"/>
                <a:cs typeface="Bitter"/>
                <a:sym typeface="Bitter"/>
              </a:rPr>
              <a:t>Jomtien beach</a:t>
            </a:r>
          </a:p>
        </p:txBody>
      </p:sp>
      <p:grpSp>
        <p:nvGrpSpPr>
          <p:cNvPr id="11" name="Group 11"/>
          <p:cNvGrpSpPr/>
          <p:nvPr/>
        </p:nvGrpSpPr>
        <p:grpSpPr>
          <a:xfrm>
            <a:off x="4922744" y="2569737"/>
            <a:ext cx="4164511" cy="2573763"/>
            <a:chOff x="0" y="0"/>
            <a:chExt cx="5080203" cy="3139681"/>
          </a:xfrm>
        </p:grpSpPr>
        <p:sp>
          <p:nvSpPr>
            <p:cNvPr id="12" name="Freeform 12" descr="preencoded.png"/>
            <p:cNvSpPr/>
            <p:nvPr/>
          </p:nvSpPr>
          <p:spPr>
            <a:xfrm>
              <a:off x="0" y="0"/>
              <a:ext cx="5080254" cy="3139694"/>
            </a:xfrm>
            <a:custGeom>
              <a:avLst/>
              <a:gdLst/>
              <a:ahLst/>
              <a:cxnLst/>
              <a:rect l="l" t="t" r="r" b="b"/>
              <a:pathLst>
                <a:path w="5080254" h="3139694">
                  <a:moveTo>
                    <a:pt x="0" y="0"/>
                  </a:moveTo>
                  <a:lnTo>
                    <a:pt x="5080254" y="0"/>
                  </a:lnTo>
                  <a:lnTo>
                    <a:pt x="5080254" y="3139694"/>
                  </a:lnTo>
                  <a:lnTo>
                    <a:pt x="0" y="3139694"/>
                  </a:lnTo>
                  <a:lnTo>
                    <a:pt x="0" y="0"/>
                  </a:lnTo>
                  <a:close/>
                </a:path>
              </a:pathLst>
            </a:custGeom>
            <a:blipFill>
              <a:blip r:embed="rId4" cstate="email">
                <a:extLst>
                  <a:ext uri="{28A0092B-C50C-407E-A947-70E740481C1C}">
                    <a14:useLocalDpi xmlns:a14="http://schemas.microsoft.com/office/drawing/2010/main"/>
                  </a:ext>
                </a:extLst>
              </a:blip>
              <a:stretch>
                <a:fillRect l="-42" r="-41"/>
              </a:stretch>
            </a:blipFill>
          </p:spPr>
        </p:sp>
      </p:grpSp>
      <p:sp>
        <p:nvSpPr>
          <p:cNvPr id="13" name="TextBox 13"/>
          <p:cNvSpPr txBox="1"/>
          <p:nvPr/>
        </p:nvSpPr>
        <p:spPr>
          <a:xfrm>
            <a:off x="5337901" y="5476576"/>
            <a:ext cx="3334196" cy="455672"/>
          </a:xfrm>
          <a:prstGeom prst="rect">
            <a:avLst/>
          </a:prstGeom>
        </p:spPr>
        <p:txBody>
          <a:bodyPr lIns="0" tIns="0" rIns="0" bIns="0" rtlCol="0" anchor="t">
            <a:spAutoFit/>
          </a:bodyPr>
          <a:lstStyle/>
          <a:p>
            <a:pPr algn="ctr">
              <a:lnSpc>
                <a:spcPts val="3424"/>
              </a:lnSpc>
            </a:pPr>
            <a:r>
              <a:rPr lang="en-US" sz="2750" b="1">
                <a:solidFill>
                  <a:srgbClr val="000000"/>
                </a:solidFill>
                <a:latin typeface="Bitter Bold"/>
                <a:ea typeface="Bitter Bold"/>
                <a:cs typeface="Bitter Bold"/>
                <a:sym typeface="Bitter Bold"/>
              </a:rPr>
              <a:t>Sanctuary of Truth</a:t>
            </a:r>
          </a:p>
        </p:txBody>
      </p:sp>
      <p:sp>
        <p:nvSpPr>
          <p:cNvPr id="14" name="TextBox 14"/>
          <p:cNvSpPr txBox="1"/>
          <p:nvPr/>
        </p:nvSpPr>
        <p:spPr>
          <a:xfrm>
            <a:off x="4960358" y="6062886"/>
            <a:ext cx="3810152" cy="871538"/>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A intricately carved</a:t>
            </a:r>
          </a:p>
          <a:p>
            <a:pPr algn="ctr">
              <a:lnSpc>
                <a:spcPts val="3562"/>
              </a:lnSpc>
            </a:pPr>
            <a:r>
              <a:rPr lang="en-US" sz="2187">
                <a:solidFill>
                  <a:srgbClr val="000000"/>
                </a:solidFill>
                <a:latin typeface="Bitter"/>
                <a:ea typeface="Bitter"/>
                <a:cs typeface="Bitter"/>
                <a:sym typeface="Bitter"/>
              </a:rPr>
              <a:t>wooden temple</a:t>
            </a:r>
          </a:p>
        </p:txBody>
      </p:sp>
      <p:grpSp>
        <p:nvGrpSpPr>
          <p:cNvPr id="15" name="Group 15"/>
          <p:cNvGrpSpPr/>
          <p:nvPr/>
        </p:nvGrpSpPr>
        <p:grpSpPr>
          <a:xfrm>
            <a:off x="9210592" y="2569737"/>
            <a:ext cx="4164511" cy="2573763"/>
            <a:chOff x="0" y="0"/>
            <a:chExt cx="5080203" cy="3139681"/>
          </a:xfrm>
        </p:grpSpPr>
        <p:sp>
          <p:nvSpPr>
            <p:cNvPr id="16" name="Freeform 16" descr="preencoded.png"/>
            <p:cNvSpPr/>
            <p:nvPr/>
          </p:nvSpPr>
          <p:spPr>
            <a:xfrm>
              <a:off x="0" y="0"/>
              <a:ext cx="5080254" cy="3139694"/>
            </a:xfrm>
            <a:custGeom>
              <a:avLst/>
              <a:gdLst/>
              <a:ahLst/>
              <a:cxnLst/>
              <a:rect l="l" t="t" r="r" b="b"/>
              <a:pathLst>
                <a:path w="5080254" h="3139694">
                  <a:moveTo>
                    <a:pt x="0" y="0"/>
                  </a:moveTo>
                  <a:lnTo>
                    <a:pt x="5080254" y="0"/>
                  </a:lnTo>
                  <a:lnTo>
                    <a:pt x="5080254" y="3139694"/>
                  </a:lnTo>
                  <a:lnTo>
                    <a:pt x="0" y="3139694"/>
                  </a:lnTo>
                  <a:lnTo>
                    <a:pt x="0" y="0"/>
                  </a:lnTo>
                  <a:close/>
                </a:path>
              </a:pathLst>
            </a:custGeom>
            <a:blipFill>
              <a:blip r:embed="rId5" cstate="email">
                <a:extLst>
                  <a:ext uri="{28A0092B-C50C-407E-A947-70E740481C1C}">
                    <a14:useLocalDpi xmlns:a14="http://schemas.microsoft.com/office/drawing/2010/main"/>
                  </a:ext>
                </a:extLst>
              </a:blip>
              <a:stretch>
                <a:fillRect l="-42" r="-41"/>
              </a:stretch>
            </a:blipFill>
          </p:spPr>
        </p:sp>
      </p:grpSp>
      <p:sp>
        <p:nvSpPr>
          <p:cNvPr id="17" name="TextBox 17"/>
          <p:cNvSpPr txBox="1"/>
          <p:nvPr/>
        </p:nvSpPr>
        <p:spPr>
          <a:xfrm>
            <a:off x="9387771" y="5320848"/>
            <a:ext cx="3810152" cy="908110"/>
          </a:xfrm>
          <a:prstGeom prst="rect">
            <a:avLst/>
          </a:prstGeom>
        </p:spPr>
        <p:txBody>
          <a:bodyPr lIns="0" tIns="0" rIns="0" bIns="0" rtlCol="0" anchor="t">
            <a:spAutoFit/>
          </a:bodyPr>
          <a:lstStyle/>
          <a:p>
            <a:pPr algn="ctr">
              <a:lnSpc>
                <a:spcPts val="3424"/>
              </a:lnSpc>
            </a:pPr>
            <a:r>
              <a:rPr lang="en-US" sz="2750" b="1">
                <a:solidFill>
                  <a:srgbClr val="000000"/>
                </a:solidFill>
                <a:latin typeface="Bitter Bold"/>
                <a:ea typeface="Bitter Bold"/>
                <a:cs typeface="Bitter Bold"/>
                <a:sym typeface="Bitter Bold"/>
              </a:rPr>
              <a:t>Nong Nooch Tropical Garden</a:t>
            </a:r>
          </a:p>
        </p:txBody>
      </p:sp>
      <p:sp>
        <p:nvSpPr>
          <p:cNvPr id="18" name="TextBox 18"/>
          <p:cNvSpPr txBox="1"/>
          <p:nvPr/>
        </p:nvSpPr>
        <p:spPr>
          <a:xfrm>
            <a:off x="9321108" y="6341573"/>
            <a:ext cx="3810152" cy="871538"/>
          </a:xfrm>
          <a:prstGeom prst="rect">
            <a:avLst/>
          </a:prstGeom>
        </p:spPr>
        <p:txBody>
          <a:bodyPr lIns="0" tIns="0" rIns="0" bIns="0" rtlCol="0" anchor="t">
            <a:spAutoFit/>
          </a:bodyPr>
          <a:lstStyle/>
          <a:p>
            <a:pPr algn="ctr">
              <a:lnSpc>
                <a:spcPts val="3562"/>
              </a:lnSpc>
            </a:pPr>
            <a:r>
              <a:rPr lang="en-US" sz="2187">
                <a:solidFill>
                  <a:srgbClr val="000000"/>
                </a:solidFill>
                <a:latin typeface="Bitter"/>
                <a:ea typeface="Bitter"/>
                <a:cs typeface="Bitter"/>
                <a:sym typeface="Bitter"/>
              </a:rPr>
              <a:t>The largest botanical garden in Southeast Asia</a:t>
            </a:r>
          </a:p>
        </p:txBody>
      </p:sp>
      <p:grpSp>
        <p:nvGrpSpPr>
          <p:cNvPr id="19" name="Group 19"/>
          <p:cNvGrpSpPr/>
          <p:nvPr/>
        </p:nvGrpSpPr>
        <p:grpSpPr>
          <a:xfrm>
            <a:off x="13488915" y="2569737"/>
            <a:ext cx="4164501" cy="2573757"/>
            <a:chOff x="0" y="0"/>
            <a:chExt cx="5080203" cy="3139681"/>
          </a:xfrm>
        </p:grpSpPr>
        <p:sp>
          <p:nvSpPr>
            <p:cNvPr id="20" name="Freeform 20" descr="preencoded.png"/>
            <p:cNvSpPr/>
            <p:nvPr/>
          </p:nvSpPr>
          <p:spPr>
            <a:xfrm>
              <a:off x="0" y="0"/>
              <a:ext cx="5080254" cy="3139694"/>
            </a:xfrm>
            <a:custGeom>
              <a:avLst/>
              <a:gdLst/>
              <a:ahLst/>
              <a:cxnLst/>
              <a:rect l="l" t="t" r="r" b="b"/>
              <a:pathLst>
                <a:path w="5080254" h="3139694">
                  <a:moveTo>
                    <a:pt x="0" y="0"/>
                  </a:moveTo>
                  <a:lnTo>
                    <a:pt x="5080254" y="0"/>
                  </a:lnTo>
                  <a:lnTo>
                    <a:pt x="5080254" y="3139694"/>
                  </a:lnTo>
                  <a:lnTo>
                    <a:pt x="0" y="3139694"/>
                  </a:lnTo>
                  <a:lnTo>
                    <a:pt x="0" y="0"/>
                  </a:lnTo>
                  <a:close/>
                </a:path>
              </a:pathLst>
            </a:custGeom>
            <a:blipFill>
              <a:blip r:embed="rId6" cstate="email">
                <a:extLst>
                  <a:ext uri="{28A0092B-C50C-407E-A947-70E740481C1C}">
                    <a14:useLocalDpi xmlns:a14="http://schemas.microsoft.com/office/drawing/2010/main"/>
                  </a:ext>
                </a:extLst>
              </a:blip>
              <a:stretch>
                <a:fillRect l="-42" r="-41"/>
              </a:stretch>
            </a:blipFill>
          </p:spPr>
        </p:sp>
      </p:grpSp>
      <p:sp>
        <p:nvSpPr>
          <p:cNvPr id="21" name="TextBox 21"/>
          <p:cNvSpPr txBox="1"/>
          <p:nvPr/>
        </p:nvSpPr>
        <p:spPr>
          <a:xfrm>
            <a:off x="14266240" y="5435438"/>
            <a:ext cx="2609850" cy="455672"/>
          </a:xfrm>
          <a:prstGeom prst="rect">
            <a:avLst/>
          </a:prstGeom>
        </p:spPr>
        <p:txBody>
          <a:bodyPr lIns="0" tIns="0" rIns="0" bIns="0" rtlCol="0" anchor="t">
            <a:spAutoFit/>
          </a:bodyPr>
          <a:lstStyle/>
          <a:p>
            <a:pPr algn="ctr">
              <a:lnSpc>
                <a:spcPts val="3424"/>
              </a:lnSpc>
            </a:pPr>
            <a:r>
              <a:rPr lang="en-US" sz="2750" b="1">
                <a:solidFill>
                  <a:srgbClr val="000000"/>
                </a:solidFill>
                <a:latin typeface="Bitter Bold"/>
                <a:ea typeface="Bitter Bold"/>
                <a:cs typeface="Bitter Bold"/>
                <a:sym typeface="Bitter Bold"/>
              </a:rPr>
              <a:t>Tiffany's Show</a:t>
            </a:r>
          </a:p>
        </p:txBody>
      </p:sp>
      <p:sp>
        <p:nvSpPr>
          <p:cNvPr id="22" name="TextBox 22"/>
          <p:cNvSpPr txBox="1"/>
          <p:nvPr/>
        </p:nvSpPr>
        <p:spPr>
          <a:xfrm>
            <a:off x="13666089" y="5993827"/>
            <a:ext cx="3810152" cy="1766888"/>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A famous transgender cabaret known for its spectacular costumes</a:t>
            </a:r>
          </a:p>
          <a:p>
            <a:pPr algn="ctr">
              <a:lnSpc>
                <a:spcPts val="3562"/>
              </a:lnSpc>
            </a:pPr>
            <a:r>
              <a:rPr lang="en-US" sz="2187">
                <a:solidFill>
                  <a:srgbClr val="000000"/>
                </a:solidFill>
                <a:latin typeface="Bitter"/>
                <a:ea typeface="Bitter"/>
                <a:cs typeface="Bitter"/>
                <a:sym typeface="Bitter"/>
              </a:rPr>
              <a:t>and choreography</a:t>
            </a:r>
          </a:p>
        </p:txBody>
      </p:sp>
      <p:sp>
        <p:nvSpPr>
          <p:cNvPr id="23" name="TextBox 23"/>
          <p:cNvSpPr txBox="1"/>
          <p:nvPr/>
        </p:nvSpPr>
        <p:spPr>
          <a:xfrm>
            <a:off x="992238" y="8734873"/>
            <a:ext cx="16303523" cy="317046"/>
          </a:xfrm>
          <a:prstGeom prst="rect">
            <a:avLst/>
          </a:prstGeom>
        </p:spPr>
        <p:txBody>
          <a:bodyPr lIns="0" tIns="0" rIns="0" bIns="0" rtlCol="0" anchor="t">
            <a:spAutoFit/>
          </a:bodyPr>
          <a:lstStyle/>
          <a:p>
            <a:pPr algn="l">
              <a:lnSpc>
                <a:spcPts val="2768"/>
              </a:lnSpc>
            </a:pPr>
            <a:r>
              <a:rPr lang="en-US" sz="1700">
                <a:solidFill>
                  <a:srgbClr val="000000"/>
                </a:solidFill>
                <a:latin typeface="Bitter"/>
                <a:ea typeface="Bitter"/>
                <a:cs typeface="Bitter"/>
                <a:sym typeface="Bitter"/>
              </a:rPr>
              <a:t>Photo credit: Withlocals, Atmind Group, Viator</a:t>
            </a:r>
          </a:p>
        </p:txBody>
      </p:sp>
      <p:grpSp>
        <p:nvGrpSpPr>
          <p:cNvPr id="24" name="Group 24"/>
          <p:cNvGrpSpPr/>
          <p:nvPr/>
        </p:nvGrpSpPr>
        <p:grpSpPr>
          <a:xfrm>
            <a:off x="17036948" y="285750"/>
            <a:ext cx="965302" cy="752323"/>
            <a:chOff x="0" y="0"/>
            <a:chExt cx="1287069" cy="1003097"/>
          </a:xfrm>
        </p:grpSpPr>
        <p:sp>
          <p:nvSpPr>
            <p:cNvPr id="25" name="Freeform 2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sp>
          <p:nvSpPr>
            <p:cNvPr id="7" name="Freeform 7"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a:stretch>
            </a:blipFill>
          </p:spPr>
        </p:sp>
      </p:grpSp>
      <p:grpSp>
        <p:nvGrpSpPr>
          <p:cNvPr id="8" name="Group 8"/>
          <p:cNvGrpSpPr/>
          <p:nvPr/>
        </p:nvGrpSpPr>
        <p:grpSpPr>
          <a:xfrm>
            <a:off x="0" y="0"/>
            <a:ext cx="18288000" cy="10287000"/>
            <a:chOff x="0" y="0"/>
            <a:chExt cx="24384000" cy="13716000"/>
          </a:xfrm>
        </p:grpSpPr>
        <p:sp>
          <p:nvSpPr>
            <p:cNvPr id="9" name="Freeform 9"/>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72157"/>
              </a:srgbClr>
            </a:solidFill>
          </p:spPr>
        </p:sp>
      </p:grpSp>
      <p:sp>
        <p:nvSpPr>
          <p:cNvPr id="10" name="TextBox 10"/>
          <p:cNvSpPr txBox="1"/>
          <p:nvPr/>
        </p:nvSpPr>
        <p:spPr>
          <a:xfrm>
            <a:off x="893864" y="1530361"/>
            <a:ext cx="3542258" cy="857568"/>
          </a:xfrm>
          <a:prstGeom prst="rect">
            <a:avLst/>
          </a:prstGeom>
        </p:spPr>
        <p:txBody>
          <a:bodyPr lIns="0" tIns="0" rIns="0" bIns="0" rtlCol="0" anchor="t">
            <a:spAutoFit/>
          </a:bodyPr>
          <a:lstStyle/>
          <a:p>
            <a:pPr algn="l">
              <a:lnSpc>
                <a:spcPts val="6499"/>
              </a:lnSpc>
            </a:pPr>
            <a:r>
              <a:rPr lang="en-US" sz="5199" b="1">
                <a:solidFill>
                  <a:srgbClr val="253A7E"/>
                </a:solidFill>
                <a:latin typeface="Bitter Bold"/>
                <a:ea typeface="Bitter Bold"/>
                <a:cs typeface="Bitter Bold"/>
                <a:sym typeface="Bitter Bold"/>
              </a:rPr>
              <a:t>Ayutthaya</a:t>
            </a:r>
          </a:p>
        </p:txBody>
      </p:sp>
      <p:sp>
        <p:nvSpPr>
          <p:cNvPr id="11" name="TextBox 11"/>
          <p:cNvSpPr txBox="1"/>
          <p:nvPr/>
        </p:nvSpPr>
        <p:spPr>
          <a:xfrm>
            <a:off x="893864" y="2865051"/>
            <a:ext cx="8623544" cy="1347311"/>
          </a:xfrm>
          <a:prstGeom prst="rect">
            <a:avLst/>
          </a:prstGeom>
        </p:spPr>
        <p:txBody>
          <a:bodyPr lIns="0" tIns="0" rIns="0" bIns="0" rtlCol="0" anchor="t">
            <a:spAutoFit/>
          </a:bodyPr>
          <a:lstStyle/>
          <a:p>
            <a:pPr algn="l">
              <a:lnSpc>
                <a:spcPts val="3506"/>
              </a:lnSpc>
            </a:pPr>
            <a:r>
              <a:rPr lang="en-US" sz="2199">
                <a:solidFill>
                  <a:srgbClr val="000000"/>
                </a:solidFill>
                <a:latin typeface="Bitter"/>
                <a:ea typeface="Bitter"/>
                <a:cs typeface="Bitter"/>
                <a:sym typeface="Bitter"/>
              </a:rPr>
              <a:t>Ayutthaya, a UNESCO World Heritage Site, was the </a:t>
            </a:r>
            <a:r>
              <a:rPr lang="en-US" sz="2199" b="1">
                <a:solidFill>
                  <a:srgbClr val="000000"/>
                </a:solidFill>
                <a:latin typeface="Bitter Bold"/>
                <a:ea typeface="Bitter Bold"/>
                <a:cs typeface="Bitter Bold"/>
                <a:sym typeface="Bitter Bold"/>
              </a:rPr>
              <a:t>former capital of the Kingdom of Siam</a:t>
            </a:r>
            <a:r>
              <a:rPr lang="en-US" sz="2199">
                <a:solidFill>
                  <a:srgbClr val="000000"/>
                </a:solidFill>
                <a:latin typeface="Bitter"/>
                <a:ea typeface="Bitter"/>
                <a:cs typeface="Bitter"/>
                <a:sym typeface="Bitter"/>
              </a:rPr>
              <a:t> and remains one of Thailand’s most historically significant cities. </a:t>
            </a:r>
          </a:p>
        </p:txBody>
      </p:sp>
      <p:sp>
        <p:nvSpPr>
          <p:cNvPr id="12" name="TextBox 12"/>
          <p:cNvSpPr txBox="1"/>
          <p:nvPr/>
        </p:nvSpPr>
        <p:spPr>
          <a:xfrm>
            <a:off x="893864" y="4700252"/>
            <a:ext cx="8623544" cy="2247424"/>
          </a:xfrm>
          <a:prstGeom prst="rect">
            <a:avLst/>
          </a:prstGeom>
        </p:spPr>
        <p:txBody>
          <a:bodyPr lIns="0" tIns="0" rIns="0" bIns="0" rtlCol="0" anchor="t">
            <a:spAutoFit/>
          </a:bodyPr>
          <a:lstStyle/>
          <a:p>
            <a:pPr algn="l">
              <a:lnSpc>
                <a:spcPts val="3506"/>
              </a:lnSpc>
            </a:pPr>
            <a:r>
              <a:rPr lang="en-US" sz="2199">
                <a:solidFill>
                  <a:srgbClr val="000000"/>
                </a:solidFill>
                <a:latin typeface="Bitter"/>
                <a:ea typeface="Bitter"/>
                <a:cs typeface="Bitter"/>
                <a:sym typeface="Bitter"/>
              </a:rPr>
              <a:t>Founded in 1350, it flourished as a cosmopolitan trade and cultural hub. Today, the </a:t>
            </a:r>
            <a:r>
              <a:rPr lang="en-US" sz="2199" b="1">
                <a:solidFill>
                  <a:srgbClr val="000000"/>
                </a:solidFill>
                <a:latin typeface="Bitter Bold"/>
                <a:ea typeface="Bitter Bold"/>
                <a:cs typeface="Bitter Bold"/>
                <a:sym typeface="Bitter Bold"/>
              </a:rPr>
              <a:t>Ayutthaya Historical Park</a:t>
            </a:r>
            <a:r>
              <a:rPr lang="en-US" sz="2199">
                <a:solidFill>
                  <a:srgbClr val="000000"/>
                </a:solidFill>
                <a:latin typeface="Bitter"/>
                <a:ea typeface="Bitter"/>
                <a:cs typeface="Bitter"/>
                <a:sym typeface="Bitter"/>
              </a:rPr>
              <a:t> showcases the city's grandeur, which includes </a:t>
            </a:r>
            <a:r>
              <a:rPr lang="en-US" sz="2199" b="1">
                <a:solidFill>
                  <a:srgbClr val="000000"/>
                </a:solidFill>
                <a:latin typeface="Bitter Bold"/>
                <a:ea typeface="Bitter Bold"/>
                <a:cs typeface="Bitter Bold"/>
                <a:sym typeface="Bitter Bold"/>
              </a:rPr>
              <a:t>Wat Mahathat</a:t>
            </a:r>
            <a:r>
              <a:rPr lang="en-US" sz="2199">
                <a:solidFill>
                  <a:srgbClr val="000000"/>
                </a:solidFill>
                <a:latin typeface="Bitter"/>
                <a:ea typeface="Bitter"/>
                <a:cs typeface="Bitter"/>
                <a:sym typeface="Bitter"/>
              </a:rPr>
              <a:t>, famous for the Buddha head in tree roots, and </a:t>
            </a:r>
            <a:r>
              <a:rPr lang="en-US" sz="2199" b="1">
                <a:solidFill>
                  <a:srgbClr val="000000"/>
                </a:solidFill>
                <a:latin typeface="Bitter Bold"/>
                <a:ea typeface="Bitter Bold"/>
                <a:cs typeface="Bitter Bold"/>
                <a:sym typeface="Bitter Bold"/>
              </a:rPr>
              <a:t>Wat Phra Si Sanphet</a:t>
            </a:r>
            <a:r>
              <a:rPr lang="en-US" sz="2199">
                <a:solidFill>
                  <a:srgbClr val="000000"/>
                </a:solidFill>
                <a:latin typeface="Bitter"/>
                <a:ea typeface="Bitter"/>
                <a:cs typeface="Bitter"/>
                <a:sym typeface="Bitter"/>
              </a:rPr>
              <a:t>, the former royal temple. </a:t>
            </a:r>
          </a:p>
        </p:txBody>
      </p:sp>
      <p:sp>
        <p:nvSpPr>
          <p:cNvPr id="13" name="TextBox 13"/>
          <p:cNvSpPr txBox="1"/>
          <p:nvPr/>
        </p:nvSpPr>
        <p:spPr>
          <a:xfrm>
            <a:off x="893864" y="7181777"/>
            <a:ext cx="8623544" cy="861536"/>
          </a:xfrm>
          <a:prstGeom prst="rect">
            <a:avLst/>
          </a:prstGeom>
        </p:spPr>
        <p:txBody>
          <a:bodyPr lIns="0" tIns="0" rIns="0" bIns="0" rtlCol="0" anchor="t">
            <a:spAutoFit/>
          </a:bodyPr>
          <a:lstStyle/>
          <a:p>
            <a:pPr algn="l">
              <a:lnSpc>
                <a:spcPts val="3506"/>
              </a:lnSpc>
            </a:pPr>
            <a:r>
              <a:rPr lang="en-US" sz="2199">
                <a:solidFill>
                  <a:srgbClr val="000000"/>
                </a:solidFill>
                <a:latin typeface="Bitter"/>
                <a:ea typeface="Bitter"/>
                <a:cs typeface="Bitter"/>
                <a:sym typeface="Bitter"/>
              </a:rPr>
              <a:t>With its rich history and well-preserved ruins, Ayutthaya offers a captivating journey into Thailand’s past.</a:t>
            </a:r>
          </a:p>
        </p:txBody>
      </p:sp>
      <p:sp>
        <p:nvSpPr>
          <p:cNvPr id="14" name="TextBox 14"/>
          <p:cNvSpPr txBox="1"/>
          <p:nvPr/>
        </p:nvSpPr>
        <p:spPr>
          <a:xfrm>
            <a:off x="893864" y="8656000"/>
            <a:ext cx="8623544" cy="324104"/>
          </a:xfrm>
          <a:prstGeom prst="rect">
            <a:avLst/>
          </a:prstGeom>
        </p:spPr>
        <p:txBody>
          <a:bodyPr lIns="0" tIns="0" rIns="0" bIns="0" rtlCol="0" anchor="t">
            <a:spAutoFit/>
          </a:bodyPr>
          <a:lstStyle/>
          <a:p>
            <a:pPr algn="l">
              <a:lnSpc>
                <a:spcPts val="2788"/>
              </a:lnSpc>
            </a:pPr>
            <a:r>
              <a:rPr lang="en-US" sz="1700">
                <a:solidFill>
                  <a:srgbClr val="000000"/>
                </a:solidFill>
                <a:latin typeface="Bitter"/>
                <a:ea typeface="Bitter"/>
                <a:cs typeface="Bitter"/>
                <a:sym typeface="Bitter"/>
              </a:rPr>
              <a:t>Photo credit: NordNordWest</a:t>
            </a:r>
          </a:p>
        </p:txBody>
      </p:sp>
      <p:sp>
        <p:nvSpPr>
          <p:cNvPr id="15" name="TextBox 15"/>
          <p:cNvSpPr txBox="1"/>
          <p:nvPr/>
        </p:nvSpPr>
        <p:spPr>
          <a:xfrm>
            <a:off x="10899386" y="2105320"/>
            <a:ext cx="5754663" cy="481013"/>
          </a:xfrm>
          <a:prstGeom prst="rect">
            <a:avLst/>
          </a:prstGeom>
        </p:spPr>
        <p:txBody>
          <a:bodyPr lIns="0" tIns="0" rIns="0" bIns="0" rtlCol="0" anchor="t">
            <a:spAutoFit/>
          </a:bodyPr>
          <a:lstStyle/>
          <a:p>
            <a:pPr algn="ctr">
              <a:lnSpc>
                <a:spcPts val="3750"/>
              </a:lnSpc>
            </a:pPr>
            <a:r>
              <a:rPr lang="en-US" sz="3000" b="1">
                <a:solidFill>
                  <a:srgbClr val="253A7E"/>
                </a:solidFill>
                <a:latin typeface="Bitter Bold"/>
                <a:ea typeface="Bitter Bold"/>
                <a:cs typeface="Bitter Bold"/>
                <a:sym typeface="Bitter Bold"/>
              </a:rPr>
              <a:t>Where is Ayutthaya province?</a:t>
            </a:r>
          </a:p>
        </p:txBody>
      </p:sp>
      <p:grpSp>
        <p:nvGrpSpPr>
          <p:cNvPr id="16" name="Group 16"/>
          <p:cNvGrpSpPr/>
          <p:nvPr/>
        </p:nvGrpSpPr>
        <p:grpSpPr>
          <a:xfrm>
            <a:off x="12159253" y="2906468"/>
            <a:ext cx="3234928" cy="5693416"/>
            <a:chOff x="0" y="0"/>
            <a:chExt cx="4313238" cy="7591222"/>
          </a:xfrm>
        </p:grpSpPr>
        <p:sp>
          <p:nvSpPr>
            <p:cNvPr id="17" name="Freeform 17" descr="preencoded.png"/>
            <p:cNvSpPr/>
            <p:nvPr/>
          </p:nvSpPr>
          <p:spPr>
            <a:xfrm>
              <a:off x="0" y="0"/>
              <a:ext cx="4313301" cy="7591171"/>
            </a:xfrm>
            <a:custGeom>
              <a:avLst/>
              <a:gdLst/>
              <a:ahLst/>
              <a:cxnLst/>
              <a:rect l="l" t="t" r="r" b="b"/>
              <a:pathLst>
                <a:path w="4313301" h="7591171">
                  <a:moveTo>
                    <a:pt x="190500" y="0"/>
                  </a:moveTo>
                  <a:lnTo>
                    <a:pt x="4122801" y="0"/>
                  </a:lnTo>
                  <a:cubicBezTo>
                    <a:pt x="4228011" y="0"/>
                    <a:pt x="4313301" y="85290"/>
                    <a:pt x="4313301" y="190500"/>
                  </a:cubicBezTo>
                  <a:lnTo>
                    <a:pt x="4313301" y="7400671"/>
                  </a:lnTo>
                  <a:cubicBezTo>
                    <a:pt x="4313301" y="7451195"/>
                    <a:pt x="4293231" y="7499649"/>
                    <a:pt x="4257505" y="7535375"/>
                  </a:cubicBezTo>
                  <a:cubicBezTo>
                    <a:pt x="4221779" y="7571101"/>
                    <a:pt x="4173325" y="7591171"/>
                    <a:pt x="4122801" y="7591171"/>
                  </a:cubicBezTo>
                  <a:lnTo>
                    <a:pt x="190500" y="7591171"/>
                  </a:lnTo>
                  <a:cubicBezTo>
                    <a:pt x="85290" y="7591171"/>
                    <a:pt x="0" y="7505881"/>
                    <a:pt x="0" y="7400671"/>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l="-32" r="-31"/>
              </a:stretch>
            </a:blipFill>
          </p:spPr>
        </p:sp>
      </p:grpSp>
      <p:grpSp>
        <p:nvGrpSpPr>
          <p:cNvPr id="18" name="Group 18"/>
          <p:cNvGrpSpPr/>
          <p:nvPr/>
        </p:nvGrpSpPr>
        <p:grpSpPr>
          <a:xfrm>
            <a:off x="17036948" y="285750"/>
            <a:ext cx="965302" cy="752323"/>
            <a:chOff x="0" y="0"/>
            <a:chExt cx="1287069" cy="1003097"/>
          </a:xfrm>
        </p:grpSpPr>
        <p:sp>
          <p:nvSpPr>
            <p:cNvPr id="19" name="Freeform 1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1607048"/>
            <a:ext cx="8247385"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Landmarks in Ayutthaya</a:t>
            </a:r>
          </a:p>
        </p:txBody>
      </p:sp>
      <p:grpSp>
        <p:nvGrpSpPr>
          <p:cNvPr id="7" name="Group 7"/>
          <p:cNvGrpSpPr/>
          <p:nvPr/>
        </p:nvGrpSpPr>
        <p:grpSpPr>
          <a:xfrm>
            <a:off x="951262" y="3070776"/>
            <a:ext cx="4012269" cy="2810594"/>
            <a:chOff x="0" y="0"/>
            <a:chExt cx="3900197" cy="2732088"/>
          </a:xfrm>
        </p:grpSpPr>
        <p:sp>
          <p:nvSpPr>
            <p:cNvPr id="8" name="Freeform 8" descr="preencoded.png"/>
            <p:cNvSpPr/>
            <p:nvPr/>
          </p:nvSpPr>
          <p:spPr>
            <a:xfrm>
              <a:off x="0" y="0"/>
              <a:ext cx="3900222" cy="2732151"/>
            </a:xfrm>
            <a:custGeom>
              <a:avLst/>
              <a:gdLst/>
              <a:ahLst/>
              <a:cxnLst/>
              <a:rect l="l" t="t" r="r" b="b"/>
              <a:pathLst>
                <a:path w="3900222" h="2732151">
                  <a:moveTo>
                    <a:pt x="168884" y="0"/>
                  </a:moveTo>
                  <a:lnTo>
                    <a:pt x="3731339" y="0"/>
                  </a:lnTo>
                  <a:cubicBezTo>
                    <a:pt x="3776129" y="0"/>
                    <a:pt x="3819085" y="17793"/>
                    <a:pt x="3850758" y="49465"/>
                  </a:cubicBezTo>
                  <a:cubicBezTo>
                    <a:pt x="3882429" y="81137"/>
                    <a:pt x="3900222" y="124093"/>
                    <a:pt x="3900222" y="168884"/>
                  </a:cubicBezTo>
                  <a:lnTo>
                    <a:pt x="3900222" y="2563267"/>
                  </a:lnTo>
                  <a:cubicBezTo>
                    <a:pt x="3900222" y="2608058"/>
                    <a:pt x="3882429" y="2651014"/>
                    <a:pt x="3850758" y="2682686"/>
                  </a:cubicBezTo>
                  <a:cubicBezTo>
                    <a:pt x="3819085" y="2714358"/>
                    <a:pt x="3776129" y="2732151"/>
                    <a:pt x="3731339" y="2732151"/>
                  </a:cubicBezTo>
                  <a:lnTo>
                    <a:pt x="168884" y="2732151"/>
                  </a:lnTo>
                  <a:cubicBezTo>
                    <a:pt x="124093" y="2732151"/>
                    <a:pt x="81137" y="2714358"/>
                    <a:pt x="49465" y="2682686"/>
                  </a:cubicBezTo>
                  <a:cubicBezTo>
                    <a:pt x="17793" y="2651014"/>
                    <a:pt x="0" y="2608058"/>
                    <a:pt x="0" y="2563267"/>
                  </a:cubicBezTo>
                  <a:lnTo>
                    <a:pt x="0" y="168884"/>
                  </a:lnTo>
                  <a:cubicBezTo>
                    <a:pt x="0" y="124093"/>
                    <a:pt x="17793" y="81137"/>
                    <a:pt x="49465" y="49465"/>
                  </a:cubicBezTo>
                  <a:cubicBezTo>
                    <a:pt x="81137" y="17793"/>
                    <a:pt x="124093" y="0"/>
                    <a:pt x="168884" y="0"/>
                  </a:cubicBezTo>
                  <a:close/>
                </a:path>
              </a:pathLst>
            </a:custGeom>
            <a:blipFill>
              <a:blip r:embed="rId3" cstate="email">
                <a:extLst>
                  <a:ext uri="{28A0092B-C50C-407E-A947-70E740481C1C}">
                    <a14:useLocalDpi xmlns:a14="http://schemas.microsoft.com/office/drawing/2010/main"/>
                  </a:ext>
                </a:extLst>
              </a:blip>
              <a:stretch>
                <a:fillRect l="-10767" t="-2" r="-10766"/>
              </a:stretch>
            </a:blipFill>
          </p:spPr>
        </p:sp>
      </p:grpSp>
      <p:sp>
        <p:nvSpPr>
          <p:cNvPr id="9" name="TextBox 9"/>
          <p:cNvSpPr txBox="1"/>
          <p:nvPr/>
        </p:nvSpPr>
        <p:spPr>
          <a:xfrm>
            <a:off x="1707128" y="6078182"/>
            <a:ext cx="2500536" cy="454025"/>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Wat Mahathat</a:t>
            </a:r>
          </a:p>
        </p:txBody>
      </p:sp>
      <p:grpSp>
        <p:nvGrpSpPr>
          <p:cNvPr id="10" name="Group 10"/>
          <p:cNvGrpSpPr/>
          <p:nvPr/>
        </p:nvGrpSpPr>
        <p:grpSpPr>
          <a:xfrm>
            <a:off x="5115931" y="3057021"/>
            <a:ext cx="3971700" cy="2824349"/>
            <a:chOff x="0" y="0"/>
            <a:chExt cx="4446099" cy="3161703"/>
          </a:xfrm>
        </p:grpSpPr>
        <p:sp>
          <p:nvSpPr>
            <p:cNvPr id="11" name="Freeform 11" descr="preencoded.png"/>
            <p:cNvSpPr/>
            <p:nvPr/>
          </p:nvSpPr>
          <p:spPr>
            <a:xfrm>
              <a:off x="0" y="0"/>
              <a:ext cx="4446124" cy="3161665"/>
            </a:xfrm>
            <a:custGeom>
              <a:avLst/>
              <a:gdLst/>
              <a:ahLst/>
              <a:cxnLst/>
              <a:rect l="l" t="t" r="r" b="b"/>
              <a:pathLst>
                <a:path w="4446124" h="3161665">
                  <a:moveTo>
                    <a:pt x="170609" y="0"/>
                  </a:moveTo>
                  <a:lnTo>
                    <a:pt x="4275515" y="0"/>
                  </a:lnTo>
                  <a:cubicBezTo>
                    <a:pt x="4369740" y="0"/>
                    <a:pt x="4446124" y="76384"/>
                    <a:pt x="4446124" y="170609"/>
                  </a:cubicBezTo>
                  <a:lnTo>
                    <a:pt x="4446124" y="2991056"/>
                  </a:lnTo>
                  <a:cubicBezTo>
                    <a:pt x="4446124" y="3085281"/>
                    <a:pt x="4369740" y="3161665"/>
                    <a:pt x="4275515" y="3161665"/>
                  </a:cubicBezTo>
                  <a:lnTo>
                    <a:pt x="170609" y="3161665"/>
                  </a:lnTo>
                  <a:cubicBezTo>
                    <a:pt x="76384" y="3161665"/>
                    <a:pt x="0" y="3085281"/>
                    <a:pt x="0" y="2991056"/>
                  </a:cubicBezTo>
                  <a:lnTo>
                    <a:pt x="0" y="170609"/>
                  </a:lnTo>
                  <a:cubicBezTo>
                    <a:pt x="0" y="76384"/>
                    <a:pt x="76384" y="0"/>
                    <a:pt x="170609" y="0"/>
                  </a:cubicBezTo>
                  <a:close/>
                </a:path>
              </a:pathLst>
            </a:custGeom>
            <a:blipFill>
              <a:blip r:embed="rId4" cstate="email">
                <a:extLst>
                  <a:ext uri="{28A0092B-C50C-407E-A947-70E740481C1C}">
                    <a14:useLocalDpi xmlns:a14="http://schemas.microsoft.com/office/drawing/2010/main"/>
                  </a:ext>
                </a:extLst>
              </a:blip>
              <a:stretch>
                <a:fillRect l="-3262" r="-3262" b="-1"/>
              </a:stretch>
            </a:blipFill>
          </p:spPr>
        </p:sp>
      </p:grpSp>
      <p:sp>
        <p:nvSpPr>
          <p:cNvPr id="12" name="TextBox 12"/>
          <p:cNvSpPr txBox="1"/>
          <p:nvPr/>
        </p:nvSpPr>
        <p:spPr>
          <a:xfrm>
            <a:off x="5323282" y="6069450"/>
            <a:ext cx="3556997" cy="906462"/>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Buddha Head</a:t>
            </a:r>
          </a:p>
          <a:p>
            <a:pPr algn="ctr">
              <a:lnSpc>
                <a:spcPts val="3437"/>
              </a:lnSpc>
            </a:pPr>
            <a:r>
              <a:rPr lang="en-US" sz="2750" b="1">
                <a:solidFill>
                  <a:srgbClr val="000000"/>
                </a:solidFill>
                <a:latin typeface="Bitter Bold"/>
                <a:ea typeface="Bitter Bold"/>
                <a:cs typeface="Bitter Bold"/>
                <a:sym typeface="Bitter Bold"/>
              </a:rPr>
              <a:t>in Tree Roots </a:t>
            </a:r>
          </a:p>
        </p:txBody>
      </p:sp>
      <p:grpSp>
        <p:nvGrpSpPr>
          <p:cNvPr id="13" name="Group 13"/>
          <p:cNvGrpSpPr/>
          <p:nvPr/>
        </p:nvGrpSpPr>
        <p:grpSpPr>
          <a:xfrm>
            <a:off x="9239623" y="3056078"/>
            <a:ext cx="3974007" cy="2824349"/>
            <a:chOff x="0" y="0"/>
            <a:chExt cx="4448682" cy="3161703"/>
          </a:xfrm>
        </p:grpSpPr>
        <p:sp>
          <p:nvSpPr>
            <p:cNvPr id="14" name="Freeform 14" descr="preencoded.png"/>
            <p:cNvSpPr/>
            <p:nvPr/>
          </p:nvSpPr>
          <p:spPr>
            <a:xfrm>
              <a:off x="0" y="0"/>
              <a:ext cx="4448708" cy="3161665"/>
            </a:xfrm>
            <a:custGeom>
              <a:avLst/>
              <a:gdLst/>
              <a:ahLst/>
              <a:cxnLst/>
              <a:rect l="l" t="t" r="r" b="b"/>
              <a:pathLst>
                <a:path w="4448708" h="3161665">
                  <a:moveTo>
                    <a:pt x="170510" y="0"/>
                  </a:moveTo>
                  <a:lnTo>
                    <a:pt x="4278198" y="0"/>
                  </a:lnTo>
                  <a:cubicBezTo>
                    <a:pt x="4323420" y="0"/>
                    <a:pt x="4366790" y="17964"/>
                    <a:pt x="4398767" y="49941"/>
                  </a:cubicBezTo>
                  <a:cubicBezTo>
                    <a:pt x="4430744" y="81918"/>
                    <a:pt x="4448708" y="125288"/>
                    <a:pt x="4448708" y="170510"/>
                  </a:cubicBezTo>
                  <a:lnTo>
                    <a:pt x="4448708" y="2991155"/>
                  </a:lnTo>
                  <a:cubicBezTo>
                    <a:pt x="4448708" y="3036377"/>
                    <a:pt x="4430744" y="3079747"/>
                    <a:pt x="4398767" y="3111724"/>
                  </a:cubicBezTo>
                  <a:cubicBezTo>
                    <a:pt x="4366790" y="3143701"/>
                    <a:pt x="4323420" y="3161665"/>
                    <a:pt x="4278198" y="3161665"/>
                  </a:cubicBezTo>
                  <a:lnTo>
                    <a:pt x="170510" y="3161665"/>
                  </a:lnTo>
                  <a:cubicBezTo>
                    <a:pt x="76340" y="3161665"/>
                    <a:pt x="0" y="3085325"/>
                    <a:pt x="0" y="2991155"/>
                  </a:cubicBezTo>
                  <a:lnTo>
                    <a:pt x="0" y="170510"/>
                  </a:lnTo>
                  <a:cubicBezTo>
                    <a:pt x="0" y="125288"/>
                    <a:pt x="17964" y="81918"/>
                    <a:pt x="49941" y="49941"/>
                  </a:cubicBezTo>
                  <a:cubicBezTo>
                    <a:pt x="81918" y="17964"/>
                    <a:pt x="125288" y="0"/>
                    <a:pt x="170510" y="0"/>
                  </a:cubicBezTo>
                  <a:close/>
                </a:path>
              </a:pathLst>
            </a:custGeom>
            <a:blipFill>
              <a:blip r:embed="rId5" cstate="email">
                <a:extLst>
                  <a:ext uri="{28A0092B-C50C-407E-A947-70E740481C1C}">
                    <a14:useLocalDpi xmlns:a14="http://schemas.microsoft.com/office/drawing/2010/main"/>
                  </a:ext>
                </a:extLst>
              </a:blip>
              <a:stretch>
                <a:fillRect l="-3231" r="-3231" b="-1"/>
              </a:stretch>
            </a:blipFill>
          </p:spPr>
        </p:sp>
      </p:grpSp>
      <p:sp>
        <p:nvSpPr>
          <p:cNvPr id="15" name="TextBox 15"/>
          <p:cNvSpPr txBox="1"/>
          <p:nvPr/>
        </p:nvSpPr>
        <p:spPr>
          <a:xfrm>
            <a:off x="9432950" y="6078182"/>
            <a:ext cx="3587353" cy="454025"/>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Wat Phra Si Sanphet</a:t>
            </a:r>
          </a:p>
        </p:txBody>
      </p:sp>
      <p:grpSp>
        <p:nvGrpSpPr>
          <p:cNvPr id="16" name="Group 16"/>
          <p:cNvGrpSpPr/>
          <p:nvPr/>
        </p:nvGrpSpPr>
        <p:grpSpPr>
          <a:xfrm>
            <a:off x="13366031" y="3051087"/>
            <a:ext cx="4000761" cy="2823406"/>
            <a:chOff x="0" y="0"/>
            <a:chExt cx="4480128" cy="3161703"/>
          </a:xfrm>
        </p:grpSpPr>
        <p:sp>
          <p:nvSpPr>
            <p:cNvPr id="17" name="Freeform 17" descr="preencoded.png"/>
            <p:cNvSpPr/>
            <p:nvPr/>
          </p:nvSpPr>
          <p:spPr>
            <a:xfrm>
              <a:off x="0" y="0"/>
              <a:ext cx="4480153" cy="3161665"/>
            </a:xfrm>
            <a:custGeom>
              <a:avLst/>
              <a:gdLst/>
              <a:ahLst/>
              <a:cxnLst/>
              <a:rect l="l" t="t" r="r" b="b"/>
              <a:pathLst>
                <a:path w="4480153" h="3161665">
                  <a:moveTo>
                    <a:pt x="169370" y="0"/>
                  </a:moveTo>
                  <a:lnTo>
                    <a:pt x="4310783" y="0"/>
                  </a:lnTo>
                  <a:cubicBezTo>
                    <a:pt x="4355703" y="0"/>
                    <a:pt x="4398783" y="17844"/>
                    <a:pt x="4430545" y="49607"/>
                  </a:cubicBezTo>
                  <a:cubicBezTo>
                    <a:pt x="4462309" y="81370"/>
                    <a:pt x="4480153" y="124450"/>
                    <a:pt x="4480153" y="169370"/>
                  </a:cubicBezTo>
                  <a:lnTo>
                    <a:pt x="4480153" y="2992295"/>
                  </a:lnTo>
                  <a:cubicBezTo>
                    <a:pt x="4480153" y="3085835"/>
                    <a:pt x="4404323" y="3161665"/>
                    <a:pt x="4310783" y="3161665"/>
                  </a:cubicBezTo>
                  <a:lnTo>
                    <a:pt x="169370" y="3161665"/>
                  </a:lnTo>
                  <a:cubicBezTo>
                    <a:pt x="75829" y="3161665"/>
                    <a:pt x="0" y="3085835"/>
                    <a:pt x="0" y="2992295"/>
                  </a:cubicBezTo>
                  <a:lnTo>
                    <a:pt x="0" y="169370"/>
                  </a:lnTo>
                  <a:cubicBezTo>
                    <a:pt x="0" y="75829"/>
                    <a:pt x="75829" y="0"/>
                    <a:pt x="169370" y="0"/>
                  </a:cubicBezTo>
                  <a:close/>
                </a:path>
              </a:pathLst>
            </a:custGeom>
            <a:blipFill>
              <a:blip r:embed="rId6" cstate="email">
                <a:extLst>
                  <a:ext uri="{28A0092B-C50C-407E-A947-70E740481C1C}">
                    <a14:useLocalDpi xmlns:a14="http://schemas.microsoft.com/office/drawing/2010/main"/>
                  </a:ext>
                </a:extLst>
              </a:blip>
              <a:stretch>
                <a:fillRect l="-2858" r="-2857" b="-1"/>
              </a:stretch>
            </a:blipFill>
          </p:spPr>
        </p:sp>
      </p:grpSp>
      <p:sp>
        <p:nvSpPr>
          <p:cNvPr id="18" name="TextBox 18"/>
          <p:cNvSpPr txBox="1"/>
          <p:nvPr/>
        </p:nvSpPr>
        <p:spPr>
          <a:xfrm>
            <a:off x="13587913" y="6060719"/>
            <a:ext cx="3556997" cy="906462"/>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Ayutthaya</a:t>
            </a:r>
          </a:p>
          <a:p>
            <a:pPr algn="ctr">
              <a:lnSpc>
                <a:spcPts val="3437"/>
              </a:lnSpc>
            </a:pPr>
            <a:r>
              <a:rPr lang="en-US" sz="2750" b="1">
                <a:solidFill>
                  <a:srgbClr val="000000"/>
                </a:solidFill>
                <a:latin typeface="Bitter Bold"/>
                <a:ea typeface="Bitter Bold"/>
                <a:cs typeface="Bitter Bold"/>
                <a:sym typeface="Bitter Bold"/>
              </a:rPr>
              <a:t>Floating Market</a:t>
            </a:r>
          </a:p>
        </p:txBody>
      </p:sp>
      <p:sp>
        <p:nvSpPr>
          <p:cNvPr id="19" name="TextBox 19"/>
          <p:cNvSpPr txBox="1"/>
          <p:nvPr/>
        </p:nvSpPr>
        <p:spPr>
          <a:xfrm>
            <a:off x="992238" y="8140598"/>
            <a:ext cx="16303523" cy="317046"/>
          </a:xfrm>
          <a:prstGeom prst="rect">
            <a:avLst/>
          </a:prstGeom>
        </p:spPr>
        <p:txBody>
          <a:bodyPr lIns="0" tIns="0" rIns="0" bIns="0" rtlCol="0" anchor="t">
            <a:spAutoFit/>
          </a:bodyPr>
          <a:lstStyle/>
          <a:p>
            <a:pPr algn="l">
              <a:lnSpc>
                <a:spcPts val="2768"/>
              </a:lnSpc>
            </a:pPr>
            <a:r>
              <a:rPr lang="en-US" sz="1700">
                <a:solidFill>
                  <a:srgbClr val="000000"/>
                </a:solidFill>
                <a:latin typeface="Bitter"/>
                <a:ea typeface="Bitter"/>
                <a:cs typeface="Bitter"/>
                <a:sym typeface="Bitter"/>
              </a:rPr>
              <a:t>Photo credit: Quizlet, iStock, Tripadvisor</a:t>
            </a:r>
          </a:p>
        </p:txBody>
      </p:sp>
      <p:grpSp>
        <p:nvGrpSpPr>
          <p:cNvPr id="20" name="Group 20"/>
          <p:cNvGrpSpPr/>
          <p:nvPr/>
        </p:nvGrpSpPr>
        <p:grpSpPr>
          <a:xfrm>
            <a:off x="17036948" y="285750"/>
            <a:ext cx="965302" cy="752323"/>
            <a:chOff x="0" y="0"/>
            <a:chExt cx="1287069" cy="1003097"/>
          </a:xfrm>
        </p:grpSpPr>
        <p:sp>
          <p:nvSpPr>
            <p:cNvPr id="21" name="Freeform 2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7543800" cy="10287000"/>
            <a:chOff x="0" y="0"/>
            <a:chExt cx="10058400" cy="13716000"/>
          </a:xfrm>
        </p:grpSpPr>
        <p:sp>
          <p:nvSpPr>
            <p:cNvPr id="7" name="Freeform 7"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sp>
      </p:grpSp>
      <p:sp>
        <p:nvSpPr>
          <p:cNvPr id="8" name="TextBox 8"/>
          <p:cNvSpPr txBox="1"/>
          <p:nvPr/>
        </p:nvSpPr>
        <p:spPr>
          <a:xfrm>
            <a:off x="7810652" y="1009498"/>
            <a:ext cx="6661175" cy="870790"/>
          </a:xfrm>
          <a:prstGeom prst="rect">
            <a:avLst/>
          </a:prstGeom>
        </p:spPr>
        <p:txBody>
          <a:bodyPr lIns="0" tIns="0" rIns="0" bIns="0" rtlCol="0" anchor="t">
            <a:spAutoFit/>
          </a:bodyPr>
          <a:lstStyle/>
          <a:p>
            <a:pPr algn="l">
              <a:lnSpc>
                <a:spcPts val="6545"/>
              </a:lnSpc>
            </a:pPr>
            <a:r>
              <a:rPr lang="en-US" sz="5199" b="1">
                <a:solidFill>
                  <a:srgbClr val="253A7E"/>
                </a:solidFill>
                <a:latin typeface="Bitter Bold"/>
                <a:ea typeface="Bitter Bold"/>
                <a:cs typeface="Bitter Bold"/>
                <a:sym typeface="Bitter Bold"/>
              </a:rPr>
              <a:t>Nakhon Ratchasima</a:t>
            </a:r>
          </a:p>
        </p:txBody>
      </p:sp>
      <p:sp>
        <p:nvSpPr>
          <p:cNvPr id="9" name="TextBox 9"/>
          <p:cNvSpPr txBox="1"/>
          <p:nvPr/>
        </p:nvSpPr>
        <p:spPr>
          <a:xfrm>
            <a:off x="7810652" y="2437057"/>
            <a:ext cx="4702226" cy="2281828"/>
          </a:xfrm>
          <a:prstGeom prst="rect">
            <a:avLst/>
          </a:prstGeom>
        </p:spPr>
        <p:txBody>
          <a:bodyPr lIns="0" tIns="0" rIns="0" bIns="0" rtlCol="0" anchor="t">
            <a:spAutoFit/>
          </a:bodyPr>
          <a:lstStyle/>
          <a:p>
            <a:pPr algn="l">
              <a:lnSpc>
                <a:spcPts val="4250"/>
              </a:lnSpc>
            </a:pPr>
            <a:r>
              <a:rPr lang="en-US" sz="2625">
                <a:solidFill>
                  <a:srgbClr val="000000"/>
                </a:solidFill>
                <a:latin typeface="Bitter"/>
                <a:ea typeface="Bitter"/>
                <a:cs typeface="Bitter"/>
                <a:sym typeface="Bitter"/>
              </a:rPr>
              <a:t>Nakhon Ratchasima, commonly known as </a:t>
            </a:r>
            <a:r>
              <a:rPr lang="en-US" sz="2625" b="1">
                <a:solidFill>
                  <a:srgbClr val="000000"/>
                </a:solidFill>
                <a:latin typeface="Bitter Bold"/>
                <a:ea typeface="Bitter Bold"/>
                <a:cs typeface="Bitter Bold"/>
                <a:sym typeface="Bitter Bold"/>
              </a:rPr>
              <a:t>Korat</a:t>
            </a:r>
            <a:r>
              <a:rPr lang="en-US" sz="2625">
                <a:solidFill>
                  <a:srgbClr val="000000"/>
                </a:solidFill>
                <a:latin typeface="Bitter"/>
                <a:ea typeface="Bitter"/>
                <a:cs typeface="Bitter"/>
                <a:sym typeface="Bitter"/>
              </a:rPr>
              <a:t>, is the third largest city in Thailand. </a:t>
            </a:r>
          </a:p>
        </p:txBody>
      </p:sp>
      <p:sp>
        <p:nvSpPr>
          <p:cNvPr id="10" name="TextBox 10"/>
          <p:cNvSpPr txBox="1"/>
          <p:nvPr/>
        </p:nvSpPr>
        <p:spPr>
          <a:xfrm>
            <a:off x="7810652" y="4859083"/>
            <a:ext cx="4702226" cy="2826096"/>
          </a:xfrm>
          <a:prstGeom prst="rect">
            <a:avLst/>
          </a:prstGeom>
        </p:spPr>
        <p:txBody>
          <a:bodyPr lIns="0" tIns="0" rIns="0" bIns="0" rtlCol="0" anchor="t">
            <a:spAutoFit/>
          </a:bodyPr>
          <a:lstStyle/>
          <a:p>
            <a:pPr algn="l">
              <a:lnSpc>
                <a:spcPts val="4250"/>
              </a:lnSpc>
            </a:pPr>
            <a:r>
              <a:rPr lang="en-US" sz="2625">
                <a:solidFill>
                  <a:srgbClr val="000000"/>
                </a:solidFill>
                <a:latin typeface="Bitter"/>
                <a:ea typeface="Bitter"/>
                <a:cs typeface="Bitter"/>
                <a:sym typeface="Bitter"/>
              </a:rPr>
              <a:t>It serves as a gateway to the Isan region and is known for its rich history, cultural landmarks, and modern urban development.</a:t>
            </a:r>
          </a:p>
        </p:txBody>
      </p:sp>
      <p:sp>
        <p:nvSpPr>
          <p:cNvPr id="11" name="TextBox 11"/>
          <p:cNvSpPr txBox="1"/>
          <p:nvPr/>
        </p:nvSpPr>
        <p:spPr>
          <a:xfrm>
            <a:off x="13186467" y="2260702"/>
            <a:ext cx="4158253" cy="884238"/>
          </a:xfrm>
          <a:prstGeom prst="rect">
            <a:avLst/>
          </a:prstGeom>
        </p:spPr>
        <p:txBody>
          <a:bodyPr lIns="0" tIns="0" rIns="0" bIns="0" rtlCol="0" anchor="t">
            <a:spAutoFit/>
          </a:bodyPr>
          <a:lstStyle/>
          <a:p>
            <a:pPr algn="ctr">
              <a:lnSpc>
                <a:spcPts val="3312"/>
              </a:lnSpc>
            </a:pPr>
            <a:r>
              <a:rPr lang="en-US" sz="2625" b="1">
                <a:solidFill>
                  <a:srgbClr val="253A7E"/>
                </a:solidFill>
                <a:latin typeface="Bitter Bold"/>
                <a:ea typeface="Bitter Bold"/>
                <a:cs typeface="Bitter Bold"/>
                <a:sym typeface="Bitter Bold"/>
              </a:rPr>
              <a:t>Where is Nakhon Ratchasima province?</a:t>
            </a:r>
          </a:p>
        </p:txBody>
      </p:sp>
      <p:grpSp>
        <p:nvGrpSpPr>
          <p:cNvPr id="12" name="Group 12"/>
          <p:cNvGrpSpPr/>
          <p:nvPr/>
        </p:nvGrpSpPr>
        <p:grpSpPr>
          <a:xfrm>
            <a:off x="13828957" y="3436296"/>
            <a:ext cx="2873131" cy="5054051"/>
            <a:chOff x="0" y="0"/>
            <a:chExt cx="3830841" cy="6738734"/>
          </a:xfrm>
        </p:grpSpPr>
        <p:sp>
          <p:nvSpPr>
            <p:cNvPr id="13" name="Freeform 13" descr="preencoded.png"/>
            <p:cNvSpPr/>
            <p:nvPr/>
          </p:nvSpPr>
          <p:spPr>
            <a:xfrm>
              <a:off x="0" y="0"/>
              <a:ext cx="3830828" cy="6738747"/>
            </a:xfrm>
            <a:custGeom>
              <a:avLst/>
              <a:gdLst/>
              <a:ahLst/>
              <a:cxnLst/>
              <a:rect l="l" t="t" r="r" b="b"/>
              <a:pathLst>
                <a:path w="3830828" h="6738747">
                  <a:moveTo>
                    <a:pt x="190500" y="0"/>
                  </a:moveTo>
                  <a:lnTo>
                    <a:pt x="3640328" y="0"/>
                  </a:lnTo>
                  <a:cubicBezTo>
                    <a:pt x="3690852" y="0"/>
                    <a:pt x="3739306" y="20070"/>
                    <a:pt x="3775032" y="55796"/>
                  </a:cubicBezTo>
                  <a:cubicBezTo>
                    <a:pt x="3810758" y="91522"/>
                    <a:pt x="3830828" y="139976"/>
                    <a:pt x="3830828" y="190500"/>
                  </a:cubicBezTo>
                  <a:lnTo>
                    <a:pt x="3830828" y="6548247"/>
                  </a:lnTo>
                  <a:cubicBezTo>
                    <a:pt x="3830828" y="6653457"/>
                    <a:pt x="3745538" y="6738747"/>
                    <a:pt x="3640328" y="6738747"/>
                  </a:cubicBezTo>
                  <a:lnTo>
                    <a:pt x="190500" y="6738747"/>
                  </a:lnTo>
                  <a:cubicBezTo>
                    <a:pt x="139976" y="6738747"/>
                    <a:pt x="91522" y="6718677"/>
                    <a:pt x="55796" y="6682951"/>
                  </a:cubicBezTo>
                  <a:cubicBezTo>
                    <a:pt x="20070" y="6647225"/>
                    <a:pt x="0" y="6598771"/>
                    <a:pt x="0" y="6548247"/>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l="-22" r="-22"/>
              </a:stretch>
            </a:blipFill>
          </p:spPr>
        </p:sp>
      </p:grpSp>
      <p:sp>
        <p:nvSpPr>
          <p:cNvPr id="14" name="TextBox 14"/>
          <p:cNvSpPr txBox="1"/>
          <p:nvPr/>
        </p:nvSpPr>
        <p:spPr>
          <a:xfrm>
            <a:off x="7810652" y="9035948"/>
            <a:ext cx="9524705" cy="325755"/>
          </a:xfrm>
          <a:prstGeom prst="rect">
            <a:avLst/>
          </a:prstGeom>
        </p:spPr>
        <p:txBody>
          <a:bodyPr lIns="0" tIns="0" rIns="0" bIns="0" rtlCol="0" anchor="t">
            <a:spAutoFit/>
          </a:bodyPr>
          <a:lstStyle/>
          <a:p>
            <a:pPr algn="l">
              <a:lnSpc>
                <a:spcPts val="2700"/>
              </a:lnSpc>
            </a:pPr>
            <a:r>
              <a:rPr lang="en-US" sz="1700">
                <a:solidFill>
                  <a:srgbClr val="000000"/>
                </a:solidFill>
                <a:latin typeface="Bitter"/>
                <a:ea typeface="Bitter"/>
                <a:cs typeface="Bitter"/>
                <a:sym typeface="Bitter"/>
              </a:rPr>
              <a:t>Photo credit: Asia King Travel, NordNordWest</a:t>
            </a:r>
          </a:p>
        </p:txBody>
      </p:sp>
      <p:grpSp>
        <p:nvGrpSpPr>
          <p:cNvPr id="15" name="Group 15"/>
          <p:cNvGrpSpPr/>
          <p:nvPr/>
        </p:nvGrpSpPr>
        <p:grpSpPr>
          <a:xfrm>
            <a:off x="17036948" y="285750"/>
            <a:ext cx="965302" cy="752323"/>
            <a:chOff x="0" y="0"/>
            <a:chExt cx="1287069" cy="1003097"/>
          </a:xfrm>
        </p:grpSpPr>
        <p:sp>
          <p:nvSpPr>
            <p:cNvPr id="16" name="Freeform 16"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1503971" y="2509838"/>
            <a:ext cx="5267325" cy="5267325"/>
            <a:chOff x="0" y="0"/>
            <a:chExt cx="7023100" cy="7023100"/>
          </a:xfrm>
        </p:grpSpPr>
        <p:sp>
          <p:nvSpPr>
            <p:cNvPr id="7" name="Freeform 7" descr="preencoded.png"/>
            <p:cNvSpPr/>
            <p:nvPr/>
          </p:nvSpPr>
          <p:spPr>
            <a:xfrm>
              <a:off x="0" y="0"/>
              <a:ext cx="7023100" cy="7023100"/>
            </a:xfrm>
            <a:custGeom>
              <a:avLst/>
              <a:gdLst/>
              <a:ahLst/>
              <a:cxnLst/>
              <a:rect l="l" t="t" r="r" b="b"/>
              <a:pathLst>
                <a:path w="7023100" h="7023100">
                  <a:moveTo>
                    <a:pt x="0" y="0"/>
                  </a:moveTo>
                  <a:lnTo>
                    <a:pt x="7023100" y="0"/>
                  </a:lnTo>
                  <a:lnTo>
                    <a:pt x="7023100" y="7023100"/>
                  </a:lnTo>
                  <a:lnTo>
                    <a:pt x="0" y="7023100"/>
                  </a:lnTo>
                  <a:lnTo>
                    <a:pt x="0" y="0"/>
                  </a:lnTo>
                  <a:close/>
                </a:path>
              </a:pathLst>
            </a:custGeom>
            <a:blipFill>
              <a:blip r:embed="rId3"/>
              <a:stretch>
                <a:fillRect/>
              </a:stretch>
            </a:blipFill>
          </p:spPr>
        </p:sp>
      </p:grpSp>
      <p:sp>
        <p:nvSpPr>
          <p:cNvPr id="8" name="TextBox 8"/>
          <p:cNvSpPr txBox="1"/>
          <p:nvPr/>
        </p:nvSpPr>
        <p:spPr>
          <a:xfrm>
            <a:off x="992238" y="3844376"/>
            <a:ext cx="7159523" cy="1790995"/>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Where is Thailand in the World? </a:t>
            </a:r>
          </a:p>
        </p:txBody>
      </p:sp>
      <p:sp>
        <p:nvSpPr>
          <p:cNvPr id="9" name="TextBox 9"/>
          <p:cNvSpPr txBox="1"/>
          <p:nvPr/>
        </p:nvSpPr>
        <p:spPr>
          <a:xfrm>
            <a:off x="992238" y="5993902"/>
            <a:ext cx="7159523" cy="429520"/>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Zuanzuanfuwa</a:t>
            </a:r>
          </a:p>
        </p:txBody>
      </p:sp>
      <p:grpSp>
        <p:nvGrpSpPr>
          <p:cNvPr id="10" name="Group 10"/>
          <p:cNvGrpSpPr/>
          <p:nvPr/>
        </p:nvGrpSpPr>
        <p:grpSpPr>
          <a:xfrm>
            <a:off x="17036948" y="285750"/>
            <a:ext cx="965302" cy="752323"/>
            <a:chOff x="0" y="0"/>
            <a:chExt cx="1287069" cy="1003097"/>
          </a:xfrm>
        </p:grpSpPr>
        <p:sp>
          <p:nvSpPr>
            <p:cNvPr id="11" name="Freeform 1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834628" y="747636"/>
            <a:ext cx="11366302" cy="854647"/>
          </a:xfrm>
          <a:prstGeom prst="rect">
            <a:avLst/>
          </a:prstGeom>
        </p:spPr>
        <p:txBody>
          <a:bodyPr lIns="0" tIns="0" rIns="0" bIns="0" rtlCol="0" anchor="t">
            <a:spAutoFit/>
          </a:bodyPr>
          <a:lstStyle/>
          <a:p>
            <a:pPr algn="l">
              <a:lnSpc>
                <a:spcPts val="6447"/>
              </a:lnSpc>
            </a:pPr>
            <a:r>
              <a:rPr lang="en-US" sz="5199" b="1">
                <a:solidFill>
                  <a:srgbClr val="253A7E"/>
                </a:solidFill>
                <a:latin typeface="Bitter Bold"/>
                <a:ea typeface="Bitter Bold"/>
                <a:cs typeface="Bitter Bold"/>
                <a:sym typeface="Bitter Bold"/>
              </a:rPr>
              <a:t>Landmarks in Nakhon Ratchasima</a:t>
            </a:r>
          </a:p>
        </p:txBody>
      </p:sp>
      <p:grpSp>
        <p:nvGrpSpPr>
          <p:cNvPr id="7" name="Group 7"/>
          <p:cNvGrpSpPr/>
          <p:nvPr/>
        </p:nvGrpSpPr>
        <p:grpSpPr>
          <a:xfrm>
            <a:off x="834628" y="1869500"/>
            <a:ext cx="8160248" cy="5043335"/>
            <a:chOff x="0" y="0"/>
            <a:chExt cx="10880331" cy="6724447"/>
          </a:xfrm>
        </p:grpSpPr>
        <p:sp>
          <p:nvSpPr>
            <p:cNvPr id="8" name="Freeform 8" descr="preencoded.png"/>
            <p:cNvSpPr/>
            <p:nvPr/>
          </p:nvSpPr>
          <p:spPr>
            <a:xfrm>
              <a:off x="0" y="0"/>
              <a:ext cx="10880344" cy="6724396"/>
            </a:xfrm>
            <a:custGeom>
              <a:avLst/>
              <a:gdLst/>
              <a:ahLst/>
              <a:cxnLst/>
              <a:rect l="l" t="t" r="r" b="b"/>
              <a:pathLst>
                <a:path w="10880344" h="6724396">
                  <a:moveTo>
                    <a:pt x="190500" y="0"/>
                  </a:moveTo>
                  <a:lnTo>
                    <a:pt x="10689844" y="0"/>
                  </a:lnTo>
                  <a:cubicBezTo>
                    <a:pt x="10795054" y="0"/>
                    <a:pt x="10880344" y="85290"/>
                    <a:pt x="10880344" y="190500"/>
                  </a:cubicBezTo>
                  <a:lnTo>
                    <a:pt x="10880344" y="6533896"/>
                  </a:lnTo>
                  <a:cubicBezTo>
                    <a:pt x="10880344" y="6584420"/>
                    <a:pt x="10860274" y="6632874"/>
                    <a:pt x="10824548" y="6668600"/>
                  </a:cubicBezTo>
                  <a:cubicBezTo>
                    <a:pt x="10788822" y="6704326"/>
                    <a:pt x="10740368" y="6724396"/>
                    <a:pt x="10689844" y="6724396"/>
                  </a:cubicBezTo>
                  <a:lnTo>
                    <a:pt x="190500" y="6724396"/>
                  </a:lnTo>
                  <a:cubicBezTo>
                    <a:pt x="85290" y="6724396"/>
                    <a:pt x="0" y="6639106"/>
                    <a:pt x="0" y="6533896"/>
                  </a:cubicBezTo>
                  <a:lnTo>
                    <a:pt x="0" y="190500"/>
                  </a:lnTo>
                  <a:cubicBezTo>
                    <a:pt x="0" y="85290"/>
                    <a:pt x="85290" y="0"/>
                    <a:pt x="190500" y="0"/>
                  </a:cubicBezTo>
                  <a:close/>
                </a:path>
              </a:pathLst>
            </a:custGeom>
            <a:blipFill>
              <a:blip r:embed="rId3" cstate="email">
                <a:extLst>
                  <a:ext uri="{28A0092B-C50C-407E-A947-70E740481C1C}">
                    <a14:useLocalDpi xmlns:a14="http://schemas.microsoft.com/office/drawing/2010/main"/>
                  </a:ext>
                </a:extLst>
              </a:blip>
              <a:stretch>
                <a:fillRect l="-62" r="-62"/>
              </a:stretch>
            </a:blipFill>
          </p:spPr>
        </p:sp>
      </p:grpSp>
      <p:sp>
        <p:nvSpPr>
          <p:cNvPr id="9" name="TextBox 9"/>
          <p:cNvSpPr txBox="1"/>
          <p:nvPr/>
        </p:nvSpPr>
        <p:spPr>
          <a:xfrm>
            <a:off x="2488891" y="7201567"/>
            <a:ext cx="4851722" cy="460375"/>
          </a:xfrm>
          <a:prstGeom prst="rect">
            <a:avLst/>
          </a:prstGeom>
        </p:spPr>
        <p:txBody>
          <a:bodyPr lIns="0" tIns="0" rIns="0" bIns="0" rtlCol="0" anchor="t">
            <a:spAutoFit/>
          </a:bodyPr>
          <a:lstStyle/>
          <a:p>
            <a:pPr algn="ctr">
              <a:lnSpc>
                <a:spcPts val="3499"/>
              </a:lnSpc>
            </a:pPr>
            <a:r>
              <a:rPr lang="en-US" sz="2812" b="1">
                <a:solidFill>
                  <a:srgbClr val="000000"/>
                </a:solidFill>
                <a:latin typeface="Bitter Bold"/>
                <a:ea typeface="Bitter Bold"/>
                <a:cs typeface="Bitter Bold"/>
                <a:sym typeface="Bitter Bold"/>
              </a:rPr>
              <a:t>Thao Suranaree Monument</a:t>
            </a:r>
          </a:p>
        </p:txBody>
      </p:sp>
      <p:sp>
        <p:nvSpPr>
          <p:cNvPr id="10" name="TextBox 10"/>
          <p:cNvSpPr txBox="1"/>
          <p:nvPr/>
        </p:nvSpPr>
        <p:spPr>
          <a:xfrm>
            <a:off x="834628" y="7706096"/>
            <a:ext cx="8160248" cy="1321753"/>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Dedicated to the revered local heroine,</a:t>
            </a:r>
          </a:p>
          <a:p>
            <a:pPr algn="ctr">
              <a:lnSpc>
                <a:spcPts val="3519"/>
              </a:lnSpc>
            </a:pPr>
            <a:r>
              <a:rPr lang="en-US" sz="2199" b="1">
                <a:solidFill>
                  <a:srgbClr val="000000"/>
                </a:solidFill>
                <a:latin typeface="Bitter Bold"/>
                <a:ea typeface="Bitter Bold"/>
                <a:cs typeface="Bitter Bold"/>
                <a:sym typeface="Bitter Bold"/>
              </a:rPr>
              <a:t>Thao Suranaree (Ya Mo)</a:t>
            </a:r>
            <a:r>
              <a:rPr lang="en-US" sz="2199">
                <a:solidFill>
                  <a:srgbClr val="000000"/>
                </a:solidFill>
                <a:latin typeface="Bitter"/>
                <a:ea typeface="Bitter"/>
                <a:cs typeface="Bitter"/>
                <a:sym typeface="Bitter"/>
              </a:rPr>
              <a:t>, who played a role in</a:t>
            </a:r>
          </a:p>
          <a:p>
            <a:pPr algn="ctr">
              <a:lnSpc>
                <a:spcPts val="3519"/>
              </a:lnSpc>
            </a:pPr>
            <a:r>
              <a:rPr lang="en-US" sz="2199">
                <a:solidFill>
                  <a:srgbClr val="000000"/>
                </a:solidFill>
                <a:latin typeface="Bitter"/>
                <a:ea typeface="Bitter"/>
                <a:cs typeface="Bitter"/>
                <a:sym typeface="Bitter"/>
              </a:rPr>
              <a:t>defending the city from invaders in the 19th century.</a:t>
            </a:r>
          </a:p>
        </p:txBody>
      </p:sp>
      <p:grpSp>
        <p:nvGrpSpPr>
          <p:cNvPr id="11" name="Group 11"/>
          <p:cNvGrpSpPr/>
          <p:nvPr/>
        </p:nvGrpSpPr>
        <p:grpSpPr>
          <a:xfrm>
            <a:off x="9292981" y="1869500"/>
            <a:ext cx="8160391" cy="5043488"/>
            <a:chOff x="0" y="0"/>
            <a:chExt cx="10880522" cy="6724650"/>
          </a:xfrm>
        </p:grpSpPr>
        <p:sp>
          <p:nvSpPr>
            <p:cNvPr id="12" name="Freeform 12" descr="preencoded.png"/>
            <p:cNvSpPr/>
            <p:nvPr/>
          </p:nvSpPr>
          <p:spPr>
            <a:xfrm>
              <a:off x="0" y="0"/>
              <a:ext cx="10880471" cy="6724650"/>
            </a:xfrm>
            <a:custGeom>
              <a:avLst/>
              <a:gdLst/>
              <a:ahLst/>
              <a:cxnLst/>
              <a:rect l="l" t="t" r="r" b="b"/>
              <a:pathLst>
                <a:path w="10880471" h="6724650">
                  <a:moveTo>
                    <a:pt x="190500" y="0"/>
                  </a:moveTo>
                  <a:lnTo>
                    <a:pt x="10689971" y="0"/>
                  </a:lnTo>
                  <a:cubicBezTo>
                    <a:pt x="10740495" y="0"/>
                    <a:pt x="10788949" y="20070"/>
                    <a:pt x="10824675" y="55796"/>
                  </a:cubicBezTo>
                  <a:cubicBezTo>
                    <a:pt x="10860401" y="91522"/>
                    <a:pt x="10880471" y="139976"/>
                    <a:pt x="10880471" y="190500"/>
                  </a:cubicBezTo>
                  <a:lnTo>
                    <a:pt x="10880471" y="6534150"/>
                  </a:lnTo>
                  <a:cubicBezTo>
                    <a:pt x="10880471" y="6639361"/>
                    <a:pt x="10795181" y="6724650"/>
                    <a:pt x="10689971" y="6724650"/>
                  </a:cubicBezTo>
                  <a:lnTo>
                    <a:pt x="190500" y="6724650"/>
                  </a:lnTo>
                  <a:cubicBezTo>
                    <a:pt x="85290" y="6724650"/>
                    <a:pt x="0" y="6639361"/>
                    <a:pt x="0" y="6534150"/>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t="-31" b="-31"/>
              </a:stretch>
            </a:blipFill>
          </p:spPr>
        </p:sp>
      </p:grpSp>
      <p:sp>
        <p:nvSpPr>
          <p:cNvPr id="13" name="TextBox 13"/>
          <p:cNvSpPr txBox="1"/>
          <p:nvPr/>
        </p:nvSpPr>
        <p:spPr>
          <a:xfrm>
            <a:off x="11339514" y="7201567"/>
            <a:ext cx="4067324" cy="460375"/>
          </a:xfrm>
          <a:prstGeom prst="rect">
            <a:avLst/>
          </a:prstGeom>
        </p:spPr>
        <p:txBody>
          <a:bodyPr lIns="0" tIns="0" rIns="0" bIns="0" rtlCol="0" anchor="t">
            <a:spAutoFit/>
          </a:bodyPr>
          <a:lstStyle/>
          <a:p>
            <a:pPr algn="ctr">
              <a:lnSpc>
                <a:spcPts val="3499"/>
              </a:lnSpc>
            </a:pPr>
            <a:r>
              <a:rPr lang="en-US" sz="2812" b="1">
                <a:solidFill>
                  <a:srgbClr val="000000"/>
                </a:solidFill>
                <a:latin typeface="Bitter Bold"/>
                <a:ea typeface="Bitter Bold"/>
                <a:cs typeface="Bitter Bold"/>
                <a:sym typeface="Bitter Bold"/>
              </a:rPr>
              <a:t>Phimai Historical Park</a:t>
            </a:r>
          </a:p>
        </p:txBody>
      </p:sp>
      <p:sp>
        <p:nvSpPr>
          <p:cNvPr id="14" name="TextBox 14"/>
          <p:cNvSpPr txBox="1"/>
          <p:nvPr/>
        </p:nvSpPr>
        <p:spPr>
          <a:xfrm>
            <a:off x="9292981" y="7706096"/>
            <a:ext cx="8160391" cy="1783715"/>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Home to Thailand’s </a:t>
            </a:r>
            <a:r>
              <a:rPr lang="en-US" sz="2199" b="1">
                <a:solidFill>
                  <a:srgbClr val="000000"/>
                </a:solidFill>
                <a:latin typeface="Bitter Bold"/>
                <a:ea typeface="Bitter Bold"/>
                <a:cs typeface="Bitter Bold"/>
                <a:sym typeface="Bitter Bold"/>
              </a:rPr>
              <a:t>largest sandstone temple</a:t>
            </a:r>
            <a:r>
              <a:rPr lang="en-US" sz="2199">
                <a:solidFill>
                  <a:srgbClr val="000000"/>
                </a:solidFill>
                <a:latin typeface="Bitter"/>
                <a:ea typeface="Bitter"/>
                <a:cs typeface="Bitter"/>
                <a:sym typeface="Bitter"/>
              </a:rPr>
              <a:t> complex.</a:t>
            </a:r>
          </a:p>
          <a:p>
            <a:pPr algn="ctr">
              <a:lnSpc>
                <a:spcPts val="3519"/>
              </a:lnSpc>
            </a:pPr>
            <a:r>
              <a:rPr lang="en-US" sz="2199">
                <a:solidFill>
                  <a:srgbClr val="000000"/>
                </a:solidFill>
                <a:latin typeface="Bitter"/>
                <a:ea typeface="Bitter"/>
                <a:cs typeface="Bitter"/>
                <a:sym typeface="Bitter"/>
              </a:rPr>
              <a:t>Built in the </a:t>
            </a:r>
            <a:r>
              <a:rPr lang="en-US" sz="2199" b="1">
                <a:solidFill>
                  <a:srgbClr val="000000"/>
                </a:solidFill>
                <a:latin typeface="Bitter Bold"/>
                <a:ea typeface="Bitter Bold"/>
                <a:cs typeface="Bitter Bold"/>
                <a:sym typeface="Bitter Bold"/>
              </a:rPr>
              <a:t>11th century</a:t>
            </a:r>
            <a:r>
              <a:rPr lang="en-US" sz="2199">
                <a:solidFill>
                  <a:srgbClr val="000000"/>
                </a:solidFill>
                <a:latin typeface="Bitter"/>
                <a:ea typeface="Bitter"/>
                <a:cs typeface="Bitter"/>
                <a:sym typeface="Bitter"/>
              </a:rPr>
              <a:t>, the site features intricate</a:t>
            </a:r>
          </a:p>
          <a:p>
            <a:pPr algn="ctr">
              <a:lnSpc>
                <a:spcPts val="3519"/>
              </a:lnSpc>
            </a:pPr>
            <a:r>
              <a:rPr lang="en-US" sz="2199">
                <a:solidFill>
                  <a:srgbClr val="000000"/>
                </a:solidFill>
                <a:latin typeface="Bitter"/>
                <a:ea typeface="Bitter"/>
                <a:cs typeface="Bitter"/>
                <a:sym typeface="Bitter"/>
              </a:rPr>
              <a:t>Khmer architecture, reflecting Thailand's historical connections with ancient Angkorian civilization.</a:t>
            </a:r>
          </a:p>
        </p:txBody>
      </p:sp>
      <p:sp>
        <p:nvSpPr>
          <p:cNvPr id="15" name="TextBox 15"/>
          <p:cNvSpPr txBox="1"/>
          <p:nvPr/>
        </p:nvSpPr>
        <p:spPr>
          <a:xfrm>
            <a:off x="834628" y="9274521"/>
            <a:ext cx="16618744" cy="323215"/>
          </a:xfrm>
          <a:prstGeom prst="rect">
            <a:avLst/>
          </a:prstGeom>
        </p:spPr>
        <p:txBody>
          <a:bodyPr lIns="0" tIns="0" rIns="0" bIns="0" rtlCol="0" anchor="t">
            <a:spAutoFit/>
          </a:bodyPr>
          <a:lstStyle/>
          <a:p>
            <a:pPr algn="l">
              <a:lnSpc>
                <a:spcPts val="2720"/>
              </a:lnSpc>
            </a:pPr>
            <a:r>
              <a:rPr lang="en-US" sz="1700">
                <a:solidFill>
                  <a:srgbClr val="000000"/>
                </a:solidFill>
                <a:latin typeface="Bitter"/>
                <a:ea typeface="Bitter"/>
                <a:cs typeface="Bitter"/>
                <a:sym typeface="Bitter"/>
              </a:rPr>
              <a:t>Photo credit: Unseentourthailand, Virtual Historical Park</a:t>
            </a:r>
          </a:p>
        </p:txBody>
      </p:sp>
      <p:grpSp>
        <p:nvGrpSpPr>
          <p:cNvPr id="16" name="Group 16"/>
          <p:cNvGrpSpPr/>
          <p:nvPr/>
        </p:nvGrpSpPr>
        <p:grpSpPr>
          <a:xfrm>
            <a:off x="17036948" y="285750"/>
            <a:ext cx="965302" cy="752323"/>
            <a:chOff x="0" y="0"/>
            <a:chExt cx="1287069" cy="1003097"/>
          </a:xfrm>
        </p:grpSpPr>
        <p:sp>
          <p:nvSpPr>
            <p:cNvPr id="17" name="Freeform 1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sp>
          <p:nvSpPr>
            <p:cNvPr id="7" name="Freeform 7"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a:stretch>
            </a:blipFill>
          </p:spPr>
        </p:sp>
      </p:grpSp>
      <p:grpSp>
        <p:nvGrpSpPr>
          <p:cNvPr id="8" name="Group 8"/>
          <p:cNvGrpSpPr/>
          <p:nvPr/>
        </p:nvGrpSpPr>
        <p:grpSpPr>
          <a:xfrm>
            <a:off x="0" y="0"/>
            <a:ext cx="18288000" cy="10287000"/>
            <a:chOff x="0" y="0"/>
            <a:chExt cx="24384000" cy="13716000"/>
          </a:xfrm>
        </p:grpSpPr>
        <p:sp>
          <p:nvSpPr>
            <p:cNvPr id="9" name="Freeform 9"/>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72157"/>
              </a:srgbClr>
            </a:solidFill>
          </p:spPr>
        </p:sp>
      </p:grpSp>
      <p:sp>
        <p:nvSpPr>
          <p:cNvPr id="10" name="TextBox 10"/>
          <p:cNvSpPr txBox="1"/>
          <p:nvPr/>
        </p:nvSpPr>
        <p:spPr>
          <a:xfrm>
            <a:off x="919162" y="1659440"/>
            <a:ext cx="3607594" cy="872591"/>
          </a:xfrm>
          <a:prstGeom prst="rect">
            <a:avLst/>
          </a:prstGeom>
        </p:spPr>
        <p:txBody>
          <a:bodyPr lIns="0" tIns="0" rIns="0" bIns="0" rtlCol="0" anchor="t">
            <a:spAutoFit/>
          </a:bodyPr>
          <a:lstStyle/>
          <a:p>
            <a:pPr algn="l">
              <a:lnSpc>
                <a:spcPts val="6531"/>
              </a:lnSpc>
            </a:pPr>
            <a:r>
              <a:rPr lang="en-US" sz="5199" b="1">
                <a:solidFill>
                  <a:srgbClr val="253A7E"/>
                </a:solidFill>
                <a:latin typeface="Bitter Bold"/>
                <a:ea typeface="Bitter Bold"/>
                <a:cs typeface="Bitter Bold"/>
                <a:sym typeface="Bitter Bold"/>
              </a:rPr>
              <a:t>Khon Kaen</a:t>
            </a:r>
          </a:p>
        </p:txBody>
      </p:sp>
      <p:sp>
        <p:nvSpPr>
          <p:cNvPr id="11" name="TextBox 11"/>
          <p:cNvSpPr txBox="1"/>
          <p:nvPr/>
        </p:nvSpPr>
        <p:spPr>
          <a:xfrm>
            <a:off x="919162" y="3062739"/>
            <a:ext cx="7817348" cy="1782743"/>
          </a:xfrm>
          <a:prstGeom prst="rect">
            <a:avLst/>
          </a:prstGeom>
        </p:spPr>
        <p:txBody>
          <a:bodyPr lIns="0" tIns="0" rIns="0" bIns="0" rtlCol="0" anchor="t">
            <a:spAutoFit/>
          </a:bodyPr>
          <a:lstStyle/>
          <a:p>
            <a:pPr algn="l">
              <a:lnSpc>
                <a:spcPts val="3565"/>
              </a:lnSpc>
            </a:pPr>
            <a:r>
              <a:rPr lang="en-US" sz="2262">
                <a:solidFill>
                  <a:srgbClr val="000000"/>
                </a:solidFill>
                <a:latin typeface="Bitter"/>
                <a:ea typeface="Bitter"/>
                <a:cs typeface="Bitter"/>
                <a:sym typeface="Bitter"/>
              </a:rPr>
              <a:t>The Isan region's center for </a:t>
            </a:r>
            <a:r>
              <a:rPr lang="en-US" sz="2262" b="1">
                <a:solidFill>
                  <a:srgbClr val="000000"/>
                </a:solidFill>
                <a:latin typeface="Bitter Bold"/>
                <a:ea typeface="Bitter Bold"/>
                <a:cs typeface="Bitter Bold"/>
                <a:sym typeface="Bitter Bold"/>
              </a:rPr>
              <a:t>education and commerce</a:t>
            </a:r>
            <a:r>
              <a:rPr lang="en-US" sz="2262">
                <a:solidFill>
                  <a:srgbClr val="000000"/>
                </a:solidFill>
                <a:latin typeface="Bitter"/>
                <a:ea typeface="Bitter"/>
                <a:cs typeface="Bitter"/>
                <a:sym typeface="Bitter"/>
              </a:rPr>
              <a:t>, Khon Kaen is one of the 'Big Four' of Isan, which also includes Nakhon Ratchasima, Udon Thani, and Ubon Ratchathani.  </a:t>
            </a:r>
          </a:p>
        </p:txBody>
      </p:sp>
      <p:sp>
        <p:nvSpPr>
          <p:cNvPr id="12" name="TextBox 12"/>
          <p:cNvSpPr txBox="1"/>
          <p:nvPr/>
        </p:nvSpPr>
        <p:spPr>
          <a:xfrm>
            <a:off x="919162" y="5164563"/>
            <a:ext cx="7817348" cy="3221018"/>
          </a:xfrm>
          <a:prstGeom prst="rect">
            <a:avLst/>
          </a:prstGeom>
        </p:spPr>
        <p:txBody>
          <a:bodyPr lIns="0" tIns="0" rIns="0" bIns="0" rtlCol="0" anchor="t">
            <a:spAutoFit/>
          </a:bodyPr>
          <a:lstStyle/>
          <a:p>
            <a:pPr algn="l">
              <a:lnSpc>
                <a:spcPts val="3565"/>
              </a:lnSpc>
            </a:pPr>
            <a:r>
              <a:rPr lang="en-US" sz="2262">
                <a:solidFill>
                  <a:srgbClr val="000000"/>
                </a:solidFill>
                <a:latin typeface="Bitter"/>
                <a:ea typeface="Bitter"/>
                <a:cs typeface="Bitter"/>
                <a:sym typeface="Bitter"/>
              </a:rPr>
              <a:t>It is home to </a:t>
            </a:r>
            <a:r>
              <a:rPr lang="en-US" sz="2262" b="1">
                <a:solidFill>
                  <a:srgbClr val="000000"/>
                </a:solidFill>
                <a:latin typeface="Bitter Bold"/>
                <a:ea typeface="Bitter Bold"/>
                <a:cs typeface="Bitter Bold"/>
                <a:sym typeface="Bitter Bold"/>
              </a:rPr>
              <a:t>Khon Kaen University</a:t>
            </a:r>
            <a:r>
              <a:rPr lang="en-US" sz="2262">
                <a:solidFill>
                  <a:srgbClr val="000000"/>
                </a:solidFill>
                <a:latin typeface="Bitter"/>
                <a:ea typeface="Bitter"/>
                <a:cs typeface="Bitter"/>
                <a:sym typeface="Bitter"/>
              </a:rPr>
              <a:t>, the region’s leading academic institution. The province is known for its rich </a:t>
            </a:r>
            <a:r>
              <a:rPr lang="en-US" sz="2262" b="1">
                <a:solidFill>
                  <a:srgbClr val="000000"/>
                </a:solidFill>
                <a:latin typeface="Bitter Bold"/>
                <a:ea typeface="Bitter Bold"/>
                <a:cs typeface="Bitter Bold"/>
                <a:sym typeface="Bitter Bold"/>
              </a:rPr>
              <a:t>silk-weaving tradition</a:t>
            </a:r>
            <a:r>
              <a:rPr lang="en-US" sz="2262">
                <a:solidFill>
                  <a:srgbClr val="000000"/>
                </a:solidFill>
                <a:latin typeface="Bitter"/>
                <a:ea typeface="Bitter"/>
                <a:cs typeface="Bitter"/>
                <a:sym typeface="Bitter"/>
              </a:rPr>
              <a:t> and landmarks like </a:t>
            </a:r>
            <a:r>
              <a:rPr lang="en-US" sz="2262" b="1">
                <a:solidFill>
                  <a:srgbClr val="000000"/>
                </a:solidFill>
                <a:latin typeface="Bitter Bold"/>
                <a:ea typeface="Bitter Bold"/>
                <a:cs typeface="Bitter Bold"/>
                <a:sym typeface="Bitter Bold"/>
              </a:rPr>
              <a:t>Wat Nong Wang</a:t>
            </a:r>
            <a:r>
              <a:rPr lang="en-US" sz="2262">
                <a:solidFill>
                  <a:srgbClr val="000000"/>
                </a:solidFill>
                <a:latin typeface="Bitter"/>
                <a:ea typeface="Bitter"/>
                <a:cs typeface="Bitter"/>
                <a:sym typeface="Bitter"/>
              </a:rPr>
              <a:t>, with its towering pagoda overlooking Kaen Nakhon Lake. Nature lovers can explore </a:t>
            </a:r>
            <a:r>
              <a:rPr lang="en-US" sz="2262" b="1">
                <a:solidFill>
                  <a:srgbClr val="000000"/>
                </a:solidFill>
                <a:latin typeface="Bitter Bold"/>
                <a:ea typeface="Bitter Bold"/>
                <a:cs typeface="Bitter Bold"/>
                <a:sym typeface="Bitter Bold"/>
              </a:rPr>
              <a:t>Phu Pha Man National Park</a:t>
            </a:r>
            <a:r>
              <a:rPr lang="en-US" sz="2262">
                <a:solidFill>
                  <a:srgbClr val="000000"/>
                </a:solidFill>
                <a:latin typeface="Bitter"/>
                <a:ea typeface="Bitter"/>
                <a:cs typeface="Bitter"/>
                <a:sym typeface="Bitter"/>
              </a:rPr>
              <a:t>, famous for its limestone mountains, caves, and diverse wildlife.</a:t>
            </a:r>
          </a:p>
        </p:txBody>
      </p:sp>
      <p:sp>
        <p:nvSpPr>
          <p:cNvPr id="13" name="TextBox 13"/>
          <p:cNvSpPr txBox="1"/>
          <p:nvPr/>
        </p:nvSpPr>
        <p:spPr>
          <a:xfrm>
            <a:off x="10551166" y="2164404"/>
            <a:ext cx="5662460" cy="501853"/>
          </a:xfrm>
          <a:prstGeom prst="rect">
            <a:avLst/>
          </a:prstGeom>
        </p:spPr>
        <p:txBody>
          <a:bodyPr lIns="0" tIns="0" rIns="0" bIns="0" rtlCol="0" anchor="t">
            <a:spAutoFit/>
          </a:bodyPr>
          <a:lstStyle/>
          <a:p>
            <a:pPr algn="l">
              <a:lnSpc>
                <a:spcPts val="3875"/>
              </a:lnSpc>
            </a:pPr>
            <a:r>
              <a:rPr lang="en-US" sz="3062" b="1">
                <a:solidFill>
                  <a:srgbClr val="253A7E"/>
                </a:solidFill>
                <a:latin typeface="Bitter Bold"/>
                <a:ea typeface="Bitter Bold"/>
                <a:cs typeface="Bitter Bold"/>
                <a:sym typeface="Bitter Bold"/>
              </a:rPr>
              <a:t>Where is Khon Kaen province?</a:t>
            </a:r>
          </a:p>
        </p:txBody>
      </p:sp>
      <p:grpSp>
        <p:nvGrpSpPr>
          <p:cNvPr id="14" name="Group 14"/>
          <p:cNvGrpSpPr/>
          <p:nvPr/>
        </p:nvGrpSpPr>
        <p:grpSpPr>
          <a:xfrm>
            <a:off x="11777510" y="2987878"/>
            <a:ext cx="3209773" cy="5649068"/>
            <a:chOff x="0" y="0"/>
            <a:chExt cx="4279697" cy="7532091"/>
          </a:xfrm>
        </p:grpSpPr>
        <p:sp>
          <p:nvSpPr>
            <p:cNvPr id="15" name="Freeform 15" descr="preencoded.png"/>
            <p:cNvSpPr/>
            <p:nvPr/>
          </p:nvSpPr>
          <p:spPr>
            <a:xfrm>
              <a:off x="0" y="0"/>
              <a:ext cx="4279646" cy="7532116"/>
            </a:xfrm>
            <a:custGeom>
              <a:avLst/>
              <a:gdLst/>
              <a:ahLst/>
              <a:cxnLst/>
              <a:rect l="l" t="t" r="r" b="b"/>
              <a:pathLst>
                <a:path w="4279646" h="7532116">
                  <a:moveTo>
                    <a:pt x="190500" y="0"/>
                  </a:moveTo>
                  <a:lnTo>
                    <a:pt x="4089146" y="0"/>
                  </a:lnTo>
                  <a:cubicBezTo>
                    <a:pt x="4139670" y="0"/>
                    <a:pt x="4188124" y="20070"/>
                    <a:pt x="4223850" y="55796"/>
                  </a:cubicBezTo>
                  <a:cubicBezTo>
                    <a:pt x="4259576" y="91522"/>
                    <a:pt x="4279646" y="139976"/>
                    <a:pt x="4279646" y="190500"/>
                  </a:cubicBezTo>
                  <a:lnTo>
                    <a:pt x="4279646" y="7341616"/>
                  </a:lnTo>
                  <a:cubicBezTo>
                    <a:pt x="4279646" y="7446827"/>
                    <a:pt x="4194356" y="7532116"/>
                    <a:pt x="4089146" y="7532116"/>
                  </a:cubicBezTo>
                  <a:lnTo>
                    <a:pt x="190500" y="7532116"/>
                  </a:lnTo>
                  <a:cubicBezTo>
                    <a:pt x="85290" y="7532116"/>
                    <a:pt x="0" y="7446827"/>
                    <a:pt x="0" y="7341616"/>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l="-8" r="-10"/>
              </a:stretch>
            </a:blipFill>
          </p:spPr>
        </p:sp>
      </p:grpSp>
      <p:sp>
        <p:nvSpPr>
          <p:cNvPr id="16" name="TextBox 16"/>
          <p:cNvSpPr txBox="1"/>
          <p:nvPr/>
        </p:nvSpPr>
        <p:spPr>
          <a:xfrm>
            <a:off x="919162" y="9161116"/>
            <a:ext cx="16449675" cy="319893"/>
          </a:xfrm>
          <a:prstGeom prst="rect">
            <a:avLst/>
          </a:prstGeom>
        </p:spPr>
        <p:txBody>
          <a:bodyPr lIns="0" tIns="0" rIns="0" bIns="0" rtlCol="0" anchor="t">
            <a:spAutoFit/>
          </a:bodyPr>
          <a:lstStyle/>
          <a:p>
            <a:pPr algn="l">
              <a:lnSpc>
                <a:spcPts val="2746"/>
              </a:lnSpc>
            </a:pPr>
            <a:r>
              <a:rPr lang="en-US" sz="1700">
                <a:solidFill>
                  <a:srgbClr val="000000"/>
                </a:solidFill>
                <a:latin typeface="Bitter"/>
                <a:ea typeface="Bitter"/>
                <a:cs typeface="Bitter"/>
                <a:sym typeface="Bitter"/>
              </a:rPr>
              <a:t>Photo credit: Asia King Travel, NordNordWest</a:t>
            </a:r>
          </a:p>
        </p:txBody>
      </p:sp>
      <p:grpSp>
        <p:nvGrpSpPr>
          <p:cNvPr id="17" name="Group 17"/>
          <p:cNvGrpSpPr/>
          <p:nvPr/>
        </p:nvGrpSpPr>
        <p:grpSpPr>
          <a:xfrm>
            <a:off x="17036948" y="285750"/>
            <a:ext cx="965302" cy="752323"/>
            <a:chOff x="0" y="0"/>
            <a:chExt cx="1287069" cy="1003097"/>
          </a:xfrm>
        </p:grpSpPr>
        <p:sp>
          <p:nvSpPr>
            <p:cNvPr id="18" name="Freeform 1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903837"/>
            <a:ext cx="8312721"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Landmarks in Khon Kaen</a:t>
            </a:r>
          </a:p>
        </p:txBody>
      </p:sp>
      <p:grpSp>
        <p:nvGrpSpPr>
          <p:cNvPr id="7" name="Group 7"/>
          <p:cNvGrpSpPr/>
          <p:nvPr/>
        </p:nvGrpSpPr>
        <p:grpSpPr>
          <a:xfrm>
            <a:off x="1028700" y="2252030"/>
            <a:ext cx="10129514" cy="6260476"/>
            <a:chOff x="0" y="0"/>
            <a:chExt cx="6931025" cy="4283672"/>
          </a:xfrm>
        </p:grpSpPr>
        <p:sp>
          <p:nvSpPr>
            <p:cNvPr id="8" name="Freeform 8" descr="preencoded.png"/>
            <p:cNvSpPr/>
            <p:nvPr/>
          </p:nvSpPr>
          <p:spPr>
            <a:xfrm>
              <a:off x="0" y="0"/>
              <a:ext cx="6931025" cy="4283710"/>
            </a:xfrm>
            <a:custGeom>
              <a:avLst/>
              <a:gdLst/>
              <a:ahLst/>
              <a:cxnLst/>
              <a:rect l="l" t="t" r="r" b="b"/>
              <a:pathLst>
                <a:path w="6931025" h="4283710">
                  <a:moveTo>
                    <a:pt x="0" y="0"/>
                  </a:moveTo>
                  <a:lnTo>
                    <a:pt x="6931025" y="0"/>
                  </a:lnTo>
                  <a:lnTo>
                    <a:pt x="6931025" y="4283710"/>
                  </a:lnTo>
                  <a:lnTo>
                    <a:pt x="0" y="4283710"/>
                  </a:lnTo>
                  <a:lnTo>
                    <a:pt x="0" y="0"/>
                  </a:lnTo>
                  <a:close/>
                </a:path>
              </a:pathLst>
            </a:custGeom>
            <a:blipFill>
              <a:blip r:embed="rId3" cstate="email">
                <a:extLst>
                  <a:ext uri="{28A0092B-C50C-407E-A947-70E740481C1C}">
                    <a14:useLocalDpi xmlns:a14="http://schemas.microsoft.com/office/drawing/2010/main"/>
                  </a:ext>
                </a:extLst>
              </a:blip>
              <a:stretch>
                <a:fillRect l="-66" r="-67"/>
              </a:stretch>
            </a:blipFill>
          </p:spPr>
        </p:sp>
      </p:grpSp>
      <p:sp>
        <p:nvSpPr>
          <p:cNvPr id="9" name="TextBox 9"/>
          <p:cNvSpPr txBox="1"/>
          <p:nvPr/>
        </p:nvSpPr>
        <p:spPr>
          <a:xfrm>
            <a:off x="12000641" y="3601058"/>
            <a:ext cx="4914230" cy="573087"/>
          </a:xfrm>
          <a:prstGeom prst="rect">
            <a:avLst/>
          </a:prstGeom>
        </p:spPr>
        <p:txBody>
          <a:bodyPr lIns="0" tIns="0" rIns="0" bIns="0" rtlCol="0" anchor="t">
            <a:spAutoFit/>
          </a:bodyPr>
          <a:lstStyle/>
          <a:p>
            <a:pPr algn="ctr">
              <a:lnSpc>
                <a:spcPts val="4375"/>
              </a:lnSpc>
            </a:pPr>
            <a:r>
              <a:rPr lang="en-US" sz="3500" b="1">
                <a:solidFill>
                  <a:srgbClr val="000000"/>
                </a:solidFill>
                <a:latin typeface="Bitter Bold"/>
                <a:ea typeface="Bitter Bold"/>
                <a:cs typeface="Bitter Bold"/>
                <a:sym typeface="Bitter Bold"/>
              </a:rPr>
              <a:t>Khon Kaen University</a:t>
            </a:r>
          </a:p>
        </p:txBody>
      </p:sp>
      <p:sp>
        <p:nvSpPr>
          <p:cNvPr id="10" name="TextBox 10"/>
          <p:cNvSpPr txBox="1"/>
          <p:nvPr/>
        </p:nvSpPr>
        <p:spPr>
          <a:xfrm>
            <a:off x="11858622" y="4471227"/>
            <a:ext cx="5198269" cy="2261507"/>
          </a:xfrm>
          <a:prstGeom prst="rect">
            <a:avLst/>
          </a:prstGeom>
        </p:spPr>
        <p:txBody>
          <a:bodyPr lIns="0" tIns="0" rIns="0" bIns="0" rtlCol="0" anchor="t">
            <a:spAutoFit/>
          </a:bodyPr>
          <a:lstStyle/>
          <a:p>
            <a:pPr algn="ctr">
              <a:lnSpc>
                <a:spcPts val="3582"/>
              </a:lnSpc>
            </a:pPr>
            <a:r>
              <a:rPr lang="en-US" sz="2199">
                <a:solidFill>
                  <a:srgbClr val="000000"/>
                </a:solidFill>
                <a:latin typeface="Bitter"/>
                <a:ea typeface="Bitter"/>
                <a:cs typeface="Bitter"/>
                <a:sym typeface="Bitter"/>
              </a:rPr>
              <a:t>The leading academic institution of Isan, it is a hub for </a:t>
            </a:r>
            <a:r>
              <a:rPr lang="en-US" sz="2199" b="1">
                <a:solidFill>
                  <a:srgbClr val="000000"/>
                </a:solidFill>
                <a:latin typeface="Bitter Bold"/>
                <a:ea typeface="Bitter Bold"/>
                <a:cs typeface="Bitter Bold"/>
                <a:sym typeface="Bitter Bold"/>
              </a:rPr>
              <a:t>research, innovation, and higher education</a:t>
            </a:r>
            <a:r>
              <a:rPr lang="en-US" sz="2199">
                <a:solidFill>
                  <a:srgbClr val="000000"/>
                </a:solidFill>
                <a:latin typeface="Bitter"/>
                <a:ea typeface="Bitter"/>
                <a:cs typeface="Bitter"/>
                <a:sym typeface="Bitter"/>
              </a:rPr>
              <a:t>. Established in 1964, it plays a key role in regional development.</a:t>
            </a:r>
          </a:p>
        </p:txBody>
      </p:sp>
      <p:sp>
        <p:nvSpPr>
          <p:cNvPr id="11" name="TextBox 11"/>
          <p:cNvSpPr txBox="1"/>
          <p:nvPr/>
        </p:nvSpPr>
        <p:spPr>
          <a:xfrm>
            <a:off x="992238" y="8934602"/>
            <a:ext cx="16303523" cy="429520"/>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Khon Kaen University, Thaipost, Roijang</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903837"/>
            <a:ext cx="8312721"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Landmarks in Khon Kaen</a:t>
            </a:r>
          </a:p>
        </p:txBody>
      </p:sp>
      <p:grpSp>
        <p:nvGrpSpPr>
          <p:cNvPr id="7" name="Group 7"/>
          <p:cNvGrpSpPr/>
          <p:nvPr/>
        </p:nvGrpSpPr>
        <p:grpSpPr>
          <a:xfrm>
            <a:off x="7078287" y="2304828"/>
            <a:ext cx="9958661" cy="6154881"/>
            <a:chOff x="0" y="0"/>
            <a:chExt cx="6931025" cy="4283672"/>
          </a:xfrm>
        </p:grpSpPr>
        <p:sp>
          <p:nvSpPr>
            <p:cNvPr id="8" name="Freeform 8" descr="preencoded.png"/>
            <p:cNvSpPr/>
            <p:nvPr/>
          </p:nvSpPr>
          <p:spPr>
            <a:xfrm>
              <a:off x="0" y="0"/>
              <a:ext cx="6931025" cy="4283710"/>
            </a:xfrm>
            <a:custGeom>
              <a:avLst/>
              <a:gdLst/>
              <a:ahLst/>
              <a:cxnLst/>
              <a:rect l="l" t="t" r="r" b="b"/>
              <a:pathLst>
                <a:path w="6931025" h="4283710">
                  <a:moveTo>
                    <a:pt x="0" y="0"/>
                  </a:moveTo>
                  <a:lnTo>
                    <a:pt x="6931025" y="0"/>
                  </a:lnTo>
                  <a:lnTo>
                    <a:pt x="6931025" y="4283710"/>
                  </a:lnTo>
                  <a:lnTo>
                    <a:pt x="0" y="4283710"/>
                  </a:lnTo>
                  <a:lnTo>
                    <a:pt x="0" y="0"/>
                  </a:lnTo>
                  <a:close/>
                </a:path>
              </a:pathLst>
            </a:custGeom>
            <a:blipFill>
              <a:blip r:embed="rId3" cstate="email">
                <a:extLst>
                  <a:ext uri="{28A0092B-C50C-407E-A947-70E740481C1C}">
                    <a14:useLocalDpi xmlns:a14="http://schemas.microsoft.com/office/drawing/2010/main"/>
                  </a:ext>
                </a:extLst>
              </a:blip>
              <a:stretch>
                <a:fillRect l="-66" r="-67"/>
              </a:stretch>
            </a:blipFill>
          </p:spPr>
        </p:sp>
      </p:grpSp>
      <p:sp>
        <p:nvSpPr>
          <p:cNvPr id="9" name="TextBox 9"/>
          <p:cNvSpPr txBox="1"/>
          <p:nvPr/>
        </p:nvSpPr>
        <p:spPr>
          <a:xfrm>
            <a:off x="1939580" y="3353426"/>
            <a:ext cx="3855913" cy="573087"/>
          </a:xfrm>
          <a:prstGeom prst="rect">
            <a:avLst/>
          </a:prstGeom>
        </p:spPr>
        <p:txBody>
          <a:bodyPr lIns="0" tIns="0" rIns="0" bIns="0" rtlCol="0" anchor="t">
            <a:spAutoFit/>
          </a:bodyPr>
          <a:lstStyle/>
          <a:p>
            <a:pPr algn="ctr">
              <a:lnSpc>
                <a:spcPts val="4375"/>
              </a:lnSpc>
            </a:pPr>
            <a:r>
              <a:rPr lang="en-US" sz="3500" b="1">
                <a:solidFill>
                  <a:srgbClr val="000000"/>
                </a:solidFill>
                <a:latin typeface="Bitter Bold"/>
                <a:ea typeface="Bitter Bold"/>
                <a:cs typeface="Bitter Bold"/>
                <a:sym typeface="Bitter Bold"/>
              </a:rPr>
              <a:t>Wat Nong Waeng</a:t>
            </a:r>
          </a:p>
        </p:txBody>
      </p:sp>
      <p:sp>
        <p:nvSpPr>
          <p:cNvPr id="10" name="TextBox 10"/>
          <p:cNvSpPr txBox="1"/>
          <p:nvPr/>
        </p:nvSpPr>
        <p:spPr>
          <a:xfrm>
            <a:off x="1268402" y="4191983"/>
            <a:ext cx="5198269" cy="2285320"/>
          </a:xfrm>
          <a:prstGeom prst="rect">
            <a:avLst/>
          </a:prstGeom>
        </p:spPr>
        <p:txBody>
          <a:bodyPr lIns="0" tIns="0" rIns="0" bIns="0" rtlCol="0" anchor="t">
            <a:spAutoFit/>
          </a:bodyPr>
          <a:lstStyle/>
          <a:p>
            <a:pPr algn="ctr">
              <a:lnSpc>
                <a:spcPts val="3582"/>
              </a:lnSpc>
            </a:pPr>
            <a:r>
              <a:rPr lang="en-US" sz="2199">
                <a:solidFill>
                  <a:srgbClr val="000000"/>
                </a:solidFill>
                <a:latin typeface="Bitter"/>
                <a:ea typeface="Bitter"/>
                <a:cs typeface="Bitter"/>
                <a:sym typeface="Bitter"/>
              </a:rPr>
              <a:t>A revered temple featuring a </a:t>
            </a:r>
            <a:r>
              <a:rPr lang="en-US" sz="2199" b="1">
                <a:solidFill>
                  <a:srgbClr val="000000"/>
                </a:solidFill>
                <a:latin typeface="Bitter Bold"/>
                <a:ea typeface="Bitter Bold"/>
                <a:cs typeface="Bitter Bold"/>
                <a:sym typeface="Bitter Bold"/>
              </a:rPr>
              <a:t>9-story pagoda </a:t>
            </a:r>
            <a:r>
              <a:rPr lang="en-US" sz="2199">
                <a:solidFill>
                  <a:srgbClr val="000000"/>
                </a:solidFill>
                <a:latin typeface="Bitter"/>
                <a:ea typeface="Bitter"/>
                <a:cs typeface="Bitter"/>
                <a:sym typeface="Bitter"/>
              </a:rPr>
              <a:t>that enshrines the Buddha’s holy relics. Each floor showcases intricate carvings while the top level offers a </a:t>
            </a:r>
            <a:r>
              <a:rPr lang="en-US" sz="2199" b="1">
                <a:solidFill>
                  <a:srgbClr val="000000"/>
                </a:solidFill>
                <a:latin typeface="Bitter Bold"/>
                <a:ea typeface="Bitter Bold"/>
                <a:cs typeface="Bitter Bold"/>
                <a:sym typeface="Bitter Bold"/>
              </a:rPr>
              <a:t>panoramic view </a:t>
            </a:r>
            <a:r>
              <a:rPr lang="en-US" sz="2199">
                <a:solidFill>
                  <a:srgbClr val="000000"/>
                </a:solidFill>
                <a:latin typeface="Bitter"/>
                <a:ea typeface="Bitter"/>
                <a:cs typeface="Bitter"/>
                <a:sym typeface="Bitter"/>
              </a:rPr>
              <a:t> of the city</a:t>
            </a:r>
          </a:p>
        </p:txBody>
      </p:sp>
      <p:sp>
        <p:nvSpPr>
          <p:cNvPr id="11" name="TextBox 11"/>
          <p:cNvSpPr txBox="1"/>
          <p:nvPr/>
        </p:nvSpPr>
        <p:spPr>
          <a:xfrm>
            <a:off x="992238" y="8934602"/>
            <a:ext cx="16303523" cy="429520"/>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Khon Kaen University, Thaipost, Roijang</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903837"/>
            <a:ext cx="8312721"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Landmarks in Khon Kaen</a:t>
            </a:r>
          </a:p>
        </p:txBody>
      </p:sp>
      <p:grpSp>
        <p:nvGrpSpPr>
          <p:cNvPr id="7" name="Group 7"/>
          <p:cNvGrpSpPr/>
          <p:nvPr/>
        </p:nvGrpSpPr>
        <p:grpSpPr>
          <a:xfrm>
            <a:off x="1276332" y="2063754"/>
            <a:ext cx="9966122" cy="6159493"/>
            <a:chOff x="0" y="0"/>
            <a:chExt cx="6931025" cy="4283672"/>
          </a:xfrm>
        </p:grpSpPr>
        <p:sp>
          <p:nvSpPr>
            <p:cNvPr id="8" name="Freeform 8" descr="preencoded.png"/>
            <p:cNvSpPr/>
            <p:nvPr/>
          </p:nvSpPr>
          <p:spPr>
            <a:xfrm>
              <a:off x="0" y="0"/>
              <a:ext cx="6931025" cy="4283710"/>
            </a:xfrm>
            <a:custGeom>
              <a:avLst/>
              <a:gdLst/>
              <a:ahLst/>
              <a:cxnLst/>
              <a:rect l="l" t="t" r="r" b="b"/>
              <a:pathLst>
                <a:path w="6931025" h="4283710">
                  <a:moveTo>
                    <a:pt x="0" y="0"/>
                  </a:moveTo>
                  <a:lnTo>
                    <a:pt x="6931025" y="0"/>
                  </a:lnTo>
                  <a:lnTo>
                    <a:pt x="6931025" y="4283710"/>
                  </a:lnTo>
                  <a:lnTo>
                    <a:pt x="0" y="4283710"/>
                  </a:lnTo>
                  <a:lnTo>
                    <a:pt x="0" y="0"/>
                  </a:lnTo>
                  <a:close/>
                </a:path>
              </a:pathLst>
            </a:custGeom>
            <a:blipFill>
              <a:blip r:embed="rId3" cstate="email">
                <a:extLst>
                  <a:ext uri="{28A0092B-C50C-407E-A947-70E740481C1C}">
                    <a14:useLocalDpi xmlns:a14="http://schemas.microsoft.com/office/drawing/2010/main"/>
                  </a:ext>
                </a:extLst>
              </a:blip>
              <a:stretch>
                <a:fillRect l="-66" r="-67"/>
              </a:stretch>
            </a:blipFill>
          </p:spPr>
        </p:sp>
      </p:grpSp>
      <p:sp>
        <p:nvSpPr>
          <p:cNvPr id="9" name="TextBox 9"/>
          <p:cNvSpPr txBox="1"/>
          <p:nvPr/>
        </p:nvSpPr>
        <p:spPr>
          <a:xfrm>
            <a:off x="12888550" y="2991503"/>
            <a:ext cx="3098527" cy="1158875"/>
          </a:xfrm>
          <a:prstGeom prst="rect">
            <a:avLst/>
          </a:prstGeom>
        </p:spPr>
        <p:txBody>
          <a:bodyPr lIns="0" tIns="0" rIns="0" bIns="0" rtlCol="0" anchor="t">
            <a:spAutoFit/>
          </a:bodyPr>
          <a:lstStyle/>
          <a:p>
            <a:pPr algn="ctr">
              <a:lnSpc>
                <a:spcPts val="4375"/>
              </a:lnSpc>
            </a:pPr>
            <a:r>
              <a:rPr lang="en-US" sz="3500" b="1">
                <a:solidFill>
                  <a:srgbClr val="000000"/>
                </a:solidFill>
                <a:latin typeface="Bitter Bold"/>
                <a:ea typeface="Bitter Bold"/>
                <a:cs typeface="Bitter Bold"/>
                <a:sym typeface="Bitter Bold"/>
              </a:rPr>
              <a:t>Phu Pha Man</a:t>
            </a:r>
          </a:p>
          <a:p>
            <a:pPr algn="ctr">
              <a:lnSpc>
                <a:spcPts val="4375"/>
              </a:lnSpc>
            </a:pPr>
            <a:r>
              <a:rPr lang="en-US" sz="3500" b="1">
                <a:solidFill>
                  <a:srgbClr val="000000"/>
                </a:solidFill>
                <a:latin typeface="Bitter Bold"/>
                <a:ea typeface="Bitter Bold"/>
                <a:cs typeface="Bitter Bold"/>
                <a:sym typeface="Bitter Bold"/>
              </a:rPr>
              <a:t>National Park</a:t>
            </a:r>
          </a:p>
        </p:txBody>
      </p:sp>
      <p:sp>
        <p:nvSpPr>
          <p:cNvPr id="10" name="TextBox 10"/>
          <p:cNvSpPr txBox="1"/>
          <p:nvPr/>
        </p:nvSpPr>
        <p:spPr>
          <a:xfrm>
            <a:off x="11838680" y="4395033"/>
            <a:ext cx="5198269" cy="2709262"/>
          </a:xfrm>
          <a:prstGeom prst="rect">
            <a:avLst/>
          </a:prstGeom>
        </p:spPr>
        <p:txBody>
          <a:bodyPr lIns="0" tIns="0" rIns="0" bIns="0" rtlCol="0" anchor="t">
            <a:spAutoFit/>
          </a:bodyPr>
          <a:lstStyle/>
          <a:p>
            <a:pPr algn="ctr">
              <a:lnSpc>
                <a:spcPts val="3581"/>
              </a:lnSpc>
            </a:pPr>
            <a:r>
              <a:rPr lang="en-US" sz="2199">
                <a:solidFill>
                  <a:srgbClr val="000000"/>
                </a:solidFill>
                <a:latin typeface="Bitter"/>
                <a:ea typeface="Bitter"/>
                <a:cs typeface="Bitter"/>
                <a:sym typeface="Bitter"/>
              </a:rPr>
              <a:t>A limestone mountain range, known for its </a:t>
            </a:r>
            <a:r>
              <a:rPr lang="en-US" sz="2199" b="1">
                <a:solidFill>
                  <a:srgbClr val="000000"/>
                </a:solidFill>
                <a:latin typeface="Bitter Bold"/>
                <a:ea typeface="Bitter Bold"/>
                <a:cs typeface="Bitter Bold"/>
                <a:sym typeface="Bitter Bold"/>
              </a:rPr>
              <a:t>cliff resembling a giant curtain</a:t>
            </a:r>
            <a:r>
              <a:rPr lang="en-US" sz="2199">
                <a:solidFill>
                  <a:srgbClr val="000000"/>
                </a:solidFill>
                <a:latin typeface="Bitter"/>
                <a:ea typeface="Bitter"/>
                <a:cs typeface="Bitter"/>
                <a:sym typeface="Bitter"/>
              </a:rPr>
              <a:t>. The park features evergreen forests, a cool climate year-round, caves, and waterfalls for</a:t>
            </a:r>
          </a:p>
          <a:p>
            <a:pPr algn="ctr">
              <a:lnSpc>
                <a:spcPts val="3582"/>
              </a:lnSpc>
            </a:pPr>
            <a:r>
              <a:rPr lang="en-US" sz="2199">
                <a:solidFill>
                  <a:srgbClr val="000000"/>
                </a:solidFill>
                <a:latin typeface="Bitter"/>
                <a:ea typeface="Bitter"/>
                <a:cs typeface="Bitter"/>
                <a:sym typeface="Bitter"/>
              </a:rPr>
              <a:t>nature lovers to explore.</a:t>
            </a:r>
          </a:p>
        </p:txBody>
      </p:sp>
      <p:sp>
        <p:nvSpPr>
          <p:cNvPr id="11" name="TextBox 11"/>
          <p:cNvSpPr txBox="1"/>
          <p:nvPr/>
        </p:nvSpPr>
        <p:spPr>
          <a:xfrm>
            <a:off x="992238" y="8934602"/>
            <a:ext cx="16303523" cy="429520"/>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Khon Kaen University, Thaipost, Roijang</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743"/>
            <a:chOff x="0" y="0"/>
            <a:chExt cx="24384000" cy="13716991"/>
          </a:xfrm>
        </p:grpSpPr>
        <p:sp>
          <p:nvSpPr>
            <p:cNvPr id="7" name="Freeform 7" descr="preencoded.png"/>
            <p:cNvSpPr/>
            <p:nvPr/>
          </p:nvSpPr>
          <p:spPr>
            <a:xfrm>
              <a:off x="0" y="0"/>
              <a:ext cx="24384000" cy="13717015"/>
            </a:xfrm>
            <a:custGeom>
              <a:avLst/>
              <a:gdLst/>
              <a:ahLst/>
              <a:cxnLst/>
              <a:rect l="l" t="t" r="r" b="b"/>
              <a:pathLst>
                <a:path w="24384000" h="13717015">
                  <a:moveTo>
                    <a:pt x="0" y="0"/>
                  </a:moveTo>
                  <a:lnTo>
                    <a:pt x="24384000" y="0"/>
                  </a:lnTo>
                  <a:lnTo>
                    <a:pt x="24384000" y="13717015"/>
                  </a:lnTo>
                  <a:lnTo>
                    <a:pt x="0" y="13717015"/>
                  </a:lnTo>
                  <a:lnTo>
                    <a:pt x="0" y="0"/>
                  </a:lnTo>
                  <a:close/>
                </a:path>
              </a:pathLst>
            </a:custGeom>
            <a:blipFill>
              <a:blip r:embed="rId3" cstate="email">
                <a:extLst>
                  <a:ext uri="{28A0092B-C50C-407E-A947-70E740481C1C}">
                    <a14:useLocalDpi xmlns:a14="http://schemas.microsoft.com/office/drawing/2010/main"/>
                  </a:ext>
                </a:extLst>
              </a:blip>
              <a:stretch>
                <a:fillRect l="-3" r="-3"/>
              </a:stretch>
            </a:blipFill>
          </p:spPr>
        </p:sp>
      </p:grpSp>
      <p:grpSp>
        <p:nvGrpSpPr>
          <p:cNvPr id="8" name="Group 8"/>
          <p:cNvGrpSpPr/>
          <p:nvPr/>
        </p:nvGrpSpPr>
        <p:grpSpPr>
          <a:xfrm>
            <a:off x="0" y="0"/>
            <a:ext cx="18288000" cy="10287743"/>
            <a:chOff x="0" y="0"/>
            <a:chExt cx="24384000" cy="13716991"/>
          </a:xfrm>
        </p:grpSpPr>
        <p:sp>
          <p:nvSpPr>
            <p:cNvPr id="9" name="Freeform 9"/>
            <p:cNvSpPr/>
            <p:nvPr/>
          </p:nvSpPr>
          <p:spPr>
            <a:xfrm>
              <a:off x="0" y="0"/>
              <a:ext cx="24384000" cy="13717015"/>
            </a:xfrm>
            <a:custGeom>
              <a:avLst/>
              <a:gdLst/>
              <a:ahLst/>
              <a:cxnLst/>
              <a:rect l="l" t="t" r="r" b="b"/>
              <a:pathLst>
                <a:path w="24384000" h="13717015">
                  <a:moveTo>
                    <a:pt x="0" y="0"/>
                  </a:moveTo>
                  <a:lnTo>
                    <a:pt x="24384000" y="0"/>
                  </a:lnTo>
                  <a:lnTo>
                    <a:pt x="24384000" y="13717015"/>
                  </a:lnTo>
                  <a:lnTo>
                    <a:pt x="0" y="13717015"/>
                  </a:lnTo>
                  <a:close/>
                </a:path>
              </a:pathLst>
            </a:custGeom>
            <a:solidFill>
              <a:srgbClr val="FFFFFF">
                <a:alpha val="72157"/>
              </a:srgbClr>
            </a:solidFill>
          </p:spPr>
        </p:sp>
      </p:grpSp>
      <p:sp>
        <p:nvSpPr>
          <p:cNvPr id="10" name="TextBox 10"/>
          <p:cNvSpPr txBox="1"/>
          <p:nvPr/>
        </p:nvSpPr>
        <p:spPr>
          <a:xfrm>
            <a:off x="917524" y="1676664"/>
            <a:ext cx="3830836" cy="872591"/>
          </a:xfrm>
          <a:prstGeom prst="rect">
            <a:avLst/>
          </a:prstGeom>
        </p:spPr>
        <p:txBody>
          <a:bodyPr lIns="0" tIns="0" rIns="0" bIns="0" rtlCol="0" anchor="t">
            <a:spAutoFit/>
          </a:bodyPr>
          <a:lstStyle/>
          <a:p>
            <a:pPr algn="l">
              <a:lnSpc>
                <a:spcPts val="6531"/>
              </a:lnSpc>
            </a:pPr>
            <a:r>
              <a:rPr lang="en-US" sz="5199" b="1">
                <a:solidFill>
                  <a:srgbClr val="253A7E"/>
                </a:solidFill>
                <a:latin typeface="Bitter Bold"/>
                <a:ea typeface="Bitter Bold"/>
                <a:cs typeface="Bitter Bold"/>
                <a:sym typeface="Bitter Bold"/>
              </a:rPr>
              <a:t>Udon Thani</a:t>
            </a:r>
          </a:p>
        </p:txBody>
      </p:sp>
      <p:sp>
        <p:nvSpPr>
          <p:cNvPr id="11" name="TextBox 11"/>
          <p:cNvSpPr txBox="1"/>
          <p:nvPr/>
        </p:nvSpPr>
        <p:spPr>
          <a:xfrm>
            <a:off x="917524" y="3077429"/>
            <a:ext cx="7819434" cy="2301856"/>
          </a:xfrm>
          <a:prstGeom prst="rect">
            <a:avLst/>
          </a:prstGeom>
        </p:spPr>
        <p:txBody>
          <a:bodyPr lIns="0" tIns="0" rIns="0" bIns="0" rtlCol="0" anchor="t">
            <a:spAutoFit/>
          </a:bodyPr>
          <a:lstStyle/>
          <a:p>
            <a:pPr algn="l">
              <a:lnSpc>
                <a:spcPts val="3565"/>
              </a:lnSpc>
            </a:pPr>
            <a:r>
              <a:rPr lang="en-US" sz="2262">
                <a:solidFill>
                  <a:srgbClr val="000000"/>
                </a:solidFill>
                <a:latin typeface="Bitter"/>
                <a:ea typeface="Bitter"/>
                <a:cs typeface="Bitter"/>
                <a:sym typeface="Bitter"/>
              </a:rPr>
              <a:t>Udon Thani is known for its </a:t>
            </a:r>
            <a:r>
              <a:rPr lang="en-US" sz="2262" b="1">
                <a:solidFill>
                  <a:srgbClr val="000000"/>
                </a:solidFill>
                <a:latin typeface="Bitter Bold"/>
                <a:ea typeface="Bitter Bold"/>
                <a:cs typeface="Bitter Bold"/>
                <a:sym typeface="Bitter Bold"/>
              </a:rPr>
              <a:t>historical significance and natural beauty</a:t>
            </a:r>
            <a:r>
              <a:rPr lang="en-US" sz="2262">
                <a:solidFill>
                  <a:srgbClr val="000000"/>
                </a:solidFill>
                <a:latin typeface="Bitter"/>
                <a:ea typeface="Bitter"/>
                <a:cs typeface="Bitter"/>
                <a:sym typeface="Bitter"/>
              </a:rPr>
              <a:t>. It is home to </a:t>
            </a:r>
            <a:r>
              <a:rPr lang="en-US" sz="2262" b="1">
                <a:solidFill>
                  <a:srgbClr val="000000"/>
                </a:solidFill>
                <a:latin typeface="Bitter Bold"/>
                <a:ea typeface="Bitter Bold"/>
                <a:cs typeface="Bitter Bold"/>
                <a:sym typeface="Bitter Bold"/>
              </a:rPr>
              <a:t>Ban Chiang Archaeological Site</a:t>
            </a:r>
            <a:r>
              <a:rPr lang="en-US" sz="2262">
                <a:solidFill>
                  <a:srgbClr val="000000"/>
                </a:solidFill>
                <a:latin typeface="Bitter"/>
                <a:ea typeface="Bitter"/>
                <a:cs typeface="Bitter"/>
                <a:sym typeface="Bitter"/>
              </a:rPr>
              <a:t>, a UNESCO World Heritage site, and </a:t>
            </a:r>
            <a:r>
              <a:rPr lang="en-US" sz="2262" b="1">
                <a:solidFill>
                  <a:srgbClr val="000000"/>
                </a:solidFill>
                <a:latin typeface="Bitter Bold"/>
                <a:ea typeface="Bitter Bold"/>
                <a:cs typeface="Bitter Bold"/>
                <a:sym typeface="Bitter Bold"/>
              </a:rPr>
              <a:t>Talay Bua Daeng (Red Lotus Sea)</a:t>
            </a:r>
            <a:r>
              <a:rPr lang="en-US" sz="2262">
                <a:solidFill>
                  <a:srgbClr val="000000"/>
                </a:solidFill>
                <a:latin typeface="Bitter"/>
                <a:ea typeface="Bitter"/>
                <a:cs typeface="Bitter"/>
                <a:sym typeface="Bitter"/>
              </a:rPr>
              <a:t>, a stunning seasonal lake covered in blooming pink water lilies. </a:t>
            </a:r>
          </a:p>
        </p:txBody>
      </p:sp>
      <p:sp>
        <p:nvSpPr>
          <p:cNvPr id="12" name="TextBox 12"/>
          <p:cNvSpPr txBox="1"/>
          <p:nvPr/>
        </p:nvSpPr>
        <p:spPr>
          <a:xfrm>
            <a:off x="917524" y="5893635"/>
            <a:ext cx="7819434" cy="1806556"/>
          </a:xfrm>
          <a:prstGeom prst="rect">
            <a:avLst/>
          </a:prstGeom>
        </p:spPr>
        <p:txBody>
          <a:bodyPr lIns="0" tIns="0" rIns="0" bIns="0" rtlCol="0" anchor="t">
            <a:spAutoFit/>
          </a:bodyPr>
          <a:lstStyle/>
          <a:p>
            <a:pPr algn="l">
              <a:lnSpc>
                <a:spcPts val="3565"/>
              </a:lnSpc>
            </a:pPr>
            <a:r>
              <a:rPr lang="en-US" sz="2262">
                <a:solidFill>
                  <a:srgbClr val="000000"/>
                </a:solidFill>
                <a:latin typeface="Bitter"/>
                <a:ea typeface="Bitter"/>
                <a:cs typeface="Bitter"/>
                <a:sym typeface="Bitter"/>
              </a:rPr>
              <a:t>Serving as a key economic and transportation hub, the province is easily accessible via </a:t>
            </a:r>
            <a:r>
              <a:rPr lang="en-US" sz="2262" b="1">
                <a:solidFill>
                  <a:srgbClr val="000000"/>
                </a:solidFill>
                <a:latin typeface="Bitter Bold"/>
                <a:ea typeface="Bitter Bold"/>
                <a:cs typeface="Bitter Bold"/>
                <a:sym typeface="Bitter Bold"/>
              </a:rPr>
              <a:t>Udon Thani International Airport</a:t>
            </a:r>
            <a:r>
              <a:rPr lang="en-US" sz="2262">
                <a:solidFill>
                  <a:srgbClr val="000000"/>
                </a:solidFill>
                <a:latin typeface="Bitter"/>
                <a:ea typeface="Bitter"/>
                <a:cs typeface="Bitter"/>
                <a:sym typeface="Bitter"/>
              </a:rPr>
              <a:t>, connecting it to major domestic and international destinations.</a:t>
            </a:r>
          </a:p>
        </p:txBody>
      </p:sp>
      <p:sp>
        <p:nvSpPr>
          <p:cNvPr id="13" name="TextBox 13"/>
          <p:cNvSpPr txBox="1"/>
          <p:nvPr/>
        </p:nvSpPr>
        <p:spPr>
          <a:xfrm>
            <a:off x="10854295" y="2150269"/>
            <a:ext cx="5057403" cy="428625"/>
          </a:xfrm>
          <a:prstGeom prst="rect">
            <a:avLst/>
          </a:prstGeom>
        </p:spPr>
        <p:txBody>
          <a:bodyPr lIns="0" tIns="0" rIns="0" bIns="0" rtlCol="0" anchor="t">
            <a:spAutoFit/>
          </a:bodyPr>
          <a:lstStyle/>
          <a:p>
            <a:pPr algn="ctr">
              <a:lnSpc>
                <a:spcPts val="3187"/>
              </a:lnSpc>
            </a:pPr>
            <a:r>
              <a:rPr lang="en-US" sz="2562" b="1">
                <a:solidFill>
                  <a:srgbClr val="253A7E"/>
                </a:solidFill>
                <a:latin typeface="Bitter Bold"/>
                <a:ea typeface="Bitter Bold"/>
                <a:cs typeface="Bitter Bold"/>
                <a:sym typeface="Bitter Bold"/>
              </a:rPr>
              <a:t>Where is Udon Thani province?</a:t>
            </a:r>
          </a:p>
        </p:txBody>
      </p:sp>
      <p:grpSp>
        <p:nvGrpSpPr>
          <p:cNvPr id="14" name="Group 14"/>
          <p:cNvGrpSpPr/>
          <p:nvPr/>
        </p:nvGrpSpPr>
        <p:grpSpPr>
          <a:xfrm>
            <a:off x="11751764" y="2899915"/>
            <a:ext cx="3262465" cy="5741784"/>
            <a:chOff x="0" y="0"/>
            <a:chExt cx="4349953" cy="7655712"/>
          </a:xfrm>
        </p:grpSpPr>
        <p:sp>
          <p:nvSpPr>
            <p:cNvPr id="15" name="Freeform 15" descr="preencoded.png"/>
            <p:cNvSpPr/>
            <p:nvPr/>
          </p:nvSpPr>
          <p:spPr>
            <a:xfrm>
              <a:off x="0" y="0"/>
              <a:ext cx="4350004" cy="7655687"/>
            </a:xfrm>
            <a:custGeom>
              <a:avLst/>
              <a:gdLst/>
              <a:ahLst/>
              <a:cxnLst/>
              <a:rect l="l" t="t" r="r" b="b"/>
              <a:pathLst>
                <a:path w="4350004" h="7655687">
                  <a:moveTo>
                    <a:pt x="190500" y="0"/>
                  </a:moveTo>
                  <a:lnTo>
                    <a:pt x="4159504" y="0"/>
                  </a:lnTo>
                  <a:cubicBezTo>
                    <a:pt x="4264714" y="0"/>
                    <a:pt x="4350004" y="85290"/>
                    <a:pt x="4350004" y="190500"/>
                  </a:cubicBezTo>
                  <a:lnTo>
                    <a:pt x="4350004" y="7465187"/>
                  </a:lnTo>
                  <a:cubicBezTo>
                    <a:pt x="4350004" y="7515711"/>
                    <a:pt x="4329933" y="7564165"/>
                    <a:pt x="4294208" y="7599891"/>
                  </a:cubicBezTo>
                  <a:cubicBezTo>
                    <a:pt x="4258482" y="7635617"/>
                    <a:pt x="4210028" y="7655687"/>
                    <a:pt x="4159504" y="7655687"/>
                  </a:cubicBezTo>
                  <a:lnTo>
                    <a:pt x="190500" y="7655687"/>
                  </a:lnTo>
                  <a:cubicBezTo>
                    <a:pt x="85290" y="7655687"/>
                    <a:pt x="0" y="7570398"/>
                    <a:pt x="0" y="7465187"/>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l="-55" r="-53"/>
              </a:stretch>
            </a:blipFill>
          </p:spPr>
        </p:sp>
      </p:grpSp>
      <p:sp>
        <p:nvSpPr>
          <p:cNvPr id="16" name="TextBox 16"/>
          <p:cNvSpPr txBox="1"/>
          <p:nvPr/>
        </p:nvSpPr>
        <p:spPr>
          <a:xfrm>
            <a:off x="917524" y="9155163"/>
            <a:ext cx="16452952" cy="351399"/>
          </a:xfrm>
          <a:prstGeom prst="rect">
            <a:avLst/>
          </a:prstGeom>
        </p:spPr>
        <p:txBody>
          <a:bodyPr lIns="0" tIns="0" rIns="0" bIns="0" rtlCol="0" anchor="t">
            <a:spAutoFit/>
          </a:bodyPr>
          <a:lstStyle/>
          <a:p>
            <a:pPr algn="l">
              <a:lnSpc>
                <a:spcPts val="2948"/>
              </a:lnSpc>
            </a:pPr>
            <a:r>
              <a:rPr lang="en-US" sz="1824">
                <a:solidFill>
                  <a:srgbClr val="000000"/>
                </a:solidFill>
                <a:latin typeface="Bitter"/>
                <a:ea typeface="Bitter"/>
                <a:cs typeface="Bitter"/>
                <a:sym typeface="Bitter"/>
              </a:rPr>
              <a:t>Photo credit: MGR Online, NordNordWest</a:t>
            </a:r>
          </a:p>
        </p:txBody>
      </p:sp>
      <p:grpSp>
        <p:nvGrpSpPr>
          <p:cNvPr id="17" name="Group 17"/>
          <p:cNvGrpSpPr/>
          <p:nvPr/>
        </p:nvGrpSpPr>
        <p:grpSpPr>
          <a:xfrm>
            <a:off x="17036948" y="285750"/>
            <a:ext cx="965302" cy="752323"/>
            <a:chOff x="0" y="0"/>
            <a:chExt cx="1287069" cy="1003097"/>
          </a:xfrm>
        </p:grpSpPr>
        <p:sp>
          <p:nvSpPr>
            <p:cNvPr id="18" name="Freeform 1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68131" y="741607"/>
            <a:ext cx="8535963" cy="863261"/>
          </a:xfrm>
          <a:prstGeom prst="rect">
            <a:avLst/>
          </a:prstGeom>
        </p:spPr>
        <p:txBody>
          <a:bodyPr lIns="0" tIns="0" rIns="0" bIns="0" rtlCol="0" anchor="t">
            <a:spAutoFit/>
          </a:bodyPr>
          <a:lstStyle/>
          <a:p>
            <a:pPr algn="l">
              <a:lnSpc>
                <a:spcPts val="6455"/>
              </a:lnSpc>
            </a:pPr>
            <a:r>
              <a:rPr lang="en-US" sz="5199" b="1">
                <a:solidFill>
                  <a:srgbClr val="253A7E"/>
                </a:solidFill>
                <a:latin typeface="Bitter Bold"/>
                <a:ea typeface="Bitter Bold"/>
                <a:cs typeface="Bitter Bold"/>
                <a:sym typeface="Bitter Bold"/>
              </a:rPr>
              <a:t>Landmarks in Udon Thani</a:t>
            </a:r>
          </a:p>
        </p:txBody>
      </p:sp>
      <p:grpSp>
        <p:nvGrpSpPr>
          <p:cNvPr id="7" name="Group 7"/>
          <p:cNvGrpSpPr/>
          <p:nvPr/>
        </p:nvGrpSpPr>
        <p:grpSpPr>
          <a:xfrm>
            <a:off x="1274423" y="2358025"/>
            <a:ext cx="9422087" cy="5823191"/>
            <a:chOff x="0" y="0"/>
            <a:chExt cx="6959994" cy="4301528"/>
          </a:xfrm>
        </p:grpSpPr>
        <p:sp>
          <p:nvSpPr>
            <p:cNvPr id="8" name="Freeform 8" descr="preencoded.png"/>
            <p:cNvSpPr/>
            <p:nvPr/>
          </p:nvSpPr>
          <p:spPr>
            <a:xfrm>
              <a:off x="0" y="0"/>
              <a:ext cx="6959981" cy="4301490"/>
            </a:xfrm>
            <a:custGeom>
              <a:avLst/>
              <a:gdLst/>
              <a:ahLst/>
              <a:cxnLst/>
              <a:rect l="l" t="t" r="r" b="b"/>
              <a:pathLst>
                <a:path w="6959981" h="4301490">
                  <a:moveTo>
                    <a:pt x="0" y="0"/>
                  </a:moveTo>
                  <a:lnTo>
                    <a:pt x="6959981" y="0"/>
                  </a:lnTo>
                  <a:lnTo>
                    <a:pt x="6959981" y="4301490"/>
                  </a:lnTo>
                  <a:lnTo>
                    <a:pt x="0" y="4301490"/>
                  </a:lnTo>
                  <a:lnTo>
                    <a:pt x="0" y="0"/>
                  </a:lnTo>
                  <a:close/>
                </a:path>
              </a:pathLst>
            </a:custGeom>
            <a:blipFill>
              <a:blip r:embed="rId3" cstate="email">
                <a:extLst>
                  <a:ext uri="{28A0092B-C50C-407E-A947-70E740481C1C}">
                    <a14:useLocalDpi xmlns:a14="http://schemas.microsoft.com/office/drawing/2010/main"/>
                  </a:ext>
                </a:extLst>
              </a:blip>
              <a:stretch>
                <a:fillRect t="-46" b="-47"/>
              </a:stretch>
            </a:blipFill>
          </p:spPr>
        </p:sp>
      </p:grpSp>
      <p:sp>
        <p:nvSpPr>
          <p:cNvPr id="9" name="TextBox 9"/>
          <p:cNvSpPr txBox="1"/>
          <p:nvPr/>
        </p:nvSpPr>
        <p:spPr>
          <a:xfrm>
            <a:off x="11704871" y="3007712"/>
            <a:ext cx="4596854" cy="1156472"/>
          </a:xfrm>
          <a:prstGeom prst="rect">
            <a:avLst/>
          </a:prstGeom>
        </p:spPr>
        <p:txBody>
          <a:bodyPr lIns="0" tIns="0" rIns="0" bIns="0" rtlCol="0" anchor="t">
            <a:spAutoFit/>
          </a:bodyPr>
          <a:lstStyle/>
          <a:p>
            <a:pPr algn="ctr">
              <a:lnSpc>
                <a:spcPts val="4392"/>
              </a:lnSpc>
            </a:pPr>
            <a:r>
              <a:rPr lang="en-US" sz="3500" b="1">
                <a:solidFill>
                  <a:srgbClr val="000000"/>
                </a:solidFill>
                <a:latin typeface="Bitter Bold"/>
                <a:ea typeface="Bitter Bold"/>
                <a:cs typeface="Bitter Bold"/>
                <a:sym typeface="Bitter Bold"/>
              </a:rPr>
              <a:t>Ban Chiang National</a:t>
            </a:r>
          </a:p>
          <a:p>
            <a:pPr algn="ctr">
              <a:lnSpc>
                <a:spcPts val="4395"/>
              </a:lnSpc>
            </a:pPr>
            <a:r>
              <a:rPr lang="en-US" sz="3500" b="1">
                <a:solidFill>
                  <a:srgbClr val="000000"/>
                </a:solidFill>
                <a:latin typeface="Bitter Bold"/>
                <a:ea typeface="Bitter Bold"/>
                <a:cs typeface="Bitter Bold"/>
                <a:sym typeface="Bitter Bold"/>
              </a:rPr>
              <a:t>Museum</a:t>
            </a:r>
          </a:p>
        </p:txBody>
      </p:sp>
      <p:sp>
        <p:nvSpPr>
          <p:cNvPr id="10" name="TextBox 10"/>
          <p:cNvSpPr txBox="1"/>
          <p:nvPr/>
        </p:nvSpPr>
        <p:spPr>
          <a:xfrm>
            <a:off x="11393301" y="4402827"/>
            <a:ext cx="5219995" cy="2783762"/>
          </a:xfrm>
          <a:prstGeom prst="rect">
            <a:avLst/>
          </a:prstGeom>
        </p:spPr>
        <p:txBody>
          <a:bodyPr lIns="0" tIns="0" rIns="0" bIns="0" rtlCol="0" anchor="t">
            <a:spAutoFit/>
          </a:bodyPr>
          <a:lstStyle/>
          <a:p>
            <a:pPr algn="ctr">
              <a:lnSpc>
                <a:spcPts val="3557"/>
              </a:lnSpc>
            </a:pPr>
            <a:r>
              <a:rPr lang="en-US" sz="2199">
                <a:solidFill>
                  <a:srgbClr val="000000"/>
                </a:solidFill>
                <a:latin typeface="Bitter"/>
                <a:ea typeface="Bitter"/>
                <a:cs typeface="Bitter"/>
                <a:sym typeface="Bitter"/>
              </a:rPr>
              <a:t>This </a:t>
            </a:r>
            <a:r>
              <a:rPr lang="en-US" sz="2199" b="1">
                <a:solidFill>
                  <a:srgbClr val="000000"/>
                </a:solidFill>
                <a:latin typeface="Bitter Bold"/>
                <a:ea typeface="Bitter Bold"/>
                <a:cs typeface="Bitter Bold"/>
                <a:sym typeface="Bitter Bold"/>
              </a:rPr>
              <a:t>UNESCO World Heritage Site</a:t>
            </a:r>
            <a:r>
              <a:rPr lang="en-US" sz="2199">
                <a:solidFill>
                  <a:srgbClr val="000000"/>
                </a:solidFill>
                <a:latin typeface="Bitter"/>
                <a:ea typeface="Bitter"/>
                <a:cs typeface="Bitter"/>
                <a:sym typeface="Bitter"/>
              </a:rPr>
              <a:t> is one of Southeast Asia’s oldest </a:t>
            </a:r>
            <a:r>
              <a:rPr lang="en-US" sz="2199" b="1">
                <a:solidFill>
                  <a:srgbClr val="000000"/>
                </a:solidFill>
                <a:latin typeface="Bitter Bold"/>
                <a:ea typeface="Bitter Bold"/>
                <a:cs typeface="Bitter Bold"/>
                <a:sym typeface="Bitter Bold"/>
              </a:rPr>
              <a:t>Bronze Age archaeological sites</a:t>
            </a:r>
            <a:r>
              <a:rPr lang="en-US" sz="2199">
                <a:solidFill>
                  <a:srgbClr val="000000"/>
                </a:solidFill>
                <a:latin typeface="Bitter"/>
                <a:ea typeface="Bitter"/>
                <a:cs typeface="Bitter"/>
                <a:sym typeface="Bitter"/>
              </a:rPr>
              <a:t>. Famous for </a:t>
            </a:r>
            <a:r>
              <a:rPr lang="en-US" sz="2199" b="1">
                <a:solidFill>
                  <a:srgbClr val="000000"/>
                </a:solidFill>
                <a:latin typeface="Bitter Bold"/>
                <a:ea typeface="Bitter Bold"/>
                <a:cs typeface="Bitter Bold"/>
                <a:sym typeface="Bitter Bold"/>
              </a:rPr>
              <a:t>pottery, ancient tools, and burial sites</a:t>
            </a:r>
            <a:r>
              <a:rPr lang="en-US" sz="2199">
                <a:solidFill>
                  <a:srgbClr val="000000"/>
                </a:solidFill>
                <a:latin typeface="Bitter"/>
                <a:ea typeface="Bitter"/>
                <a:cs typeface="Bitter"/>
                <a:sym typeface="Bitter"/>
              </a:rPr>
              <a:t>, it offers insight into</a:t>
            </a:r>
          </a:p>
          <a:p>
            <a:pPr algn="ctr">
              <a:lnSpc>
                <a:spcPts val="3558"/>
              </a:lnSpc>
            </a:pPr>
            <a:r>
              <a:rPr lang="en-US" sz="2199">
                <a:solidFill>
                  <a:srgbClr val="000000"/>
                </a:solidFill>
                <a:latin typeface="Bitter"/>
                <a:ea typeface="Bitter"/>
                <a:cs typeface="Bitter"/>
                <a:sym typeface="Bitter"/>
              </a:rPr>
              <a:t>early human settlements. </a:t>
            </a:r>
          </a:p>
        </p:txBody>
      </p:sp>
      <p:sp>
        <p:nvSpPr>
          <p:cNvPr id="11" name="TextBox 11"/>
          <p:cNvSpPr txBox="1"/>
          <p:nvPr/>
        </p:nvSpPr>
        <p:spPr>
          <a:xfrm>
            <a:off x="1328219" y="8938895"/>
            <a:ext cx="16351748" cy="319405"/>
          </a:xfrm>
          <a:prstGeom prst="rect">
            <a:avLst/>
          </a:prstGeom>
        </p:spPr>
        <p:txBody>
          <a:bodyPr lIns="0" tIns="0" rIns="0" bIns="0" rtlCol="0" anchor="t">
            <a:spAutoFit/>
          </a:bodyPr>
          <a:lstStyle/>
          <a:p>
            <a:pPr algn="l">
              <a:lnSpc>
                <a:spcPts val="2750"/>
              </a:lnSpc>
            </a:pPr>
            <a:r>
              <a:rPr lang="en-US" sz="1700">
                <a:solidFill>
                  <a:srgbClr val="000000"/>
                </a:solidFill>
                <a:latin typeface="Bitter"/>
                <a:ea typeface="Bitter"/>
                <a:cs typeface="Bitter"/>
                <a:sym typeface="Bitter"/>
              </a:rPr>
              <a:t>Photo credit: The Cloud</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5"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68131" y="741607"/>
            <a:ext cx="8535963" cy="863261"/>
          </a:xfrm>
          <a:prstGeom prst="rect">
            <a:avLst/>
          </a:prstGeom>
        </p:spPr>
        <p:txBody>
          <a:bodyPr lIns="0" tIns="0" rIns="0" bIns="0" rtlCol="0" anchor="t">
            <a:spAutoFit/>
          </a:bodyPr>
          <a:lstStyle/>
          <a:p>
            <a:pPr algn="l">
              <a:lnSpc>
                <a:spcPts val="6455"/>
              </a:lnSpc>
            </a:pPr>
            <a:r>
              <a:rPr lang="en-US" sz="5199" b="1">
                <a:solidFill>
                  <a:srgbClr val="253A7E"/>
                </a:solidFill>
                <a:latin typeface="Bitter Bold"/>
                <a:ea typeface="Bitter Bold"/>
                <a:cs typeface="Bitter Bold"/>
                <a:sym typeface="Bitter Bold"/>
              </a:rPr>
              <a:t>Landmarks in Udon Thani</a:t>
            </a:r>
          </a:p>
        </p:txBody>
      </p:sp>
      <p:grpSp>
        <p:nvGrpSpPr>
          <p:cNvPr id="7" name="Group 7"/>
          <p:cNvGrpSpPr/>
          <p:nvPr/>
        </p:nvGrpSpPr>
        <p:grpSpPr>
          <a:xfrm>
            <a:off x="7596277" y="2157538"/>
            <a:ext cx="9663023" cy="5971924"/>
            <a:chOff x="0" y="0"/>
            <a:chExt cx="6960197" cy="4301528"/>
          </a:xfrm>
        </p:grpSpPr>
        <p:sp>
          <p:nvSpPr>
            <p:cNvPr id="8" name="Freeform 8" descr="preencoded.png"/>
            <p:cNvSpPr/>
            <p:nvPr/>
          </p:nvSpPr>
          <p:spPr>
            <a:xfrm>
              <a:off x="0" y="0"/>
              <a:ext cx="6960235" cy="4301490"/>
            </a:xfrm>
            <a:custGeom>
              <a:avLst/>
              <a:gdLst/>
              <a:ahLst/>
              <a:cxnLst/>
              <a:rect l="l" t="t" r="r" b="b"/>
              <a:pathLst>
                <a:path w="6960235" h="4301490">
                  <a:moveTo>
                    <a:pt x="0" y="0"/>
                  </a:moveTo>
                  <a:lnTo>
                    <a:pt x="6960235" y="0"/>
                  </a:lnTo>
                  <a:lnTo>
                    <a:pt x="6960235" y="4301490"/>
                  </a:lnTo>
                  <a:lnTo>
                    <a:pt x="0" y="4301490"/>
                  </a:lnTo>
                  <a:lnTo>
                    <a:pt x="0" y="0"/>
                  </a:lnTo>
                  <a:close/>
                </a:path>
              </a:pathLst>
            </a:custGeom>
            <a:blipFill>
              <a:blip r:embed="rId3" cstate="email">
                <a:extLst>
                  <a:ext uri="{28A0092B-C50C-407E-A947-70E740481C1C}">
                    <a14:useLocalDpi xmlns:a14="http://schemas.microsoft.com/office/drawing/2010/main"/>
                  </a:ext>
                </a:extLst>
              </a:blip>
              <a:stretch>
                <a:fillRect t="-48" b="-49"/>
              </a:stretch>
            </a:blipFill>
          </p:spPr>
        </p:sp>
      </p:grpSp>
      <p:sp>
        <p:nvSpPr>
          <p:cNvPr id="9" name="TextBox 9"/>
          <p:cNvSpPr txBox="1"/>
          <p:nvPr/>
        </p:nvSpPr>
        <p:spPr>
          <a:xfrm>
            <a:off x="2569897" y="2792508"/>
            <a:ext cx="3362548" cy="1156472"/>
          </a:xfrm>
          <a:prstGeom prst="rect">
            <a:avLst/>
          </a:prstGeom>
        </p:spPr>
        <p:txBody>
          <a:bodyPr lIns="0" tIns="0" rIns="0" bIns="0" rtlCol="0" anchor="t">
            <a:spAutoFit/>
          </a:bodyPr>
          <a:lstStyle/>
          <a:p>
            <a:pPr algn="ctr">
              <a:lnSpc>
                <a:spcPts val="4392"/>
              </a:lnSpc>
            </a:pPr>
            <a:r>
              <a:rPr lang="en-US" sz="3500" b="1">
                <a:solidFill>
                  <a:srgbClr val="000000"/>
                </a:solidFill>
                <a:latin typeface="Bitter Bold"/>
                <a:ea typeface="Bitter Bold"/>
                <a:cs typeface="Bitter Bold"/>
                <a:sym typeface="Bitter Bold"/>
              </a:rPr>
              <a:t>Phu Phra Bat</a:t>
            </a:r>
          </a:p>
          <a:p>
            <a:pPr algn="ctr">
              <a:lnSpc>
                <a:spcPts val="4395"/>
              </a:lnSpc>
            </a:pPr>
            <a:r>
              <a:rPr lang="en-US" sz="3500" b="1">
                <a:solidFill>
                  <a:srgbClr val="000000"/>
                </a:solidFill>
                <a:latin typeface="Bitter Bold"/>
                <a:ea typeface="Bitter Bold"/>
                <a:cs typeface="Bitter Bold"/>
                <a:sym typeface="Bitter Bold"/>
              </a:rPr>
              <a:t>Historical Park</a:t>
            </a:r>
          </a:p>
        </p:txBody>
      </p:sp>
      <p:sp>
        <p:nvSpPr>
          <p:cNvPr id="10" name="TextBox 10"/>
          <p:cNvSpPr txBox="1"/>
          <p:nvPr/>
        </p:nvSpPr>
        <p:spPr>
          <a:xfrm>
            <a:off x="1453616" y="4277251"/>
            <a:ext cx="5595110" cy="3207715"/>
          </a:xfrm>
          <a:prstGeom prst="rect">
            <a:avLst/>
          </a:prstGeom>
        </p:spPr>
        <p:txBody>
          <a:bodyPr lIns="0" tIns="0" rIns="0" bIns="0" rtlCol="0" anchor="t">
            <a:spAutoFit/>
          </a:bodyPr>
          <a:lstStyle/>
          <a:p>
            <a:pPr algn="ctr">
              <a:lnSpc>
                <a:spcPts val="3557"/>
              </a:lnSpc>
            </a:pPr>
            <a:r>
              <a:rPr lang="en-US" sz="2199">
                <a:solidFill>
                  <a:srgbClr val="000000"/>
                </a:solidFill>
                <a:latin typeface="Bitter"/>
                <a:ea typeface="Bitter"/>
                <a:cs typeface="Bitter"/>
                <a:sym typeface="Bitter"/>
              </a:rPr>
              <a:t>This</a:t>
            </a:r>
            <a:r>
              <a:rPr lang="en-US" sz="2199" b="1">
                <a:solidFill>
                  <a:srgbClr val="000000"/>
                </a:solidFill>
                <a:latin typeface="Bitter Bold"/>
                <a:ea typeface="Bitter Bold"/>
                <a:cs typeface="Bitter Bold"/>
                <a:sym typeface="Bitter Bold"/>
              </a:rPr>
              <a:t> UNESCO World Heritage Site</a:t>
            </a:r>
            <a:r>
              <a:rPr lang="en-US" sz="2199">
                <a:solidFill>
                  <a:srgbClr val="000000"/>
                </a:solidFill>
                <a:latin typeface="Bitter"/>
                <a:ea typeface="Bitter"/>
                <a:cs typeface="Bitter"/>
                <a:sym typeface="Bitter"/>
              </a:rPr>
              <a:t> preserves the world’s largest collection of in situ</a:t>
            </a:r>
            <a:r>
              <a:rPr lang="en-US" sz="2199" b="1">
                <a:solidFill>
                  <a:srgbClr val="000000"/>
                </a:solidFill>
                <a:latin typeface="Bitter Bold"/>
                <a:ea typeface="Bitter Bold"/>
                <a:cs typeface="Bitter Bold"/>
                <a:sym typeface="Bitter Bold"/>
              </a:rPr>
              <a:t> Sīma stones </a:t>
            </a:r>
            <a:r>
              <a:rPr lang="en-US" sz="2199">
                <a:solidFill>
                  <a:srgbClr val="000000"/>
                </a:solidFill>
                <a:latin typeface="Bitter"/>
                <a:ea typeface="Bitter"/>
                <a:cs typeface="Bitter"/>
                <a:sym typeface="Bitter"/>
              </a:rPr>
              <a:t>from the </a:t>
            </a:r>
            <a:r>
              <a:rPr lang="en-US" sz="2199" b="1">
                <a:solidFill>
                  <a:srgbClr val="000000"/>
                </a:solidFill>
                <a:latin typeface="Bitter Bold"/>
                <a:ea typeface="Bitter Bold"/>
                <a:cs typeface="Bitter Bold"/>
                <a:sym typeface="Bitter Bold"/>
              </a:rPr>
              <a:t>Dvaravati period.</a:t>
            </a:r>
            <a:r>
              <a:rPr lang="en-US" sz="2199">
                <a:solidFill>
                  <a:srgbClr val="000000"/>
                </a:solidFill>
                <a:latin typeface="Bitter"/>
                <a:ea typeface="Bitter"/>
                <a:cs typeface="Bitter"/>
                <a:sym typeface="Bitter"/>
              </a:rPr>
              <a:t> It reflects the long-standing </a:t>
            </a:r>
            <a:r>
              <a:rPr lang="en-US" sz="2199" b="1">
                <a:solidFill>
                  <a:srgbClr val="000000"/>
                </a:solidFill>
                <a:latin typeface="Bitter Bold"/>
                <a:ea typeface="Bitter Bold"/>
                <a:cs typeface="Bitter Bold"/>
                <a:sym typeface="Bitter Bold"/>
              </a:rPr>
              <a:t>Buddhist heritage of the Khorat Plateau</a:t>
            </a:r>
            <a:r>
              <a:rPr lang="en-US" sz="2199">
                <a:solidFill>
                  <a:srgbClr val="000000"/>
                </a:solidFill>
                <a:latin typeface="Bitter"/>
                <a:ea typeface="Bitter"/>
                <a:cs typeface="Bitter"/>
                <a:sym typeface="Bitter"/>
              </a:rPr>
              <a:t> and the transformation of a natural landscape into a sacred religious site.</a:t>
            </a:r>
          </a:p>
        </p:txBody>
      </p:sp>
      <p:sp>
        <p:nvSpPr>
          <p:cNvPr id="11" name="TextBox 11"/>
          <p:cNvSpPr txBox="1"/>
          <p:nvPr/>
        </p:nvSpPr>
        <p:spPr>
          <a:xfrm>
            <a:off x="968131" y="9109767"/>
            <a:ext cx="16351748" cy="319405"/>
          </a:xfrm>
          <a:prstGeom prst="rect">
            <a:avLst/>
          </a:prstGeom>
        </p:spPr>
        <p:txBody>
          <a:bodyPr lIns="0" tIns="0" rIns="0" bIns="0" rtlCol="0" anchor="t">
            <a:spAutoFit/>
          </a:bodyPr>
          <a:lstStyle/>
          <a:p>
            <a:pPr algn="l">
              <a:lnSpc>
                <a:spcPts val="2750"/>
              </a:lnSpc>
            </a:pPr>
            <a:r>
              <a:rPr lang="en-US" sz="1700">
                <a:solidFill>
                  <a:srgbClr val="000000"/>
                </a:solidFill>
                <a:latin typeface="Bitter"/>
                <a:ea typeface="Bitter"/>
                <a:cs typeface="Bitter"/>
                <a:sym typeface="Bitter"/>
              </a:rPr>
              <a:t>Photo credit: CBT Thailand</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68131" y="741607"/>
            <a:ext cx="8535963" cy="863261"/>
          </a:xfrm>
          <a:prstGeom prst="rect">
            <a:avLst/>
          </a:prstGeom>
        </p:spPr>
        <p:txBody>
          <a:bodyPr lIns="0" tIns="0" rIns="0" bIns="0" rtlCol="0" anchor="t">
            <a:spAutoFit/>
          </a:bodyPr>
          <a:lstStyle/>
          <a:p>
            <a:pPr algn="l">
              <a:lnSpc>
                <a:spcPts val="6455"/>
              </a:lnSpc>
            </a:pPr>
            <a:r>
              <a:rPr lang="en-US" sz="5199" b="1">
                <a:solidFill>
                  <a:srgbClr val="253A7E"/>
                </a:solidFill>
                <a:latin typeface="Bitter Bold"/>
                <a:ea typeface="Bitter Bold"/>
                <a:cs typeface="Bitter Bold"/>
                <a:sym typeface="Bitter Bold"/>
              </a:rPr>
              <a:t>Landmarks in Udon Thani</a:t>
            </a:r>
          </a:p>
        </p:txBody>
      </p:sp>
      <p:grpSp>
        <p:nvGrpSpPr>
          <p:cNvPr id="7" name="Group 7"/>
          <p:cNvGrpSpPr/>
          <p:nvPr/>
        </p:nvGrpSpPr>
        <p:grpSpPr>
          <a:xfrm>
            <a:off x="968131" y="2205140"/>
            <a:ext cx="10308504" cy="6371029"/>
            <a:chOff x="0" y="0"/>
            <a:chExt cx="6959994" cy="4301528"/>
          </a:xfrm>
        </p:grpSpPr>
        <p:sp>
          <p:nvSpPr>
            <p:cNvPr id="8" name="Freeform 8" descr="preencoded.png"/>
            <p:cNvSpPr/>
            <p:nvPr/>
          </p:nvSpPr>
          <p:spPr>
            <a:xfrm>
              <a:off x="0" y="0"/>
              <a:ext cx="6959981" cy="4301490"/>
            </a:xfrm>
            <a:custGeom>
              <a:avLst/>
              <a:gdLst/>
              <a:ahLst/>
              <a:cxnLst/>
              <a:rect l="l" t="t" r="r" b="b"/>
              <a:pathLst>
                <a:path w="6959981" h="4301490">
                  <a:moveTo>
                    <a:pt x="0" y="0"/>
                  </a:moveTo>
                  <a:lnTo>
                    <a:pt x="6959981" y="0"/>
                  </a:lnTo>
                  <a:lnTo>
                    <a:pt x="6959981" y="4301490"/>
                  </a:lnTo>
                  <a:lnTo>
                    <a:pt x="0" y="4301490"/>
                  </a:lnTo>
                  <a:lnTo>
                    <a:pt x="0" y="0"/>
                  </a:lnTo>
                  <a:close/>
                </a:path>
              </a:pathLst>
            </a:custGeom>
            <a:blipFill>
              <a:blip r:embed="rId3" cstate="email">
                <a:extLst>
                  <a:ext uri="{28A0092B-C50C-407E-A947-70E740481C1C}">
                    <a14:useLocalDpi xmlns:a14="http://schemas.microsoft.com/office/drawing/2010/main"/>
                  </a:ext>
                </a:extLst>
              </a:blip>
              <a:stretch>
                <a:fillRect t="-46" b="-47"/>
              </a:stretch>
            </a:blipFill>
          </p:spPr>
        </p:sp>
      </p:grpSp>
      <p:sp>
        <p:nvSpPr>
          <p:cNvPr id="9" name="TextBox 9"/>
          <p:cNvSpPr txBox="1"/>
          <p:nvPr/>
        </p:nvSpPr>
        <p:spPr>
          <a:xfrm>
            <a:off x="12542173" y="3754471"/>
            <a:ext cx="3687440" cy="570503"/>
          </a:xfrm>
          <a:prstGeom prst="rect">
            <a:avLst/>
          </a:prstGeom>
        </p:spPr>
        <p:txBody>
          <a:bodyPr lIns="0" tIns="0" rIns="0" bIns="0" rtlCol="0" anchor="t">
            <a:spAutoFit/>
          </a:bodyPr>
          <a:lstStyle/>
          <a:p>
            <a:pPr algn="ctr">
              <a:lnSpc>
                <a:spcPts val="4395"/>
              </a:lnSpc>
            </a:pPr>
            <a:r>
              <a:rPr lang="en-US" sz="3500" b="1">
                <a:solidFill>
                  <a:srgbClr val="000000"/>
                </a:solidFill>
                <a:latin typeface="Bitter Bold"/>
                <a:ea typeface="Bitter Bold"/>
                <a:cs typeface="Bitter Bold"/>
                <a:sym typeface="Bitter Bold"/>
              </a:rPr>
              <a:t>Talay Bua Daeng</a:t>
            </a:r>
          </a:p>
        </p:txBody>
      </p:sp>
      <p:sp>
        <p:nvSpPr>
          <p:cNvPr id="10" name="TextBox 10"/>
          <p:cNvSpPr txBox="1"/>
          <p:nvPr/>
        </p:nvSpPr>
        <p:spPr>
          <a:xfrm>
            <a:off x="11775896" y="4647717"/>
            <a:ext cx="5219995" cy="1840697"/>
          </a:xfrm>
          <a:prstGeom prst="rect">
            <a:avLst/>
          </a:prstGeom>
        </p:spPr>
        <p:txBody>
          <a:bodyPr lIns="0" tIns="0" rIns="0" bIns="0" rtlCol="0" anchor="t">
            <a:spAutoFit/>
          </a:bodyPr>
          <a:lstStyle/>
          <a:p>
            <a:pPr algn="ctr">
              <a:lnSpc>
                <a:spcPts val="3557"/>
              </a:lnSpc>
            </a:pPr>
            <a:r>
              <a:rPr lang="en-US" sz="2199">
                <a:solidFill>
                  <a:srgbClr val="000000"/>
                </a:solidFill>
                <a:latin typeface="Bitter"/>
                <a:ea typeface="Bitter"/>
                <a:cs typeface="Bitter"/>
                <a:sym typeface="Bitter"/>
              </a:rPr>
              <a:t> The </a:t>
            </a:r>
            <a:r>
              <a:rPr lang="en-US" sz="2199" b="1">
                <a:solidFill>
                  <a:srgbClr val="000000"/>
                </a:solidFill>
                <a:latin typeface="Bitter Bold"/>
                <a:ea typeface="Bitter Bold"/>
                <a:cs typeface="Bitter Bold"/>
                <a:sym typeface="Bitter Bold"/>
              </a:rPr>
              <a:t>Red Lotus Sea</a:t>
            </a:r>
            <a:r>
              <a:rPr lang="en-US" sz="2199">
                <a:solidFill>
                  <a:srgbClr val="000000"/>
                </a:solidFill>
                <a:latin typeface="Bitter"/>
                <a:ea typeface="Bitter"/>
                <a:cs typeface="Bitter"/>
                <a:sym typeface="Bitter"/>
              </a:rPr>
              <a:t> is a seasonal lake</a:t>
            </a:r>
          </a:p>
          <a:p>
            <a:pPr algn="ctr">
              <a:lnSpc>
                <a:spcPts val="3558"/>
              </a:lnSpc>
            </a:pPr>
            <a:r>
              <a:rPr lang="en-US" sz="2199">
                <a:solidFill>
                  <a:srgbClr val="000000"/>
                </a:solidFill>
                <a:latin typeface="Bitter"/>
                <a:ea typeface="Bitter"/>
                <a:cs typeface="Bitter"/>
                <a:sym typeface="Bitter"/>
              </a:rPr>
              <a:t>in Udon Thani, famous for its breathtaking </a:t>
            </a:r>
            <a:r>
              <a:rPr lang="en-US" sz="2199" b="1">
                <a:solidFill>
                  <a:srgbClr val="000000"/>
                </a:solidFill>
                <a:latin typeface="Bitter Bold"/>
                <a:ea typeface="Bitter Bold"/>
                <a:cs typeface="Bitter Bold"/>
                <a:sym typeface="Bitter Bold"/>
              </a:rPr>
              <a:t>pink water lilies</a:t>
            </a:r>
            <a:r>
              <a:rPr lang="en-US" sz="2199">
                <a:solidFill>
                  <a:srgbClr val="000000"/>
                </a:solidFill>
                <a:latin typeface="Bitter"/>
                <a:ea typeface="Bitter"/>
                <a:cs typeface="Bitter"/>
                <a:sym typeface="Bitter"/>
              </a:rPr>
              <a:t> that bloom from </a:t>
            </a:r>
            <a:r>
              <a:rPr lang="en-US" sz="2199" b="1">
                <a:solidFill>
                  <a:srgbClr val="000000"/>
                </a:solidFill>
                <a:latin typeface="Bitter Bold"/>
                <a:ea typeface="Bitter Bold"/>
                <a:cs typeface="Bitter Bold"/>
                <a:sym typeface="Bitter Bold"/>
              </a:rPr>
              <a:t>December to February</a:t>
            </a:r>
            <a:r>
              <a:rPr lang="en-US" sz="2199">
                <a:solidFill>
                  <a:srgbClr val="000000"/>
                </a:solidFill>
                <a:latin typeface="Bitter"/>
                <a:ea typeface="Bitter"/>
                <a:cs typeface="Bitter"/>
                <a:sym typeface="Bitter"/>
              </a:rPr>
              <a:t>. </a:t>
            </a:r>
          </a:p>
        </p:txBody>
      </p:sp>
      <p:sp>
        <p:nvSpPr>
          <p:cNvPr id="11" name="TextBox 11"/>
          <p:cNvSpPr txBox="1"/>
          <p:nvPr/>
        </p:nvSpPr>
        <p:spPr>
          <a:xfrm>
            <a:off x="968131" y="9109767"/>
            <a:ext cx="16351748" cy="319405"/>
          </a:xfrm>
          <a:prstGeom prst="rect">
            <a:avLst/>
          </a:prstGeom>
        </p:spPr>
        <p:txBody>
          <a:bodyPr lIns="0" tIns="0" rIns="0" bIns="0" rtlCol="0" anchor="t">
            <a:spAutoFit/>
          </a:bodyPr>
          <a:lstStyle/>
          <a:p>
            <a:pPr algn="l">
              <a:lnSpc>
                <a:spcPts val="2750"/>
              </a:lnSpc>
            </a:pPr>
            <a:r>
              <a:rPr lang="en-US" sz="1700">
                <a:solidFill>
                  <a:srgbClr val="000000"/>
                </a:solidFill>
                <a:latin typeface="Bitter"/>
                <a:ea typeface="Bitter"/>
                <a:cs typeface="Bitter"/>
                <a:sym typeface="Bitter"/>
              </a:rPr>
              <a:t>Photo credit: Agoda</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sp>
          <p:nvSpPr>
            <p:cNvPr id="7" name="Freeform 7"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a:stretch>
            </a:blipFill>
          </p:spPr>
        </p:sp>
      </p:grpSp>
      <p:grpSp>
        <p:nvGrpSpPr>
          <p:cNvPr id="8" name="Group 8"/>
          <p:cNvGrpSpPr/>
          <p:nvPr/>
        </p:nvGrpSpPr>
        <p:grpSpPr>
          <a:xfrm>
            <a:off x="0" y="0"/>
            <a:ext cx="18288000" cy="10287000"/>
            <a:chOff x="0" y="0"/>
            <a:chExt cx="24384000" cy="13716000"/>
          </a:xfrm>
        </p:grpSpPr>
        <p:sp>
          <p:nvSpPr>
            <p:cNvPr id="9" name="Freeform 9"/>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72157"/>
              </a:srgbClr>
            </a:solidFill>
          </p:spPr>
        </p:sp>
      </p:grpSp>
      <p:sp>
        <p:nvSpPr>
          <p:cNvPr id="10" name="TextBox 10"/>
          <p:cNvSpPr txBox="1"/>
          <p:nvPr/>
        </p:nvSpPr>
        <p:spPr>
          <a:xfrm>
            <a:off x="1028700" y="1936842"/>
            <a:ext cx="6003429"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Ubon Ratchathani</a:t>
            </a:r>
          </a:p>
        </p:txBody>
      </p:sp>
      <p:sp>
        <p:nvSpPr>
          <p:cNvPr id="11" name="TextBox 11"/>
          <p:cNvSpPr txBox="1"/>
          <p:nvPr/>
        </p:nvSpPr>
        <p:spPr>
          <a:xfrm>
            <a:off x="992238" y="3441798"/>
            <a:ext cx="6956079" cy="1413102"/>
          </a:xfrm>
          <a:prstGeom prst="rect">
            <a:avLst/>
          </a:prstGeom>
        </p:spPr>
        <p:txBody>
          <a:bodyPr lIns="0" tIns="0" rIns="0" bIns="0" rtlCol="0" anchor="t">
            <a:spAutoFit/>
          </a:bodyPr>
          <a:lstStyle/>
          <a:p>
            <a:pPr algn="l">
              <a:lnSpc>
                <a:spcPts val="3888"/>
              </a:lnSpc>
            </a:pPr>
            <a:r>
              <a:rPr lang="en-US" sz="2387">
                <a:solidFill>
                  <a:srgbClr val="000000"/>
                </a:solidFill>
                <a:latin typeface="Bitter"/>
                <a:ea typeface="Bitter"/>
                <a:cs typeface="Bitter"/>
                <a:sym typeface="Bitter"/>
              </a:rPr>
              <a:t>One of  the major provinces in the Isan region, known for its Buddhist heritage, natural beauty, and cultural festivals. </a:t>
            </a:r>
          </a:p>
        </p:txBody>
      </p:sp>
      <p:sp>
        <p:nvSpPr>
          <p:cNvPr id="12" name="TextBox 12"/>
          <p:cNvSpPr txBox="1"/>
          <p:nvPr/>
        </p:nvSpPr>
        <p:spPr>
          <a:xfrm>
            <a:off x="992238" y="5432598"/>
            <a:ext cx="7245582" cy="1946502"/>
          </a:xfrm>
          <a:prstGeom prst="rect">
            <a:avLst/>
          </a:prstGeom>
        </p:spPr>
        <p:txBody>
          <a:bodyPr lIns="0" tIns="0" rIns="0" bIns="0" rtlCol="0" anchor="t">
            <a:spAutoFit/>
          </a:bodyPr>
          <a:lstStyle/>
          <a:p>
            <a:pPr algn="l">
              <a:lnSpc>
                <a:spcPts val="3888"/>
              </a:lnSpc>
            </a:pPr>
            <a:r>
              <a:rPr lang="en-US" sz="2387">
                <a:solidFill>
                  <a:srgbClr val="000000"/>
                </a:solidFill>
                <a:latin typeface="Bitter"/>
                <a:ea typeface="Bitter"/>
                <a:cs typeface="Bitter"/>
                <a:sym typeface="Bitter"/>
              </a:rPr>
              <a:t>Located near the Lao and Cambodian borders,  the province is famous for its annual </a:t>
            </a:r>
            <a:r>
              <a:rPr lang="en-US" sz="2387" b="1">
                <a:solidFill>
                  <a:srgbClr val="000000"/>
                </a:solidFill>
                <a:latin typeface="Bitter Bold"/>
                <a:ea typeface="Bitter Bold"/>
                <a:cs typeface="Bitter Bold"/>
                <a:sym typeface="Bitter Bold"/>
              </a:rPr>
              <a:t>Candle Festival</a:t>
            </a:r>
            <a:r>
              <a:rPr lang="en-US" sz="2387">
                <a:solidFill>
                  <a:srgbClr val="000000"/>
                </a:solidFill>
                <a:latin typeface="Bitter"/>
                <a:ea typeface="Bitter"/>
                <a:cs typeface="Bitter"/>
                <a:sym typeface="Bitter"/>
              </a:rPr>
              <a:t> and features numerous beautiful and historically significant temples.</a:t>
            </a:r>
          </a:p>
        </p:txBody>
      </p:sp>
      <p:sp>
        <p:nvSpPr>
          <p:cNvPr id="13" name="TextBox 13"/>
          <p:cNvSpPr txBox="1"/>
          <p:nvPr/>
        </p:nvSpPr>
        <p:spPr>
          <a:xfrm>
            <a:off x="10097333" y="2405705"/>
            <a:ext cx="6128072" cy="436165"/>
          </a:xfrm>
          <a:prstGeom prst="rect">
            <a:avLst/>
          </a:prstGeom>
        </p:spPr>
        <p:txBody>
          <a:bodyPr lIns="0" tIns="0" rIns="0" bIns="0" rtlCol="0" anchor="t">
            <a:spAutoFit/>
          </a:bodyPr>
          <a:lstStyle/>
          <a:p>
            <a:pPr algn="l">
              <a:lnSpc>
                <a:spcPts val="3203"/>
              </a:lnSpc>
            </a:pPr>
            <a:r>
              <a:rPr lang="en-US" sz="2562" b="1">
                <a:solidFill>
                  <a:srgbClr val="253A7E"/>
                </a:solidFill>
                <a:latin typeface="Bitter Bold"/>
                <a:ea typeface="Bitter Bold"/>
                <a:cs typeface="Bitter Bold"/>
                <a:sym typeface="Bitter Bold"/>
              </a:rPr>
              <a:t>Where is Ubon Ratchathani province?</a:t>
            </a:r>
          </a:p>
        </p:txBody>
      </p:sp>
      <p:grpSp>
        <p:nvGrpSpPr>
          <p:cNvPr id="14" name="Group 14"/>
          <p:cNvGrpSpPr/>
          <p:nvPr/>
        </p:nvGrpSpPr>
        <p:grpSpPr>
          <a:xfrm>
            <a:off x="11635182" y="3278993"/>
            <a:ext cx="3052374" cy="5369335"/>
            <a:chOff x="0" y="0"/>
            <a:chExt cx="3654425" cy="6428384"/>
          </a:xfrm>
        </p:grpSpPr>
        <p:sp>
          <p:nvSpPr>
            <p:cNvPr id="15" name="Freeform 15" descr="preencoded.png"/>
            <p:cNvSpPr/>
            <p:nvPr/>
          </p:nvSpPr>
          <p:spPr>
            <a:xfrm>
              <a:off x="0" y="0"/>
              <a:ext cx="3654425" cy="6428359"/>
            </a:xfrm>
            <a:custGeom>
              <a:avLst/>
              <a:gdLst/>
              <a:ahLst/>
              <a:cxnLst/>
              <a:rect l="l" t="t" r="r" b="b"/>
              <a:pathLst>
                <a:path w="3654425" h="6428359">
                  <a:moveTo>
                    <a:pt x="171056" y="0"/>
                  </a:moveTo>
                  <a:lnTo>
                    <a:pt x="3483369" y="0"/>
                  </a:lnTo>
                  <a:cubicBezTo>
                    <a:pt x="3577841" y="0"/>
                    <a:pt x="3654425" y="76584"/>
                    <a:pt x="3654425" y="171056"/>
                  </a:cubicBezTo>
                  <a:lnTo>
                    <a:pt x="3654425" y="6257303"/>
                  </a:lnTo>
                  <a:cubicBezTo>
                    <a:pt x="3654425" y="6351775"/>
                    <a:pt x="3577841" y="6428359"/>
                    <a:pt x="3483369" y="6428359"/>
                  </a:cubicBezTo>
                  <a:lnTo>
                    <a:pt x="171056" y="6428359"/>
                  </a:lnTo>
                  <a:cubicBezTo>
                    <a:pt x="76584" y="6428359"/>
                    <a:pt x="0" y="6351775"/>
                    <a:pt x="0" y="6257303"/>
                  </a:cubicBezTo>
                  <a:lnTo>
                    <a:pt x="0" y="171056"/>
                  </a:lnTo>
                  <a:cubicBezTo>
                    <a:pt x="0" y="76584"/>
                    <a:pt x="76584" y="0"/>
                    <a:pt x="171056" y="0"/>
                  </a:cubicBezTo>
                  <a:close/>
                </a:path>
              </a:pathLst>
            </a:custGeom>
            <a:blipFill>
              <a:blip r:embed="rId4" cstate="email">
                <a:extLst>
                  <a:ext uri="{28A0092B-C50C-407E-A947-70E740481C1C}">
                    <a14:useLocalDpi xmlns:a14="http://schemas.microsoft.com/office/drawing/2010/main"/>
                  </a:ext>
                </a:extLst>
              </a:blip>
              <a:stretch>
                <a:fillRect l="-60" r="-60"/>
              </a:stretch>
            </a:blipFill>
          </p:spPr>
        </p:sp>
      </p:grpSp>
      <p:sp>
        <p:nvSpPr>
          <p:cNvPr id="16" name="TextBox 16"/>
          <p:cNvSpPr txBox="1"/>
          <p:nvPr/>
        </p:nvSpPr>
        <p:spPr>
          <a:xfrm>
            <a:off x="992238" y="8803186"/>
            <a:ext cx="16303523" cy="328613"/>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Nopparat Thnatawan, NordNordWest</a:t>
            </a:r>
          </a:p>
        </p:txBody>
      </p:sp>
      <p:grpSp>
        <p:nvGrpSpPr>
          <p:cNvPr id="17" name="Group 17"/>
          <p:cNvGrpSpPr/>
          <p:nvPr/>
        </p:nvGrpSpPr>
        <p:grpSpPr>
          <a:xfrm>
            <a:off x="17036948" y="285750"/>
            <a:ext cx="965302" cy="752323"/>
            <a:chOff x="0" y="0"/>
            <a:chExt cx="1287069" cy="1003097"/>
          </a:xfrm>
        </p:grpSpPr>
        <p:sp>
          <p:nvSpPr>
            <p:cNvPr id="18" name="Freeform 1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0200084" y="0"/>
            <a:ext cx="8087916" cy="10287000"/>
            <a:chOff x="0" y="0"/>
            <a:chExt cx="10783888" cy="13716000"/>
          </a:xfrm>
        </p:grpSpPr>
        <p:sp>
          <p:nvSpPr>
            <p:cNvPr id="7" name="Freeform 7" descr="preencoded.png"/>
            <p:cNvSpPr/>
            <p:nvPr/>
          </p:nvSpPr>
          <p:spPr>
            <a:xfrm>
              <a:off x="0" y="0"/>
              <a:ext cx="10783888" cy="13716000"/>
            </a:xfrm>
            <a:custGeom>
              <a:avLst/>
              <a:gdLst/>
              <a:ahLst/>
              <a:cxnLst/>
              <a:rect l="l" t="t" r="r" b="b"/>
              <a:pathLst>
                <a:path w="10783888" h="13716000">
                  <a:moveTo>
                    <a:pt x="0" y="0"/>
                  </a:moveTo>
                  <a:lnTo>
                    <a:pt x="10783888" y="0"/>
                  </a:lnTo>
                  <a:lnTo>
                    <a:pt x="10783888" y="13716000"/>
                  </a:lnTo>
                  <a:lnTo>
                    <a:pt x="0" y="13716000"/>
                  </a:lnTo>
                  <a:lnTo>
                    <a:pt x="0" y="0"/>
                  </a:lnTo>
                  <a:close/>
                </a:path>
              </a:pathLst>
            </a:custGeom>
            <a:blipFill>
              <a:blip r:embed="rId3" cstate="email">
                <a:extLst>
                  <a:ext uri="{28A0092B-C50C-407E-A947-70E740481C1C}">
                    <a14:useLocalDpi xmlns:a14="http://schemas.microsoft.com/office/drawing/2010/main"/>
                  </a:ext>
                </a:extLst>
              </a:blip>
              <a:stretch>
                <a:fillRect t="-3606" b="-3606"/>
              </a:stretch>
            </a:blipFill>
          </p:spPr>
        </p:sp>
      </p:grpSp>
      <p:grpSp>
        <p:nvGrpSpPr>
          <p:cNvPr id="8" name="Group 8"/>
          <p:cNvGrpSpPr/>
          <p:nvPr/>
        </p:nvGrpSpPr>
        <p:grpSpPr>
          <a:xfrm>
            <a:off x="11842994" y="1384849"/>
            <a:ext cx="5561705" cy="7517159"/>
            <a:chOff x="0" y="0"/>
            <a:chExt cx="7415606" cy="10022878"/>
          </a:xfrm>
        </p:grpSpPr>
        <p:sp>
          <p:nvSpPr>
            <p:cNvPr id="9" name="Freeform 9" descr="preencoded.png"/>
            <p:cNvSpPr/>
            <p:nvPr/>
          </p:nvSpPr>
          <p:spPr>
            <a:xfrm>
              <a:off x="0" y="0"/>
              <a:ext cx="7415657" cy="10022840"/>
            </a:xfrm>
            <a:custGeom>
              <a:avLst/>
              <a:gdLst/>
              <a:ahLst/>
              <a:cxnLst/>
              <a:rect l="l" t="t" r="r" b="b"/>
              <a:pathLst>
                <a:path w="7415657" h="10022840">
                  <a:moveTo>
                    <a:pt x="190500" y="0"/>
                  </a:moveTo>
                  <a:lnTo>
                    <a:pt x="7225157" y="0"/>
                  </a:lnTo>
                  <a:cubicBezTo>
                    <a:pt x="7330367" y="0"/>
                    <a:pt x="7415657" y="85290"/>
                    <a:pt x="7415657" y="190500"/>
                  </a:cubicBezTo>
                  <a:lnTo>
                    <a:pt x="7415657" y="9832340"/>
                  </a:lnTo>
                  <a:cubicBezTo>
                    <a:pt x="7415657" y="9882864"/>
                    <a:pt x="7395587" y="9931319"/>
                    <a:pt x="7359861" y="9967044"/>
                  </a:cubicBezTo>
                  <a:cubicBezTo>
                    <a:pt x="7324135" y="10002770"/>
                    <a:pt x="7275681" y="10022840"/>
                    <a:pt x="7225157" y="10022840"/>
                  </a:cubicBezTo>
                  <a:lnTo>
                    <a:pt x="190500" y="10022840"/>
                  </a:lnTo>
                  <a:cubicBezTo>
                    <a:pt x="85290" y="10022840"/>
                    <a:pt x="0" y="9937551"/>
                    <a:pt x="0" y="9832340"/>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0" name="TextBox 10"/>
          <p:cNvSpPr txBox="1"/>
          <p:nvPr/>
        </p:nvSpPr>
        <p:spPr>
          <a:xfrm>
            <a:off x="949223" y="728662"/>
            <a:ext cx="9531553" cy="1731047"/>
          </a:xfrm>
          <a:prstGeom prst="rect">
            <a:avLst/>
          </a:prstGeom>
        </p:spPr>
        <p:txBody>
          <a:bodyPr lIns="0" tIns="0" rIns="0" bIns="0" rtlCol="0" anchor="t">
            <a:spAutoFit/>
          </a:bodyPr>
          <a:lstStyle/>
          <a:p>
            <a:pPr algn="l">
              <a:lnSpc>
                <a:spcPts val="6484"/>
              </a:lnSpc>
            </a:pPr>
            <a:r>
              <a:rPr lang="en-US" sz="5199" b="1">
                <a:solidFill>
                  <a:srgbClr val="253A7E"/>
                </a:solidFill>
                <a:latin typeface="Bitter Bold"/>
                <a:ea typeface="Bitter Bold"/>
                <a:cs typeface="Bitter Bold"/>
                <a:sym typeface="Bitter Bold"/>
              </a:rPr>
              <a:t>Where is Thailand? Who are Thailand's Neighbors?</a:t>
            </a:r>
          </a:p>
        </p:txBody>
      </p:sp>
      <p:grpSp>
        <p:nvGrpSpPr>
          <p:cNvPr id="11" name="Group 11"/>
          <p:cNvGrpSpPr/>
          <p:nvPr/>
        </p:nvGrpSpPr>
        <p:grpSpPr>
          <a:xfrm>
            <a:off x="944461" y="2844851"/>
            <a:ext cx="4639713" cy="3326454"/>
            <a:chOff x="0" y="0"/>
            <a:chExt cx="6186284" cy="4435272"/>
          </a:xfrm>
        </p:grpSpPr>
        <p:sp>
          <p:nvSpPr>
            <p:cNvPr id="12" name="Freeform 12"/>
            <p:cNvSpPr/>
            <p:nvPr/>
          </p:nvSpPr>
          <p:spPr>
            <a:xfrm>
              <a:off x="0" y="0"/>
              <a:ext cx="6186297" cy="4435221"/>
            </a:xfrm>
            <a:custGeom>
              <a:avLst/>
              <a:gdLst/>
              <a:ahLst/>
              <a:cxnLst/>
              <a:rect l="l" t="t" r="r" b="b"/>
              <a:pathLst>
                <a:path w="6186297" h="4435221">
                  <a:moveTo>
                    <a:pt x="0" y="152273"/>
                  </a:moveTo>
                  <a:cubicBezTo>
                    <a:pt x="0" y="68199"/>
                    <a:pt x="68199" y="0"/>
                    <a:pt x="152273" y="0"/>
                  </a:cubicBezTo>
                  <a:lnTo>
                    <a:pt x="6034024" y="0"/>
                  </a:lnTo>
                  <a:cubicBezTo>
                    <a:pt x="6118098" y="0"/>
                    <a:pt x="6186297" y="68199"/>
                    <a:pt x="6186297" y="152273"/>
                  </a:cubicBezTo>
                  <a:lnTo>
                    <a:pt x="6186297" y="4282948"/>
                  </a:lnTo>
                  <a:cubicBezTo>
                    <a:pt x="6186297" y="4367022"/>
                    <a:pt x="6118098" y="4435221"/>
                    <a:pt x="6034024" y="4435221"/>
                  </a:cubicBezTo>
                  <a:lnTo>
                    <a:pt x="152273" y="4435221"/>
                  </a:lnTo>
                  <a:cubicBezTo>
                    <a:pt x="68199" y="4435221"/>
                    <a:pt x="0" y="4367149"/>
                    <a:pt x="0" y="4282948"/>
                  </a:cubicBezTo>
                  <a:close/>
                </a:path>
              </a:pathLst>
            </a:custGeom>
            <a:solidFill>
              <a:srgbClr val="F2F2F2"/>
            </a:solidFill>
            <a:ln w="9525" cap="sq">
              <a:solidFill>
                <a:srgbClr val="D8D8D8"/>
              </a:solidFill>
              <a:prstDash val="solid"/>
              <a:miter/>
            </a:ln>
          </p:spPr>
        </p:sp>
      </p:grpSp>
      <p:sp>
        <p:nvSpPr>
          <p:cNvPr id="13" name="TextBox 13"/>
          <p:cNvSpPr txBox="1"/>
          <p:nvPr/>
        </p:nvSpPr>
        <p:spPr>
          <a:xfrm>
            <a:off x="1229916" y="3111256"/>
            <a:ext cx="4068813" cy="1290190"/>
          </a:xfrm>
          <a:prstGeom prst="rect">
            <a:avLst/>
          </a:prstGeom>
        </p:spPr>
        <p:txBody>
          <a:bodyPr lIns="0" tIns="0" rIns="0" bIns="0" rtlCol="0" anchor="t">
            <a:spAutoFit/>
          </a:bodyPr>
          <a:lstStyle/>
          <a:p>
            <a:pPr algn="l">
              <a:lnSpc>
                <a:spcPts val="3312"/>
              </a:lnSpc>
            </a:pPr>
            <a:r>
              <a:rPr lang="en-US" sz="2625" b="1">
                <a:solidFill>
                  <a:srgbClr val="000000"/>
                </a:solidFill>
                <a:latin typeface="Bitter Bold"/>
                <a:ea typeface="Bitter Bold"/>
                <a:cs typeface="Bitter Bold"/>
                <a:sym typeface="Bitter Bold"/>
              </a:rPr>
              <a:t>Thailand is located in the middle of mainland Southeast Asia.</a:t>
            </a:r>
          </a:p>
        </p:txBody>
      </p:sp>
      <p:grpSp>
        <p:nvGrpSpPr>
          <p:cNvPr id="14" name="Group 14"/>
          <p:cNvGrpSpPr/>
          <p:nvPr/>
        </p:nvGrpSpPr>
        <p:grpSpPr>
          <a:xfrm>
            <a:off x="5845816" y="2844851"/>
            <a:ext cx="4639713" cy="3326454"/>
            <a:chOff x="0" y="0"/>
            <a:chExt cx="6186284" cy="4435272"/>
          </a:xfrm>
        </p:grpSpPr>
        <p:sp>
          <p:nvSpPr>
            <p:cNvPr id="15" name="Freeform 15"/>
            <p:cNvSpPr/>
            <p:nvPr/>
          </p:nvSpPr>
          <p:spPr>
            <a:xfrm>
              <a:off x="0" y="0"/>
              <a:ext cx="6186297" cy="4435221"/>
            </a:xfrm>
            <a:custGeom>
              <a:avLst/>
              <a:gdLst/>
              <a:ahLst/>
              <a:cxnLst/>
              <a:rect l="l" t="t" r="r" b="b"/>
              <a:pathLst>
                <a:path w="6186297" h="4435221">
                  <a:moveTo>
                    <a:pt x="0" y="152273"/>
                  </a:moveTo>
                  <a:cubicBezTo>
                    <a:pt x="0" y="68199"/>
                    <a:pt x="68199" y="0"/>
                    <a:pt x="152273" y="0"/>
                  </a:cubicBezTo>
                  <a:lnTo>
                    <a:pt x="6034024" y="0"/>
                  </a:lnTo>
                  <a:cubicBezTo>
                    <a:pt x="6118098" y="0"/>
                    <a:pt x="6186297" y="68199"/>
                    <a:pt x="6186297" y="152273"/>
                  </a:cubicBezTo>
                  <a:lnTo>
                    <a:pt x="6186297" y="4282948"/>
                  </a:lnTo>
                  <a:cubicBezTo>
                    <a:pt x="6186297" y="4367022"/>
                    <a:pt x="6118098" y="4435221"/>
                    <a:pt x="6034024" y="4435221"/>
                  </a:cubicBezTo>
                  <a:lnTo>
                    <a:pt x="152273" y="4435221"/>
                  </a:lnTo>
                  <a:cubicBezTo>
                    <a:pt x="68199" y="4435221"/>
                    <a:pt x="0" y="4367149"/>
                    <a:pt x="0" y="4282948"/>
                  </a:cubicBezTo>
                  <a:close/>
                </a:path>
              </a:pathLst>
            </a:custGeom>
            <a:solidFill>
              <a:srgbClr val="F2F2F2"/>
            </a:solidFill>
            <a:ln w="9525" cap="sq">
              <a:solidFill>
                <a:srgbClr val="D8D8D8"/>
              </a:solidFill>
              <a:prstDash val="solid"/>
              <a:miter/>
            </a:ln>
          </p:spPr>
        </p:sp>
      </p:grpSp>
      <p:sp>
        <p:nvSpPr>
          <p:cNvPr id="16" name="TextBox 16"/>
          <p:cNvSpPr txBox="1"/>
          <p:nvPr/>
        </p:nvSpPr>
        <p:spPr>
          <a:xfrm>
            <a:off x="6131271" y="3111256"/>
            <a:ext cx="3390309" cy="442760"/>
          </a:xfrm>
          <a:prstGeom prst="rect">
            <a:avLst/>
          </a:prstGeom>
        </p:spPr>
        <p:txBody>
          <a:bodyPr lIns="0" tIns="0" rIns="0" bIns="0" rtlCol="0" anchor="t">
            <a:spAutoFit/>
          </a:bodyPr>
          <a:lstStyle/>
          <a:p>
            <a:pPr algn="l">
              <a:lnSpc>
                <a:spcPts val="3312"/>
              </a:lnSpc>
            </a:pPr>
            <a:r>
              <a:rPr lang="en-US" sz="2625" b="1">
                <a:solidFill>
                  <a:srgbClr val="000000"/>
                </a:solidFill>
                <a:latin typeface="Bitter Bold"/>
                <a:ea typeface="Bitter Bold"/>
                <a:cs typeface="Bitter Bold"/>
                <a:sym typeface="Bitter Bold"/>
              </a:rPr>
              <a:t>Bordering Countries</a:t>
            </a:r>
          </a:p>
        </p:txBody>
      </p:sp>
      <p:sp>
        <p:nvSpPr>
          <p:cNvPr id="17" name="TextBox 17"/>
          <p:cNvSpPr txBox="1"/>
          <p:nvPr/>
        </p:nvSpPr>
        <p:spPr>
          <a:xfrm>
            <a:off x="6131271" y="3640484"/>
            <a:ext cx="4068813" cy="2245366"/>
          </a:xfrm>
          <a:prstGeom prst="rect">
            <a:avLst/>
          </a:prstGeom>
        </p:spPr>
        <p:txBody>
          <a:bodyPr lIns="0" tIns="0" rIns="0" bIns="0" rtlCol="0" anchor="t">
            <a:spAutoFit/>
          </a:bodyPr>
          <a:lstStyle/>
          <a:p>
            <a:pPr algn="l">
              <a:lnSpc>
                <a:spcPts val="3375"/>
              </a:lnSpc>
            </a:pPr>
            <a:r>
              <a:rPr lang="en-US" sz="2124">
                <a:solidFill>
                  <a:srgbClr val="000000"/>
                </a:solidFill>
                <a:latin typeface="Bitter"/>
                <a:ea typeface="Bitter"/>
                <a:cs typeface="Bitter"/>
                <a:sym typeface="Bitter"/>
              </a:rPr>
              <a:t>It is bordered by 4 countries: </a:t>
            </a:r>
            <a:r>
              <a:rPr lang="en-US" sz="2124" b="1">
                <a:solidFill>
                  <a:srgbClr val="000000"/>
                </a:solidFill>
                <a:latin typeface="Bitter Bold"/>
                <a:ea typeface="Bitter Bold"/>
                <a:cs typeface="Bitter Bold"/>
                <a:sym typeface="Bitter Bold"/>
              </a:rPr>
              <a:t>Myanmar</a:t>
            </a:r>
            <a:r>
              <a:rPr lang="en-US" sz="2124">
                <a:solidFill>
                  <a:srgbClr val="000000"/>
                </a:solidFill>
                <a:latin typeface="Bitter"/>
                <a:ea typeface="Bitter"/>
                <a:cs typeface="Bitter"/>
                <a:sym typeface="Bitter"/>
              </a:rPr>
              <a:t> to the northwest, </a:t>
            </a:r>
            <a:r>
              <a:rPr lang="en-US" sz="2124" b="1">
                <a:solidFill>
                  <a:srgbClr val="000000"/>
                </a:solidFill>
                <a:latin typeface="Bitter Bold"/>
                <a:ea typeface="Bitter Bold"/>
                <a:cs typeface="Bitter Bold"/>
                <a:sym typeface="Bitter Bold"/>
              </a:rPr>
              <a:t>Laos</a:t>
            </a:r>
            <a:r>
              <a:rPr lang="en-US" sz="2124">
                <a:solidFill>
                  <a:srgbClr val="000000"/>
                </a:solidFill>
                <a:latin typeface="Bitter"/>
                <a:ea typeface="Bitter"/>
                <a:cs typeface="Bitter"/>
                <a:sym typeface="Bitter"/>
              </a:rPr>
              <a:t> to the northeast, </a:t>
            </a:r>
            <a:r>
              <a:rPr lang="en-US" sz="2124" b="1">
                <a:solidFill>
                  <a:srgbClr val="000000"/>
                </a:solidFill>
                <a:latin typeface="Bitter Bold"/>
                <a:ea typeface="Bitter Bold"/>
                <a:cs typeface="Bitter Bold"/>
                <a:sym typeface="Bitter Bold"/>
              </a:rPr>
              <a:t>Cambodia</a:t>
            </a:r>
            <a:r>
              <a:rPr lang="en-US" sz="2124">
                <a:solidFill>
                  <a:srgbClr val="000000"/>
                </a:solidFill>
                <a:latin typeface="Bitter"/>
                <a:ea typeface="Bitter"/>
                <a:cs typeface="Bitter"/>
                <a:sym typeface="Bitter"/>
              </a:rPr>
              <a:t> to the southeast, and </a:t>
            </a:r>
            <a:r>
              <a:rPr lang="en-US" sz="2124" b="1">
                <a:solidFill>
                  <a:srgbClr val="000000"/>
                </a:solidFill>
                <a:latin typeface="Bitter Bold"/>
                <a:ea typeface="Bitter Bold"/>
                <a:cs typeface="Bitter Bold"/>
                <a:sym typeface="Bitter Bold"/>
              </a:rPr>
              <a:t>Malaysia</a:t>
            </a:r>
            <a:r>
              <a:rPr lang="en-US" sz="2124">
                <a:solidFill>
                  <a:srgbClr val="000000"/>
                </a:solidFill>
                <a:latin typeface="Bitter"/>
                <a:ea typeface="Bitter"/>
                <a:cs typeface="Bitter"/>
                <a:sym typeface="Bitter"/>
              </a:rPr>
              <a:t> to the south.</a:t>
            </a:r>
          </a:p>
        </p:txBody>
      </p:sp>
      <p:grpSp>
        <p:nvGrpSpPr>
          <p:cNvPr id="18" name="Group 18"/>
          <p:cNvGrpSpPr/>
          <p:nvPr/>
        </p:nvGrpSpPr>
        <p:grpSpPr>
          <a:xfrm>
            <a:off x="944461" y="6432947"/>
            <a:ext cx="9541078" cy="2458793"/>
            <a:chOff x="0" y="0"/>
            <a:chExt cx="12721438" cy="3278391"/>
          </a:xfrm>
        </p:grpSpPr>
        <p:sp>
          <p:nvSpPr>
            <p:cNvPr id="19" name="Freeform 19"/>
            <p:cNvSpPr/>
            <p:nvPr/>
          </p:nvSpPr>
          <p:spPr>
            <a:xfrm>
              <a:off x="0" y="0"/>
              <a:ext cx="12721463" cy="3278378"/>
            </a:xfrm>
            <a:custGeom>
              <a:avLst/>
              <a:gdLst/>
              <a:ahLst/>
              <a:cxnLst/>
              <a:rect l="l" t="t" r="r" b="b"/>
              <a:pathLst>
                <a:path w="12721463" h="3278378">
                  <a:moveTo>
                    <a:pt x="0" y="152527"/>
                  </a:moveTo>
                  <a:cubicBezTo>
                    <a:pt x="0" y="68326"/>
                    <a:pt x="68326" y="0"/>
                    <a:pt x="152527" y="0"/>
                  </a:cubicBezTo>
                  <a:lnTo>
                    <a:pt x="12568936" y="0"/>
                  </a:lnTo>
                  <a:cubicBezTo>
                    <a:pt x="12653137" y="0"/>
                    <a:pt x="12721463" y="68326"/>
                    <a:pt x="12721463" y="152527"/>
                  </a:cubicBezTo>
                  <a:lnTo>
                    <a:pt x="12721463" y="3125851"/>
                  </a:lnTo>
                  <a:cubicBezTo>
                    <a:pt x="12721463" y="3210052"/>
                    <a:pt x="12653137" y="3278378"/>
                    <a:pt x="12568936" y="3278378"/>
                  </a:cubicBezTo>
                  <a:lnTo>
                    <a:pt x="152527" y="3278378"/>
                  </a:lnTo>
                  <a:cubicBezTo>
                    <a:pt x="68326" y="3278378"/>
                    <a:pt x="0" y="3210179"/>
                    <a:pt x="0" y="3125851"/>
                  </a:cubicBezTo>
                  <a:close/>
                </a:path>
              </a:pathLst>
            </a:custGeom>
            <a:solidFill>
              <a:srgbClr val="F2F2F2"/>
            </a:solidFill>
            <a:ln w="9525" cap="sq">
              <a:solidFill>
                <a:srgbClr val="D8D8D8"/>
              </a:solidFill>
              <a:prstDash val="solid"/>
              <a:miter/>
            </a:ln>
          </p:spPr>
        </p:sp>
      </p:grpSp>
      <p:sp>
        <p:nvSpPr>
          <p:cNvPr id="20" name="TextBox 20"/>
          <p:cNvSpPr txBox="1"/>
          <p:nvPr/>
        </p:nvSpPr>
        <p:spPr>
          <a:xfrm>
            <a:off x="1229916" y="6699352"/>
            <a:ext cx="3390309" cy="442760"/>
          </a:xfrm>
          <a:prstGeom prst="rect">
            <a:avLst/>
          </a:prstGeom>
        </p:spPr>
        <p:txBody>
          <a:bodyPr lIns="0" tIns="0" rIns="0" bIns="0" rtlCol="0" anchor="t">
            <a:spAutoFit/>
          </a:bodyPr>
          <a:lstStyle/>
          <a:p>
            <a:pPr algn="l">
              <a:lnSpc>
                <a:spcPts val="3312"/>
              </a:lnSpc>
            </a:pPr>
            <a:r>
              <a:rPr lang="en-US" sz="2625" b="1">
                <a:solidFill>
                  <a:srgbClr val="000000"/>
                </a:solidFill>
                <a:latin typeface="Bitter Bold"/>
                <a:ea typeface="Bitter Bold"/>
                <a:cs typeface="Bitter Bold"/>
                <a:sym typeface="Bitter Bold"/>
              </a:rPr>
              <a:t>Coastal Access</a:t>
            </a:r>
          </a:p>
        </p:txBody>
      </p:sp>
      <p:sp>
        <p:nvSpPr>
          <p:cNvPr id="21" name="TextBox 21"/>
          <p:cNvSpPr txBox="1"/>
          <p:nvPr/>
        </p:nvSpPr>
        <p:spPr>
          <a:xfrm>
            <a:off x="1229916" y="7228580"/>
            <a:ext cx="8970169" cy="1377706"/>
          </a:xfrm>
          <a:prstGeom prst="rect">
            <a:avLst/>
          </a:prstGeom>
        </p:spPr>
        <p:txBody>
          <a:bodyPr lIns="0" tIns="0" rIns="0" bIns="0" rtlCol="0" anchor="t">
            <a:spAutoFit/>
          </a:bodyPr>
          <a:lstStyle/>
          <a:p>
            <a:pPr algn="l">
              <a:lnSpc>
                <a:spcPts val="3375"/>
              </a:lnSpc>
            </a:pPr>
            <a:r>
              <a:rPr lang="en-US" sz="2124">
                <a:solidFill>
                  <a:srgbClr val="000000"/>
                </a:solidFill>
                <a:latin typeface="Bitter"/>
                <a:ea typeface="Bitter"/>
                <a:cs typeface="Bitter"/>
                <a:sym typeface="Bitter"/>
              </a:rPr>
              <a:t>The country has coastlines along the </a:t>
            </a:r>
            <a:r>
              <a:rPr lang="en-US" sz="2124" b="1">
                <a:solidFill>
                  <a:srgbClr val="000000"/>
                </a:solidFill>
                <a:latin typeface="Bitter Bold"/>
                <a:ea typeface="Bitter Bold"/>
                <a:cs typeface="Bitter Bold"/>
                <a:sym typeface="Bitter Bold"/>
              </a:rPr>
              <a:t>Andaman Sea</a:t>
            </a:r>
            <a:r>
              <a:rPr lang="en-US" sz="2124">
                <a:solidFill>
                  <a:srgbClr val="000000"/>
                </a:solidFill>
                <a:latin typeface="Bitter"/>
                <a:ea typeface="Bitter"/>
                <a:cs typeface="Bitter"/>
                <a:sym typeface="Bitter"/>
              </a:rPr>
              <a:t> to the west and the </a:t>
            </a:r>
            <a:r>
              <a:rPr lang="en-US" sz="2124" b="1">
                <a:solidFill>
                  <a:srgbClr val="000000"/>
                </a:solidFill>
                <a:latin typeface="Bitter Bold"/>
                <a:ea typeface="Bitter Bold"/>
                <a:cs typeface="Bitter Bold"/>
                <a:sym typeface="Bitter Bold"/>
              </a:rPr>
              <a:t>Gulf of Thailand</a:t>
            </a:r>
            <a:r>
              <a:rPr lang="en-US" sz="2124">
                <a:solidFill>
                  <a:srgbClr val="000000"/>
                </a:solidFill>
                <a:latin typeface="Bitter"/>
                <a:ea typeface="Bitter"/>
                <a:cs typeface="Bitter"/>
                <a:sym typeface="Bitter"/>
              </a:rPr>
              <a:t> to the east, providing access to significant maritime routes.</a:t>
            </a:r>
          </a:p>
        </p:txBody>
      </p:sp>
      <p:sp>
        <p:nvSpPr>
          <p:cNvPr id="22" name="TextBox 22"/>
          <p:cNvSpPr txBox="1"/>
          <p:nvPr/>
        </p:nvSpPr>
        <p:spPr>
          <a:xfrm>
            <a:off x="949223" y="9134923"/>
            <a:ext cx="9531553" cy="404222"/>
          </a:xfrm>
          <a:prstGeom prst="rect">
            <a:avLst/>
          </a:prstGeom>
        </p:spPr>
        <p:txBody>
          <a:bodyPr lIns="0" tIns="0" rIns="0" bIns="0" rtlCol="0" anchor="t">
            <a:spAutoFit/>
          </a:bodyPr>
          <a:lstStyle/>
          <a:p>
            <a:pPr algn="l">
              <a:lnSpc>
                <a:spcPts val="2687"/>
              </a:lnSpc>
            </a:pPr>
            <a:r>
              <a:rPr lang="en-US" sz="1687">
                <a:solidFill>
                  <a:srgbClr val="000000"/>
                </a:solidFill>
                <a:latin typeface="Bitter"/>
                <a:ea typeface="Bitter"/>
                <a:cs typeface="Bitter"/>
                <a:sym typeface="Bitter"/>
              </a:rPr>
              <a:t>Photo credit: VectorStock</a:t>
            </a:r>
          </a:p>
        </p:txBody>
      </p:sp>
      <p:grpSp>
        <p:nvGrpSpPr>
          <p:cNvPr id="23" name="Group 23"/>
          <p:cNvGrpSpPr/>
          <p:nvPr/>
        </p:nvGrpSpPr>
        <p:grpSpPr>
          <a:xfrm>
            <a:off x="17036948" y="285750"/>
            <a:ext cx="965302" cy="752323"/>
            <a:chOff x="0" y="0"/>
            <a:chExt cx="1287069" cy="1003097"/>
          </a:xfrm>
        </p:grpSpPr>
        <p:sp>
          <p:nvSpPr>
            <p:cNvPr id="24" name="Freeform 2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788489"/>
            <a:ext cx="10708556"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Landmarks in Ubon Ratchathani</a:t>
            </a:r>
          </a:p>
        </p:txBody>
      </p:sp>
      <p:grpSp>
        <p:nvGrpSpPr>
          <p:cNvPr id="7" name="Group 7"/>
          <p:cNvGrpSpPr/>
          <p:nvPr/>
        </p:nvGrpSpPr>
        <p:grpSpPr>
          <a:xfrm>
            <a:off x="716242" y="2260549"/>
            <a:ext cx="5478805" cy="3386138"/>
            <a:chOff x="0" y="0"/>
            <a:chExt cx="6931025" cy="4283672"/>
          </a:xfrm>
        </p:grpSpPr>
        <p:sp>
          <p:nvSpPr>
            <p:cNvPr id="8" name="Freeform 8" descr="preencoded.png"/>
            <p:cNvSpPr/>
            <p:nvPr/>
          </p:nvSpPr>
          <p:spPr>
            <a:xfrm>
              <a:off x="0" y="0"/>
              <a:ext cx="6931025" cy="4283710"/>
            </a:xfrm>
            <a:custGeom>
              <a:avLst/>
              <a:gdLst/>
              <a:ahLst/>
              <a:cxnLst/>
              <a:rect l="l" t="t" r="r" b="b"/>
              <a:pathLst>
                <a:path w="6931025" h="4283710">
                  <a:moveTo>
                    <a:pt x="0" y="0"/>
                  </a:moveTo>
                  <a:lnTo>
                    <a:pt x="6931025" y="0"/>
                  </a:lnTo>
                  <a:lnTo>
                    <a:pt x="6931025" y="4283710"/>
                  </a:lnTo>
                  <a:lnTo>
                    <a:pt x="0" y="4283710"/>
                  </a:lnTo>
                  <a:lnTo>
                    <a:pt x="0" y="0"/>
                  </a:lnTo>
                  <a:close/>
                </a:path>
              </a:pathLst>
            </a:custGeom>
            <a:blipFill>
              <a:blip r:embed="rId3" cstate="email">
                <a:extLst>
                  <a:ext uri="{28A0092B-C50C-407E-A947-70E740481C1C}">
                    <a14:useLocalDpi xmlns:a14="http://schemas.microsoft.com/office/drawing/2010/main"/>
                  </a:ext>
                </a:extLst>
              </a:blip>
              <a:stretch>
                <a:fillRect l="-66" r="-67"/>
              </a:stretch>
            </a:blipFill>
          </p:spPr>
        </p:sp>
      </p:grpSp>
      <p:sp>
        <p:nvSpPr>
          <p:cNvPr id="9" name="TextBox 9"/>
          <p:cNvSpPr txBox="1"/>
          <p:nvPr/>
        </p:nvSpPr>
        <p:spPr>
          <a:xfrm>
            <a:off x="2228479" y="5931782"/>
            <a:ext cx="2725787" cy="455385"/>
          </a:xfrm>
          <a:prstGeom prst="rect">
            <a:avLst/>
          </a:prstGeom>
        </p:spPr>
        <p:txBody>
          <a:bodyPr lIns="0" tIns="0" rIns="0" bIns="0" rtlCol="0" anchor="t">
            <a:spAutoFit/>
          </a:bodyPr>
          <a:lstStyle/>
          <a:p>
            <a:pPr algn="ctr">
              <a:lnSpc>
                <a:spcPts val="3486"/>
              </a:lnSpc>
            </a:pPr>
            <a:r>
              <a:rPr lang="en-US" sz="2799" b="1">
                <a:solidFill>
                  <a:srgbClr val="000000"/>
                </a:solidFill>
                <a:latin typeface="Bitter Bold"/>
                <a:ea typeface="Bitter Bold"/>
                <a:cs typeface="Bitter Bold"/>
                <a:sym typeface="Bitter Bold"/>
              </a:rPr>
              <a:t>Candle Festival</a:t>
            </a:r>
          </a:p>
        </p:txBody>
      </p:sp>
      <p:sp>
        <p:nvSpPr>
          <p:cNvPr id="10" name="TextBox 10"/>
          <p:cNvSpPr txBox="1"/>
          <p:nvPr/>
        </p:nvSpPr>
        <p:spPr>
          <a:xfrm>
            <a:off x="992238" y="6510338"/>
            <a:ext cx="5198269" cy="1319212"/>
          </a:xfrm>
          <a:prstGeom prst="rect">
            <a:avLst/>
          </a:prstGeom>
        </p:spPr>
        <p:txBody>
          <a:bodyPr lIns="0" tIns="0" rIns="0" bIns="0" rtlCol="0" anchor="t">
            <a:spAutoFit/>
          </a:bodyPr>
          <a:lstStyle/>
          <a:p>
            <a:pPr algn="ctr">
              <a:lnSpc>
                <a:spcPts val="3562"/>
              </a:lnSpc>
            </a:pPr>
            <a:r>
              <a:rPr lang="en-US" sz="2187">
                <a:solidFill>
                  <a:srgbClr val="000000"/>
                </a:solidFill>
                <a:latin typeface="Bitter"/>
                <a:ea typeface="Bitter"/>
                <a:cs typeface="Bitter"/>
                <a:sym typeface="Bitter"/>
              </a:rPr>
              <a:t>Featuring elaborate wax sculptures, the festival marks the start of Buddhist Lent in July.</a:t>
            </a:r>
          </a:p>
        </p:txBody>
      </p:sp>
      <p:grpSp>
        <p:nvGrpSpPr>
          <p:cNvPr id="11" name="Group 11"/>
          <p:cNvGrpSpPr/>
          <p:nvPr/>
        </p:nvGrpSpPr>
        <p:grpSpPr>
          <a:xfrm>
            <a:off x="6404597" y="2260549"/>
            <a:ext cx="5478805" cy="3386138"/>
            <a:chOff x="0" y="0"/>
            <a:chExt cx="6931025" cy="4283672"/>
          </a:xfrm>
        </p:grpSpPr>
        <p:sp>
          <p:nvSpPr>
            <p:cNvPr id="12" name="Freeform 12" descr="preencoded.png"/>
            <p:cNvSpPr/>
            <p:nvPr/>
          </p:nvSpPr>
          <p:spPr>
            <a:xfrm>
              <a:off x="0" y="0"/>
              <a:ext cx="6931025" cy="4283710"/>
            </a:xfrm>
            <a:custGeom>
              <a:avLst/>
              <a:gdLst/>
              <a:ahLst/>
              <a:cxnLst/>
              <a:rect l="l" t="t" r="r" b="b"/>
              <a:pathLst>
                <a:path w="6931025" h="4283710">
                  <a:moveTo>
                    <a:pt x="0" y="0"/>
                  </a:moveTo>
                  <a:lnTo>
                    <a:pt x="6931025" y="0"/>
                  </a:lnTo>
                  <a:lnTo>
                    <a:pt x="6931025" y="4283710"/>
                  </a:lnTo>
                  <a:lnTo>
                    <a:pt x="0" y="4283710"/>
                  </a:lnTo>
                  <a:lnTo>
                    <a:pt x="0" y="0"/>
                  </a:lnTo>
                  <a:close/>
                </a:path>
              </a:pathLst>
            </a:custGeom>
            <a:blipFill>
              <a:blip r:embed="rId4" cstate="email">
                <a:extLst>
                  <a:ext uri="{28A0092B-C50C-407E-A947-70E740481C1C}">
                    <a14:useLocalDpi xmlns:a14="http://schemas.microsoft.com/office/drawing/2010/main"/>
                  </a:ext>
                </a:extLst>
              </a:blip>
              <a:stretch>
                <a:fillRect l="-66" r="-67"/>
              </a:stretch>
            </a:blipFill>
          </p:spPr>
        </p:sp>
      </p:grpSp>
      <p:sp>
        <p:nvSpPr>
          <p:cNvPr id="13" name="TextBox 13"/>
          <p:cNvSpPr txBox="1"/>
          <p:nvPr/>
        </p:nvSpPr>
        <p:spPr>
          <a:xfrm>
            <a:off x="7395121" y="5931782"/>
            <a:ext cx="3497759" cy="455385"/>
          </a:xfrm>
          <a:prstGeom prst="rect">
            <a:avLst/>
          </a:prstGeom>
        </p:spPr>
        <p:txBody>
          <a:bodyPr lIns="0" tIns="0" rIns="0" bIns="0" rtlCol="0" anchor="t">
            <a:spAutoFit/>
          </a:bodyPr>
          <a:lstStyle/>
          <a:p>
            <a:pPr algn="ctr">
              <a:lnSpc>
                <a:spcPts val="3486"/>
              </a:lnSpc>
            </a:pPr>
            <a:r>
              <a:rPr lang="en-US" sz="2799" b="1">
                <a:solidFill>
                  <a:srgbClr val="000000"/>
                </a:solidFill>
                <a:latin typeface="Bitter Bold"/>
                <a:ea typeface="Bitter Bold"/>
                <a:cs typeface="Bitter Bold"/>
                <a:sym typeface="Bitter Bold"/>
              </a:rPr>
              <a:t>Wat Nong Pa Phong</a:t>
            </a:r>
          </a:p>
        </p:txBody>
      </p:sp>
      <p:sp>
        <p:nvSpPr>
          <p:cNvPr id="14" name="TextBox 14"/>
          <p:cNvSpPr txBox="1"/>
          <p:nvPr/>
        </p:nvSpPr>
        <p:spPr>
          <a:xfrm>
            <a:off x="6544866" y="6510338"/>
            <a:ext cx="5198269" cy="2233612"/>
          </a:xfrm>
          <a:prstGeom prst="rect">
            <a:avLst/>
          </a:prstGeom>
        </p:spPr>
        <p:txBody>
          <a:bodyPr lIns="0" tIns="0" rIns="0" bIns="0" rtlCol="0" anchor="t">
            <a:spAutoFit/>
          </a:bodyPr>
          <a:lstStyle/>
          <a:p>
            <a:pPr algn="ctr">
              <a:lnSpc>
                <a:spcPts val="3562"/>
              </a:lnSpc>
            </a:pPr>
            <a:r>
              <a:rPr lang="en-US" sz="2187">
                <a:solidFill>
                  <a:srgbClr val="000000"/>
                </a:solidFill>
                <a:latin typeface="Bitter"/>
                <a:ea typeface="Bitter"/>
                <a:cs typeface="Bitter"/>
                <a:sym typeface="Bitter"/>
              </a:rPr>
              <a:t>A prominent forest monastery founded by the venerable </a:t>
            </a:r>
            <a:r>
              <a:rPr lang="en-US" sz="2187" b="1">
                <a:solidFill>
                  <a:srgbClr val="000000"/>
                </a:solidFill>
                <a:latin typeface="Bitter Bold"/>
                <a:ea typeface="Bitter Bold"/>
                <a:cs typeface="Bitter Bold"/>
                <a:sym typeface="Bitter Bold"/>
              </a:rPr>
              <a:t>Ajahn Chah</a:t>
            </a:r>
            <a:r>
              <a:rPr lang="en-US" sz="2187">
                <a:solidFill>
                  <a:srgbClr val="000000"/>
                </a:solidFill>
                <a:latin typeface="Bitter"/>
                <a:ea typeface="Bitter"/>
                <a:cs typeface="Bitter"/>
                <a:sym typeface="Bitter"/>
              </a:rPr>
              <a:t>. It is a center for meditation and monastic training, attracting practitioners from around the world. </a:t>
            </a:r>
          </a:p>
        </p:txBody>
      </p:sp>
      <p:grpSp>
        <p:nvGrpSpPr>
          <p:cNvPr id="15" name="Group 15"/>
          <p:cNvGrpSpPr/>
          <p:nvPr/>
        </p:nvGrpSpPr>
        <p:grpSpPr>
          <a:xfrm>
            <a:off x="12061031" y="2260549"/>
            <a:ext cx="5458568" cy="3373630"/>
            <a:chOff x="0" y="0"/>
            <a:chExt cx="6931025" cy="4283672"/>
          </a:xfrm>
        </p:grpSpPr>
        <p:sp>
          <p:nvSpPr>
            <p:cNvPr id="16" name="Freeform 16" descr="preencoded.png"/>
            <p:cNvSpPr/>
            <p:nvPr/>
          </p:nvSpPr>
          <p:spPr>
            <a:xfrm>
              <a:off x="0" y="0"/>
              <a:ext cx="6931025" cy="4283710"/>
            </a:xfrm>
            <a:custGeom>
              <a:avLst/>
              <a:gdLst/>
              <a:ahLst/>
              <a:cxnLst/>
              <a:rect l="l" t="t" r="r" b="b"/>
              <a:pathLst>
                <a:path w="6931025" h="4283710">
                  <a:moveTo>
                    <a:pt x="0" y="0"/>
                  </a:moveTo>
                  <a:lnTo>
                    <a:pt x="6931025" y="0"/>
                  </a:lnTo>
                  <a:lnTo>
                    <a:pt x="6931025" y="4283710"/>
                  </a:lnTo>
                  <a:lnTo>
                    <a:pt x="0" y="4283710"/>
                  </a:lnTo>
                  <a:lnTo>
                    <a:pt x="0" y="0"/>
                  </a:lnTo>
                  <a:close/>
                </a:path>
              </a:pathLst>
            </a:custGeom>
            <a:blipFill>
              <a:blip r:embed="rId5" cstate="email">
                <a:extLst>
                  <a:ext uri="{28A0092B-C50C-407E-A947-70E740481C1C}">
                    <a14:useLocalDpi xmlns:a14="http://schemas.microsoft.com/office/drawing/2010/main"/>
                  </a:ext>
                </a:extLst>
              </a:blip>
              <a:stretch>
                <a:fillRect l="-66" r="-67"/>
              </a:stretch>
            </a:blipFill>
          </p:spPr>
        </p:sp>
      </p:grpSp>
      <p:sp>
        <p:nvSpPr>
          <p:cNvPr id="17" name="TextBox 17"/>
          <p:cNvSpPr txBox="1"/>
          <p:nvPr/>
        </p:nvSpPr>
        <p:spPr>
          <a:xfrm>
            <a:off x="13670792" y="5931782"/>
            <a:ext cx="2051670" cy="455385"/>
          </a:xfrm>
          <a:prstGeom prst="rect">
            <a:avLst/>
          </a:prstGeom>
        </p:spPr>
        <p:txBody>
          <a:bodyPr lIns="0" tIns="0" rIns="0" bIns="0" rtlCol="0" anchor="t">
            <a:spAutoFit/>
          </a:bodyPr>
          <a:lstStyle/>
          <a:p>
            <a:pPr algn="ctr">
              <a:lnSpc>
                <a:spcPts val="3486"/>
              </a:lnSpc>
            </a:pPr>
            <a:r>
              <a:rPr lang="en-US" sz="2799" b="1">
                <a:solidFill>
                  <a:srgbClr val="000000"/>
                </a:solidFill>
                <a:latin typeface="Bitter Bold"/>
                <a:ea typeface="Bitter Bold"/>
                <a:cs typeface="Bitter Bold"/>
                <a:sym typeface="Bitter Bold"/>
              </a:rPr>
              <a:t>Urban Area</a:t>
            </a:r>
          </a:p>
        </p:txBody>
      </p:sp>
      <p:sp>
        <p:nvSpPr>
          <p:cNvPr id="18" name="TextBox 18"/>
          <p:cNvSpPr txBox="1"/>
          <p:nvPr/>
        </p:nvSpPr>
        <p:spPr>
          <a:xfrm>
            <a:off x="12097493" y="6510338"/>
            <a:ext cx="5198269" cy="1319212"/>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Ubon Ratchathani city blends modern urban development with</a:t>
            </a:r>
          </a:p>
          <a:p>
            <a:pPr algn="ctr">
              <a:lnSpc>
                <a:spcPts val="3562"/>
              </a:lnSpc>
            </a:pPr>
            <a:r>
              <a:rPr lang="en-US" sz="2187">
                <a:solidFill>
                  <a:srgbClr val="000000"/>
                </a:solidFill>
                <a:latin typeface="Bitter"/>
                <a:ea typeface="Bitter"/>
                <a:cs typeface="Bitter"/>
                <a:sym typeface="Bitter"/>
              </a:rPr>
              <a:t>traditional Thai culture.</a:t>
            </a:r>
          </a:p>
        </p:txBody>
      </p:sp>
      <p:sp>
        <p:nvSpPr>
          <p:cNvPr id="19" name="TextBox 19"/>
          <p:cNvSpPr txBox="1"/>
          <p:nvPr/>
        </p:nvSpPr>
        <p:spPr>
          <a:xfrm>
            <a:off x="992238" y="9049788"/>
            <a:ext cx="16303523" cy="429520"/>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Thailand NOW, CBT Thailand, Ubon Ratchathani Municipality</a:t>
            </a:r>
          </a:p>
        </p:txBody>
      </p:sp>
      <p:grpSp>
        <p:nvGrpSpPr>
          <p:cNvPr id="20" name="Group 20"/>
          <p:cNvGrpSpPr/>
          <p:nvPr/>
        </p:nvGrpSpPr>
        <p:grpSpPr>
          <a:xfrm>
            <a:off x="17036948" y="285750"/>
            <a:ext cx="965302" cy="752323"/>
            <a:chOff x="0" y="0"/>
            <a:chExt cx="1287069" cy="1003097"/>
          </a:xfrm>
        </p:grpSpPr>
        <p:sp>
          <p:nvSpPr>
            <p:cNvPr id="21" name="Freeform 2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sp>
          <p:nvSpPr>
            <p:cNvPr id="7" name="Freeform 7"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a:stretch>
            </a:blipFill>
          </p:spPr>
        </p:sp>
      </p:grpSp>
      <p:grpSp>
        <p:nvGrpSpPr>
          <p:cNvPr id="8" name="Group 8"/>
          <p:cNvGrpSpPr/>
          <p:nvPr/>
        </p:nvGrpSpPr>
        <p:grpSpPr>
          <a:xfrm>
            <a:off x="0" y="0"/>
            <a:ext cx="18288000" cy="10287000"/>
            <a:chOff x="0" y="0"/>
            <a:chExt cx="24384000" cy="13716000"/>
          </a:xfrm>
        </p:grpSpPr>
        <p:sp>
          <p:nvSpPr>
            <p:cNvPr id="9" name="Freeform 9"/>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72157"/>
              </a:srgbClr>
            </a:solidFill>
          </p:spPr>
        </p:sp>
      </p:grpSp>
      <p:sp>
        <p:nvSpPr>
          <p:cNvPr id="10" name="TextBox 10"/>
          <p:cNvSpPr txBox="1"/>
          <p:nvPr/>
        </p:nvSpPr>
        <p:spPr>
          <a:xfrm>
            <a:off x="992238" y="2115525"/>
            <a:ext cx="3469630"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Nong Khai</a:t>
            </a:r>
          </a:p>
        </p:txBody>
      </p:sp>
      <p:sp>
        <p:nvSpPr>
          <p:cNvPr id="11" name="TextBox 11"/>
          <p:cNvSpPr txBox="1"/>
          <p:nvPr/>
        </p:nvSpPr>
        <p:spPr>
          <a:xfrm>
            <a:off x="992238" y="3615122"/>
            <a:ext cx="6956079" cy="1970314"/>
          </a:xfrm>
          <a:prstGeom prst="rect">
            <a:avLst/>
          </a:prstGeom>
        </p:spPr>
        <p:txBody>
          <a:bodyPr lIns="0" tIns="0" rIns="0" bIns="0" rtlCol="0" anchor="t">
            <a:spAutoFit/>
          </a:bodyPr>
          <a:lstStyle/>
          <a:p>
            <a:pPr algn="l">
              <a:lnSpc>
                <a:spcPts val="3888"/>
              </a:lnSpc>
            </a:pPr>
            <a:r>
              <a:rPr lang="en-US" sz="2387">
                <a:solidFill>
                  <a:srgbClr val="000000"/>
                </a:solidFill>
                <a:latin typeface="Bitter"/>
                <a:ea typeface="Bitter"/>
                <a:cs typeface="Bitter"/>
                <a:sym typeface="Bitter"/>
              </a:rPr>
              <a:t>Nong Khai, a scenic province in northeastern Thailand, sits along the </a:t>
            </a:r>
            <a:r>
              <a:rPr lang="en-US" sz="2387" b="1">
                <a:solidFill>
                  <a:srgbClr val="000000"/>
                </a:solidFill>
                <a:latin typeface="Bitter Bold"/>
                <a:ea typeface="Bitter Bold"/>
                <a:cs typeface="Bitter Bold"/>
                <a:sym typeface="Bitter Bold"/>
              </a:rPr>
              <a:t>Mekong River</a:t>
            </a:r>
            <a:r>
              <a:rPr lang="en-US" sz="2387">
                <a:solidFill>
                  <a:srgbClr val="000000"/>
                </a:solidFill>
                <a:latin typeface="Bitter"/>
                <a:ea typeface="Bitter"/>
                <a:cs typeface="Bitter"/>
                <a:sym typeface="Bitter"/>
              </a:rPr>
              <a:t>, serving as a gateway to Laos via the </a:t>
            </a:r>
            <a:r>
              <a:rPr lang="en-US" sz="2387" b="1">
                <a:solidFill>
                  <a:srgbClr val="000000"/>
                </a:solidFill>
                <a:latin typeface="Bitter Bold"/>
                <a:ea typeface="Bitter Bold"/>
                <a:cs typeface="Bitter Bold"/>
                <a:sym typeface="Bitter Bold"/>
              </a:rPr>
              <a:t>Thai-Lao Friendship Bridge</a:t>
            </a:r>
            <a:r>
              <a:rPr lang="en-US" sz="2387">
                <a:solidFill>
                  <a:srgbClr val="000000"/>
                </a:solidFill>
                <a:latin typeface="Bitter"/>
                <a:ea typeface="Bitter"/>
                <a:cs typeface="Bitter"/>
                <a:sym typeface="Bitter"/>
              </a:rPr>
              <a:t>. </a:t>
            </a:r>
          </a:p>
        </p:txBody>
      </p:sp>
      <p:sp>
        <p:nvSpPr>
          <p:cNvPr id="12" name="TextBox 12"/>
          <p:cNvSpPr txBox="1"/>
          <p:nvPr/>
        </p:nvSpPr>
        <p:spPr>
          <a:xfrm>
            <a:off x="1028700" y="6175986"/>
            <a:ext cx="6956079" cy="1436914"/>
          </a:xfrm>
          <a:prstGeom prst="rect">
            <a:avLst/>
          </a:prstGeom>
        </p:spPr>
        <p:txBody>
          <a:bodyPr lIns="0" tIns="0" rIns="0" bIns="0" rtlCol="0" anchor="t">
            <a:spAutoFit/>
          </a:bodyPr>
          <a:lstStyle/>
          <a:p>
            <a:pPr algn="l">
              <a:lnSpc>
                <a:spcPts val="3888"/>
              </a:lnSpc>
            </a:pPr>
            <a:r>
              <a:rPr lang="en-US" sz="2387">
                <a:solidFill>
                  <a:srgbClr val="000000"/>
                </a:solidFill>
                <a:latin typeface="Bitter"/>
                <a:ea typeface="Bitter"/>
                <a:cs typeface="Bitter"/>
                <a:sym typeface="Bitter"/>
              </a:rPr>
              <a:t>With its blend of history and Mekong River charm, Nong Khai offers a fascinating glimpse into Thailand’s </a:t>
            </a:r>
            <a:r>
              <a:rPr lang="en-US" sz="2387" b="1">
                <a:solidFill>
                  <a:srgbClr val="000000"/>
                </a:solidFill>
                <a:latin typeface="Bitter Bold"/>
                <a:ea typeface="Bitter Bold"/>
                <a:cs typeface="Bitter Bold"/>
                <a:sym typeface="Bitter Bold"/>
              </a:rPr>
              <a:t>north Isan</a:t>
            </a:r>
            <a:r>
              <a:rPr lang="en-US" sz="2387">
                <a:solidFill>
                  <a:srgbClr val="000000"/>
                </a:solidFill>
                <a:latin typeface="Bitter"/>
                <a:ea typeface="Bitter"/>
                <a:cs typeface="Bitter"/>
                <a:sym typeface="Bitter"/>
              </a:rPr>
              <a:t> culture. </a:t>
            </a:r>
          </a:p>
        </p:txBody>
      </p:sp>
      <p:sp>
        <p:nvSpPr>
          <p:cNvPr id="13" name="TextBox 13"/>
          <p:cNvSpPr txBox="1"/>
          <p:nvPr/>
        </p:nvSpPr>
        <p:spPr>
          <a:xfrm>
            <a:off x="10451723" y="2412351"/>
            <a:ext cx="5245114" cy="472989"/>
          </a:xfrm>
          <a:prstGeom prst="rect">
            <a:avLst/>
          </a:prstGeom>
        </p:spPr>
        <p:txBody>
          <a:bodyPr lIns="0" tIns="0" rIns="0" bIns="0" rtlCol="0" anchor="t">
            <a:spAutoFit/>
          </a:bodyPr>
          <a:lstStyle/>
          <a:p>
            <a:pPr algn="l">
              <a:lnSpc>
                <a:spcPts val="3597"/>
              </a:lnSpc>
            </a:pPr>
            <a:r>
              <a:rPr lang="en-US" sz="2877" b="1">
                <a:solidFill>
                  <a:srgbClr val="253A7E"/>
                </a:solidFill>
                <a:latin typeface="Bitter Bold"/>
                <a:ea typeface="Bitter Bold"/>
                <a:cs typeface="Bitter Bold"/>
                <a:sym typeface="Bitter Bold"/>
              </a:rPr>
              <a:t>Where is Nong Khai province?</a:t>
            </a:r>
          </a:p>
        </p:txBody>
      </p:sp>
      <p:grpSp>
        <p:nvGrpSpPr>
          <p:cNvPr id="14" name="Group 14"/>
          <p:cNvGrpSpPr/>
          <p:nvPr/>
        </p:nvGrpSpPr>
        <p:grpSpPr>
          <a:xfrm>
            <a:off x="11582584" y="3192279"/>
            <a:ext cx="2983391" cy="5247915"/>
            <a:chOff x="0" y="0"/>
            <a:chExt cx="3801466" cy="6686944"/>
          </a:xfrm>
        </p:grpSpPr>
        <p:sp>
          <p:nvSpPr>
            <p:cNvPr id="15" name="Freeform 15" descr="preencoded.png"/>
            <p:cNvSpPr/>
            <p:nvPr/>
          </p:nvSpPr>
          <p:spPr>
            <a:xfrm>
              <a:off x="0" y="0"/>
              <a:ext cx="3801491" cy="6686931"/>
            </a:xfrm>
            <a:custGeom>
              <a:avLst/>
              <a:gdLst/>
              <a:ahLst/>
              <a:cxnLst/>
              <a:rect l="l" t="t" r="r" b="b"/>
              <a:pathLst>
                <a:path w="3801491" h="6686931">
                  <a:moveTo>
                    <a:pt x="182053" y="0"/>
                  </a:moveTo>
                  <a:lnTo>
                    <a:pt x="3619438" y="0"/>
                  </a:lnTo>
                  <a:cubicBezTo>
                    <a:pt x="3719983" y="0"/>
                    <a:pt x="3801491" y="81508"/>
                    <a:pt x="3801491" y="182053"/>
                  </a:cubicBezTo>
                  <a:lnTo>
                    <a:pt x="3801491" y="6504879"/>
                  </a:lnTo>
                  <a:cubicBezTo>
                    <a:pt x="3801491" y="6553162"/>
                    <a:pt x="3782310" y="6599468"/>
                    <a:pt x="3748169" y="6633609"/>
                  </a:cubicBezTo>
                  <a:cubicBezTo>
                    <a:pt x="3714027" y="6667751"/>
                    <a:pt x="3667721" y="6686931"/>
                    <a:pt x="3619438" y="6686931"/>
                  </a:cubicBezTo>
                  <a:lnTo>
                    <a:pt x="182053" y="6686931"/>
                  </a:lnTo>
                  <a:cubicBezTo>
                    <a:pt x="81508" y="6686931"/>
                    <a:pt x="0" y="6605424"/>
                    <a:pt x="0" y="6504879"/>
                  </a:cubicBezTo>
                  <a:lnTo>
                    <a:pt x="0" y="182053"/>
                  </a:lnTo>
                  <a:cubicBezTo>
                    <a:pt x="0" y="81508"/>
                    <a:pt x="81508" y="0"/>
                    <a:pt x="182053" y="0"/>
                  </a:cubicBezTo>
                  <a:close/>
                </a:path>
              </a:pathLst>
            </a:custGeom>
            <a:blipFill>
              <a:blip r:embed="rId4" cstate="email">
                <a:extLst>
                  <a:ext uri="{28A0092B-C50C-407E-A947-70E740481C1C}">
                    <a14:useLocalDpi xmlns:a14="http://schemas.microsoft.com/office/drawing/2010/main"/>
                  </a:ext>
                </a:extLst>
              </a:blip>
              <a:stretch>
                <a:fillRect t="-99" b="-99"/>
              </a:stretch>
            </a:blipFill>
          </p:spPr>
        </p:sp>
      </p:grpSp>
      <p:sp>
        <p:nvSpPr>
          <p:cNvPr id="16" name="TextBox 16"/>
          <p:cNvSpPr txBox="1"/>
          <p:nvPr/>
        </p:nvSpPr>
        <p:spPr>
          <a:xfrm>
            <a:off x="992238" y="8900217"/>
            <a:ext cx="16303523" cy="429520"/>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Paikanmayang, NordNordWest</a:t>
            </a:r>
          </a:p>
        </p:txBody>
      </p:sp>
      <p:grpSp>
        <p:nvGrpSpPr>
          <p:cNvPr id="17" name="Group 17"/>
          <p:cNvGrpSpPr/>
          <p:nvPr/>
        </p:nvGrpSpPr>
        <p:grpSpPr>
          <a:xfrm>
            <a:off x="17036948" y="285750"/>
            <a:ext cx="965302" cy="752323"/>
            <a:chOff x="0" y="0"/>
            <a:chExt cx="1287069" cy="1003097"/>
          </a:xfrm>
        </p:grpSpPr>
        <p:sp>
          <p:nvSpPr>
            <p:cNvPr id="18" name="Freeform 1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72445" y="735511"/>
            <a:ext cx="8174757" cy="865195"/>
          </a:xfrm>
          <a:prstGeom prst="rect">
            <a:avLst/>
          </a:prstGeom>
        </p:spPr>
        <p:txBody>
          <a:bodyPr lIns="0" tIns="0" rIns="0" bIns="0" rtlCol="0" anchor="t">
            <a:spAutoFit/>
          </a:bodyPr>
          <a:lstStyle/>
          <a:p>
            <a:pPr algn="l">
              <a:lnSpc>
                <a:spcPts val="6514"/>
              </a:lnSpc>
            </a:pPr>
            <a:r>
              <a:rPr lang="en-US" sz="5199" b="1">
                <a:solidFill>
                  <a:srgbClr val="253A7E"/>
                </a:solidFill>
                <a:latin typeface="Bitter Bold"/>
                <a:ea typeface="Bitter Bold"/>
                <a:cs typeface="Bitter Bold"/>
                <a:sym typeface="Bitter Bold"/>
              </a:rPr>
              <a:t>Landmarks in Nong Khai</a:t>
            </a:r>
          </a:p>
        </p:txBody>
      </p:sp>
      <p:grpSp>
        <p:nvGrpSpPr>
          <p:cNvPr id="7" name="Group 7"/>
          <p:cNvGrpSpPr/>
          <p:nvPr/>
        </p:nvGrpSpPr>
        <p:grpSpPr>
          <a:xfrm>
            <a:off x="972445" y="2188216"/>
            <a:ext cx="7997876" cy="4943027"/>
            <a:chOff x="0" y="0"/>
            <a:chExt cx="10663834" cy="6590703"/>
          </a:xfrm>
        </p:grpSpPr>
        <p:sp>
          <p:nvSpPr>
            <p:cNvPr id="8" name="Freeform 8" descr="preencoded.png"/>
            <p:cNvSpPr/>
            <p:nvPr/>
          </p:nvSpPr>
          <p:spPr>
            <a:xfrm>
              <a:off x="0" y="0"/>
              <a:ext cx="10663809" cy="6590665"/>
            </a:xfrm>
            <a:custGeom>
              <a:avLst/>
              <a:gdLst/>
              <a:ahLst/>
              <a:cxnLst/>
              <a:rect l="l" t="t" r="r" b="b"/>
              <a:pathLst>
                <a:path w="10663809" h="6590665">
                  <a:moveTo>
                    <a:pt x="0" y="0"/>
                  </a:moveTo>
                  <a:lnTo>
                    <a:pt x="10663809" y="0"/>
                  </a:lnTo>
                  <a:lnTo>
                    <a:pt x="10663809" y="6590665"/>
                  </a:lnTo>
                  <a:lnTo>
                    <a:pt x="0" y="6590665"/>
                  </a:lnTo>
                  <a:lnTo>
                    <a:pt x="0" y="0"/>
                  </a:lnTo>
                  <a:close/>
                </a:path>
              </a:pathLst>
            </a:custGeom>
            <a:blipFill>
              <a:blip r:embed="rId3" cstate="email">
                <a:extLst>
                  <a:ext uri="{28A0092B-C50C-407E-A947-70E740481C1C}">
                    <a14:useLocalDpi xmlns:a14="http://schemas.microsoft.com/office/drawing/2010/main"/>
                  </a:ext>
                </a:extLst>
              </a:blip>
              <a:stretch>
                <a:fillRect l="-15" r="-15"/>
              </a:stretch>
            </a:blipFill>
          </p:spPr>
        </p:sp>
      </p:grpSp>
      <p:sp>
        <p:nvSpPr>
          <p:cNvPr id="9" name="TextBox 9"/>
          <p:cNvSpPr txBox="1"/>
          <p:nvPr/>
        </p:nvSpPr>
        <p:spPr>
          <a:xfrm>
            <a:off x="3768108" y="7459418"/>
            <a:ext cx="2406551" cy="461165"/>
          </a:xfrm>
          <a:prstGeom prst="rect">
            <a:avLst/>
          </a:prstGeom>
        </p:spPr>
        <p:txBody>
          <a:bodyPr lIns="0" tIns="0" rIns="0" bIns="0" rtlCol="0" anchor="t">
            <a:spAutoFit/>
          </a:bodyPr>
          <a:lstStyle/>
          <a:p>
            <a:pPr algn="ctr">
              <a:lnSpc>
                <a:spcPts val="3516"/>
              </a:lnSpc>
            </a:pPr>
            <a:r>
              <a:rPr lang="en-US" sz="2799" b="1">
                <a:solidFill>
                  <a:srgbClr val="000000"/>
                </a:solidFill>
                <a:latin typeface="Bitter Bold"/>
                <a:ea typeface="Bitter Bold"/>
                <a:cs typeface="Bitter Bold"/>
                <a:sym typeface="Bitter Bold"/>
              </a:rPr>
              <a:t>Sala Kaew Ku</a:t>
            </a:r>
          </a:p>
        </p:txBody>
      </p:sp>
      <p:sp>
        <p:nvSpPr>
          <p:cNvPr id="10" name="TextBox 10"/>
          <p:cNvSpPr txBox="1"/>
          <p:nvPr/>
        </p:nvSpPr>
        <p:spPr>
          <a:xfrm>
            <a:off x="972445" y="7984036"/>
            <a:ext cx="7997876" cy="860425"/>
          </a:xfrm>
          <a:prstGeom prst="rect">
            <a:avLst/>
          </a:prstGeom>
        </p:spPr>
        <p:txBody>
          <a:bodyPr lIns="0" tIns="0" rIns="0" bIns="0" rtlCol="0" anchor="t">
            <a:spAutoFit/>
          </a:bodyPr>
          <a:lstStyle/>
          <a:p>
            <a:pPr algn="ctr">
              <a:lnSpc>
                <a:spcPts val="3500"/>
              </a:lnSpc>
            </a:pPr>
            <a:r>
              <a:rPr lang="en-US" sz="2187">
                <a:solidFill>
                  <a:srgbClr val="000000"/>
                </a:solidFill>
                <a:latin typeface="Bitter"/>
                <a:ea typeface="Bitter"/>
                <a:cs typeface="Bitter"/>
                <a:sym typeface="Bitter"/>
              </a:rPr>
              <a:t>A unique sculpture park featuring large concrete</a:t>
            </a:r>
          </a:p>
          <a:p>
            <a:pPr algn="ctr">
              <a:lnSpc>
                <a:spcPts val="3500"/>
              </a:lnSpc>
            </a:pPr>
            <a:r>
              <a:rPr lang="en-US" sz="2187">
                <a:solidFill>
                  <a:srgbClr val="000000"/>
                </a:solidFill>
                <a:latin typeface="Bitter"/>
                <a:ea typeface="Bitter"/>
                <a:cs typeface="Bitter"/>
                <a:sym typeface="Bitter"/>
              </a:rPr>
              <a:t>statues inspired by Buddhism and Hinduism</a:t>
            </a:r>
          </a:p>
        </p:txBody>
      </p:sp>
      <p:grpSp>
        <p:nvGrpSpPr>
          <p:cNvPr id="11" name="Group 11"/>
          <p:cNvGrpSpPr/>
          <p:nvPr/>
        </p:nvGrpSpPr>
        <p:grpSpPr>
          <a:xfrm>
            <a:off x="9317536" y="2188216"/>
            <a:ext cx="7998028" cy="4943027"/>
            <a:chOff x="0" y="0"/>
            <a:chExt cx="10664038" cy="6590703"/>
          </a:xfrm>
        </p:grpSpPr>
        <p:sp>
          <p:nvSpPr>
            <p:cNvPr id="12" name="Freeform 12" descr="preencoded.png"/>
            <p:cNvSpPr/>
            <p:nvPr/>
          </p:nvSpPr>
          <p:spPr>
            <a:xfrm>
              <a:off x="0" y="0"/>
              <a:ext cx="10664063" cy="6590665"/>
            </a:xfrm>
            <a:custGeom>
              <a:avLst/>
              <a:gdLst/>
              <a:ahLst/>
              <a:cxnLst/>
              <a:rect l="l" t="t" r="r" b="b"/>
              <a:pathLst>
                <a:path w="10664063" h="6590665">
                  <a:moveTo>
                    <a:pt x="0" y="0"/>
                  </a:moveTo>
                  <a:lnTo>
                    <a:pt x="10664063" y="0"/>
                  </a:lnTo>
                  <a:lnTo>
                    <a:pt x="10664063" y="6590665"/>
                  </a:lnTo>
                  <a:lnTo>
                    <a:pt x="0" y="6590665"/>
                  </a:lnTo>
                  <a:lnTo>
                    <a:pt x="0" y="0"/>
                  </a:lnTo>
                  <a:close/>
                </a:path>
              </a:pathLst>
            </a:custGeom>
            <a:blipFill>
              <a:blip r:embed="rId4" cstate="email">
                <a:extLst>
                  <a:ext uri="{28A0092B-C50C-407E-A947-70E740481C1C}">
                    <a14:useLocalDpi xmlns:a14="http://schemas.microsoft.com/office/drawing/2010/main"/>
                  </a:ext>
                </a:extLst>
              </a:blip>
              <a:stretch>
                <a:fillRect l="-14" r="-13"/>
              </a:stretch>
            </a:blipFill>
          </p:spPr>
        </p:sp>
      </p:grpSp>
      <p:sp>
        <p:nvSpPr>
          <p:cNvPr id="13" name="TextBox 13"/>
          <p:cNvSpPr txBox="1"/>
          <p:nvPr/>
        </p:nvSpPr>
        <p:spPr>
          <a:xfrm>
            <a:off x="10909516" y="7459418"/>
            <a:ext cx="4814069" cy="461165"/>
          </a:xfrm>
          <a:prstGeom prst="rect">
            <a:avLst/>
          </a:prstGeom>
        </p:spPr>
        <p:txBody>
          <a:bodyPr lIns="0" tIns="0" rIns="0" bIns="0" rtlCol="0" anchor="t">
            <a:spAutoFit/>
          </a:bodyPr>
          <a:lstStyle/>
          <a:p>
            <a:pPr algn="ctr">
              <a:lnSpc>
                <a:spcPts val="3516"/>
              </a:lnSpc>
            </a:pPr>
            <a:r>
              <a:rPr lang="en-US" sz="2799" b="1">
                <a:solidFill>
                  <a:srgbClr val="000000"/>
                </a:solidFill>
                <a:latin typeface="Bitter Bold"/>
                <a:ea typeface="Bitter Bold"/>
                <a:cs typeface="Bitter Bold"/>
                <a:sym typeface="Bitter Bold"/>
              </a:rPr>
              <a:t>Thai-Lao Friendship Bridge</a:t>
            </a:r>
          </a:p>
        </p:txBody>
      </p:sp>
      <p:sp>
        <p:nvSpPr>
          <p:cNvPr id="14" name="TextBox 14"/>
          <p:cNvSpPr txBox="1"/>
          <p:nvPr/>
        </p:nvSpPr>
        <p:spPr>
          <a:xfrm>
            <a:off x="9317536" y="7984036"/>
            <a:ext cx="7998028" cy="860425"/>
          </a:xfrm>
          <a:prstGeom prst="rect">
            <a:avLst/>
          </a:prstGeom>
        </p:spPr>
        <p:txBody>
          <a:bodyPr lIns="0" tIns="0" rIns="0" bIns="0" rtlCol="0" anchor="t">
            <a:spAutoFit/>
          </a:bodyPr>
          <a:lstStyle/>
          <a:p>
            <a:pPr algn="ctr">
              <a:lnSpc>
                <a:spcPts val="3500"/>
              </a:lnSpc>
            </a:pPr>
            <a:r>
              <a:rPr lang="en-US" sz="2187">
                <a:solidFill>
                  <a:srgbClr val="000000"/>
                </a:solidFill>
                <a:latin typeface="Bitter"/>
                <a:ea typeface="Bitter"/>
                <a:cs typeface="Bitter"/>
                <a:sym typeface="Bitter"/>
              </a:rPr>
              <a:t>An important landmark connecting Thailand</a:t>
            </a:r>
          </a:p>
          <a:p>
            <a:pPr algn="ctr">
              <a:lnSpc>
                <a:spcPts val="3500"/>
              </a:lnSpc>
            </a:pPr>
            <a:r>
              <a:rPr lang="en-US" sz="2187">
                <a:solidFill>
                  <a:srgbClr val="000000"/>
                </a:solidFill>
                <a:latin typeface="Bitter"/>
                <a:ea typeface="Bitter"/>
                <a:cs typeface="Bitter"/>
                <a:sym typeface="Bitter"/>
              </a:rPr>
              <a:t>and Laos across the Mekong River</a:t>
            </a:r>
          </a:p>
        </p:txBody>
      </p:sp>
      <p:sp>
        <p:nvSpPr>
          <p:cNvPr id="15" name="TextBox 15"/>
          <p:cNvSpPr txBox="1"/>
          <p:nvPr/>
        </p:nvSpPr>
        <p:spPr>
          <a:xfrm>
            <a:off x="972445" y="9223772"/>
            <a:ext cx="16343109" cy="412852"/>
          </a:xfrm>
          <a:prstGeom prst="rect">
            <a:avLst/>
          </a:prstGeom>
        </p:spPr>
        <p:txBody>
          <a:bodyPr lIns="0" tIns="0" rIns="0" bIns="0" rtlCol="0" anchor="t">
            <a:spAutoFit/>
          </a:bodyPr>
          <a:lstStyle/>
          <a:p>
            <a:pPr algn="l">
              <a:lnSpc>
                <a:spcPts val="2749"/>
              </a:lnSpc>
            </a:pPr>
            <a:r>
              <a:rPr lang="en-US" sz="1749">
                <a:solidFill>
                  <a:srgbClr val="000000"/>
                </a:solidFill>
                <a:latin typeface="Bitter"/>
                <a:ea typeface="Bitter"/>
                <a:cs typeface="Bitter"/>
                <a:sym typeface="Bitter"/>
              </a:rPr>
              <a:t>Photo credit: Diwerent, Jim Holmes/AusAID</a:t>
            </a:r>
          </a:p>
        </p:txBody>
      </p:sp>
      <p:grpSp>
        <p:nvGrpSpPr>
          <p:cNvPr id="16" name="Group 16"/>
          <p:cNvGrpSpPr/>
          <p:nvPr/>
        </p:nvGrpSpPr>
        <p:grpSpPr>
          <a:xfrm>
            <a:off x="17036948" y="285750"/>
            <a:ext cx="965302" cy="752323"/>
            <a:chOff x="0" y="0"/>
            <a:chExt cx="1287069" cy="1003097"/>
          </a:xfrm>
        </p:grpSpPr>
        <p:sp>
          <p:nvSpPr>
            <p:cNvPr id="17" name="Freeform 1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7543800" cy="10288791"/>
            <a:chOff x="0" y="0"/>
            <a:chExt cx="10058400" cy="13718388"/>
          </a:xfrm>
        </p:grpSpPr>
        <p:sp>
          <p:nvSpPr>
            <p:cNvPr id="7" name="Freeform 7" descr="preencoded.png"/>
            <p:cNvSpPr/>
            <p:nvPr/>
          </p:nvSpPr>
          <p:spPr>
            <a:xfrm>
              <a:off x="0" y="0"/>
              <a:ext cx="10058400" cy="13718412"/>
            </a:xfrm>
            <a:custGeom>
              <a:avLst/>
              <a:gdLst/>
              <a:ahLst/>
              <a:cxnLst/>
              <a:rect l="l" t="t" r="r" b="b"/>
              <a:pathLst>
                <a:path w="10058400" h="13718412">
                  <a:moveTo>
                    <a:pt x="0" y="0"/>
                  </a:moveTo>
                  <a:lnTo>
                    <a:pt x="10058400" y="0"/>
                  </a:lnTo>
                  <a:lnTo>
                    <a:pt x="10058400" y="13718412"/>
                  </a:lnTo>
                  <a:lnTo>
                    <a:pt x="0" y="13718412"/>
                  </a:lnTo>
                  <a:lnTo>
                    <a:pt x="0" y="0"/>
                  </a:lnTo>
                  <a:close/>
                </a:path>
              </a:pathLst>
            </a:custGeom>
            <a:blipFill>
              <a:blip r:embed="rId3" cstate="email">
                <a:extLst>
                  <a:ext uri="{28A0092B-C50C-407E-A947-70E740481C1C}">
                    <a14:useLocalDpi xmlns:a14="http://schemas.microsoft.com/office/drawing/2010/main"/>
                  </a:ext>
                </a:extLst>
              </a:blip>
              <a:stretch>
                <a:fillRect l="-8" r="-8"/>
              </a:stretch>
            </a:blipFill>
          </p:spPr>
        </p:sp>
      </p:grpSp>
      <p:sp>
        <p:nvSpPr>
          <p:cNvPr id="8" name="TextBox 8"/>
          <p:cNvSpPr txBox="1"/>
          <p:nvPr/>
        </p:nvSpPr>
        <p:spPr>
          <a:xfrm>
            <a:off x="7815710" y="1611459"/>
            <a:ext cx="2364804" cy="861407"/>
          </a:xfrm>
          <a:prstGeom prst="rect">
            <a:avLst/>
          </a:prstGeom>
        </p:spPr>
        <p:txBody>
          <a:bodyPr lIns="0" tIns="0" rIns="0" bIns="0" rtlCol="0" anchor="t">
            <a:spAutoFit/>
          </a:bodyPr>
          <a:lstStyle/>
          <a:p>
            <a:pPr algn="l">
              <a:lnSpc>
                <a:spcPts val="6469"/>
              </a:lnSpc>
            </a:pPr>
            <a:r>
              <a:rPr lang="en-US" sz="5199" b="1">
                <a:solidFill>
                  <a:srgbClr val="253A7E"/>
                </a:solidFill>
                <a:latin typeface="Bitter Bold"/>
                <a:ea typeface="Bitter Bold"/>
                <a:cs typeface="Bitter Bold"/>
                <a:sym typeface="Bitter Bold"/>
              </a:rPr>
              <a:t>Phuket</a:t>
            </a:r>
          </a:p>
        </p:txBody>
      </p:sp>
      <p:sp>
        <p:nvSpPr>
          <p:cNvPr id="9" name="TextBox 9"/>
          <p:cNvSpPr txBox="1"/>
          <p:nvPr/>
        </p:nvSpPr>
        <p:spPr>
          <a:xfrm>
            <a:off x="7815710" y="3047058"/>
            <a:ext cx="4346972" cy="4471988"/>
          </a:xfrm>
          <a:prstGeom prst="rect">
            <a:avLst/>
          </a:prstGeom>
        </p:spPr>
        <p:txBody>
          <a:bodyPr lIns="0" tIns="0" rIns="0" bIns="0" rtlCol="0" anchor="t">
            <a:spAutoFit/>
          </a:bodyPr>
          <a:lstStyle/>
          <a:p>
            <a:pPr algn="l">
              <a:lnSpc>
                <a:spcPts val="4250"/>
              </a:lnSpc>
            </a:pPr>
            <a:r>
              <a:rPr lang="en-US" sz="2687">
                <a:solidFill>
                  <a:srgbClr val="000000"/>
                </a:solidFill>
                <a:latin typeface="Bitter"/>
                <a:ea typeface="Bitter"/>
                <a:cs typeface="Bitter"/>
                <a:sym typeface="Bitter"/>
              </a:rPr>
              <a:t>Thailand’s largest island, Phuket is a world-renowned tourist destination. Surrounded by the Andaman Sea, it offers crystal-clear waters, numerous luxury resorts, and famous spots.</a:t>
            </a:r>
          </a:p>
        </p:txBody>
      </p:sp>
      <p:sp>
        <p:nvSpPr>
          <p:cNvPr id="10" name="TextBox 10"/>
          <p:cNvSpPr txBox="1"/>
          <p:nvPr/>
        </p:nvSpPr>
        <p:spPr>
          <a:xfrm>
            <a:off x="12839852" y="2272608"/>
            <a:ext cx="4499820" cy="1073150"/>
          </a:xfrm>
          <a:prstGeom prst="rect">
            <a:avLst/>
          </a:prstGeom>
        </p:spPr>
        <p:txBody>
          <a:bodyPr lIns="0" tIns="0" rIns="0" bIns="0" rtlCol="0" anchor="t">
            <a:spAutoFit/>
          </a:bodyPr>
          <a:lstStyle/>
          <a:p>
            <a:pPr algn="ctr">
              <a:lnSpc>
                <a:spcPts val="3999"/>
              </a:lnSpc>
            </a:pPr>
            <a:r>
              <a:rPr lang="en-US" sz="3187" b="1">
                <a:solidFill>
                  <a:srgbClr val="253A7E"/>
                </a:solidFill>
                <a:latin typeface="Bitter Bold"/>
                <a:ea typeface="Bitter Bold"/>
                <a:cs typeface="Bitter Bold"/>
                <a:sym typeface="Bitter Bold"/>
              </a:rPr>
              <a:t>Where is Phuket province?</a:t>
            </a:r>
          </a:p>
        </p:txBody>
      </p:sp>
      <p:grpSp>
        <p:nvGrpSpPr>
          <p:cNvPr id="11" name="Group 11"/>
          <p:cNvGrpSpPr/>
          <p:nvPr/>
        </p:nvGrpSpPr>
        <p:grpSpPr>
          <a:xfrm>
            <a:off x="13683558" y="3625453"/>
            <a:ext cx="2812409" cy="4945113"/>
            <a:chOff x="0" y="0"/>
            <a:chExt cx="3749878" cy="6593484"/>
          </a:xfrm>
        </p:grpSpPr>
        <p:sp>
          <p:nvSpPr>
            <p:cNvPr id="12" name="Freeform 12" descr="preencoded.png"/>
            <p:cNvSpPr/>
            <p:nvPr/>
          </p:nvSpPr>
          <p:spPr>
            <a:xfrm>
              <a:off x="0" y="0"/>
              <a:ext cx="3749929" cy="6593459"/>
            </a:xfrm>
            <a:custGeom>
              <a:avLst/>
              <a:gdLst/>
              <a:ahLst/>
              <a:cxnLst/>
              <a:rect l="l" t="t" r="r" b="b"/>
              <a:pathLst>
                <a:path w="3749929" h="6593459">
                  <a:moveTo>
                    <a:pt x="190500" y="0"/>
                  </a:moveTo>
                  <a:lnTo>
                    <a:pt x="3559429" y="0"/>
                  </a:lnTo>
                  <a:cubicBezTo>
                    <a:pt x="3664639" y="0"/>
                    <a:pt x="3749929" y="85290"/>
                    <a:pt x="3749929" y="190500"/>
                  </a:cubicBezTo>
                  <a:lnTo>
                    <a:pt x="3749929" y="6402959"/>
                  </a:lnTo>
                  <a:cubicBezTo>
                    <a:pt x="3749929" y="6453482"/>
                    <a:pt x="3729858" y="6501937"/>
                    <a:pt x="3694133" y="6537663"/>
                  </a:cubicBezTo>
                  <a:cubicBezTo>
                    <a:pt x="3658407" y="6573389"/>
                    <a:pt x="3609953" y="6593459"/>
                    <a:pt x="3559429" y="6593459"/>
                  </a:cubicBezTo>
                  <a:lnTo>
                    <a:pt x="190500" y="6593459"/>
                  </a:lnTo>
                  <a:cubicBezTo>
                    <a:pt x="139976" y="6593459"/>
                    <a:pt x="91522" y="6573389"/>
                    <a:pt x="55796" y="6537663"/>
                  </a:cubicBezTo>
                  <a:cubicBezTo>
                    <a:pt x="20070" y="6501937"/>
                    <a:pt x="0" y="6453482"/>
                    <a:pt x="0" y="6402959"/>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r="1"/>
              </a:stretch>
            </a:blipFill>
          </p:spPr>
        </p:sp>
      </p:grpSp>
      <p:sp>
        <p:nvSpPr>
          <p:cNvPr id="13" name="TextBox 13"/>
          <p:cNvSpPr txBox="1"/>
          <p:nvPr/>
        </p:nvSpPr>
        <p:spPr>
          <a:xfrm>
            <a:off x="7815710" y="9119445"/>
            <a:ext cx="9514580" cy="416871"/>
          </a:xfrm>
          <a:prstGeom prst="rect">
            <a:avLst/>
          </a:prstGeom>
        </p:spPr>
        <p:txBody>
          <a:bodyPr lIns="0" tIns="0" rIns="0" bIns="0" rtlCol="0" anchor="t">
            <a:spAutoFit/>
          </a:bodyPr>
          <a:lstStyle/>
          <a:p>
            <a:pPr algn="l">
              <a:lnSpc>
                <a:spcPts val="2750"/>
              </a:lnSpc>
            </a:pPr>
            <a:r>
              <a:rPr lang="en-US" sz="1687">
                <a:solidFill>
                  <a:srgbClr val="000000"/>
                </a:solidFill>
                <a:latin typeface="Bitter"/>
                <a:ea typeface="Bitter"/>
                <a:cs typeface="Bitter"/>
                <a:sym typeface="Bitter"/>
              </a:rPr>
              <a:t>Photo credit: JFTB Real Estate Phuket, NordNordWest</a:t>
            </a:r>
          </a:p>
        </p:txBody>
      </p:sp>
      <p:grpSp>
        <p:nvGrpSpPr>
          <p:cNvPr id="14" name="Group 14"/>
          <p:cNvGrpSpPr/>
          <p:nvPr/>
        </p:nvGrpSpPr>
        <p:grpSpPr>
          <a:xfrm>
            <a:off x="17036948" y="285750"/>
            <a:ext cx="965302" cy="752323"/>
            <a:chOff x="0" y="0"/>
            <a:chExt cx="1287069" cy="1003097"/>
          </a:xfrm>
        </p:grpSpPr>
        <p:sp>
          <p:nvSpPr>
            <p:cNvPr id="15" name="Freeform 1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803824"/>
            <a:ext cx="7069931"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Landmarks in Phuket</a:t>
            </a:r>
          </a:p>
        </p:txBody>
      </p:sp>
      <p:grpSp>
        <p:nvGrpSpPr>
          <p:cNvPr id="7" name="Group 7"/>
          <p:cNvGrpSpPr/>
          <p:nvPr/>
        </p:nvGrpSpPr>
        <p:grpSpPr>
          <a:xfrm>
            <a:off x="992238" y="2452983"/>
            <a:ext cx="5233677" cy="3089773"/>
            <a:chOff x="0" y="0"/>
            <a:chExt cx="6319541" cy="3730828"/>
          </a:xfrm>
        </p:grpSpPr>
        <p:sp>
          <p:nvSpPr>
            <p:cNvPr id="8" name="Freeform 8" descr="preencoded.png"/>
            <p:cNvSpPr/>
            <p:nvPr/>
          </p:nvSpPr>
          <p:spPr>
            <a:xfrm>
              <a:off x="0" y="0"/>
              <a:ext cx="6319541" cy="3730879"/>
            </a:xfrm>
            <a:custGeom>
              <a:avLst/>
              <a:gdLst/>
              <a:ahLst/>
              <a:cxnLst/>
              <a:rect l="l" t="t" r="r" b="b"/>
              <a:pathLst>
                <a:path w="6319541" h="3730879">
                  <a:moveTo>
                    <a:pt x="181064" y="0"/>
                  </a:moveTo>
                  <a:lnTo>
                    <a:pt x="6138478" y="0"/>
                  </a:lnTo>
                  <a:cubicBezTo>
                    <a:pt x="6186499" y="0"/>
                    <a:pt x="6232553" y="19076"/>
                    <a:pt x="6266509" y="53032"/>
                  </a:cubicBezTo>
                  <a:cubicBezTo>
                    <a:pt x="6300465" y="86988"/>
                    <a:pt x="6319541" y="133043"/>
                    <a:pt x="6319541" y="181064"/>
                  </a:cubicBezTo>
                  <a:lnTo>
                    <a:pt x="6319541" y="3549815"/>
                  </a:lnTo>
                  <a:cubicBezTo>
                    <a:pt x="6319541" y="3597836"/>
                    <a:pt x="6300465" y="3643890"/>
                    <a:pt x="6266509" y="3677846"/>
                  </a:cubicBezTo>
                  <a:cubicBezTo>
                    <a:pt x="6232553" y="3711803"/>
                    <a:pt x="6186499" y="3730879"/>
                    <a:pt x="6138478" y="3730879"/>
                  </a:cubicBezTo>
                  <a:lnTo>
                    <a:pt x="181064" y="3730879"/>
                  </a:lnTo>
                  <a:cubicBezTo>
                    <a:pt x="133043" y="3730879"/>
                    <a:pt x="86988" y="3711803"/>
                    <a:pt x="53032" y="3677846"/>
                  </a:cubicBezTo>
                  <a:cubicBezTo>
                    <a:pt x="19076" y="3643890"/>
                    <a:pt x="0" y="3597836"/>
                    <a:pt x="0" y="3549815"/>
                  </a:cubicBezTo>
                  <a:lnTo>
                    <a:pt x="0" y="181064"/>
                  </a:lnTo>
                  <a:cubicBezTo>
                    <a:pt x="0" y="133043"/>
                    <a:pt x="19076" y="86988"/>
                    <a:pt x="53032" y="53032"/>
                  </a:cubicBezTo>
                  <a:cubicBezTo>
                    <a:pt x="86988" y="19076"/>
                    <a:pt x="133043" y="0"/>
                    <a:pt x="181064" y="0"/>
                  </a:cubicBezTo>
                  <a:close/>
                </a:path>
              </a:pathLst>
            </a:custGeom>
            <a:blipFill>
              <a:blip r:embed="rId3" cstate="email">
                <a:extLst>
                  <a:ext uri="{28A0092B-C50C-407E-A947-70E740481C1C}">
                    <a14:useLocalDpi xmlns:a14="http://schemas.microsoft.com/office/drawing/2010/main"/>
                  </a:ext>
                </a:extLst>
              </a:blip>
              <a:stretch>
                <a:fillRect l="-2411" t="-1" r="-2411"/>
              </a:stretch>
            </a:blipFill>
          </p:spPr>
        </p:sp>
      </p:grpSp>
      <p:sp>
        <p:nvSpPr>
          <p:cNvPr id="9" name="TextBox 9"/>
          <p:cNvSpPr txBox="1"/>
          <p:nvPr/>
        </p:nvSpPr>
        <p:spPr>
          <a:xfrm>
            <a:off x="2813113" y="5768802"/>
            <a:ext cx="1332681" cy="426402"/>
          </a:xfrm>
          <a:prstGeom prst="rect">
            <a:avLst/>
          </a:prstGeom>
        </p:spPr>
        <p:txBody>
          <a:bodyPr lIns="0" tIns="0" rIns="0" bIns="0" rtlCol="0" anchor="t">
            <a:spAutoFit/>
          </a:bodyPr>
          <a:lstStyle/>
          <a:p>
            <a:pPr algn="ctr">
              <a:lnSpc>
                <a:spcPts val="3250"/>
              </a:lnSpc>
            </a:pPr>
            <a:r>
              <a:rPr lang="en-US" sz="2600" b="1">
                <a:solidFill>
                  <a:srgbClr val="000000"/>
                </a:solidFill>
                <a:latin typeface="Bitter Bold"/>
                <a:ea typeface="Bitter Bold"/>
                <a:cs typeface="Bitter Bold"/>
                <a:sym typeface="Bitter Bold"/>
              </a:rPr>
              <a:t>Beaches</a:t>
            </a:r>
          </a:p>
        </p:txBody>
      </p:sp>
      <p:sp>
        <p:nvSpPr>
          <p:cNvPr id="10" name="TextBox 10"/>
          <p:cNvSpPr txBox="1"/>
          <p:nvPr/>
        </p:nvSpPr>
        <p:spPr>
          <a:xfrm>
            <a:off x="992238" y="6267898"/>
            <a:ext cx="4974431" cy="1318532"/>
          </a:xfrm>
          <a:prstGeom prst="rect">
            <a:avLst/>
          </a:prstGeom>
        </p:spPr>
        <p:txBody>
          <a:bodyPr lIns="0" tIns="0" rIns="0" bIns="0" rtlCol="0" anchor="t">
            <a:spAutoFit/>
          </a:bodyPr>
          <a:lstStyle/>
          <a:p>
            <a:pPr algn="ctr">
              <a:lnSpc>
                <a:spcPts val="3582"/>
              </a:lnSpc>
            </a:pPr>
            <a:r>
              <a:rPr lang="en-US" sz="2199">
                <a:solidFill>
                  <a:srgbClr val="000000"/>
                </a:solidFill>
                <a:latin typeface="Bitter"/>
                <a:ea typeface="Bitter"/>
                <a:cs typeface="Bitter"/>
                <a:sym typeface="Bitter"/>
              </a:rPr>
              <a:t>Beaches such as Patong Beach and Karon Beach are famous for pristine white sand and clear waters.</a:t>
            </a:r>
          </a:p>
        </p:txBody>
      </p:sp>
      <p:grpSp>
        <p:nvGrpSpPr>
          <p:cNvPr id="11" name="Group 11"/>
          <p:cNvGrpSpPr/>
          <p:nvPr/>
        </p:nvGrpSpPr>
        <p:grpSpPr>
          <a:xfrm>
            <a:off x="6404793" y="2452983"/>
            <a:ext cx="5478414" cy="3089773"/>
            <a:chOff x="0" y="0"/>
            <a:chExt cx="6630187" cy="3739363"/>
          </a:xfrm>
        </p:grpSpPr>
        <p:sp>
          <p:nvSpPr>
            <p:cNvPr id="12" name="Freeform 12" descr="preencoded.png"/>
            <p:cNvSpPr/>
            <p:nvPr/>
          </p:nvSpPr>
          <p:spPr>
            <a:xfrm>
              <a:off x="0" y="0"/>
              <a:ext cx="6630162" cy="3739388"/>
            </a:xfrm>
            <a:custGeom>
              <a:avLst/>
              <a:gdLst/>
              <a:ahLst/>
              <a:cxnLst/>
              <a:rect l="l" t="t" r="r" b="b"/>
              <a:pathLst>
                <a:path w="6630162" h="3739388">
                  <a:moveTo>
                    <a:pt x="172913" y="0"/>
                  </a:moveTo>
                  <a:lnTo>
                    <a:pt x="6457249" y="0"/>
                  </a:lnTo>
                  <a:cubicBezTo>
                    <a:pt x="6503108" y="0"/>
                    <a:pt x="6547090" y="18218"/>
                    <a:pt x="6579517" y="50645"/>
                  </a:cubicBezTo>
                  <a:cubicBezTo>
                    <a:pt x="6611944" y="83072"/>
                    <a:pt x="6630162" y="127053"/>
                    <a:pt x="6630162" y="172913"/>
                  </a:cubicBezTo>
                  <a:lnTo>
                    <a:pt x="6630162" y="3566475"/>
                  </a:lnTo>
                  <a:cubicBezTo>
                    <a:pt x="6630162" y="3661972"/>
                    <a:pt x="6552747" y="3739388"/>
                    <a:pt x="6457249" y="3739388"/>
                  </a:cubicBezTo>
                  <a:lnTo>
                    <a:pt x="172913" y="3739388"/>
                  </a:lnTo>
                  <a:cubicBezTo>
                    <a:pt x="127053" y="3739388"/>
                    <a:pt x="83072" y="3721171"/>
                    <a:pt x="50645" y="3688743"/>
                  </a:cubicBezTo>
                  <a:cubicBezTo>
                    <a:pt x="18218" y="3656316"/>
                    <a:pt x="0" y="3612335"/>
                    <a:pt x="0" y="3566475"/>
                  </a:cubicBezTo>
                  <a:lnTo>
                    <a:pt x="0" y="172913"/>
                  </a:lnTo>
                  <a:cubicBezTo>
                    <a:pt x="0" y="77416"/>
                    <a:pt x="77416" y="0"/>
                    <a:pt x="172913" y="0"/>
                  </a:cubicBezTo>
                  <a:close/>
                </a:path>
              </a:pathLst>
            </a:custGeom>
            <a:blipFill>
              <a:blip r:embed="rId4" cstate="email">
                <a:extLst>
                  <a:ext uri="{28A0092B-C50C-407E-A947-70E740481C1C}">
                    <a14:useLocalDpi xmlns:a14="http://schemas.microsoft.com/office/drawing/2010/main"/>
                  </a:ext>
                </a:extLst>
              </a:blip>
              <a:stretch>
                <a:fillRect l="-68" r="-68"/>
              </a:stretch>
            </a:blipFill>
          </p:spPr>
        </p:sp>
      </p:grpSp>
      <p:sp>
        <p:nvSpPr>
          <p:cNvPr id="13" name="TextBox 13"/>
          <p:cNvSpPr txBox="1"/>
          <p:nvPr/>
        </p:nvSpPr>
        <p:spPr>
          <a:xfrm>
            <a:off x="7626772" y="5791531"/>
            <a:ext cx="3034457" cy="453708"/>
          </a:xfrm>
          <a:prstGeom prst="rect">
            <a:avLst/>
          </a:prstGeom>
        </p:spPr>
        <p:txBody>
          <a:bodyPr lIns="0" tIns="0" rIns="0" bIns="0" rtlCol="0" anchor="t">
            <a:spAutoFit/>
          </a:bodyPr>
          <a:lstStyle/>
          <a:p>
            <a:pPr algn="ctr">
              <a:lnSpc>
                <a:spcPts val="3499"/>
              </a:lnSpc>
            </a:pPr>
            <a:r>
              <a:rPr lang="en-US" sz="2799" b="1">
                <a:solidFill>
                  <a:srgbClr val="000000"/>
                </a:solidFill>
                <a:latin typeface="Bitter Bold"/>
                <a:ea typeface="Bitter Bold"/>
                <a:cs typeface="Bitter Bold"/>
                <a:sym typeface="Bitter Bold"/>
              </a:rPr>
              <a:t>Old Phuket Town</a:t>
            </a:r>
          </a:p>
        </p:txBody>
      </p:sp>
      <p:sp>
        <p:nvSpPr>
          <p:cNvPr id="14" name="TextBox 14"/>
          <p:cNvSpPr txBox="1"/>
          <p:nvPr/>
        </p:nvSpPr>
        <p:spPr>
          <a:xfrm>
            <a:off x="6667948" y="6273902"/>
            <a:ext cx="4972641" cy="1318532"/>
          </a:xfrm>
          <a:prstGeom prst="rect">
            <a:avLst/>
          </a:prstGeom>
        </p:spPr>
        <p:txBody>
          <a:bodyPr lIns="0" tIns="0" rIns="0" bIns="0" rtlCol="0" anchor="t">
            <a:spAutoFit/>
          </a:bodyPr>
          <a:lstStyle/>
          <a:p>
            <a:pPr algn="ctr">
              <a:lnSpc>
                <a:spcPts val="3582"/>
              </a:lnSpc>
            </a:pPr>
            <a:r>
              <a:rPr lang="en-US" sz="2199">
                <a:solidFill>
                  <a:srgbClr val="000000"/>
                </a:solidFill>
                <a:latin typeface="Bitter"/>
                <a:ea typeface="Bitter"/>
                <a:cs typeface="Bitter"/>
                <a:sym typeface="Bitter"/>
              </a:rPr>
              <a:t>Features Sino-Portuguese architecture and rich cultural heritage.</a:t>
            </a:r>
          </a:p>
        </p:txBody>
      </p:sp>
      <p:grpSp>
        <p:nvGrpSpPr>
          <p:cNvPr id="15" name="Group 15"/>
          <p:cNvGrpSpPr/>
          <p:nvPr/>
        </p:nvGrpSpPr>
        <p:grpSpPr>
          <a:xfrm>
            <a:off x="12064182" y="2452983"/>
            <a:ext cx="5195118" cy="3109719"/>
            <a:chOff x="0" y="0"/>
            <a:chExt cx="6202577" cy="3712769"/>
          </a:xfrm>
        </p:grpSpPr>
        <p:sp>
          <p:nvSpPr>
            <p:cNvPr id="16" name="Freeform 16" descr="preencoded.png"/>
            <p:cNvSpPr/>
            <p:nvPr/>
          </p:nvSpPr>
          <p:spPr>
            <a:xfrm>
              <a:off x="0" y="0"/>
              <a:ext cx="6202554" cy="3712718"/>
            </a:xfrm>
            <a:custGeom>
              <a:avLst/>
              <a:gdLst/>
              <a:ahLst/>
              <a:cxnLst/>
              <a:rect l="l" t="t" r="r" b="b"/>
              <a:pathLst>
                <a:path w="6202554" h="3712718">
                  <a:moveTo>
                    <a:pt x="182342" y="0"/>
                  </a:moveTo>
                  <a:lnTo>
                    <a:pt x="6020212" y="0"/>
                  </a:lnTo>
                  <a:cubicBezTo>
                    <a:pt x="6068572" y="0"/>
                    <a:pt x="6114951" y="19211"/>
                    <a:pt x="6149147" y="53407"/>
                  </a:cubicBezTo>
                  <a:cubicBezTo>
                    <a:pt x="6183343" y="87602"/>
                    <a:pt x="6202554" y="133982"/>
                    <a:pt x="6202554" y="182342"/>
                  </a:cubicBezTo>
                  <a:lnTo>
                    <a:pt x="6202554" y="3530376"/>
                  </a:lnTo>
                  <a:cubicBezTo>
                    <a:pt x="6202554" y="3631081"/>
                    <a:pt x="6120916" y="3712718"/>
                    <a:pt x="6020212" y="3712718"/>
                  </a:cubicBezTo>
                  <a:lnTo>
                    <a:pt x="182342" y="3712718"/>
                  </a:lnTo>
                  <a:cubicBezTo>
                    <a:pt x="81637" y="3712718"/>
                    <a:pt x="0" y="3631081"/>
                    <a:pt x="0" y="3530376"/>
                  </a:cubicBezTo>
                  <a:lnTo>
                    <a:pt x="0" y="182342"/>
                  </a:lnTo>
                  <a:cubicBezTo>
                    <a:pt x="0" y="81637"/>
                    <a:pt x="81637" y="0"/>
                    <a:pt x="182342" y="0"/>
                  </a:cubicBezTo>
                  <a:close/>
                </a:path>
              </a:pathLst>
            </a:custGeom>
            <a:blipFill>
              <a:blip r:embed="rId5" cstate="email">
                <a:extLst>
                  <a:ext uri="{28A0092B-C50C-407E-A947-70E740481C1C}">
                    <a14:useLocalDpi xmlns:a14="http://schemas.microsoft.com/office/drawing/2010/main"/>
                  </a:ext>
                </a:extLst>
              </a:blip>
              <a:stretch>
                <a:fillRect l="-3503" r="-3503" b="-1"/>
              </a:stretch>
            </a:blipFill>
          </p:spPr>
        </p:sp>
      </p:grpSp>
      <p:sp>
        <p:nvSpPr>
          <p:cNvPr id="17" name="TextBox 17"/>
          <p:cNvSpPr txBox="1"/>
          <p:nvPr/>
        </p:nvSpPr>
        <p:spPr>
          <a:xfrm>
            <a:off x="13415510" y="5768802"/>
            <a:ext cx="2825353" cy="453708"/>
          </a:xfrm>
          <a:prstGeom prst="rect">
            <a:avLst/>
          </a:prstGeom>
        </p:spPr>
        <p:txBody>
          <a:bodyPr lIns="0" tIns="0" rIns="0" bIns="0" rtlCol="0" anchor="t">
            <a:spAutoFit/>
          </a:bodyPr>
          <a:lstStyle/>
          <a:p>
            <a:pPr algn="ctr">
              <a:lnSpc>
                <a:spcPts val="3499"/>
              </a:lnSpc>
            </a:pPr>
            <a:r>
              <a:rPr lang="en-US" sz="2799" b="1">
                <a:solidFill>
                  <a:srgbClr val="000000"/>
                </a:solidFill>
                <a:latin typeface="Bitter Bold"/>
                <a:ea typeface="Bitter Bold"/>
                <a:cs typeface="Bitter Bold"/>
                <a:sym typeface="Bitter Bold"/>
              </a:rPr>
              <a:t>Luxury Tourism</a:t>
            </a:r>
          </a:p>
        </p:txBody>
      </p:sp>
      <p:sp>
        <p:nvSpPr>
          <p:cNvPr id="18" name="TextBox 18"/>
          <p:cNvSpPr txBox="1"/>
          <p:nvPr/>
        </p:nvSpPr>
        <p:spPr>
          <a:xfrm>
            <a:off x="12341866" y="6254353"/>
            <a:ext cx="4972641" cy="870937"/>
          </a:xfrm>
          <a:prstGeom prst="rect">
            <a:avLst/>
          </a:prstGeom>
        </p:spPr>
        <p:txBody>
          <a:bodyPr lIns="0" tIns="0" rIns="0" bIns="0" rtlCol="0" anchor="t">
            <a:spAutoFit/>
          </a:bodyPr>
          <a:lstStyle/>
          <a:p>
            <a:pPr algn="ctr">
              <a:lnSpc>
                <a:spcPts val="3581"/>
              </a:lnSpc>
            </a:pPr>
            <a:r>
              <a:rPr lang="en-US" sz="2199">
                <a:solidFill>
                  <a:srgbClr val="000000"/>
                </a:solidFill>
                <a:latin typeface="Bitter"/>
                <a:ea typeface="Bitter"/>
                <a:cs typeface="Bitter"/>
                <a:sym typeface="Bitter"/>
              </a:rPr>
              <a:t>Home to high-end resorts and</a:t>
            </a:r>
          </a:p>
          <a:p>
            <a:pPr algn="ctr">
              <a:lnSpc>
                <a:spcPts val="3582"/>
              </a:lnSpc>
            </a:pPr>
            <a:r>
              <a:rPr lang="en-US" sz="2199">
                <a:solidFill>
                  <a:srgbClr val="000000"/>
                </a:solidFill>
                <a:latin typeface="Bitter"/>
                <a:ea typeface="Bitter"/>
                <a:cs typeface="Bitter"/>
                <a:sym typeface="Bitter"/>
              </a:rPr>
              <a:t>a popular destination for yachts.</a:t>
            </a:r>
          </a:p>
        </p:txBody>
      </p:sp>
      <p:sp>
        <p:nvSpPr>
          <p:cNvPr id="19" name="TextBox 19"/>
          <p:cNvSpPr txBox="1"/>
          <p:nvPr/>
        </p:nvSpPr>
        <p:spPr>
          <a:xfrm>
            <a:off x="992238" y="8943680"/>
            <a:ext cx="16303523" cy="317046"/>
          </a:xfrm>
          <a:prstGeom prst="rect">
            <a:avLst/>
          </a:prstGeom>
        </p:spPr>
        <p:txBody>
          <a:bodyPr lIns="0" tIns="0" rIns="0" bIns="0" rtlCol="0" anchor="t">
            <a:spAutoFit/>
          </a:bodyPr>
          <a:lstStyle/>
          <a:p>
            <a:pPr algn="l">
              <a:lnSpc>
                <a:spcPts val="2768"/>
              </a:lnSpc>
            </a:pPr>
            <a:r>
              <a:rPr lang="en-US" sz="1700">
                <a:solidFill>
                  <a:srgbClr val="000000"/>
                </a:solidFill>
                <a:latin typeface="Bitter"/>
                <a:ea typeface="Bitter"/>
                <a:cs typeface="Bitter"/>
                <a:sym typeface="Bitter"/>
              </a:rPr>
              <a:t>Photo credit: Phuket Elephant Nature Reserve, Global Galivanting, World's Best Luxury Hotels</a:t>
            </a:r>
          </a:p>
        </p:txBody>
      </p:sp>
      <p:grpSp>
        <p:nvGrpSpPr>
          <p:cNvPr id="20" name="Group 20"/>
          <p:cNvGrpSpPr/>
          <p:nvPr/>
        </p:nvGrpSpPr>
        <p:grpSpPr>
          <a:xfrm>
            <a:off x="17036948" y="285750"/>
            <a:ext cx="965302" cy="752323"/>
            <a:chOff x="0" y="0"/>
            <a:chExt cx="1287069" cy="1003097"/>
          </a:xfrm>
        </p:grpSpPr>
        <p:sp>
          <p:nvSpPr>
            <p:cNvPr id="21" name="Freeform 2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8229600" y="0"/>
            <a:ext cx="10058400" cy="10287000"/>
            <a:chOff x="0" y="0"/>
            <a:chExt cx="13411200" cy="13716000"/>
          </a:xfrm>
        </p:grpSpPr>
        <p:sp>
          <p:nvSpPr>
            <p:cNvPr id="7" name="Freeform 7" descr="preencoded.png"/>
            <p:cNvSpPr/>
            <p:nvPr/>
          </p:nvSpPr>
          <p:spPr>
            <a:xfrm>
              <a:off x="0" y="0"/>
              <a:ext cx="13411200" cy="13716000"/>
            </a:xfrm>
            <a:custGeom>
              <a:avLst/>
              <a:gdLst/>
              <a:ahLst/>
              <a:cxnLst/>
              <a:rect l="l" t="t" r="r" b="b"/>
              <a:pathLst>
                <a:path w="13411200" h="13716000">
                  <a:moveTo>
                    <a:pt x="0" y="0"/>
                  </a:moveTo>
                  <a:lnTo>
                    <a:pt x="13411200" y="0"/>
                  </a:lnTo>
                  <a:lnTo>
                    <a:pt x="13411200" y="13716000"/>
                  </a:lnTo>
                  <a:lnTo>
                    <a:pt x="0" y="13716000"/>
                  </a:lnTo>
                  <a:lnTo>
                    <a:pt x="0" y="0"/>
                  </a:lnTo>
                  <a:close/>
                </a:path>
              </a:pathLst>
            </a:custGeom>
            <a:blipFill>
              <a:blip r:embed="rId3"/>
              <a:stretch>
                <a:fillRect/>
              </a:stretch>
            </a:blipFill>
          </p:spPr>
        </p:sp>
      </p:grpSp>
      <p:sp>
        <p:nvSpPr>
          <p:cNvPr id="8" name="TextBox 8"/>
          <p:cNvSpPr txBox="1"/>
          <p:nvPr/>
        </p:nvSpPr>
        <p:spPr>
          <a:xfrm>
            <a:off x="992238" y="1451428"/>
            <a:ext cx="1829246" cy="859423"/>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Krabi</a:t>
            </a:r>
          </a:p>
        </p:txBody>
      </p:sp>
      <p:sp>
        <p:nvSpPr>
          <p:cNvPr id="9" name="TextBox 9"/>
          <p:cNvSpPr txBox="1"/>
          <p:nvPr/>
        </p:nvSpPr>
        <p:spPr>
          <a:xfrm>
            <a:off x="992238" y="2348951"/>
            <a:ext cx="7159523" cy="1456134"/>
          </a:xfrm>
          <a:prstGeom prst="rect">
            <a:avLst/>
          </a:prstGeom>
        </p:spPr>
        <p:txBody>
          <a:bodyPr lIns="0" tIns="0" rIns="0" bIns="0" rtlCol="0" anchor="t">
            <a:spAutoFit/>
          </a:bodyPr>
          <a:lstStyle/>
          <a:p>
            <a:pPr algn="l">
              <a:lnSpc>
                <a:spcPts val="3562"/>
              </a:lnSpc>
            </a:pPr>
            <a:r>
              <a:rPr lang="en-US" sz="2187">
                <a:solidFill>
                  <a:srgbClr val="000000"/>
                </a:solidFill>
                <a:latin typeface="Bitter"/>
                <a:ea typeface="Bitter"/>
                <a:cs typeface="Bitter"/>
                <a:sym typeface="Bitter"/>
              </a:rPr>
              <a:t>Another province on the Andaman Sea coast, Krabi is well-known for its stunning limestone cliffs, clear turquoise waters, and magnificent beaches.</a:t>
            </a:r>
          </a:p>
        </p:txBody>
      </p:sp>
      <p:sp>
        <p:nvSpPr>
          <p:cNvPr id="10" name="TextBox 10"/>
          <p:cNvSpPr txBox="1"/>
          <p:nvPr/>
        </p:nvSpPr>
        <p:spPr>
          <a:xfrm>
            <a:off x="2449859" y="3919385"/>
            <a:ext cx="4244283" cy="461962"/>
          </a:xfrm>
          <a:prstGeom prst="rect">
            <a:avLst/>
          </a:prstGeom>
        </p:spPr>
        <p:txBody>
          <a:bodyPr lIns="0" tIns="0" rIns="0" bIns="0" rtlCol="0" anchor="t">
            <a:spAutoFit/>
          </a:bodyPr>
          <a:lstStyle/>
          <a:p>
            <a:pPr algn="l">
              <a:lnSpc>
                <a:spcPts val="3437"/>
              </a:lnSpc>
            </a:pPr>
            <a:r>
              <a:rPr lang="en-US" sz="2750" b="1">
                <a:solidFill>
                  <a:srgbClr val="253A7E"/>
                </a:solidFill>
                <a:latin typeface="Bitter Bold"/>
                <a:ea typeface="Bitter Bold"/>
                <a:cs typeface="Bitter Bold"/>
                <a:sym typeface="Bitter Bold"/>
              </a:rPr>
              <a:t>Where is Krabi province? </a:t>
            </a:r>
          </a:p>
        </p:txBody>
      </p:sp>
      <p:grpSp>
        <p:nvGrpSpPr>
          <p:cNvPr id="11" name="Group 11"/>
          <p:cNvGrpSpPr/>
          <p:nvPr/>
        </p:nvGrpSpPr>
        <p:grpSpPr>
          <a:xfrm>
            <a:off x="3297152" y="4515304"/>
            <a:ext cx="2478411" cy="4361911"/>
            <a:chOff x="0" y="0"/>
            <a:chExt cx="3003347" cy="5285778"/>
          </a:xfrm>
        </p:grpSpPr>
        <p:sp>
          <p:nvSpPr>
            <p:cNvPr id="12" name="Freeform 12" descr="preencoded.png"/>
            <p:cNvSpPr/>
            <p:nvPr/>
          </p:nvSpPr>
          <p:spPr>
            <a:xfrm>
              <a:off x="0" y="0"/>
              <a:ext cx="3003296" cy="5285740"/>
            </a:xfrm>
            <a:custGeom>
              <a:avLst/>
              <a:gdLst/>
              <a:ahLst/>
              <a:cxnLst/>
              <a:rect l="l" t="t" r="r" b="b"/>
              <a:pathLst>
                <a:path w="3003296" h="5285740">
                  <a:moveTo>
                    <a:pt x="173136" y="0"/>
                  </a:moveTo>
                  <a:lnTo>
                    <a:pt x="2830160" y="0"/>
                  </a:lnTo>
                  <a:cubicBezTo>
                    <a:pt x="2925780" y="0"/>
                    <a:pt x="3003296" y="77516"/>
                    <a:pt x="3003296" y="173136"/>
                  </a:cubicBezTo>
                  <a:lnTo>
                    <a:pt x="3003296" y="5112604"/>
                  </a:lnTo>
                  <a:cubicBezTo>
                    <a:pt x="3003296" y="5208224"/>
                    <a:pt x="2925780" y="5285740"/>
                    <a:pt x="2830160" y="5285740"/>
                  </a:cubicBezTo>
                  <a:lnTo>
                    <a:pt x="173136" y="5285740"/>
                  </a:lnTo>
                  <a:cubicBezTo>
                    <a:pt x="77516" y="5285740"/>
                    <a:pt x="0" y="5208224"/>
                    <a:pt x="0" y="5112604"/>
                  </a:cubicBezTo>
                  <a:lnTo>
                    <a:pt x="0" y="173136"/>
                  </a:lnTo>
                  <a:cubicBezTo>
                    <a:pt x="0" y="77516"/>
                    <a:pt x="77516" y="0"/>
                    <a:pt x="173136" y="0"/>
                  </a:cubicBezTo>
                  <a:close/>
                </a:path>
              </a:pathLst>
            </a:custGeom>
            <a:blipFill>
              <a:blip r:embed="rId4" cstate="email">
                <a:extLst>
                  <a:ext uri="{28A0092B-C50C-407E-A947-70E740481C1C}">
                    <a14:useLocalDpi xmlns:a14="http://schemas.microsoft.com/office/drawing/2010/main"/>
                  </a:ext>
                </a:extLst>
              </a:blip>
              <a:stretch>
                <a:fillRect t="-78" r="-1" b="-79"/>
              </a:stretch>
            </a:blipFill>
          </p:spPr>
        </p:sp>
      </p:grpSp>
      <p:sp>
        <p:nvSpPr>
          <p:cNvPr id="13" name="TextBox 13"/>
          <p:cNvSpPr txBox="1"/>
          <p:nvPr/>
        </p:nvSpPr>
        <p:spPr>
          <a:xfrm>
            <a:off x="741336" y="9191625"/>
            <a:ext cx="7159523" cy="429520"/>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Magzter, NordNordWest</a:t>
            </a:r>
          </a:p>
        </p:txBody>
      </p:sp>
      <p:grpSp>
        <p:nvGrpSpPr>
          <p:cNvPr id="14" name="Group 14"/>
          <p:cNvGrpSpPr/>
          <p:nvPr/>
        </p:nvGrpSpPr>
        <p:grpSpPr>
          <a:xfrm>
            <a:off x="368175" y="276377"/>
            <a:ext cx="965302" cy="752323"/>
            <a:chOff x="0" y="0"/>
            <a:chExt cx="1287069" cy="1003097"/>
          </a:xfrm>
        </p:grpSpPr>
        <p:sp>
          <p:nvSpPr>
            <p:cNvPr id="15" name="Freeform 1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31964" y="703659"/>
            <a:ext cx="1829246" cy="865103"/>
          </a:xfrm>
          <a:prstGeom prst="rect">
            <a:avLst/>
          </a:prstGeom>
        </p:spPr>
        <p:txBody>
          <a:bodyPr lIns="0" tIns="0" rIns="0" bIns="0" rtlCol="0" anchor="t">
            <a:spAutoFit/>
          </a:bodyPr>
          <a:lstStyle/>
          <a:p>
            <a:pPr algn="l">
              <a:lnSpc>
                <a:spcPts val="6515"/>
              </a:lnSpc>
            </a:pPr>
            <a:r>
              <a:rPr lang="en-US" sz="5199" b="1">
                <a:solidFill>
                  <a:srgbClr val="253A7E"/>
                </a:solidFill>
                <a:latin typeface="Bitter Bold"/>
                <a:ea typeface="Bitter Bold"/>
                <a:cs typeface="Bitter Bold"/>
                <a:sym typeface="Bitter Bold"/>
              </a:rPr>
              <a:t>Krabi</a:t>
            </a:r>
          </a:p>
        </p:txBody>
      </p:sp>
      <p:grpSp>
        <p:nvGrpSpPr>
          <p:cNvPr id="7" name="Group 7"/>
          <p:cNvGrpSpPr/>
          <p:nvPr/>
        </p:nvGrpSpPr>
        <p:grpSpPr>
          <a:xfrm>
            <a:off x="931964" y="2096843"/>
            <a:ext cx="8045653" cy="4972498"/>
            <a:chOff x="0" y="0"/>
            <a:chExt cx="10727538" cy="6629997"/>
          </a:xfrm>
        </p:grpSpPr>
        <p:sp>
          <p:nvSpPr>
            <p:cNvPr id="8" name="Freeform 8" descr="preencoded.png"/>
            <p:cNvSpPr/>
            <p:nvPr/>
          </p:nvSpPr>
          <p:spPr>
            <a:xfrm>
              <a:off x="0" y="0"/>
              <a:ext cx="10727563" cy="6630035"/>
            </a:xfrm>
            <a:custGeom>
              <a:avLst/>
              <a:gdLst/>
              <a:ahLst/>
              <a:cxnLst/>
              <a:rect l="l" t="t" r="r" b="b"/>
              <a:pathLst>
                <a:path w="10727563" h="6630035">
                  <a:moveTo>
                    <a:pt x="0" y="0"/>
                  </a:moveTo>
                  <a:lnTo>
                    <a:pt x="10727563" y="0"/>
                  </a:lnTo>
                  <a:lnTo>
                    <a:pt x="10727563" y="6630035"/>
                  </a:lnTo>
                  <a:lnTo>
                    <a:pt x="0" y="6630035"/>
                  </a:lnTo>
                  <a:lnTo>
                    <a:pt x="0" y="0"/>
                  </a:lnTo>
                  <a:close/>
                </a:path>
              </a:pathLst>
            </a:custGeom>
            <a:blipFill>
              <a:blip r:embed="rId3" cstate="email">
                <a:extLst>
                  <a:ext uri="{28A0092B-C50C-407E-A947-70E740481C1C}">
                    <a14:useLocalDpi xmlns:a14="http://schemas.microsoft.com/office/drawing/2010/main"/>
                  </a:ext>
                </a:extLst>
              </a:blip>
              <a:stretch>
                <a:fillRect l="-22" r="-22"/>
              </a:stretch>
            </a:blipFill>
          </p:spPr>
        </p:sp>
      </p:grpSp>
      <p:sp>
        <p:nvSpPr>
          <p:cNvPr id="9" name="TextBox 9"/>
          <p:cNvSpPr txBox="1"/>
          <p:nvPr/>
        </p:nvSpPr>
        <p:spPr>
          <a:xfrm>
            <a:off x="3928249" y="7280908"/>
            <a:ext cx="2053084" cy="466253"/>
          </a:xfrm>
          <a:prstGeom prst="rect">
            <a:avLst/>
          </a:prstGeom>
        </p:spPr>
        <p:txBody>
          <a:bodyPr lIns="0" tIns="0" rIns="0" bIns="0" rtlCol="0" anchor="t">
            <a:spAutoFit/>
          </a:bodyPr>
          <a:lstStyle/>
          <a:p>
            <a:pPr algn="ctr">
              <a:lnSpc>
                <a:spcPts val="3551"/>
              </a:lnSpc>
            </a:pPr>
            <a:r>
              <a:rPr lang="en-US" sz="2799" b="1">
                <a:solidFill>
                  <a:srgbClr val="000000"/>
                </a:solidFill>
                <a:latin typeface="Bitter Bold"/>
                <a:ea typeface="Bitter Bold"/>
                <a:cs typeface="Bitter Bold"/>
                <a:sym typeface="Bitter Bold"/>
              </a:rPr>
              <a:t>Koh Phi Phi</a:t>
            </a:r>
          </a:p>
        </p:txBody>
      </p:sp>
      <p:sp>
        <p:nvSpPr>
          <p:cNvPr id="10" name="TextBox 10"/>
          <p:cNvSpPr txBox="1"/>
          <p:nvPr/>
        </p:nvSpPr>
        <p:spPr>
          <a:xfrm>
            <a:off x="931964" y="7827113"/>
            <a:ext cx="8045653" cy="1324830"/>
          </a:xfrm>
          <a:prstGeom prst="rect">
            <a:avLst/>
          </a:prstGeom>
        </p:spPr>
        <p:txBody>
          <a:bodyPr lIns="0" tIns="0" rIns="0" bIns="0" rtlCol="0" anchor="t">
            <a:spAutoFit/>
          </a:bodyPr>
          <a:lstStyle/>
          <a:p>
            <a:pPr algn="ctr">
              <a:lnSpc>
                <a:spcPts val="3533"/>
              </a:lnSpc>
            </a:pPr>
            <a:r>
              <a:rPr lang="en-US" sz="2199">
                <a:solidFill>
                  <a:srgbClr val="000000"/>
                </a:solidFill>
                <a:latin typeface="Bitter"/>
                <a:ea typeface="Bitter"/>
                <a:cs typeface="Bitter"/>
                <a:sym typeface="Bitter"/>
              </a:rPr>
              <a:t>A group of islands known for their stunning beauty,</a:t>
            </a:r>
          </a:p>
          <a:p>
            <a:pPr algn="ctr">
              <a:lnSpc>
                <a:spcPts val="3533"/>
              </a:lnSpc>
            </a:pPr>
            <a:r>
              <a:rPr lang="en-US" sz="2199">
                <a:solidFill>
                  <a:srgbClr val="000000"/>
                </a:solidFill>
                <a:latin typeface="Bitter"/>
                <a:ea typeface="Bitter"/>
                <a:cs typeface="Bitter"/>
                <a:sym typeface="Bitter"/>
              </a:rPr>
              <a:t>clear waters, and limestone cliffs. Popular for</a:t>
            </a:r>
          </a:p>
          <a:p>
            <a:pPr algn="ctr">
              <a:lnSpc>
                <a:spcPts val="3533"/>
              </a:lnSpc>
            </a:pPr>
            <a:r>
              <a:rPr lang="en-US" sz="2199">
                <a:solidFill>
                  <a:srgbClr val="000000"/>
                </a:solidFill>
                <a:latin typeface="Bitter"/>
                <a:ea typeface="Bitter"/>
                <a:cs typeface="Bitter"/>
                <a:sym typeface="Bitter"/>
              </a:rPr>
              <a:t>snorkeling, diving, and beach activities.</a:t>
            </a:r>
          </a:p>
        </p:txBody>
      </p:sp>
      <p:grpSp>
        <p:nvGrpSpPr>
          <p:cNvPr id="11" name="Group 11"/>
          <p:cNvGrpSpPr/>
          <p:nvPr/>
        </p:nvGrpSpPr>
        <p:grpSpPr>
          <a:xfrm>
            <a:off x="9310392" y="2096843"/>
            <a:ext cx="8045653" cy="4972498"/>
            <a:chOff x="0" y="0"/>
            <a:chExt cx="10727538" cy="6629997"/>
          </a:xfrm>
        </p:grpSpPr>
        <p:sp>
          <p:nvSpPr>
            <p:cNvPr id="12" name="Freeform 12" descr="preencoded.png"/>
            <p:cNvSpPr/>
            <p:nvPr/>
          </p:nvSpPr>
          <p:spPr>
            <a:xfrm>
              <a:off x="0" y="0"/>
              <a:ext cx="10727563" cy="6630035"/>
            </a:xfrm>
            <a:custGeom>
              <a:avLst/>
              <a:gdLst/>
              <a:ahLst/>
              <a:cxnLst/>
              <a:rect l="l" t="t" r="r" b="b"/>
              <a:pathLst>
                <a:path w="10727563" h="6630035">
                  <a:moveTo>
                    <a:pt x="0" y="0"/>
                  </a:moveTo>
                  <a:lnTo>
                    <a:pt x="10727563" y="0"/>
                  </a:lnTo>
                  <a:lnTo>
                    <a:pt x="10727563" y="6630035"/>
                  </a:lnTo>
                  <a:lnTo>
                    <a:pt x="0" y="6630035"/>
                  </a:lnTo>
                  <a:lnTo>
                    <a:pt x="0" y="0"/>
                  </a:lnTo>
                  <a:close/>
                </a:path>
              </a:pathLst>
            </a:custGeom>
            <a:blipFill>
              <a:blip r:embed="rId4" cstate="email">
                <a:extLst>
                  <a:ext uri="{28A0092B-C50C-407E-A947-70E740481C1C}">
                    <a14:useLocalDpi xmlns:a14="http://schemas.microsoft.com/office/drawing/2010/main"/>
                  </a:ext>
                </a:extLst>
              </a:blip>
              <a:stretch>
                <a:fillRect l="-22" r="-22"/>
              </a:stretch>
            </a:blipFill>
          </p:spPr>
        </p:sp>
      </p:grpSp>
      <p:sp>
        <p:nvSpPr>
          <p:cNvPr id="13" name="TextBox 13"/>
          <p:cNvSpPr txBox="1"/>
          <p:nvPr/>
        </p:nvSpPr>
        <p:spPr>
          <a:xfrm>
            <a:off x="12576539" y="7280908"/>
            <a:ext cx="1513359" cy="466253"/>
          </a:xfrm>
          <a:prstGeom prst="rect">
            <a:avLst/>
          </a:prstGeom>
        </p:spPr>
        <p:txBody>
          <a:bodyPr lIns="0" tIns="0" rIns="0" bIns="0" rtlCol="0" anchor="t">
            <a:spAutoFit/>
          </a:bodyPr>
          <a:lstStyle/>
          <a:p>
            <a:pPr algn="ctr">
              <a:lnSpc>
                <a:spcPts val="3551"/>
              </a:lnSpc>
            </a:pPr>
            <a:r>
              <a:rPr lang="en-US" sz="2799" b="1">
                <a:solidFill>
                  <a:srgbClr val="000000"/>
                </a:solidFill>
                <a:latin typeface="Bitter Bold"/>
                <a:ea typeface="Bitter Bold"/>
                <a:cs typeface="Bitter Bold"/>
                <a:sym typeface="Bitter Bold"/>
              </a:rPr>
              <a:t>Ao Nang</a:t>
            </a:r>
          </a:p>
        </p:txBody>
      </p:sp>
      <p:sp>
        <p:nvSpPr>
          <p:cNvPr id="14" name="TextBox 14"/>
          <p:cNvSpPr txBox="1"/>
          <p:nvPr/>
        </p:nvSpPr>
        <p:spPr>
          <a:xfrm>
            <a:off x="9310392" y="7825095"/>
            <a:ext cx="8045653" cy="1324830"/>
          </a:xfrm>
          <a:prstGeom prst="rect">
            <a:avLst/>
          </a:prstGeom>
        </p:spPr>
        <p:txBody>
          <a:bodyPr lIns="0" tIns="0" rIns="0" bIns="0" rtlCol="0" anchor="t">
            <a:spAutoFit/>
          </a:bodyPr>
          <a:lstStyle/>
          <a:p>
            <a:pPr algn="ctr">
              <a:lnSpc>
                <a:spcPts val="3533"/>
              </a:lnSpc>
            </a:pPr>
            <a:r>
              <a:rPr lang="en-US" sz="2199">
                <a:solidFill>
                  <a:srgbClr val="000000"/>
                </a:solidFill>
                <a:latin typeface="Bitter"/>
                <a:ea typeface="Bitter"/>
                <a:cs typeface="Bitter"/>
                <a:sym typeface="Bitter"/>
              </a:rPr>
              <a:t>A central beach town in Krabi, serving as a starting point for island tours and offering a variety of accommodations</a:t>
            </a:r>
          </a:p>
          <a:p>
            <a:pPr algn="ctr">
              <a:lnSpc>
                <a:spcPts val="3533"/>
              </a:lnSpc>
            </a:pPr>
            <a:r>
              <a:rPr lang="en-US" sz="2199">
                <a:solidFill>
                  <a:srgbClr val="000000"/>
                </a:solidFill>
                <a:latin typeface="Bitter"/>
                <a:ea typeface="Bitter"/>
                <a:cs typeface="Bitter"/>
                <a:sym typeface="Bitter"/>
              </a:rPr>
              <a:t>and restaurants.</a:t>
            </a:r>
          </a:p>
        </p:txBody>
      </p:sp>
      <p:sp>
        <p:nvSpPr>
          <p:cNvPr id="15" name="TextBox 15"/>
          <p:cNvSpPr txBox="1"/>
          <p:nvPr/>
        </p:nvSpPr>
        <p:spPr>
          <a:xfrm>
            <a:off x="931964" y="9488386"/>
            <a:ext cx="16424072" cy="407346"/>
          </a:xfrm>
          <a:prstGeom prst="rect">
            <a:avLst/>
          </a:prstGeom>
        </p:spPr>
        <p:txBody>
          <a:bodyPr lIns="0" tIns="0" rIns="0" bIns="0" rtlCol="0" anchor="t">
            <a:spAutoFit/>
          </a:bodyPr>
          <a:lstStyle/>
          <a:p>
            <a:pPr algn="l">
              <a:lnSpc>
                <a:spcPts val="2624"/>
              </a:lnSpc>
            </a:pPr>
            <a:r>
              <a:rPr lang="en-US" sz="1625">
                <a:solidFill>
                  <a:srgbClr val="000000"/>
                </a:solidFill>
                <a:latin typeface="Bitter"/>
                <a:ea typeface="Bitter"/>
                <a:cs typeface="Bitter"/>
                <a:sym typeface="Bitter"/>
              </a:rPr>
              <a:t>Photo credit: Asia King Travel, Zonezi Properties</a:t>
            </a:r>
          </a:p>
        </p:txBody>
      </p:sp>
      <p:grpSp>
        <p:nvGrpSpPr>
          <p:cNvPr id="16" name="Group 16"/>
          <p:cNvGrpSpPr/>
          <p:nvPr/>
        </p:nvGrpSpPr>
        <p:grpSpPr>
          <a:xfrm>
            <a:off x="17036948" y="285750"/>
            <a:ext cx="965302" cy="752323"/>
            <a:chOff x="0" y="0"/>
            <a:chExt cx="1287069" cy="1003097"/>
          </a:xfrm>
        </p:grpSpPr>
        <p:sp>
          <p:nvSpPr>
            <p:cNvPr id="17" name="Freeform 1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342363" y="-1791"/>
            <a:ext cx="7543800" cy="10288791"/>
            <a:chOff x="0" y="0"/>
            <a:chExt cx="10058400" cy="13718388"/>
          </a:xfrm>
        </p:grpSpPr>
        <p:sp>
          <p:nvSpPr>
            <p:cNvPr id="7" name="Freeform 7"/>
            <p:cNvSpPr/>
            <p:nvPr/>
          </p:nvSpPr>
          <p:spPr>
            <a:xfrm>
              <a:off x="0" y="0"/>
              <a:ext cx="10058400" cy="13718412"/>
            </a:xfrm>
            <a:custGeom>
              <a:avLst/>
              <a:gdLst/>
              <a:ahLst/>
              <a:cxnLst/>
              <a:rect l="l" t="t" r="r" b="b"/>
              <a:pathLst>
                <a:path w="10058400" h="13718412">
                  <a:moveTo>
                    <a:pt x="0" y="0"/>
                  </a:moveTo>
                  <a:lnTo>
                    <a:pt x="10058400" y="0"/>
                  </a:lnTo>
                  <a:lnTo>
                    <a:pt x="10058400" y="13718412"/>
                  </a:lnTo>
                  <a:lnTo>
                    <a:pt x="0" y="13718412"/>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3822560" y="3885656"/>
            <a:ext cx="2812409" cy="4945113"/>
            <a:chOff x="0" y="0"/>
            <a:chExt cx="3749878" cy="6593484"/>
          </a:xfrm>
        </p:grpSpPr>
        <p:sp>
          <p:nvSpPr>
            <p:cNvPr id="9" name="Freeform 9"/>
            <p:cNvSpPr/>
            <p:nvPr/>
          </p:nvSpPr>
          <p:spPr>
            <a:xfrm>
              <a:off x="0" y="0"/>
              <a:ext cx="3749929" cy="6593459"/>
            </a:xfrm>
            <a:custGeom>
              <a:avLst/>
              <a:gdLst/>
              <a:ahLst/>
              <a:cxnLst/>
              <a:rect l="l" t="t" r="r" b="b"/>
              <a:pathLst>
                <a:path w="3749929" h="6593459">
                  <a:moveTo>
                    <a:pt x="190500" y="0"/>
                  </a:moveTo>
                  <a:lnTo>
                    <a:pt x="3559429" y="0"/>
                  </a:lnTo>
                  <a:cubicBezTo>
                    <a:pt x="3664639" y="0"/>
                    <a:pt x="3749929" y="85290"/>
                    <a:pt x="3749929" y="190500"/>
                  </a:cubicBezTo>
                  <a:lnTo>
                    <a:pt x="3749929" y="6402959"/>
                  </a:lnTo>
                  <a:cubicBezTo>
                    <a:pt x="3749929" y="6453482"/>
                    <a:pt x="3729858" y="6501937"/>
                    <a:pt x="3694133" y="6537663"/>
                  </a:cubicBezTo>
                  <a:cubicBezTo>
                    <a:pt x="3658407" y="6573389"/>
                    <a:pt x="3609953" y="6593459"/>
                    <a:pt x="3559429" y="6593459"/>
                  </a:cubicBezTo>
                  <a:lnTo>
                    <a:pt x="190500" y="6593459"/>
                  </a:lnTo>
                  <a:cubicBezTo>
                    <a:pt x="139976" y="6593459"/>
                    <a:pt x="91522" y="6573389"/>
                    <a:pt x="55796" y="6537663"/>
                  </a:cubicBezTo>
                  <a:cubicBezTo>
                    <a:pt x="20070" y="6501937"/>
                    <a:pt x="0" y="6453482"/>
                    <a:pt x="0" y="6402959"/>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10" name="Group 10"/>
          <p:cNvGrpSpPr/>
          <p:nvPr/>
        </p:nvGrpSpPr>
        <p:grpSpPr>
          <a:xfrm>
            <a:off x="17036948" y="285750"/>
            <a:ext cx="965302" cy="752323"/>
            <a:chOff x="0" y="0"/>
            <a:chExt cx="1287069" cy="1003097"/>
          </a:xfrm>
        </p:grpSpPr>
        <p:sp>
          <p:nvSpPr>
            <p:cNvPr id="11" name="Freeform 1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7687570" y="2548577"/>
            <a:ext cx="4757290" cy="5713873"/>
          </a:xfrm>
          <a:prstGeom prst="rect">
            <a:avLst/>
          </a:prstGeom>
        </p:spPr>
        <p:txBody>
          <a:bodyPr lIns="0" tIns="0" rIns="0" bIns="0" rtlCol="0" anchor="t">
            <a:spAutoFit/>
          </a:bodyPr>
          <a:lstStyle/>
          <a:p>
            <a:pPr algn="l">
              <a:lnSpc>
                <a:spcPts val="3458"/>
              </a:lnSpc>
            </a:pPr>
            <a:r>
              <a:rPr lang="en-US" sz="2187">
                <a:solidFill>
                  <a:srgbClr val="000000"/>
                </a:solidFill>
                <a:latin typeface="Bitter"/>
                <a:ea typeface="Bitter"/>
                <a:cs typeface="Bitter"/>
                <a:sym typeface="Bitter"/>
              </a:rPr>
              <a:t>Nakhon Si Thammarat is a historic province in Southern Thailand, located along the Gulf of Thailand. It is known for its Buddhist heritage, local traditions, mountains, waterfalls, and coastal areas.</a:t>
            </a:r>
          </a:p>
          <a:p>
            <a:pPr algn="l">
              <a:lnSpc>
                <a:spcPts val="3458"/>
              </a:lnSpc>
            </a:pPr>
            <a:endParaRPr lang="en-US" sz="2187">
              <a:solidFill>
                <a:srgbClr val="000000"/>
              </a:solidFill>
              <a:latin typeface="Bitter"/>
              <a:ea typeface="Bitter"/>
              <a:cs typeface="Bitter"/>
              <a:sym typeface="Bitter"/>
            </a:endParaRPr>
          </a:p>
          <a:p>
            <a:pPr algn="l">
              <a:lnSpc>
                <a:spcPts val="3459"/>
              </a:lnSpc>
            </a:pPr>
            <a:r>
              <a:rPr lang="en-US" sz="2187">
                <a:solidFill>
                  <a:srgbClr val="000000"/>
                </a:solidFill>
                <a:latin typeface="Bitter"/>
                <a:ea typeface="Bitter"/>
                <a:cs typeface="Bitter"/>
                <a:sym typeface="Bitter"/>
              </a:rPr>
              <a:t>The province is home to </a:t>
            </a:r>
            <a:r>
              <a:rPr lang="en-US" sz="2187" b="1">
                <a:solidFill>
                  <a:srgbClr val="000000"/>
                </a:solidFill>
                <a:latin typeface="Bitter Bold"/>
                <a:ea typeface="Bitter Bold"/>
                <a:cs typeface="Bitter Bold"/>
                <a:sym typeface="Bitter Bold"/>
              </a:rPr>
              <a:t>Wat Phra Mahathat Woramahawihan</a:t>
            </a:r>
            <a:r>
              <a:rPr lang="en-US" sz="2187">
                <a:solidFill>
                  <a:srgbClr val="000000"/>
                </a:solidFill>
                <a:latin typeface="Bitter"/>
                <a:ea typeface="Bitter"/>
                <a:cs typeface="Bitter"/>
                <a:sym typeface="Bitter"/>
              </a:rPr>
              <a:t>, Thailand’s newest UNESCO World Heritage Site and the first World Heritage Site in Southern Thailand.</a:t>
            </a:r>
          </a:p>
        </p:txBody>
      </p:sp>
      <p:sp>
        <p:nvSpPr>
          <p:cNvPr id="13" name="TextBox 13"/>
          <p:cNvSpPr txBox="1"/>
          <p:nvPr/>
        </p:nvSpPr>
        <p:spPr>
          <a:xfrm>
            <a:off x="7687570" y="973051"/>
            <a:ext cx="7470204" cy="861407"/>
          </a:xfrm>
          <a:prstGeom prst="rect">
            <a:avLst/>
          </a:prstGeom>
        </p:spPr>
        <p:txBody>
          <a:bodyPr lIns="0" tIns="0" rIns="0" bIns="0" rtlCol="0" anchor="t">
            <a:spAutoFit/>
          </a:bodyPr>
          <a:lstStyle/>
          <a:p>
            <a:pPr algn="l">
              <a:lnSpc>
                <a:spcPts val="6469"/>
              </a:lnSpc>
            </a:pPr>
            <a:r>
              <a:rPr lang="en-US" sz="5199" b="1">
                <a:solidFill>
                  <a:srgbClr val="253A7E"/>
                </a:solidFill>
                <a:latin typeface="Bitter Bold"/>
                <a:ea typeface="Bitter Bold"/>
                <a:cs typeface="Bitter Bold"/>
                <a:sym typeface="Bitter Bold"/>
              </a:rPr>
              <a:t>Nakhon Si Thammarat</a:t>
            </a:r>
          </a:p>
        </p:txBody>
      </p:sp>
      <p:sp>
        <p:nvSpPr>
          <p:cNvPr id="14" name="TextBox 14"/>
          <p:cNvSpPr txBox="1"/>
          <p:nvPr/>
        </p:nvSpPr>
        <p:spPr>
          <a:xfrm>
            <a:off x="12978855" y="2323158"/>
            <a:ext cx="4499820" cy="1301319"/>
          </a:xfrm>
          <a:prstGeom prst="rect">
            <a:avLst/>
          </a:prstGeom>
        </p:spPr>
        <p:txBody>
          <a:bodyPr lIns="0" tIns="0" rIns="0" bIns="0" rtlCol="0" anchor="t">
            <a:spAutoFit/>
          </a:bodyPr>
          <a:lstStyle/>
          <a:p>
            <a:pPr algn="ctr">
              <a:lnSpc>
                <a:spcPts val="3244"/>
              </a:lnSpc>
            </a:pPr>
            <a:r>
              <a:rPr lang="en-US" sz="2587" b="1">
                <a:solidFill>
                  <a:srgbClr val="253A7E"/>
                </a:solidFill>
                <a:latin typeface="Bitter Bold"/>
                <a:ea typeface="Bitter Bold"/>
                <a:cs typeface="Bitter Bold"/>
                <a:sym typeface="Bitter Bold"/>
              </a:rPr>
              <a:t>Where is</a:t>
            </a:r>
          </a:p>
          <a:p>
            <a:pPr algn="ctr">
              <a:lnSpc>
                <a:spcPts val="3247"/>
              </a:lnSpc>
            </a:pPr>
            <a:r>
              <a:rPr lang="en-US" sz="2587" b="1">
                <a:solidFill>
                  <a:srgbClr val="253A7E"/>
                </a:solidFill>
                <a:latin typeface="Bitter Bold"/>
                <a:ea typeface="Bitter Bold"/>
                <a:cs typeface="Bitter Bold"/>
                <a:sym typeface="Bitter Bold"/>
              </a:rPr>
              <a:t>Nakhon Si Thammarat province?</a:t>
            </a:r>
          </a:p>
        </p:txBody>
      </p:sp>
      <p:sp>
        <p:nvSpPr>
          <p:cNvPr id="15" name="TextBox 15"/>
          <p:cNvSpPr txBox="1"/>
          <p:nvPr/>
        </p:nvSpPr>
        <p:spPr>
          <a:xfrm>
            <a:off x="7687570" y="9119445"/>
            <a:ext cx="9514580" cy="317500"/>
          </a:xfrm>
          <a:prstGeom prst="rect">
            <a:avLst/>
          </a:prstGeom>
        </p:spPr>
        <p:txBody>
          <a:bodyPr lIns="0" tIns="0" rIns="0" bIns="0" rtlCol="0" anchor="t">
            <a:spAutoFit/>
          </a:bodyPr>
          <a:lstStyle/>
          <a:p>
            <a:pPr algn="l">
              <a:lnSpc>
                <a:spcPts val="2750"/>
              </a:lnSpc>
            </a:pPr>
            <a:r>
              <a:rPr lang="en-US" sz="1687">
                <a:solidFill>
                  <a:srgbClr val="000000"/>
                </a:solidFill>
                <a:latin typeface="Bitter"/>
                <a:ea typeface="Bitter"/>
                <a:cs typeface="Bitter"/>
                <a:sym typeface="Bitter"/>
              </a:rPr>
              <a:t>Photo credit: Thailand Insider, Wikipedia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81370" y="815873"/>
            <a:ext cx="12175257" cy="857568"/>
          </a:xfrm>
          <a:prstGeom prst="rect">
            <a:avLst/>
          </a:prstGeom>
        </p:spPr>
        <p:txBody>
          <a:bodyPr lIns="0" tIns="0" rIns="0" bIns="0" rtlCol="0" anchor="t">
            <a:spAutoFit/>
          </a:bodyPr>
          <a:lstStyle/>
          <a:p>
            <a:pPr algn="l">
              <a:lnSpc>
                <a:spcPts val="6499"/>
              </a:lnSpc>
            </a:pPr>
            <a:r>
              <a:rPr lang="en-US" sz="5199" b="1">
                <a:solidFill>
                  <a:srgbClr val="253A7E"/>
                </a:solidFill>
                <a:latin typeface="Bitter Bold"/>
                <a:ea typeface="Bitter Bold"/>
                <a:cs typeface="Bitter Bold"/>
                <a:sym typeface="Bitter Bold"/>
              </a:rPr>
              <a:t>Landmarks in Nakhon Si Thammarat</a:t>
            </a:r>
          </a:p>
        </p:txBody>
      </p:sp>
      <p:grpSp>
        <p:nvGrpSpPr>
          <p:cNvPr id="7" name="Group 7"/>
          <p:cNvGrpSpPr/>
          <p:nvPr/>
        </p:nvGrpSpPr>
        <p:grpSpPr>
          <a:xfrm>
            <a:off x="1249793" y="2155712"/>
            <a:ext cx="9413178" cy="6167405"/>
            <a:chOff x="0" y="0"/>
            <a:chExt cx="6944119" cy="4549706"/>
          </a:xfrm>
        </p:grpSpPr>
        <p:sp>
          <p:nvSpPr>
            <p:cNvPr id="8" name="Freeform 8"/>
            <p:cNvSpPr/>
            <p:nvPr/>
          </p:nvSpPr>
          <p:spPr>
            <a:xfrm>
              <a:off x="0" y="0"/>
              <a:ext cx="6944106" cy="4549680"/>
            </a:xfrm>
            <a:custGeom>
              <a:avLst/>
              <a:gdLst/>
              <a:ahLst/>
              <a:cxnLst/>
              <a:rect l="l" t="t" r="r" b="b"/>
              <a:pathLst>
                <a:path w="6944106" h="4549680">
                  <a:moveTo>
                    <a:pt x="105399" y="0"/>
                  </a:moveTo>
                  <a:lnTo>
                    <a:pt x="6838707" y="0"/>
                  </a:lnTo>
                  <a:cubicBezTo>
                    <a:pt x="6866661" y="0"/>
                    <a:pt x="6893469" y="11105"/>
                    <a:pt x="6913235" y="30871"/>
                  </a:cubicBezTo>
                  <a:cubicBezTo>
                    <a:pt x="6933002" y="50637"/>
                    <a:pt x="6944106" y="77446"/>
                    <a:pt x="6944106" y="105399"/>
                  </a:cubicBezTo>
                  <a:lnTo>
                    <a:pt x="6944106" y="4444281"/>
                  </a:lnTo>
                  <a:cubicBezTo>
                    <a:pt x="6944106" y="4502491"/>
                    <a:pt x="6896918" y="4549680"/>
                    <a:pt x="6838707" y="4549680"/>
                  </a:cubicBezTo>
                  <a:lnTo>
                    <a:pt x="105399" y="4549680"/>
                  </a:lnTo>
                  <a:cubicBezTo>
                    <a:pt x="47189" y="4549680"/>
                    <a:pt x="0" y="4502491"/>
                    <a:pt x="0" y="4444281"/>
                  </a:cubicBezTo>
                  <a:lnTo>
                    <a:pt x="0" y="105399"/>
                  </a:lnTo>
                  <a:cubicBezTo>
                    <a:pt x="0" y="47189"/>
                    <a:pt x="47189" y="0"/>
                    <a:pt x="105399"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9" name="TextBox 9"/>
          <p:cNvSpPr txBox="1"/>
          <p:nvPr/>
        </p:nvSpPr>
        <p:spPr>
          <a:xfrm>
            <a:off x="11991588" y="3264549"/>
            <a:ext cx="4344442" cy="1112278"/>
          </a:xfrm>
          <a:prstGeom prst="rect">
            <a:avLst/>
          </a:prstGeom>
        </p:spPr>
        <p:txBody>
          <a:bodyPr lIns="0" tIns="0" rIns="0" bIns="0" rtlCol="0" anchor="t">
            <a:spAutoFit/>
          </a:bodyPr>
          <a:lstStyle/>
          <a:p>
            <a:pPr algn="ctr">
              <a:lnSpc>
                <a:spcPts val="4441"/>
              </a:lnSpc>
            </a:pPr>
            <a:r>
              <a:rPr lang="en-US" sz="3500" b="1">
                <a:solidFill>
                  <a:srgbClr val="000000"/>
                </a:solidFill>
                <a:latin typeface="Bitter Bold"/>
                <a:ea typeface="Bitter Bold"/>
                <a:cs typeface="Bitter Bold"/>
                <a:sym typeface="Bitter Bold"/>
              </a:rPr>
              <a:t>Wat Phra Mahathat</a:t>
            </a:r>
          </a:p>
          <a:p>
            <a:pPr algn="ctr">
              <a:lnSpc>
                <a:spcPts val="4442"/>
              </a:lnSpc>
            </a:pPr>
            <a:r>
              <a:rPr lang="en-US" sz="3500" b="1">
                <a:solidFill>
                  <a:srgbClr val="000000"/>
                </a:solidFill>
                <a:latin typeface="Bitter Bold"/>
                <a:ea typeface="Bitter Bold"/>
                <a:cs typeface="Bitter Bold"/>
                <a:sym typeface="Bitter Bold"/>
              </a:rPr>
              <a:t>Woramahawihan</a:t>
            </a:r>
          </a:p>
        </p:txBody>
      </p:sp>
      <p:sp>
        <p:nvSpPr>
          <p:cNvPr id="10" name="TextBox 10"/>
          <p:cNvSpPr txBox="1"/>
          <p:nvPr/>
        </p:nvSpPr>
        <p:spPr>
          <a:xfrm>
            <a:off x="11674466" y="4572618"/>
            <a:ext cx="4978685" cy="3098165"/>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Thailand’s newest </a:t>
            </a:r>
            <a:r>
              <a:rPr lang="en-US" sz="2199" b="1">
                <a:solidFill>
                  <a:srgbClr val="000000"/>
                </a:solidFill>
                <a:latin typeface="Bitter Bold"/>
                <a:ea typeface="Bitter Bold"/>
                <a:cs typeface="Bitter Bold"/>
                <a:sym typeface="Bitter Bold"/>
              </a:rPr>
              <a:t>UNESCO World Heritage Site</a:t>
            </a:r>
            <a:r>
              <a:rPr lang="en-US" sz="2199">
                <a:solidFill>
                  <a:srgbClr val="000000"/>
                </a:solidFill>
                <a:latin typeface="Bitter"/>
                <a:ea typeface="Bitter"/>
                <a:cs typeface="Bitter"/>
                <a:sym typeface="Bitter"/>
              </a:rPr>
              <a:t> and the first World Heritage Site in Southern Thailand. The temple is an important Buddhist heritage site and a symbol of Nakhon Si Thammarat’s religious, artistic, and architectural legacy.</a:t>
            </a:r>
          </a:p>
        </p:txBody>
      </p:sp>
      <p:sp>
        <p:nvSpPr>
          <p:cNvPr id="11" name="TextBox 11"/>
          <p:cNvSpPr txBox="1"/>
          <p:nvPr/>
        </p:nvSpPr>
        <p:spPr>
          <a:xfrm>
            <a:off x="981370" y="9026423"/>
            <a:ext cx="16325259" cy="328613"/>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Watphramahathat.watportal</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81370" y="939698"/>
            <a:ext cx="12175257" cy="857568"/>
          </a:xfrm>
          <a:prstGeom prst="rect">
            <a:avLst/>
          </a:prstGeom>
        </p:spPr>
        <p:txBody>
          <a:bodyPr lIns="0" tIns="0" rIns="0" bIns="0" rtlCol="0" anchor="t">
            <a:spAutoFit/>
          </a:bodyPr>
          <a:lstStyle/>
          <a:p>
            <a:pPr algn="l">
              <a:lnSpc>
                <a:spcPts val="6499"/>
              </a:lnSpc>
            </a:pPr>
            <a:r>
              <a:rPr lang="en-US" sz="5199" b="1">
                <a:solidFill>
                  <a:srgbClr val="253A7E"/>
                </a:solidFill>
                <a:latin typeface="Bitter Bold"/>
                <a:ea typeface="Bitter Bold"/>
                <a:cs typeface="Bitter Bold"/>
                <a:sym typeface="Bitter Bold"/>
              </a:rPr>
              <a:t>Landmarks in Nakhon Si Thammarat</a:t>
            </a:r>
          </a:p>
        </p:txBody>
      </p:sp>
      <p:grpSp>
        <p:nvGrpSpPr>
          <p:cNvPr id="7" name="Group 7"/>
          <p:cNvGrpSpPr/>
          <p:nvPr/>
        </p:nvGrpSpPr>
        <p:grpSpPr>
          <a:xfrm>
            <a:off x="7705666" y="2544979"/>
            <a:ext cx="9553634" cy="5904344"/>
            <a:chOff x="0" y="0"/>
            <a:chExt cx="6944119" cy="4291609"/>
          </a:xfrm>
        </p:grpSpPr>
        <p:sp>
          <p:nvSpPr>
            <p:cNvPr id="8" name="Freeform 8"/>
            <p:cNvSpPr/>
            <p:nvPr/>
          </p:nvSpPr>
          <p:spPr>
            <a:xfrm>
              <a:off x="0" y="0"/>
              <a:ext cx="6944106" cy="4291584"/>
            </a:xfrm>
            <a:custGeom>
              <a:avLst/>
              <a:gdLst/>
              <a:ahLst/>
              <a:cxnLst/>
              <a:rect l="l" t="t" r="r" b="b"/>
              <a:pathLst>
                <a:path w="6944106" h="4291584">
                  <a:moveTo>
                    <a:pt x="103850" y="0"/>
                  </a:moveTo>
                  <a:lnTo>
                    <a:pt x="6840257" y="0"/>
                  </a:lnTo>
                  <a:cubicBezTo>
                    <a:pt x="6867799" y="0"/>
                    <a:pt x="6894214" y="10941"/>
                    <a:pt x="6913690" y="30417"/>
                  </a:cubicBezTo>
                  <a:cubicBezTo>
                    <a:pt x="6933165" y="49892"/>
                    <a:pt x="6944106" y="76307"/>
                    <a:pt x="6944106" y="103850"/>
                  </a:cubicBezTo>
                  <a:lnTo>
                    <a:pt x="6944106" y="4187735"/>
                  </a:lnTo>
                  <a:cubicBezTo>
                    <a:pt x="6944106" y="4215277"/>
                    <a:pt x="6933165" y="4241692"/>
                    <a:pt x="6913690" y="4261167"/>
                  </a:cubicBezTo>
                  <a:cubicBezTo>
                    <a:pt x="6894214" y="4280643"/>
                    <a:pt x="6867799" y="4291584"/>
                    <a:pt x="6840257" y="4291584"/>
                  </a:cubicBezTo>
                  <a:lnTo>
                    <a:pt x="103850" y="4291584"/>
                  </a:lnTo>
                  <a:cubicBezTo>
                    <a:pt x="76307" y="4291584"/>
                    <a:pt x="49892" y="4280643"/>
                    <a:pt x="30417" y="4261167"/>
                  </a:cubicBezTo>
                  <a:cubicBezTo>
                    <a:pt x="10941" y="4241692"/>
                    <a:pt x="0" y="4215277"/>
                    <a:pt x="0" y="4187735"/>
                  </a:cubicBezTo>
                  <a:lnTo>
                    <a:pt x="0" y="103850"/>
                  </a:lnTo>
                  <a:cubicBezTo>
                    <a:pt x="0" y="76307"/>
                    <a:pt x="10941" y="49892"/>
                    <a:pt x="30417" y="30417"/>
                  </a:cubicBezTo>
                  <a:cubicBezTo>
                    <a:pt x="49892" y="10941"/>
                    <a:pt x="76307" y="0"/>
                    <a:pt x="10385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9" name="TextBox 9"/>
          <p:cNvSpPr txBox="1"/>
          <p:nvPr/>
        </p:nvSpPr>
        <p:spPr>
          <a:xfrm>
            <a:off x="1028700" y="3606154"/>
            <a:ext cx="5824612" cy="583589"/>
          </a:xfrm>
          <a:prstGeom prst="rect">
            <a:avLst/>
          </a:prstGeom>
        </p:spPr>
        <p:txBody>
          <a:bodyPr lIns="0" tIns="0" rIns="0" bIns="0" rtlCol="0" anchor="t">
            <a:spAutoFit/>
          </a:bodyPr>
          <a:lstStyle/>
          <a:p>
            <a:pPr algn="ctr">
              <a:lnSpc>
                <a:spcPts val="4442"/>
              </a:lnSpc>
            </a:pPr>
            <a:r>
              <a:rPr lang="en-US" sz="3500" b="1">
                <a:solidFill>
                  <a:srgbClr val="000000"/>
                </a:solidFill>
                <a:latin typeface="Bitter Bold"/>
                <a:ea typeface="Bitter Bold"/>
                <a:cs typeface="Bitter Bold"/>
                <a:sym typeface="Bitter Bold"/>
              </a:rPr>
              <a:t>Khao Luang National Park</a:t>
            </a:r>
          </a:p>
        </p:txBody>
      </p:sp>
      <p:sp>
        <p:nvSpPr>
          <p:cNvPr id="10" name="TextBox 10"/>
          <p:cNvSpPr txBox="1"/>
          <p:nvPr/>
        </p:nvSpPr>
        <p:spPr>
          <a:xfrm>
            <a:off x="1484946" y="4487556"/>
            <a:ext cx="4658432" cy="2198053"/>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A mountainous national park known for forests, waterfalls, and rich biodiversity. Khao Luang rises to </a:t>
            </a:r>
            <a:r>
              <a:rPr lang="en-US" sz="2199" b="1">
                <a:solidFill>
                  <a:srgbClr val="000000"/>
                </a:solidFill>
                <a:latin typeface="Bitter Bold"/>
                <a:ea typeface="Bitter Bold"/>
                <a:cs typeface="Bitter Bold"/>
                <a:sym typeface="Bitter Bold"/>
              </a:rPr>
              <a:t>1,835 metres</a:t>
            </a:r>
            <a:r>
              <a:rPr lang="en-US" sz="2199">
                <a:solidFill>
                  <a:srgbClr val="000000"/>
                </a:solidFill>
                <a:latin typeface="Bitter"/>
                <a:ea typeface="Bitter"/>
                <a:cs typeface="Bitter"/>
                <a:sym typeface="Bitter"/>
              </a:rPr>
              <a:t> and is the highest peak in Southern Thailand.</a:t>
            </a:r>
          </a:p>
        </p:txBody>
      </p:sp>
      <p:sp>
        <p:nvSpPr>
          <p:cNvPr id="11" name="TextBox 11"/>
          <p:cNvSpPr txBox="1"/>
          <p:nvPr/>
        </p:nvSpPr>
        <p:spPr>
          <a:xfrm>
            <a:off x="981370" y="9026423"/>
            <a:ext cx="16325259" cy="328613"/>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Kapook</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10533" y="686838"/>
            <a:ext cx="9085362" cy="870503"/>
          </a:xfrm>
          <a:prstGeom prst="rect">
            <a:avLst/>
          </a:prstGeom>
        </p:spPr>
        <p:txBody>
          <a:bodyPr lIns="0" tIns="0" rIns="0" bIns="0" rtlCol="0" anchor="t">
            <a:spAutoFit/>
          </a:bodyPr>
          <a:lstStyle/>
          <a:p>
            <a:pPr algn="l">
              <a:lnSpc>
                <a:spcPts val="6548"/>
              </a:lnSpc>
            </a:pPr>
            <a:r>
              <a:rPr lang="en-US" sz="5199" b="1">
                <a:solidFill>
                  <a:srgbClr val="253A7E"/>
                </a:solidFill>
                <a:latin typeface="Bitter Bold"/>
                <a:ea typeface="Bitter Bold"/>
                <a:cs typeface="Bitter Bold"/>
                <a:sym typeface="Bitter Bold"/>
              </a:rPr>
              <a:t>Thailand's Size Comparison</a:t>
            </a:r>
          </a:p>
        </p:txBody>
      </p:sp>
      <p:grpSp>
        <p:nvGrpSpPr>
          <p:cNvPr id="7" name="Group 7"/>
          <p:cNvGrpSpPr/>
          <p:nvPr/>
        </p:nvGrpSpPr>
        <p:grpSpPr>
          <a:xfrm>
            <a:off x="910533" y="2211143"/>
            <a:ext cx="3640779" cy="4790484"/>
            <a:chOff x="0" y="0"/>
            <a:chExt cx="4854372" cy="6387313"/>
          </a:xfrm>
        </p:grpSpPr>
        <p:sp>
          <p:nvSpPr>
            <p:cNvPr id="8" name="Freeform 8" descr="preencoded.png"/>
            <p:cNvSpPr/>
            <p:nvPr/>
          </p:nvSpPr>
          <p:spPr>
            <a:xfrm>
              <a:off x="0" y="0"/>
              <a:ext cx="4854321" cy="6387338"/>
            </a:xfrm>
            <a:custGeom>
              <a:avLst/>
              <a:gdLst/>
              <a:ahLst/>
              <a:cxnLst/>
              <a:rect l="l" t="t" r="r" b="b"/>
              <a:pathLst>
                <a:path w="4854321" h="6387338">
                  <a:moveTo>
                    <a:pt x="190500" y="0"/>
                  </a:moveTo>
                  <a:lnTo>
                    <a:pt x="4663821" y="0"/>
                  </a:lnTo>
                  <a:cubicBezTo>
                    <a:pt x="4714345" y="0"/>
                    <a:pt x="4762799" y="20070"/>
                    <a:pt x="4798525" y="55796"/>
                  </a:cubicBezTo>
                  <a:cubicBezTo>
                    <a:pt x="4834251" y="91522"/>
                    <a:pt x="4854321" y="139976"/>
                    <a:pt x="4854321" y="190500"/>
                  </a:cubicBezTo>
                  <a:lnTo>
                    <a:pt x="4854321" y="6196838"/>
                  </a:lnTo>
                  <a:cubicBezTo>
                    <a:pt x="4854321" y="6302048"/>
                    <a:pt x="4769031" y="6387338"/>
                    <a:pt x="4663821" y="6387338"/>
                  </a:cubicBezTo>
                  <a:lnTo>
                    <a:pt x="190500" y="6387338"/>
                  </a:lnTo>
                  <a:cubicBezTo>
                    <a:pt x="139976" y="6387338"/>
                    <a:pt x="91522" y="6367268"/>
                    <a:pt x="55796" y="6331542"/>
                  </a:cubicBezTo>
                  <a:cubicBezTo>
                    <a:pt x="20070" y="6295816"/>
                    <a:pt x="0" y="6247362"/>
                    <a:pt x="0" y="6196838"/>
                  </a:cubicBezTo>
                  <a:lnTo>
                    <a:pt x="0" y="190500"/>
                  </a:lnTo>
                  <a:cubicBezTo>
                    <a:pt x="0" y="85290"/>
                    <a:pt x="85290" y="0"/>
                    <a:pt x="190500"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9" name="TextBox 9"/>
          <p:cNvSpPr txBox="1"/>
          <p:nvPr/>
        </p:nvSpPr>
        <p:spPr>
          <a:xfrm>
            <a:off x="910533" y="7284691"/>
            <a:ext cx="3252045" cy="415976"/>
          </a:xfrm>
          <a:prstGeom prst="rect">
            <a:avLst/>
          </a:prstGeom>
        </p:spPr>
        <p:txBody>
          <a:bodyPr lIns="0" tIns="0" rIns="0" bIns="0" rtlCol="0" anchor="t">
            <a:spAutoFit/>
          </a:bodyPr>
          <a:lstStyle/>
          <a:p>
            <a:pPr algn="l">
              <a:lnSpc>
                <a:spcPts val="3187"/>
              </a:lnSpc>
            </a:pPr>
            <a:r>
              <a:rPr lang="en-US" sz="2499" b="1">
                <a:solidFill>
                  <a:srgbClr val="253A7E"/>
                </a:solidFill>
                <a:latin typeface="Bitter Bold"/>
                <a:ea typeface="Bitter Bold"/>
                <a:cs typeface="Bitter Bold"/>
                <a:sym typeface="Bitter Bold"/>
              </a:rPr>
              <a:t>With 513,120 km²</a:t>
            </a:r>
          </a:p>
        </p:txBody>
      </p:sp>
      <p:sp>
        <p:nvSpPr>
          <p:cNvPr id="10" name="TextBox 10"/>
          <p:cNvSpPr txBox="1"/>
          <p:nvPr/>
        </p:nvSpPr>
        <p:spPr>
          <a:xfrm>
            <a:off x="910533" y="7936624"/>
            <a:ext cx="9604542" cy="919480"/>
          </a:xfrm>
          <a:prstGeom prst="rect">
            <a:avLst/>
          </a:prstGeom>
        </p:spPr>
        <p:txBody>
          <a:bodyPr lIns="0" tIns="0" rIns="0" bIns="0" rtlCol="0" anchor="t">
            <a:spAutoFit/>
          </a:bodyPr>
          <a:lstStyle/>
          <a:p>
            <a:pPr algn="l">
              <a:lnSpc>
                <a:spcPts val="3574"/>
              </a:lnSpc>
            </a:pPr>
            <a:r>
              <a:rPr lang="en-US" sz="2199">
                <a:solidFill>
                  <a:srgbClr val="000000"/>
                </a:solidFill>
                <a:latin typeface="Bitter"/>
                <a:ea typeface="Bitter"/>
                <a:cs typeface="Bitter"/>
                <a:sym typeface="Bitter"/>
              </a:rPr>
              <a:t>Thailand is the </a:t>
            </a:r>
            <a:r>
              <a:rPr lang="en-US" sz="2199" b="1">
                <a:solidFill>
                  <a:srgbClr val="000000"/>
                </a:solidFill>
                <a:latin typeface="Bitter Bold"/>
                <a:ea typeface="Bitter Bold"/>
                <a:cs typeface="Bitter Bold"/>
                <a:sym typeface="Bitter Bold"/>
              </a:rPr>
              <a:t>50th largest country in the world by total area</a:t>
            </a:r>
            <a:r>
              <a:rPr lang="en-US" sz="2199">
                <a:solidFill>
                  <a:srgbClr val="000000"/>
                </a:solidFill>
                <a:latin typeface="Bitter"/>
                <a:ea typeface="Bitter"/>
                <a:cs typeface="Bitter"/>
                <a:sym typeface="Bitter"/>
              </a:rPr>
              <a:t> and</a:t>
            </a:r>
          </a:p>
          <a:p>
            <a:pPr algn="l">
              <a:lnSpc>
                <a:spcPts val="3574"/>
              </a:lnSpc>
            </a:pPr>
            <a:r>
              <a:rPr lang="en-US" sz="2199">
                <a:solidFill>
                  <a:srgbClr val="000000"/>
                </a:solidFill>
                <a:latin typeface="Bitter"/>
                <a:ea typeface="Bitter"/>
                <a:cs typeface="Bitter"/>
                <a:sym typeface="Bitter"/>
              </a:rPr>
              <a:t>the </a:t>
            </a:r>
            <a:r>
              <a:rPr lang="en-US" sz="2199" b="1">
                <a:solidFill>
                  <a:srgbClr val="000000"/>
                </a:solidFill>
                <a:latin typeface="Bitter Bold"/>
                <a:ea typeface="Bitter Bold"/>
                <a:cs typeface="Bitter Bold"/>
                <a:sym typeface="Bitter Bold"/>
              </a:rPr>
              <a:t>3rd largest country in Southeast Asia</a:t>
            </a:r>
            <a:r>
              <a:rPr lang="en-US" sz="2199">
                <a:solidFill>
                  <a:srgbClr val="000000"/>
                </a:solidFill>
                <a:latin typeface="Bitter"/>
                <a:ea typeface="Bitter"/>
                <a:cs typeface="Bitter"/>
                <a:sym typeface="Bitter"/>
              </a:rPr>
              <a:t>.</a:t>
            </a:r>
          </a:p>
        </p:txBody>
      </p:sp>
      <p:grpSp>
        <p:nvGrpSpPr>
          <p:cNvPr id="11" name="Group 11"/>
          <p:cNvGrpSpPr/>
          <p:nvPr/>
        </p:nvGrpSpPr>
        <p:grpSpPr>
          <a:xfrm>
            <a:off x="5344268" y="2211143"/>
            <a:ext cx="3194152" cy="4194419"/>
            <a:chOff x="0" y="0"/>
            <a:chExt cx="4258869" cy="5592559"/>
          </a:xfrm>
        </p:grpSpPr>
        <p:sp>
          <p:nvSpPr>
            <p:cNvPr id="12" name="Freeform 12" descr="preencoded.png"/>
            <p:cNvSpPr/>
            <p:nvPr/>
          </p:nvSpPr>
          <p:spPr>
            <a:xfrm>
              <a:off x="0" y="0"/>
              <a:ext cx="4258818" cy="5592572"/>
            </a:xfrm>
            <a:custGeom>
              <a:avLst/>
              <a:gdLst/>
              <a:ahLst/>
              <a:cxnLst/>
              <a:rect l="l" t="t" r="r" b="b"/>
              <a:pathLst>
                <a:path w="4258818" h="5592572">
                  <a:moveTo>
                    <a:pt x="190500" y="0"/>
                  </a:moveTo>
                  <a:lnTo>
                    <a:pt x="4068318" y="0"/>
                  </a:lnTo>
                  <a:cubicBezTo>
                    <a:pt x="4118842" y="0"/>
                    <a:pt x="4167296" y="20070"/>
                    <a:pt x="4203022" y="55796"/>
                  </a:cubicBezTo>
                  <a:cubicBezTo>
                    <a:pt x="4238747" y="91522"/>
                    <a:pt x="4258818" y="139976"/>
                    <a:pt x="4258818" y="190500"/>
                  </a:cubicBezTo>
                  <a:lnTo>
                    <a:pt x="4258818" y="5402072"/>
                  </a:lnTo>
                  <a:cubicBezTo>
                    <a:pt x="4258818" y="5507282"/>
                    <a:pt x="4173528" y="5592572"/>
                    <a:pt x="4068318" y="5592572"/>
                  </a:cubicBezTo>
                  <a:lnTo>
                    <a:pt x="190500" y="5592572"/>
                  </a:lnTo>
                  <a:cubicBezTo>
                    <a:pt x="139976" y="5592572"/>
                    <a:pt x="91522" y="5572501"/>
                    <a:pt x="55796" y="5536776"/>
                  </a:cubicBezTo>
                  <a:cubicBezTo>
                    <a:pt x="20070" y="5501050"/>
                    <a:pt x="0" y="5452595"/>
                    <a:pt x="0" y="5402072"/>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t="-10" r="-1" b="-10"/>
              </a:stretch>
            </a:blipFill>
          </p:spPr>
        </p:sp>
      </p:grpSp>
      <p:sp>
        <p:nvSpPr>
          <p:cNvPr id="13" name="TextBox 13"/>
          <p:cNvSpPr txBox="1"/>
          <p:nvPr/>
        </p:nvSpPr>
        <p:spPr>
          <a:xfrm>
            <a:off x="5344268" y="6688636"/>
            <a:ext cx="3252045" cy="415976"/>
          </a:xfrm>
          <a:prstGeom prst="rect">
            <a:avLst/>
          </a:prstGeom>
        </p:spPr>
        <p:txBody>
          <a:bodyPr lIns="0" tIns="0" rIns="0" bIns="0" rtlCol="0" anchor="t">
            <a:spAutoFit/>
          </a:bodyPr>
          <a:lstStyle/>
          <a:p>
            <a:pPr algn="l">
              <a:lnSpc>
                <a:spcPts val="3187"/>
              </a:lnSpc>
            </a:pPr>
            <a:r>
              <a:rPr lang="en-US" sz="2499" b="1">
                <a:solidFill>
                  <a:srgbClr val="253A7E"/>
                </a:solidFill>
                <a:latin typeface="Bitter Bold"/>
                <a:ea typeface="Bitter Bold"/>
                <a:cs typeface="Bitter Bold"/>
                <a:sym typeface="Bitter Bold"/>
              </a:rPr>
              <a:t>France</a:t>
            </a:r>
          </a:p>
        </p:txBody>
      </p:sp>
      <p:sp>
        <p:nvSpPr>
          <p:cNvPr id="14" name="TextBox 14"/>
          <p:cNvSpPr txBox="1"/>
          <p:nvPr/>
        </p:nvSpPr>
        <p:spPr>
          <a:xfrm>
            <a:off x="5344268" y="7279034"/>
            <a:ext cx="3640779" cy="501853"/>
          </a:xfrm>
          <a:prstGeom prst="rect">
            <a:avLst/>
          </a:prstGeom>
        </p:spPr>
        <p:txBody>
          <a:bodyPr lIns="0" tIns="0" rIns="0" bIns="0" rtlCol="0" anchor="t">
            <a:spAutoFit/>
          </a:bodyPr>
          <a:lstStyle/>
          <a:p>
            <a:pPr algn="l">
              <a:lnSpc>
                <a:spcPts val="3250"/>
              </a:lnSpc>
            </a:pPr>
            <a:r>
              <a:rPr lang="en-US" sz="2000">
                <a:solidFill>
                  <a:srgbClr val="000000"/>
                </a:solidFill>
                <a:latin typeface="Bitter"/>
                <a:ea typeface="Bitter"/>
                <a:cs typeface="Bitter"/>
                <a:sym typeface="Bitter"/>
              </a:rPr>
              <a:t>543,940 km²</a:t>
            </a:r>
          </a:p>
        </p:txBody>
      </p:sp>
      <p:grpSp>
        <p:nvGrpSpPr>
          <p:cNvPr id="15" name="Group 15"/>
          <p:cNvGrpSpPr/>
          <p:nvPr/>
        </p:nvGrpSpPr>
        <p:grpSpPr>
          <a:xfrm>
            <a:off x="9747047" y="2211143"/>
            <a:ext cx="2919565" cy="4241902"/>
            <a:chOff x="0" y="0"/>
            <a:chExt cx="3892753" cy="5655869"/>
          </a:xfrm>
        </p:grpSpPr>
        <p:sp>
          <p:nvSpPr>
            <p:cNvPr id="16" name="Freeform 16" descr="preencoded.png"/>
            <p:cNvSpPr/>
            <p:nvPr/>
          </p:nvSpPr>
          <p:spPr>
            <a:xfrm>
              <a:off x="0" y="0"/>
              <a:ext cx="3892804" cy="5655818"/>
            </a:xfrm>
            <a:custGeom>
              <a:avLst/>
              <a:gdLst/>
              <a:ahLst/>
              <a:cxnLst/>
              <a:rect l="l" t="t" r="r" b="b"/>
              <a:pathLst>
                <a:path w="3892804" h="5655818">
                  <a:moveTo>
                    <a:pt x="190500" y="0"/>
                  </a:moveTo>
                  <a:lnTo>
                    <a:pt x="3702304" y="0"/>
                  </a:lnTo>
                  <a:cubicBezTo>
                    <a:pt x="3807514" y="0"/>
                    <a:pt x="3892804" y="85290"/>
                    <a:pt x="3892804" y="190500"/>
                  </a:cubicBezTo>
                  <a:lnTo>
                    <a:pt x="3892804" y="5465318"/>
                  </a:lnTo>
                  <a:cubicBezTo>
                    <a:pt x="3892804" y="5515842"/>
                    <a:pt x="3872733" y="5564296"/>
                    <a:pt x="3837008" y="5600022"/>
                  </a:cubicBezTo>
                  <a:cubicBezTo>
                    <a:pt x="3801282" y="5635747"/>
                    <a:pt x="3752828" y="5655818"/>
                    <a:pt x="3702304" y="5655818"/>
                  </a:cubicBezTo>
                  <a:lnTo>
                    <a:pt x="190500" y="5655818"/>
                  </a:lnTo>
                  <a:cubicBezTo>
                    <a:pt x="85290" y="5655818"/>
                    <a:pt x="0" y="5570528"/>
                    <a:pt x="0" y="5465318"/>
                  </a:cubicBezTo>
                  <a:lnTo>
                    <a:pt x="0" y="190500"/>
                  </a:lnTo>
                  <a:cubicBezTo>
                    <a:pt x="0" y="85290"/>
                    <a:pt x="85290" y="0"/>
                    <a:pt x="190500" y="0"/>
                  </a:cubicBezTo>
                  <a:close/>
                </a:path>
              </a:pathLst>
            </a:custGeom>
            <a:blipFill>
              <a:blip r:embed="rId5" cstate="email">
                <a:extLst>
                  <a:ext uri="{28A0092B-C50C-407E-A947-70E740481C1C}">
                    <a14:useLocalDpi xmlns:a14="http://schemas.microsoft.com/office/drawing/2010/main"/>
                  </a:ext>
                </a:extLst>
              </a:blip>
              <a:stretch>
                <a:fillRect l="-117" r="-116"/>
              </a:stretch>
            </a:blipFill>
          </p:spPr>
        </p:sp>
      </p:grpSp>
      <p:sp>
        <p:nvSpPr>
          <p:cNvPr id="17" name="TextBox 17"/>
          <p:cNvSpPr txBox="1"/>
          <p:nvPr/>
        </p:nvSpPr>
        <p:spPr>
          <a:xfrm>
            <a:off x="9747047" y="6736109"/>
            <a:ext cx="3252045" cy="415976"/>
          </a:xfrm>
          <a:prstGeom prst="rect">
            <a:avLst/>
          </a:prstGeom>
        </p:spPr>
        <p:txBody>
          <a:bodyPr lIns="0" tIns="0" rIns="0" bIns="0" rtlCol="0" anchor="t">
            <a:spAutoFit/>
          </a:bodyPr>
          <a:lstStyle/>
          <a:p>
            <a:pPr algn="l">
              <a:lnSpc>
                <a:spcPts val="3187"/>
              </a:lnSpc>
            </a:pPr>
            <a:r>
              <a:rPr lang="en-US" sz="2499" b="1">
                <a:solidFill>
                  <a:srgbClr val="253A7E"/>
                </a:solidFill>
                <a:latin typeface="Bitter Bold"/>
                <a:ea typeface="Bitter Bold"/>
                <a:cs typeface="Bitter Bold"/>
                <a:sym typeface="Bitter Bold"/>
              </a:rPr>
              <a:t>Spain</a:t>
            </a:r>
          </a:p>
        </p:txBody>
      </p:sp>
      <p:sp>
        <p:nvSpPr>
          <p:cNvPr id="18" name="TextBox 18"/>
          <p:cNvSpPr txBox="1"/>
          <p:nvPr/>
        </p:nvSpPr>
        <p:spPr>
          <a:xfrm>
            <a:off x="9747047" y="7326516"/>
            <a:ext cx="3640779" cy="501853"/>
          </a:xfrm>
          <a:prstGeom prst="rect">
            <a:avLst/>
          </a:prstGeom>
        </p:spPr>
        <p:txBody>
          <a:bodyPr lIns="0" tIns="0" rIns="0" bIns="0" rtlCol="0" anchor="t">
            <a:spAutoFit/>
          </a:bodyPr>
          <a:lstStyle/>
          <a:p>
            <a:pPr algn="l">
              <a:lnSpc>
                <a:spcPts val="3250"/>
              </a:lnSpc>
            </a:pPr>
            <a:r>
              <a:rPr lang="en-US" sz="2000">
                <a:solidFill>
                  <a:srgbClr val="000000"/>
                </a:solidFill>
                <a:latin typeface="Bitter"/>
                <a:ea typeface="Bitter"/>
                <a:cs typeface="Bitter"/>
                <a:sym typeface="Bitter"/>
              </a:rPr>
              <a:t>505,990 km²</a:t>
            </a:r>
          </a:p>
        </p:txBody>
      </p:sp>
      <p:grpSp>
        <p:nvGrpSpPr>
          <p:cNvPr id="19" name="Group 19"/>
          <p:cNvGrpSpPr/>
          <p:nvPr/>
        </p:nvGrpSpPr>
        <p:grpSpPr>
          <a:xfrm>
            <a:off x="13765263" y="2211143"/>
            <a:ext cx="3266484" cy="4154986"/>
            <a:chOff x="0" y="0"/>
            <a:chExt cx="4355313" cy="5539981"/>
          </a:xfrm>
        </p:grpSpPr>
        <p:sp>
          <p:nvSpPr>
            <p:cNvPr id="20" name="Freeform 20" descr="preencoded.png"/>
            <p:cNvSpPr/>
            <p:nvPr/>
          </p:nvSpPr>
          <p:spPr>
            <a:xfrm>
              <a:off x="0" y="0"/>
              <a:ext cx="4355338" cy="5539994"/>
            </a:xfrm>
            <a:custGeom>
              <a:avLst/>
              <a:gdLst/>
              <a:ahLst/>
              <a:cxnLst/>
              <a:rect l="l" t="t" r="r" b="b"/>
              <a:pathLst>
                <a:path w="4355338" h="5539994">
                  <a:moveTo>
                    <a:pt x="190500" y="0"/>
                  </a:moveTo>
                  <a:lnTo>
                    <a:pt x="4164838" y="0"/>
                  </a:lnTo>
                  <a:cubicBezTo>
                    <a:pt x="4270048" y="0"/>
                    <a:pt x="4355338" y="85290"/>
                    <a:pt x="4355338" y="190500"/>
                  </a:cubicBezTo>
                  <a:lnTo>
                    <a:pt x="4355338" y="5349494"/>
                  </a:lnTo>
                  <a:cubicBezTo>
                    <a:pt x="4355338" y="5400018"/>
                    <a:pt x="4335268" y="5448472"/>
                    <a:pt x="4299542" y="5484198"/>
                  </a:cubicBezTo>
                  <a:cubicBezTo>
                    <a:pt x="4263816" y="5519924"/>
                    <a:pt x="4215362" y="5539994"/>
                    <a:pt x="4164838" y="5539994"/>
                  </a:cubicBezTo>
                  <a:lnTo>
                    <a:pt x="190500" y="5539994"/>
                  </a:lnTo>
                  <a:cubicBezTo>
                    <a:pt x="139976" y="5539994"/>
                    <a:pt x="91522" y="5519924"/>
                    <a:pt x="55796" y="5484198"/>
                  </a:cubicBezTo>
                  <a:cubicBezTo>
                    <a:pt x="20070" y="5448472"/>
                    <a:pt x="0" y="5400018"/>
                    <a:pt x="0" y="5349494"/>
                  </a:cubicBezTo>
                  <a:lnTo>
                    <a:pt x="0" y="190500"/>
                  </a:lnTo>
                  <a:cubicBezTo>
                    <a:pt x="0" y="85290"/>
                    <a:pt x="85290" y="0"/>
                    <a:pt x="190500" y="0"/>
                  </a:cubicBezTo>
                  <a:close/>
                </a:path>
              </a:pathLst>
            </a:custGeom>
            <a:blipFill>
              <a:blip r:embed="rId6" cstate="email">
                <a:extLst>
                  <a:ext uri="{28A0092B-C50C-407E-A947-70E740481C1C}">
                    <a14:useLocalDpi xmlns:a14="http://schemas.microsoft.com/office/drawing/2010/main"/>
                  </a:ext>
                </a:extLst>
              </a:blip>
              <a:stretch>
                <a:fillRect l="-34" r="-33"/>
              </a:stretch>
            </a:blipFill>
          </p:spPr>
        </p:sp>
      </p:grpSp>
      <p:sp>
        <p:nvSpPr>
          <p:cNvPr id="21" name="TextBox 21"/>
          <p:cNvSpPr txBox="1"/>
          <p:nvPr/>
        </p:nvSpPr>
        <p:spPr>
          <a:xfrm>
            <a:off x="13765263" y="6649193"/>
            <a:ext cx="3252045" cy="415976"/>
          </a:xfrm>
          <a:prstGeom prst="rect">
            <a:avLst/>
          </a:prstGeom>
        </p:spPr>
        <p:txBody>
          <a:bodyPr lIns="0" tIns="0" rIns="0" bIns="0" rtlCol="0" anchor="t">
            <a:spAutoFit/>
          </a:bodyPr>
          <a:lstStyle/>
          <a:p>
            <a:pPr algn="l">
              <a:lnSpc>
                <a:spcPts val="3187"/>
              </a:lnSpc>
            </a:pPr>
            <a:r>
              <a:rPr lang="en-US" sz="2499" b="1">
                <a:solidFill>
                  <a:srgbClr val="253A7E"/>
                </a:solidFill>
                <a:latin typeface="Bitter Bold"/>
                <a:ea typeface="Bitter Bold"/>
                <a:cs typeface="Bitter Bold"/>
                <a:sym typeface="Bitter Bold"/>
              </a:rPr>
              <a:t>Japan</a:t>
            </a:r>
          </a:p>
        </p:txBody>
      </p:sp>
      <p:sp>
        <p:nvSpPr>
          <p:cNvPr id="22" name="TextBox 22"/>
          <p:cNvSpPr txBox="1"/>
          <p:nvPr/>
        </p:nvSpPr>
        <p:spPr>
          <a:xfrm>
            <a:off x="13765263" y="7239591"/>
            <a:ext cx="3640779" cy="501853"/>
          </a:xfrm>
          <a:prstGeom prst="rect">
            <a:avLst/>
          </a:prstGeom>
        </p:spPr>
        <p:txBody>
          <a:bodyPr lIns="0" tIns="0" rIns="0" bIns="0" rtlCol="0" anchor="t">
            <a:spAutoFit/>
          </a:bodyPr>
          <a:lstStyle/>
          <a:p>
            <a:pPr algn="l">
              <a:lnSpc>
                <a:spcPts val="3250"/>
              </a:lnSpc>
            </a:pPr>
            <a:r>
              <a:rPr lang="en-US" sz="2000">
                <a:solidFill>
                  <a:srgbClr val="000000"/>
                </a:solidFill>
                <a:latin typeface="Bitter"/>
                <a:ea typeface="Bitter"/>
                <a:cs typeface="Bitter"/>
                <a:sym typeface="Bitter"/>
              </a:rPr>
              <a:t>377,975 km²</a:t>
            </a:r>
          </a:p>
        </p:txBody>
      </p:sp>
      <p:sp>
        <p:nvSpPr>
          <p:cNvPr id="23" name="TextBox 23"/>
          <p:cNvSpPr txBox="1"/>
          <p:nvPr/>
        </p:nvSpPr>
        <p:spPr>
          <a:xfrm>
            <a:off x="910533" y="9208529"/>
            <a:ext cx="16466934" cy="309147"/>
          </a:xfrm>
          <a:prstGeom prst="rect">
            <a:avLst/>
          </a:prstGeom>
        </p:spPr>
        <p:txBody>
          <a:bodyPr lIns="0" tIns="0" rIns="0" bIns="0" rtlCol="0" anchor="t">
            <a:spAutoFit/>
          </a:bodyPr>
          <a:lstStyle/>
          <a:p>
            <a:pPr algn="l">
              <a:lnSpc>
                <a:spcPts val="2680"/>
              </a:lnSpc>
            </a:pPr>
            <a:r>
              <a:rPr lang="en-US" sz="1700">
                <a:solidFill>
                  <a:srgbClr val="000000"/>
                </a:solidFill>
                <a:latin typeface="Bitter"/>
                <a:ea typeface="Bitter"/>
                <a:cs typeface="Bitter"/>
                <a:sym typeface="Bitter"/>
              </a:rPr>
              <a:t>Photo credit: Mylifeelsewhere</a:t>
            </a:r>
          </a:p>
        </p:txBody>
      </p:sp>
      <p:grpSp>
        <p:nvGrpSpPr>
          <p:cNvPr id="24" name="Group 24"/>
          <p:cNvGrpSpPr/>
          <p:nvPr/>
        </p:nvGrpSpPr>
        <p:grpSpPr>
          <a:xfrm>
            <a:off x="17036948" y="285750"/>
            <a:ext cx="965302" cy="752323"/>
            <a:chOff x="0" y="0"/>
            <a:chExt cx="1287069" cy="1003097"/>
          </a:xfrm>
        </p:grpSpPr>
        <p:sp>
          <p:nvSpPr>
            <p:cNvPr id="25" name="Freeform 2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1028700" y="1019023"/>
            <a:ext cx="12175257" cy="857568"/>
          </a:xfrm>
          <a:prstGeom prst="rect">
            <a:avLst/>
          </a:prstGeom>
        </p:spPr>
        <p:txBody>
          <a:bodyPr lIns="0" tIns="0" rIns="0" bIns="0" rtlCol="0" anchor="t">
            <a:spAutoFit/>
          </a:bodyPr>
          <a:lstStyle/>
          <a:p>
            <a:pPr algn="l">
              <a:lnSpc>
                <a:spcPts val="6499"/>
              </a:lnSpc>
            </a:pPr>
            <a:r>
              <a:rPr lang="en-US" sz="5199" b="1">
                <a:solidFill>
                  <a:srgbClr val="253A7E"/>
                </a:solidFill>
                <a:latin typeface="Bitter Bold"/>
                <a:ea typeface="Bitter Bold"/>
                <a:cs typeface="Bitter Bold"/>
                <a:sym typeface="Bitter Bold"/>
              </a:rPr>
              <a:t>Landmarks in Nakhon Si Thammarat</a:t>
            </a:r>
          </a:p>
        </p:txBody>
      </p:sp>
      <p:grpSp>
        <p:nvGrpSpPr>
          <p:cNvPr id="7" name="Group 7"/>
          <p:cNvGrpSpPr/>
          <p:nvPr/>
        </p:nvGrpSpPr>
        <p:grpSpPr>
          <a:xfrm>
            <a:off x="1028700" y="2518735"/>
            <a:ext cx="9502793" cy="5872923"/>
            <a:chOff x="0" y="0"/>
            <a:chExt cx="6944119" cy="4291609"/>
          </a:xfrm>
        </p:grpSpPr>
        <p:sp>
          <p:nvSpPr>
            <p:cNvPr id="8" name="Freeform 8"/>
            <p:cNvSpPr/>
            <p:nvPr/>
          </p:nvSpPr>
          <p:spPr>
            <a:xfrm>
              <a:off x="0" y="0"/>
              <a:ext cx="6944106" cy="4291584"/>
            </a:xfrm>
            <a:custGeom>
              <a:avLst/>
              <a:gdLst/>
              <a:ahLst/>
              <a:cxnLst/>
              <a:rect l="l" t="t" r="r" b="b"/>
              <a:pathLst>
                <a:path w="6944106" h="4291584">
                  <a:moveTo>
                    <a:pt x="104405" y="0"/>
                  </a:moveTo>
                  <a:lnTo>
                    <a:pt x="6839701" y="0"/>
                  </a:lnTo>
                  <a:cubicBezTo>
                    <a:pt x="6867391" y="0"/>
                    <a:pt x="6893947" y="11000"/>
                    <a:pt x="6913527" y="30580"/>
                  </a:cubicBezTo>
                  <a:cubicBezTo>
                    <a:pt x="6933106" y="50159"/>
                    <a:pt x="6944106" y="76715"/>
                    <a:pt x="6944106" y="104405"/>
                  </a:cubicBezTo>
                  <a:lnTo>
                    <a:pt x="6944106" y="4187179"/>
                  </a:lnTo>
                  <a:cubicBezTo>
                    <a:pt x="6944106" y="4244841"/>
                    <a:pt x="6897363" y="4291584"/>
                    <a:pt x="6839701" y="4291584"/>
                  </a:cubicBezTo>
                  <a:lnTo>
                    <a:pt x="104405" y="4291584"/>
                  </a:lnTo>
                  <a:cubicBezTo>
                    <a:pt x="46744" y="4291584"/>
                    <a:pt x="0" y="4244841"/>
                    <a:pt x="0" y="4187179"/>
                  </a:cubicBezTo>
                  <a:lnTo>
                    <a:pt x="0" y="104405"/>
                  </a:lnTo>
                  <a:cubicBezTo>
                    <a:pt x="0" y="76715"/>
                    <a:pt x="11000" y="50159"/>
                    <a:pt x="30580" y="30580"/>
                  </a:cubicBezTo>
                  <a:cubicBezTo>
                    <a:pt x="50159" y="11000"/>
                    <a:pt x="76715" y="0"/>
                    <a:pt x="104405" y="0"/>
                  </a:cubicBez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9" name="TextBox 9"/>
          <p:cNvSpPr txBox="1"/>
          <p:nvPr/>
        </p:nvSpPr>
        <p:spPr>
          <a:xfrm>
            <a:off x="11490059" y="3658993"/>
            <a:ext cx="5209877" cy="583589"/>
          </a:xfrm>
          <a:prstGeom prst="rect">
            <a:avLst/>
          </a:prstGeom>
        </p:spPr>
        <p:txBody>
          <a:bodyPr lIns="0" tIns="0" rIns="0" bIns="0" rtlCol="0" anchor="t">
            <a:spAutoFit/>
          </a:bodyPr>
          <a:lstStyle/>
          <a:p>
            <a:pPr algn="ctr">
              <a:lnSpc>
                <a:spcPts val="4442"/>
              </a:lnSpc>
            </a:pPr>
            <a:r>
              <a:rPr lang="en-US" sz="3500" b="1">
                <a:solidFill>
                  <a:srgbClr val="000000"/>
                </a:solidFill>
                <a:latin typeface="Bitter Bold"/>
                <a:ea typeface="Bitter Bold"/>
                <a:cs typeface="Bitter Bold"/>
                <a:sym typeface="Bitter Bold"/>
              </a:rPr>
              <a:t>Ban Khiri Wong Village</a:t>
            </a:r>
          </a:p>
        </p:txBody>
      </p:sp>
      <p:sp>
        <p:nvSpPr>
          <p:cNvPr id="10" name="TextBox 10"/>
          <p:cNvSpPr txBox="1"/>
          <p:nvPr/>
        </p:nvSpPr>
        <p:spPr>
          <a:xfrm>
            <a:off x="11268976" y="4495363"/>
            <a:ext cx="5652043" cy="2612390"/>
          </a:xfrm>
          <a:prstGeom prst="rect">
            <a:avLst/>
          </a:prstGeom>
        </p:spPr>
        <p:txBody>
          <a:bodyPr lIns="0" tIns="0" rIns="0" bIns="0" rtlCol="0" anchor="t">
            <a:spAutoFit/>
          </a:bodyPr>
          <a:lstStyle/>
          <a:p>
            <a:pPr algn="ctr">
              <a:lnSpc>
                <a:spcPts val="3519"/>
              </a:lnSpc>
            </a:pPr>
            <a:r>
              <a:rPr lang="en-US" sz="2199">
                <a:solidFill>
                  <a:srgbClr val="000000"/>
                </a:solidFill>
                <a:latin typeface="Bitter"/>
                <a:ea typeface="Bitter"/>
                <a:cs typeface="Bitter"/>
                <a:sym typeface="Bitter"/>
              </a:rPr>
              <a:t>A scenic community near Khao Luang, known for mountain views, fruit orchards, local crafts, and community-based tourism. The village reflects the province’s close connection between local life, nature, and sustainable tourism.</a:t>
            </a:r>
          </a:p>
        </p:txBody>
      </p:sp>
      <p:sp>
        <p:nvSpPr>
          <p:cNvPr id="11" name="TextBox 11"/>
          <p:cNvSpPr txBox="1"/>
          <p:nvPr/>
        </p:nvSpPr>
        <p:spPr>
          <a:xfrm>
            <a:off x="981370" y="9026423"/>
            <a:ext cx="16325259" cy="328613"/>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Tourism Thailand</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5029200" cy="10287000"/>
            <a:chOff x="0" y="0"/>
            <a:chExt cx="6705600" cy="13716000"/>
          </a:xfrm>
        </p:grpSpPr>
        <p:sp>
          <p:nvSpPr>
            <p:cNvPr id="7" name="Freeform 7" descr="preencoded.png"/>
            <p:cNvSpPr/>
            <p:nvPr/>
          </p:nvSpPr>
          <p:spPr>
            <a:xfrm>
              <a:off x="0" y="0"/>
              <a:ext cx="6705600" cy="13716000"/>
            </a:xfrm>
            <a:custGeom>
              <a:avLst/>
              <a:gdLst/>
              <a:ahLst/>
              <a:cxnLst/>
              <a:rect l="l" t="t" r="r" b="b"/>
              <a:pathLst>
                <a:path w="6705600" h="13716000">
                  <a:moveTo>
                    <a:pt x="0" y="0"/>
                  </a:moveTo>
                  <a:lnTo>
                    <a:pt x="6705600" y="0"/>
                  </a:lnTo>
                  <a:lnTo>
                    <a:pt x="6705600" y="13716000"/>
                  </a:lnTo>
                  <a:lnTo>
                    <a:pt x="0" y="13716000"/>
                  </a:lnTo>
                  <a:lnTo>
                    <a:pt x="0" y="0"/>
                  </a:lnTo>
                  <a:close/>
                </a:path>
              </a:pathLst>
            </a:custGeom>
            <a:blipFill>
              <a:blip r:embed="rId3"/>
              <a:stretch>
                <a:fillRect/>
              </a:stretch>
            </a:blipFill>
          </p:spPr>
        </p:sp>
      </p:grpSp>
      <p:sp>
        <p:nvSpPr>
          <p:cNvPr id="8" name="TextBox 8"/>
          <p:cNvSpPr txBox="1"/>
          <p:nvPr/>
        </p:nvSpPr>
        <p:spPr>
          <a:xfrm>
            <a:off x="5507984" y="1854555"/>
            <a:ext cx="3128888" cy="857568"/>
          </a:xfrm>
          <a:prstGeom prst="rect">
            <a:avLst/>
          </a:prstGeom>
        </p:spPr>
        <p:txBody>
          <a:bodyPr lIns="0" tIns="0" rIns="0" bIns="0" rtlCol="0" anchor="t">
            <a:spAutoFit/>
          </a:bodyPr>
          <a:lstStyle/>
          <a:p>
            <a:pPr algn="l">
              <a:lnSpc>
                <a:spcPts val="6499"/>
              </a:lnSpc>
            </a:pPr>
            <a:r>
              <a:rPr lang="en-US" sz="5199" b="1">
                <a:solidFill>
                  <a:srgbClr val="253A7E"/>
                </a:solidFill>
                <a:latin typeface="Bitter Bold"/>
                <a:ea typeface="Bitter Bold"/>
                <a:cs typeface="Bitter Bold"/>
                <a:sym typeface="Bitter Bold"/>
              </a:rPr>
              <a:t>Songkhla</a:t>
            </a:r>
          </a:p>
        </p:txBody>
      </p:sp>
      <p:sp>
        <p:nvSpPr>
          <p:cNvPr id="9" name="TextBox 9"/>
          <p:cNvSpPr txBox="1"/>
          <p:nvPr/>
        </p:nvSpPr>
        <p:spPr>
          <a:xfrm>
            <a:off x="5507984" y="3255768"/>
            <a:ext cx="6225483" cy="1820130"/>
          </a:xfrm>
          <a:prstGeom prst="rect">
            <a:avLst/>
          </a:prstGeom>
        </p:spPr>
        <p:txBody>
          <a:bodyPr lIns="0" tIns="0" rIns="0" bIns="0" rtlCol="0" anchor="t">
            <a:spAutoFit/>
          </a:bodyPr>
          <a:lstStyle/>
          <a:p>
            <a:pPr algn="l">
              <a:lnSpc>
                <a:spcPts val="3533"/>
              </a:lnSpc>
            </a:pPr>
            <a:r>
              <a:rPr lang="en-US" sz="2199">
                <a:solidFill>
                  <a:srgbClr val="000000"/>
                </a:solidFill>
                <a:latin typeface="Bitter"/>
                <a:ea typeface="Bitter"/>
                <a:cs typeface="Bitter"/>
                <a:sym typeface="Bitter"/>
              </a:rPr>
              <a:t>A coastal province on the Gulf of Thailand,</a:t>
            </a:r>
          </a:p>
          <a:p>
            <a:pPr algn="l">
              <a:lnSpc>
                <a:spcPts val="3533"/>
              </a:lnSpc>
            </a:pPr>
            <a:r>
              <a:rPr lang="en-US" sz="2199">
                <a:solidFill>
                  <a:srgbClr val="000000"/>
                </a:solidFill>
                <a:latin typeface="Bitter"/>
                <a:ea typeface="Bitter"/>
                <a:cs typeface="Bitter"/>
                <a:sym typeface="Bitter"/>
              </a:rPr>
              <a:t>it is a key southern </a:t>
            </a:r>
            <a:r>
              <a:rPr lang="en-US" sz="2199" b="1">
                <a:solidFill>
                  <a:srgbClr val="000000"/>
                </a:solidFill>
                <a:latin typeface="Bitter Bold"/>
                <a:ea typeface="Bitter Bold"/>
                <a:cs typeface="Bitter Bold"/>
                <a:sym typeface="Bitter Bold"/>
              </a:rPr>
              <a:t>cultural and economic hub</a:t>
            </a:r>
            <a:r>
              <a:rPr lang="en-US" sz="2199">
                <a:solidFill>
                  <a:srgbClr val="000000"/>
                </a:solidFill>
                <a:latin typeface="Bitter"/>
                <a:ea typeface="Bitter"/>
                <a:cs typeface="Bitter"/>
                <a:sym typeface="Bitter"/>
              </a:rPr>
              <a:t> with a unique blend of Thai, Chinese, and Malay influences. </a:t>
            </a:r>
          </a:p>
        </p:txBody>
      </p:sp>
      <p:sp>
        <p:nvSpPr>
          <p:cNvPr id="10" name="TextBox 10"/>
          <p:cNvSpPr txBox="1"/>
          <p:nvPr/>
        </p:nvSpPr>
        <p:spPr>
          <a:xfrm>
            <a:off x="5507984" y="5605471"/>
            <a:ext cx="6225483" cy="1796309"/>
          </a:xfrm>
          <a:prstGeom prst="rect">
            <a:avLst/>
          </a:prstGeom>
        </p:spPr>
        <p:txBody>
          <a:bodyPr lIns="0" tIns="0" rIns="0" bIns="0" rtlCol="0" anchor="t">
            <a:spAutoFit/>
          </a:bodyPr>
          <a:lstStyle/>
          <a:p>
            <a:pPr algn="l">
              <a:lnSpc>
                <a:spcPts val="3533"/>
              </a:lnSpc>
            </a:pPr>
            <a:r>
              <a:rPr lang="en-US" sz="2199">
                <a:solidFill>
                  <a:srgbClr val="000000"/>
                </a:solidFill>
                <a:latin typeface="Bitter"/>
                <a:ea typeface="Bitter"/>
                <a:cs typeface="Bitter"/>
                <a:sym typeface="Bitter"/>
              </a:rPr>
              <a:t>As </a:t>
            </a:r>
            <a:r>
              <a:rPr lang="en-US" sz="2199" b="1">
                <a:solidFill>
                  <a:srgbClr val="000000"/>
                </a:solidFill>
                <a:latin typeface="Bitter Bold"/>
                <a:ea typeface="Bitter Bold"/>
                <a:cs typeface="Bitter Bold"/>
                <a:sym typeface="Bitter Bold"/>
              </a:rPr>
              <a:t>a major port city</a:t>
            </a:r>
            <a:r>
              <a:rPr lang="en-US" sz="2199">
                <a:solidFill>
                  <a:srgbClr val="000000"/>
                </a:solidFill>
                <a:latin typeface="Bitter"/>
                <a:ea typeface="Bitter"/>
                <a:cs typeface="Bitter"/>
                <a:sym typeface="Bitter"/>
              </a:rPr>
              <a:t>, it plays a vital role in trade and tourism, offering a rich mix of history, culture, and scenic coastal landscapes.</a:t>
            </a:r>
          </a:p>
        </p:txBody>
      </p:sp>
      <p:sp>
        <p:nvSpPr>
          <p:cNvPr id="11" name="TextBox 11"/>
          <p:cNvSpPr txBox="1"/>
          <p:nvPr/>
        </p:nvSpPr>
        <p:spPr>
          <a:xfrm>
            <a:off x="12395444" y="2230784"/>
            <a:ext cx="4559798" cy="427282"/>
          </a:xfrm>
          <a:prstGeom prst="rect">
            <a:avLst/>
          </a:prstGeom>
        </p:spPr>
        <p:txBody>
          <a:bodyPr lIns="0" tIns="0" rIns="0" bIns="0" rtlCol="0" anchor="t">
            <a:spAutoFit/>
          </a:bodyPr>
          <a:lstStyle/>
          <a:p>
            <a:pPr algn="l">
              <a:lnSpc>
                <a:spcPts val="3250"/>
              </a:lnSpc>
            </a:pPr>
            <a:r>
              <a:rPr lang="en-US" sz="2625" b="1">
                <a:solidFill>
                  <a:srgbClr val="253A7E"/>
                </a:solidFill>
                <a:latin typeface="Bitter Bold"/>
                <a:ea typeface="Bitter Bold"/>
                <a:cs typeface="Bitter Bold"/>
                <a:sym typeface="Bitter Bold"/>
              </a:rPr>
              <a:t>Where is Songkhla province?</a:t>
            </a:r>
          </a:p>
        </p:txBody>
      </p:sp>
      <p:grpSp>
        <p:nvGrpSpPr>
          <p:cNvPr id="12" name="Group 12"/>
          <p:cNvGrpSpPr/>
          <p:nvPr/>
        </p:nvGrpSpPr>
        <p:grpSpPr>
          <a:xfrm>
            <a:off x="13273830" y="2958856"/>
            <a:ext cx="3209182" cy="5648030"/>
            <a:chOff x="0" y="0"/>
            <a:chExt cx="4278909" cy="7530706"/>
          </a:xfrm>
        </p:grpSpPr>
        <p:sp>
          <p:nvSpPr>
            <p:cNvPr id="13" name="Freeform 13" descr="preencoded.png"/>
            <p:cNvSpPr/>
            <p:nvPr/>
          </p:nvSpPr>
          <p:spPr>
            <a:xfrm>
              <a:off x="0" y="0"/>
              <a:ext cx="4278884" cy="7530719"/>
            </a:xfrm>
            <a:custGeom>
              <a:avLst/>
              <a:gdLst/>
              <a:ahLst/>
              <a:cxnLst/>
              <a:rect l="l" t="t" r="r" b="b"/>
              <a:pathLst>
                <a:path w="4278884" h="7530719">
                  <a:moveTo>
                    <a:pt x="190500" y="0"/>
                  </a:moveTo>
                  <a:lnTo>
                    <a:pt x="4088384" y="0"/>
                  </a:lnTo>
                  <a:cubicBezTo>
                    <a:pt x="4138908" y="0"/>
                    <a:pt x="4187362" y="20070"/>
                    <a:pt x="4223088" y="55796"/>
                  </a:cubicBezTo>
                  <a:cubicBezTo>
                    <a:pt x="4258814" y="91522"/>
                    <a:pt x="4278884" y="139976"/>
                    <a:pt x="4278884" y="190500"/>
                  </a:cubicBezTo>
                  <a:lnTo>
                    <a:pt x="4278884" y="7340219"/>
                  </a:lnTo>
                  <a:cubicBezTo>
                    <a:pt x="4278884" y="7445429"/>
                    <a:pt x="4193594" y="7530719"/>
                    <a:pt x="4088384" y="7530719"/>
                  </a:cubicBezTo>
                  <a:lnTo>
                    <a:pt x="190500" y="7530719"/>
                  </a:lnTo>
                  <a:cubicBezTo>
                    <a:pt x="139976" y="7530719"/>
                    <a:pt x="91522" y="7510649"/>
                    <a:pt x="55796" y="7474923"/>
                  </a:cubicBezTo>
                  <a:cubicBezTo>
                    <a:pt x="20070" y="7439197"/>
                    <a:pt x="0" y="7390743"/>
                    <a:pt x="0" y="7340219"/>
                  </a:cubicBezTo>
                  <a:lnTo>
                    <a:pt x="0" y="190500"/>
                  </a:lnTo>
                  <a:cubicBezTo>
                    <a:pt x="0" y="85290"/>
                    <a:pt x="85290" y="0"/>
                    <a:pt x="190500" y="0"/>
                  </a:cubicBezTo>
                  <a:close/>
                </a:path>
              </a:pathLst>
            </a:custGeom>
            <a:blipFill>
              <a:blip r:embed="rId4" cstate="email">
                <a:extLst>
                  <a:ext uri="{28A0092B-C50C-407E-A947-70E740481C1C}">
                    <a14:useLocalDpi xmlns:a14="http://schemas.microsoft.com/office/drawing/2010/main"/>
                  </a:ext>
                </a:extLst>
              </a:blip>
              <a:stretch>
                <a:fillRect l="-8" r="-9"/>
              </a:stretch>
            </a:blipFill>
          </p:spPr>
        </p:sp>
      </p:grpSp>
      <p:sp>
        <p:nvSpPr>
          <p:cNvPr id="14" name="TextBox 14"/>
          <p:cNvSpPr txBox="1"/>
          <p:nvPr/>
        </p:nvSpPr>
        <p:spPr>
          <a:xfrm>
            <a:off x="5507984" y="9141771"/>
            <a:ext cx="11844042" cy="408984"/>
          </a:xfrm>
          <a:prstGeom prst="rect">
            <a:avLst/>
          </a:prstGeom>
        </p:spPr>
        <p:txBody>
          <a:bodyPr lIns="0" tIns="0" rIns="0" bIns="0" rtlCol="0" anchor="t">
            <a:spAutoFit/>
          </a:bodyPr>
          <a:lstStyle/>
          <a:p>
            <a:pPr algn="l">
              <a:lnSpc>
                <a:spcPts val="2687"/>
              </a:lnSpc>
            </a:pPr>
            <a:r>
              <a:rPr lang="en-US" sz="1625">
                <a:solidFill>
                  <a:srgbClr val="000000"/>
                </a:solidFill>
                <a:latin typeface="Bitter"/>
                <a:ea typeface="Bitter"/>
                <a:cs typeface="Bitter"/>
                <a:sym typeface="Bitter"/>
              </a:rPr>
              <a:t>Photo credit: Adobe Stock, Suphanut Arunprayote</a:t>
            </a:r>
          </a:p>
        </p:txBody>
      </p:sp>
      <p:grpSp>
        <p:nvGrpSpPr>
          <p:cNvPr id="15" name="Group 15"/>
          <p:cNvGrpSpPr/>
          <p:nvPr/>
        </p:nvGrpSpPr>
        <p:grpSpPr>
          <a:xfrm>
            <a:off x="17036948" y="285750"/>
            <a:ext cx="965302" cy="752323"/>
            <a:chOff x="0" y="0"/>
            <a:chExt cx="1287069" cy="1003097"/>
          </a:xfrm>
        </p:grpSpPr>
        <p:sp>
          <p:nvSpPr>
            <p:cNvPr id="16" name="Freeform 16"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44166" y="713337"/>
            <a:ext cx="3128888" cy="868756"/>
          </a:xfrm>
          <a:prstGeom prst="rect">
            <a:avLst/>
          </a:prstGeom>
        </p:spPr>
        <p:txBody>
          <a:bodyPr lIns="0" tIns="0" rIns="0" bIns="0" rtlCol="0" anchor="t">
            <a:spAutoFit/>
          </a:bodyPr>
          <a:lstStyle/>
          <a:p>
            <a:pPr algn="l">
              <a:lnSpc>
                <a:spcPts val="6561"/>
              </a:lnSpc>
            </a:pPr>
            <a:r>
              <a:rPr lang="en-US" sz="5199" b="1">
                <a:solidFill>
                  <a:srgbClr val="253A7E"/>
                </a:solidFill>
                <a:latin typeface="Bitter Bold"/>
                <a:ea typeface="Bitter Bold"/>
                <a:cs typeface="Bitter Bold"/>
                <a:sym typeface="Bitter Bold"/>
              </a:rPr>
              <a:t>Songkhla</a:t>
            </a:r>
          </a:p>
        </p:txBody>
      </p:sp>
      <p:grpSp>
        <p:nvGrpSpPr>
          <p:cNvPr id="7" name="Group 7"/>
          <p:cNvGrpSpPr/>
          <p:nvPr/>
        </p:nvGrpSpPr>
        <p:grpSpPr>
          <a:xfrm>
            <a:off x="944166" y="2124523"/>
            <a:ext cx="8031213" cy="4963563"/>
            <a:chOff x="0" y="0"/>
            <a:chExt cx="10708284" cy="6618084"/>
          </a:xfrm>
        </p:grpSpPr>
        <p:sp>
          <p:nvSpPr>
            <p:cNvPr id="8" name="Freeform 8" descr="preencoded.png"/>
            <p:cNvSpPr/>
            <p:nvPr/>
          </p:nvSpPr>
          <p:spPr>
            <a:xfrm>
              <a:off x="0" y="0"/>
              <a:ext cx="10708259" cy="6618097"/>
            </a:xfrm>
            <a:custGeom>
              <a:avLst/>
              <a:gdLst/>
              <a:ahLst/>
              <a:cxnLst/>
              <a:rect l="l" t="t" r="r" b="b"/>
              <a:pathLst>
                <a:path w="10708259" h="6618097">
                  <a:moveTo>
                    <a:pt x="190500" y="0"/>
                  </a:moveTo>
                  <a:lnTo>
                    <a:pt x="10517759" y="0"/>
                  </a:lnTo>
                  <a:cubicBezTo>
                    <a:pt x="10622969" y="0"/>
                    <a:pt x="10708259" y="85290"/>
                    <a:pt x="10708259" y="190500"/>
                  </a:cubicBezTo>
                  <a:lnTo>
                    <a:pt x="10708259" y="6427597"/>
                  </a:lnTo>
                  <a:cubicBezTo>
                    <a:pt x="10708259" y="6532807"/>
                    <a:pt x="10622969" y="6618097"/>
                    <a:pt x="10517759" y="6618097"/>
                  </a:cubicBezTo>
                  <a:lnTo>
                    <a:pt x="190500" y="6618097"/>
                  </a:lnTo>
                  <a:cubicBezTo>
                    <a:pt x="139976" y="6618097"/>
                    <a:pt x="91522" y="6598027"/>
                    <a:pt x="55796" y="6562301"/>
                  </a:cubicBezTo>
                  <a:cubicBezTo>
                    <a:pt x="20070" y="6526575"/>
                    <a:pt x="0" y="6478120"/>
                    <a:pt x="0" y="6427597"/>
                  </a:cubicBezTo>
                  <a:lnTo>
                    <a:pt x="0" y="190500"/>
                  </a:lnTo>
                  <a:cubicBezTo>
                    <a:pt x="0" y="85290"/>
                    <a:pt x="85290" y="0"/>
                    <a:pt x="190500" y="0"/>
                  </a:cubicBezTo>
                  <a:close/>
                </a:path>
              </a:pathLst>
            </a:custGeom>
            <a:blipFill>
              <a:blip r:embed="rId3"/>
              <a:stretch>
                <a:fillRect/>
              </a:stretch>
            </a:blipFill>
          </p:spPr>
        </p:sp>
      </p:grpSp>
      <p:sp>
        <p:nvSpPr>
          <p:cNvPr id="9" name="TextBox 9"/>
          <p:cNvSpPr txBox="1"/>
          <p:nvPr/>
        </p:nvSpPr>
        <p:spPr>
          <a:xfrm>
            <a:off x="3766989" y="7406135"/>
            <a:ext cx="2385566" cy="469202"/>
          </a:xfrm>
          <a:prstGeom prst="rect">
            <a:avLst/>
          </a:prstGeom>
        </p:spPr>
        <p:txBody>
          <a:bodyPr lIns="0" tIns="0" rIns="0" bIns="0" rtlCol="0" anchor="t">
            <a:spAutoFit/>
          </a:bodyPr>
          <a:lstStyle/>
          <a:p>
            <a:pPr algn="ctr">
              <a:lnSpc>
                <a:spcPts val="3527"/>
              </a:lnSpc>
            </a:pPr>
            <a:r>
              <a:rPr lang="en-US" sz="2799" b="1">
                <a:solidFill>
                  <a:srgbClr val="000000"/>
                </a:solidFill>
                <a:latin typeface="Bitter Bold"/>
                <a:ea typeface="Bitter Bold"/>
                <a:cs typeface="Bitter Bold"/>
                <a:sym typeface="Bitter Bold"/>
              </a:rPr>
              <a:t>Samila Beach</a:t>
            </a:r>
          </a:p>
        </p:txBody>
      </p:sp>
      <p:sp>
        <p:nvSpPr>
          <p:cNvPr id="10" name="TextBox 10"/>
          <p:cNvSpPr txBox="1"/>
          <p:nvPr/>
        </p:nvSpPr>
        <p:spPr>
          <a:xfrm>
            <a:off x="944166" y="7930753"/>
            <a:ext cx="8031213" cy="861154"/>
          </a:xfrm>
          <a:prstGeom prst="rect">
            <a:avLst/>
          </a:prstGeom>
        </p:spPr>
        <p:txBody>
          <a:bodyPr lIns="0" tIns="0" rIns="0" bIns="0" rtlCol="0" anchor="t">
            <a:spAutoFit/>
          </a:bodyPr>
          <a:lstStyle/>
          <a:p>
            <a:pPr algn="ctr">
              <a:lnSpc>
                <a:spcPts val="3508"/>
              </a:lnSpc>
            </a:pPr>
            <a:r>
              <a:rPr lang="en-US" sz="2199">
                <a:solidFill>
                  <a:srgbClr val="000000"/>
                </a:solidFill>
                <a:latin typeface="Bitter"/>
                <a:ea typeface="Bitter"/>
                <a:cs typeface="Bitter"/>
                <a:sym typeface="Bitter"/>
              </a:rPr>
              <a:t>A beautiful beach known for its</a:t>
            </a:r>
          </a:p>
          <a:p>
            <a:pPr algn="ctr">
              <a:lnSpc>
                <a:spcPts val="3509"/>
              </a:lnSpc>
            </a:pPr>
            <a:r>
              <a:rPr lang="en-US" sz="2199">
                <a:solidFill>
                  <a:srgbClr val="000000"/>
                </a:solidFill>
                <a:latin typeface="Bitter"/>
                <a:ea typeface="Bitter"/>
                <a:cs typeface="Bitter"/>
                <a:sym typeface="Bitter"/>
              </a:rPr>
              <a:t>mermaid statue and clear waters.</a:t>
            </a:r>
          </a:p>
        </p:txBody>
      </p:sp>
      <p:grpSp>
        <p:nvGrpSpPr>
          <p:cNvPr id="11" name="Group 11"/>
          <p:cNvGrpSpPr/>
          <p:nvPr/>
        </p:nvGrpSpPr>
        <p:grpSpPr>
          <a:xfrm>
            <a:off x="9312478" y="2124523"/>
            <a:ext cx="8031366" cy="4963716"/>
            <a:chOff x="0" y="0"/>
            <a:chExt cx="10708488" cy="6618288"/>
          </a:xfrm>
        </p:grpSpPr>
        <p:sp>
          <p:nvSpPr>
            <p:cNvPr id="12" name="Freeform 12" descr="preencoded.png"/>
            <p:cNvSpPr/>
            <p:nvPr/>
          </p:nvSpPr>
          <p:spPr>
            <a:xfrm>
              <a:off x="0" y="0"/>
              <a:ext cx="10708513" cy="6618351"/>
            </a:xfrm>
            <a:custGeom>
              <a:avLst/>
              <a:gdLst/>
              <a:ahLst/>
              <a:cxnLst/>
              <a:rect l="l" t="t" r="r" b="b"/>
              <a:pathLst>
                <a:path w="10708513" h="6618351">
                  <a:moveTo>
                    <a:pt x="190500" y="0"/>
                  </a:moveTo>
                  <a:lnTo>
                    <a:pt x="10518013" y="0"/>
                  </a:lnTo>
                  <a:cubicBezTo>
                    <a:pt x="10623224" y="0"/>
                    <a:pt x="10708513" y="85290"/>
                    <a:pt x="10708513" y="190500"/>
                  </a:cubicBezTo>
                  <a:lnTo>
                    <a:pt x="10708513" y="6427851"/>
                  </a:lnTo>
                  <a:cubicBezTo>
                    <a:pt x="10708513" y="6533062"/>
                    <a:pt x="10623224" y="6618351"/>
                    <a:pt x="10518013" y="6618351"/>
                  </a:cubicBezTo>
                  <a:lnTo>
                    <a:pt x="190500" y="6618351"/>
                  </a:lnTo>
                  <a:cubicBezTo>
                    <a:pt x="139976" y="6618351"/>
                    <a:pt x="91522" y="6598281"/>
                    <a:pt x="55796" y="6562555"/>
                  </a:cubicBezTo>
                  <a:cubicBezTo>
                    <a:pt x="20070" y="6526830"/>
                    <a:pt x="0" y="6478375"/>
                    <a:pt x="0" y="6427851"/>
                  </a:cubicBezTo>
                  <a:lnTo>
                    <a:pt x="0" y="190500"/>
                  </a:lnTo>
                  <a:cubicBezTo>
                    <a:pt x="0" y="85290"/>
                    <a:pt x="85290" y="0"/>
                    <a:pt x="190500" y="0"/>
                  </a:cubicBezTo>
                  <a:close/>
                </a:path>
              </a:pathLst>
            </a:custGeom>
            <a:blipFill>
              <a:blip r:embed="rId4"/>
              <a:stretch>
                <a:fillRect/>
              </a:stretch>
            </a:blipFill>
          </p:spPr>
        </p:sp>
      </p:grpSp>
      <p:sp>
        <p:nvSpPr>
          <p:cNvPr id="13" name="TextBox 13"/>
          <p:cNvSpPr txBox="1"/>
          <p:nvPr/>
        </p:nvSpPr>
        <p:spPr>
          <a:xfrm>
            <a:off x="12675140" y="7406278"/>
            <a:ext cx="1306041" cy="469202"/>
          </a:xfrm>
          <a:prstGeom prst="rect">
            <a:avLst/>
          </a:prstGeom>
        </p:spPr>
        <p:txBody>
          <a:bodyPr lIns="0" tIns="0" rIns="0" bIns="0" rtlCol="0" anchor="t">
            <a:spAutoFit/>
          </a:bodyPr>
          <a:lstStyle/>
          <a:p>
            <a:pPr algn="ctr">
              <a:lnSpc>
                <a:spcPts val="3527"/>
              </a:lnSpc>
            </a:pPr>
            <a:r>
              <a:rPr lang="en-US" sz="2799" b="1">
                <a:solidFill>
                  <a:srgbClr val="000000"/>
                </a:solidFill>
                <a:latin typeface="Bitter Bold"/>
                <a:ea typeface="Bitter Bold"/>
                <a:cs typeface="Bitter Bold"/>
                <a:sym typeface="Bitter Bold"/>
              </a:rPr>
              <a:t>Hat Yai</a:t>
            </a:r>
          </a:p>
        </p:txBody>
      </p:sp>
      <p:sp>
        <p:nvSpPr>
          <p:cNvPr id="14" name="TextBox 14"/>
          <p:cNvSpPr txBox="1"/>
          <p:nvPr/>
        </p:nvSpPr>
        <p:spPr>
          <a:xfrm>
            <a:off x="9312478" y="7930906"/>
            <a:ext cx="8031366" cy="861154"/>
          </a:xfrm>
          <a:prstGeom prst="rect">
            <a:avLst/>
          </a:prstGeom>
        </p:spPr>
        <p:txBody>
          <a:bodyPr lIns="0" tIns="0" rIns="0" bIns="0" rtlCol="0" anchor="t">
            <a:spAutoFit/>
          </a:bodyPr>
          <a:lstStyle/>
          <a:p>
            <a:pPr algn="ctr">
              <a:lnSpc>
                <a:spcPts val="3508"/>
              </a:lnSpc>
            </a:pPr>
            <a:r>
              <a:rPr lang="en-US" sz="2199">
                <a:solidFill>
                  <a:srgbClr val="000000"/>
                </a:solidFill>
                <a:latin typeface="Bitter"/>
                <a:ea typeface="Bitter"/>
                <a:cs typeface="Bitter"/>
                <a:sym typeface="Bitter"/>
              </a:rPr>
              <a:t>The largest city in the Thai South,</a:t>
            </a:r>
          </a:p>
          <a:p>
            <a:pPr algn="ctr">
              <a:lnSpc>
                <a:spcPts val="3509"/>
              </a:lnSpc>
            </a:pPr>
            <a:r>
              <a:rPr lang="en-US" sz="2199">
                <a:solidFill>
                  <a:srgbClr val="000000"/>
                </a:solidFill>
                <a:latin typeface="Bitter"/>
                <a:ea typeface="Bitter"/>
                <a:cs typeface="Bitter"/>
                <a:sym typeface="Bitter"/>
              </a:rPr>
              <a:t>known for its markets and diverse culture.</a:t>
            </a:r>
          </a:p>
        </p:txBody>
      </p:sp>
      <p:sp>
        <p:nvSpPr>
          <p:cNvPr id="15" name="TextBox 15"/>
          <p:cNvSpPr txBox="1"/>
          <p:nvPr/>
        </p:nvSpPr>
        <p:spPr>
          <a:xfrm>
            <a:off x="944166" y="9418139"/>
            <a:ext cx="16399669" cy="402431"/>
          </a:xfrm>
          <a:prstGeom prst="rect">
            <a:avLst/>
          </a:prstGeom>
        </p:spPr>
        <p:txBody>
          <a:bodyPr lIns="0" tIns="0" rIns="0" bIns="0" rtlCol="0" anchor="t">
            <a:spAutoFit/>
          </a:bodyPr>
          <a:lstStyle/>
          <a:p>
            <a:pPr algn="l">
              <a:lnSpc>
                <a:spcPts val="2687"/>
              </a:lnSpc>
            </a:pPr>
            <a:r>
              <a:rPr lang="en-US" sz="1687">
                <a:solidFill>
                  <a:srgbClr val="000000"/>
                </a:solidFill>
                <a:latin typeface="Bitter"/>
                <a:ea typeface="Bitter"/>
                <a:cs typeface="Bitter"/>
                <a:sym typeface="Bitter"/>
              </a:rPr>
              <a:t>Photo credit: Traveloka, Suphanut Arunprayote</a:t>
            </a:r>
          </a:p>
        </p:txBody>
      </p:sp>
      <p:grpSp>
        <p:nvGrpSpPr>
          <p:cNvPr id="16" name="Group 16"/>
          <p:cNvGrpSpPr/>
          <p:nvPr/>
        </p:nvGrpSpPr>
        <p:grpSpPr>
          <a:xfrm>
            <a:off x="17036948" y="285750"/>
            <a:ext cx="965302" cy="752323"/>
            <a:chOff x="0" y="0"/>
            <a:chExt cx="1287069" cy="1003097"/>
          </a:xfrm>
        </p:grpSpPr>
        <p:sp>
          <p:nvSpPr>
            <p:cNvPr id="17" name="Freeform 1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229600" y="0"/>
            <a:ext cx="10058400" cy="10287000"/>
            <a:chOff x="0" y="0"/>
            <a:chExt cx="13411200" cy="13716000"/>
          </a:xfrm>
        </p:grpSpPr>
        <p:sp>
          <p:nvSpPr>
            <p:cNvPr id="3" name="Freeform 3" descr="preencoded.png"/>
            <p:cNvSpPr/>
            <p:nvPr/>
          </p:nvSpPr>
          <p:spPr>
            <a:xfrm>
              <a:off x="0" y="0"/>
              <a:ext cx="13411200" cy="13716000"/>
            </a:xfrm>
            <a:custGeom>
              <a:avLst/>
              <a:gdLst/>
              <a:ahLst/>
              <a:cxnLst/>
              <a:rect l="l" t="t" r="r" b="b"/>
              <a:pathLst>
                <a:path w="13411200" h="13716000">
                  <a:moveTo>
                    <a:pt x="0" y="0"/>
                  </a:moveTo>
                  <a:lnTo>
                    <a:pt x="13411200" y="0"/>
                  </a:lnTo>
                  <a:lnTo>
                    <a:pt x="13411200" y="13716000"/>
                  </a:lnTo>
                  <a:lnTo>
                    <a:pt x="0" y="13716000"/>
                  </a:lnTo>
                  <a:lnTo>
                    <a:pt x="0" y="0"/>
                  </a:lnTo>
                  <a:close/>
                </a:path>
              </a:pathLst>
            </a:custGeom>
            <a:blipFill>
              <a:blip r:embed="rId3"/>
              <a:stretch>
                <a:fillRect/>
              </a:stretch>
            </a:blipFill>
          </p:spPr>
        </p:sp>
      </p:grpSp>
      <p:grpSp>
        <p:nvGrpSpPr>
          <p:cNvPr id="4" name="Group 4"/>
          <p:cNvGrpSpPr/>
          <p:nvPr/>
        </p:nvGrpSpPr>
        <p:grpSpPr>
          <a:xfrm>
            <a:off x="11104502" y="1709191"/>
            <a:ext cx="5098788" cy="6475461"/>
            <a:chOff x="0" y="0"/>
            <a:chExt cx="3810000" cy="4838700"/>
          </a:xfrm>
        </p:grpSpPr>
        <p:sp>
          <p:nvSpPr>
            <p:cNvPr id="5" name="Freeform 5" descr="preencoded.png"/>
            <p:cNvSpPr/>
            <p:nvPr/>
          </p:nvSpPr>
          <p:spPr>
            <a:xfrm>
              <a:off x="0" y="0"/>
              <a:ext cx="3810000" cy="4838700"/>
            </a:xfrm>
            <a:custGeom>
              <a:avLst/>
              <a:gdLst/>
              <a:ahLst/>
              <a:cxnLst/>
              <a:rect l="l" t="t" r="r" b="b"/>
              <a:pathLst>
                <a:path w="3810000" h="4838700">
                  <a:moveTo>
                    <a:pt x="0" y="0"/>
                  </a:moveTo>
                  <a:lnTo>
                    <a:pt x="3810000" y="0"/>
                  </a:lnTo>
                  <a:lnTo>
                    <a:pt x="3810000" y="4838700"/>
                  </a:lnTo>
                  <a:lnTo>
                    <a:pt x="0" y="4838700"/>
                  </a:lnTo>
                  <a:lnTo>
                    <a:pt x="0" y="0"/>
                  </a:lnTo>
                  <a:close/>
                </a:path>
              </a:pathLst>
            </a:custGeom>
            <a:blipFill>
              <a:blip r:embed="rId4"/>
              <a:stretch>
                <a:fillRect/>
              </a:stretch>
            </a:blipFill>
          </p:spPr>
        </p:sp>
      </p:grpSp>
      <p:sp>
        <p:nvSpPr>
          <p:cNvPr id="6" name="TextBox 6"/>
          <p:cNvSpPr txBox="1"/>
          <p:nvPr/>
        </p:nvSpPr>
        <p:spPr>
          <a:xfrm>
            <a:off x="992238" y="1901876"/>
            <a:ext cx="7159523" cy="1730960"/>
          </a:xfrm>
          <a:prstGeom prst="rect">
            <a:avLst/>
          </a:prstGeom>
        </p:spPr>
        <p:txBody>
          <a:bodyPr lIns="0" tIns="0" rIns="0" bIns="0" rtlCol="0" anchor="t">
            <a:spAutoFit/>
          </a:bodyPr>
          <a:lstStyle/>
          <a:p>
            <a:pPr algn="l">
              <a:lnSpc>
                <a:spcPts val="6485"/>
              </a:lnSpc>
            </a:pPr>
            <a:r>
              <a:rPr lang="en-US" sz="5199" b="1">
                <a:solidFill>
                  <a:srgbClr val="253A7E"/>
                </a:solidFill>
                <a:latin typeface="Bitter Bold"/>
                <a:ea typeface="Bitter Bold"/>
                <a:cs typeface="Bitter Bold"/>
                <a:sym typeface="Bitter Bold"/>
              </a:rPr>
              <a:t>Four Regions of Thailand</a:t>
            </a:r>
          </a:p>
        </p:txBody>
      </p:sp>
      <p:sp>
        <p:nvSpPr>
          <p:cNvPr id="7" name="TextBox 7"/>
          <p:cNvSpPr txBox="1"/>
          <p:nvPr/>
        </p:nvSpPr>
        <p:spPr>
          <a:xfrm>
            <a:off x="992238" y="4013302"/>
            <a:ext cx="8700351" cy="523615"/>
          </a:xfrm>
          <a:prstGeom prst="rect">
            <a:avLst/>
          </a:prstGeom>
        </p:spPr>
        <p:txBody>
          <a:bodyPr lIns="0" tIns="0" rIns="0" bIns="0" rtlCol="0" anchor="t">
            <a:spAutoFit/>
          </a:bodyPr>
          <a:lstStyle/>
          <a:p>
            <a:pPr algn="l">
              <a:lnSpc>
                <a:spcPts val="4240"/>
              </a:lnSpc>
            </a:pPr>
            <a:r>
              <a:rPr lang="en-US" sz="2604" b="1">
                <a:solidFill>
                  <a:srgbClr val="000000"/>
                </a:solidFill>
                <a:latin typeface="Bitter Bold"/>
                <a:ea typeface="Bitter Bold"/>
                <a:cs typeface="Bitter Bold"/>
                <a:sym typeface="Bitter Bold"/>
              </a:rPr>
              <a:t>Thailand is commonly divided into four regions*:</a:t>
            </a:r>
          </a:p>
        </p:txBody>
      </p:sp>
      <p:sp>
        <p:nvSpPr>
          <p:cNvPr id="8" name="TextBox 8"/>
          <p:cNvSpPr txBox="1"/>
          <p:nvPr/>
        </p:nvSpPr>
        <p:spPr>
          <a:xfrm>
            <a:off x="992238" y="4876671"/>
            <a:ext cx="7457747" cy="498811"/>
          </a:xfrm>
          <a:prstGeom prst="rect">
            <a:avLst/>
          </a:prstGeom>
        </p:spPr>
        <p:txBody>
          <a:bodyPr lIns="0" tIns="0" rIns="0" bIns="0" rtlCol="0" anchor="t">
            <a:spAutoFit/>
          </a:bodyPr>
          <a:lstStyle/>
          <a:p>
            <a:pPr marL="392735" lvl="1" indent="-196367" algn="l">
              <a:lnSpc>
                <a:spcPts val="4240"/>
              </a:lnSpc>
              <a:buFont typeface="Arial"/>
              <a:buChar char="•"/>
            </a:pPr>
            <a:r>
              <a:rPr lang="en-US" sz="2604">
                <a:solidFill>
                  <a:srgbClr val="000000"/>
                </a:solidFill>
                <a:latin typeface="Bitter"/>
                <a:ea typeface="Bitter"/>
                <a:cs typeface="Bitter"/>
                <a:sym typeface="Bitter"/>
              </a:rPr>
              <a:t>The North</a:t>
            </a:r>
          </a:p>
        </p:txBody>
      </p:sp>
      <p:sp>
        <p:nvSpPr>
          <p:cNvPr id="9" name="TextBox 9"/>
          <p:cNvSpPr txBox="1"/>
          <p:nvPr/>
        </p:nvSpPr>
        <p:spPr>
          <a:xfrm>
            <a:off x="992238" y="5473422"/>
            <a:ext cx="7457747" cy="498811"/>
          </a:xfrm>
          <a:prstGeom prst="rect">
            <a:avLst/>
          </a:prstGeom>
        </p:spPr>
        <p:txBody>
          <a:bodyPr lIns="0" tIns="0" rIns="0" bIns="0" rtlCol="0" anchor="t">
            <a:spAutoFit/>
          </a:bodyPr>
          <a:lstStyle/>
          <a:p>
            <a:pPr marL="392735" lvl="1" indent="-196367" algn="l">
              <a:lnSpc>
                <a:spcPts val="4240"/>
              </a:lnSpc>
              <a:buFont typeface="Arial"/>
              <a:buChar char="•"/>
            </a:pPr>
            <a:r>
              <a:rPr lang="en-US" sz="2604">
                <a:solidFill>
                  <a:srgbClr val="000000"/>
                </a:solidFill>
                <a:latin typeface="Bitter"/>
                <a:ea typeface="Bitter"/>
                <a:cs typeface="Bitter"/>
                <a:sym typeface="Bitter"/>
              </a:rPr>
              <a:t>The Northeast (Isan)</a:t>
            </a:r>
          </a:p>
        </p:txBody>
      </p:sp>
      <p:sp>
        <p:nvSpPr>
          <p:cNvPr id="10" name="TextBox 10"/>
          <p:cNvSpPr txBox="1"/>
          <p:nvPr/>
        </p:nvSpPr>
        <p:spPr>
          <a:xfrm>
            <a:off x="992238" y="6075815"/>
            <a:ext cx="7457747" cy="498811"/>
          </a:xfrm>
          <a:prstGeom prst="rect">
            <a:avLst/>
          </a:prstGeom>
        </p:spPr>
        <p:txBody>
          <a:bodyPr lIns="0" tIns="0" rIns="0" bIns="0" rtlCol="0" anchor="t">
            <a:spAutoFit/>
          </a:bodyPr>
          <a:lstStyle/>
          <a:p>
            <a:pPr marL="392735" lvl="1" indent="-196367" algn="l">
              <a:lnSpc>
                <a:spcPts val="4240"/>
              </a:lnSpc>
              <a:buFont typeface="Arial"/>
              <a:buChar char="•"/>
            </a:pPr>
            <a:r>
              <a:rPr lang="en-US" sz="2604">
                <a:solidFill>
                  <a:srgbClr val="000000"/>
                </a:solidFill>
                <a:latin typeface="Bitter"/>
                <a:ea typeface="Bitter"/>
                <a:cs typeface="Bitter"/>
                <a:sym typeface="Bitter"/>
              </a:rPr>
              <a:t>The Central</a:t>
            </a:r>
          </a:p>
        </p:txBody>
      </p:sp>
      <p:sp>
        <p:nvSpPr>
          <p:cNvPr id="11" name="TextBox 11"/>
          <p:cNvSpPr txBox="1"/>
          <p:nvPr/>
        </p:nvSpPr>
        <p:spPr>
          <a:xfrm>
            <a:off x="992238" y="6678208"/>
            <a:ext cx="7457747" cy="498811"/>
          </a:xfrm>
          <a:prstGeom prst="rect">
            <a:avLst/>
          </a:prstGeom>
        </p:spPr>
        <p:txBody>
          <a:bodyPr lIns="0" tIns="0" rIns="0" bIns="0" rtlCol="0" anchor="t">
            <a:spAutoFit/>
          </a:bodyPr>
          <a:lstStyle/>
          <a:p>
            <a:pPr marL="392735" lvl="1" indent="-196367" algn="l">
              <a:lnSpc>
                <a:spcPts val="4240"/>
              </a:lnSpc>
              <a:buFont typeface="Arial"/>
              <a:buChar char="•"/>
            </a:pPr>
            <a:r>
              <a:rPr lang="en-US" sz="2604">
                <a:solidFill>
                  <a:srgbClr val="000000"/>
                </a:solidFill>
                <a:latin typeface="Bitter"/>
                <a:ea typeface="Bitter"/>
                <a:cs typeface="Bitter"/>
                <a:sym typeface="Bitter"/>
              </a:rPr>
              <a:t>The South</a:t>
            </a:r>
          </a:p>
        </p:txBody>
      </p:sp>
      <p:sp>
        <p:nvSpPr>
          <p:cNvPr id="12" name="TextBox 12"/>
          <p:cNvSpPr txBox="1"/>
          <p:nvPr/>
        </p:nvSpPr>
        <p:spPr>
          <a:xfrm>
            <a:off x="992238" y="7548494"/>
            <a:ext cx="7159523" cy="365896"/>
          </a:xfrm>
          <a:prstGeom prst="rect">
            <a:avLst/>
          </a:prstGeom>
        </p:spPr>
        <p:txBody>
          <a:bodyPr lIns="0" tIns="0" rIns="0" bIns="0" rtlCol="0" anchor="t">
            <a:spAutoFit/>
          </a:bodyPr>
          <a:lstStyle/>
          <a:p>
            <a:pPr algn="l">
              <a:lnSpc>
                <a:spcPts val="3133"/>
              </a:lnSpc>
            </a:pPr>
            <a:r>
              <a:rPr lang="en-US" sz="1950">
                <a:solidFill>
                  <a:srgbClr val="000000"/>
                </a:solidFill>
                <a:latin typeface="Bitter"/>
                <a:ea typeface="Bitter"/>
                <a:cs typeface="Bitter"/>
                <a:sym typeface="Bitter"/>
              </a:rPr>
              <a:t>*Using for administrative and statistical contexts</a:t>
            </a:r>
          </a:p>
        </p:txBody>
      </p:sp>
      <p:sp>
        <p:nvSpPr>
          <p:cNvPr id="13" name="TextBox 13"/>
          <p:cNvSpPr txBox="1"/>
          <p:nvPr/>
        </p:nvSpPr>
        <p:spPr>
          <a:xfrm>
            <a:off x="1028700" y="8522494"/>
            <a:ext cx="7159523" cy="429520"/>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Thai Language Hut</a:t>
            </a:r>
          </a:p>
        </p:txBody>
      </p:sp>
      <p:grpSp>
        <p:nvGrpSpPr>
          <p:cNvPr id="14" name="Group 14"/>
          <p:cNvGrpSpPr/>
          <p:nvPr/>
        </p:nvGrpSpPr>
        <p:grpSpPr>
          <a:xfrm>
            <a:off x="17036948" y="285750"/>
            <a:ext cx="965302" cy="752323"/>
            <a:chOff x="0" y="0"/>
            <a:chExt cx="1287069" cy="1003097"/>
          </a:xfrm>
        </p:grpSpPr>
        <p:sp>
          <p:nvSpPr>
            <p:cNvPr id="15" name="Freeform 1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1021404"/>
            <a:ext cx="7088238" cy="905027"/>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The North</a:t>
            </a:r>
          </a:p>
        </p:txBody>
      </p:sp>
      <p:sp>
        <p:nvSpPr>
          <p:cNvPr id="7" name="TextBox 7"/>
          <p:cNvSpPr txBox="1"/>
          <p:nvPr/>
        </p:nvSpPr>
        <p:spPr>
          <a:xfrm>
            <a:off x="992238" y="2332587"/>
            <a:ext cx="9362923" cy="461962"/>
          </a:xfrm>
          <a:prstGeom prst="rect">
            <a:avLst/>
          </a:prstGeom>
        </p:spPr>
        <p:txBody>
          <a:bodyPr lIns="0" tIns="0" rIns="0" bIns="0" rtlCol="0" anchor="t">
            <a:spAutoFit/>
          </a:bodyPr>
          <a:lstStyle/>
          <a:p>
            <a:pPr algn="l">
              <a:lnSpc>
                <a:spcPts val="3437"/>
              </a:lnSpc>
            </a:pPr>
            <a:r>
              <a:rPr lang="en-US" sz="2750" b="1">
                <a:solidFill>
                  <a:srgbClr val="253A7E"/>
                </a:solidFill>
                <a:latin typeface="Bitter Bold"/>
                <a:ea typeface="Bitter Bold"/>
                <a:cs typeface="Bitter Bold"/>
                <a:sym typeface="Bitter Bold"/>
              </a:rPr>
              <a:t>Characterized by forested mountains and cooler climate</a:t>
            </a:r>
          </a:p>
        </p:txBody>
      </p:sp>
      <p:grpSp>
        <p:nvGrpSpPr>
          <p:cNvPr id="8" name="Group 8"/>
          <p:cNvGrpSpPr/>
          <p:nvPr/>
        </p:nvGrpSpPr>
        <p:grpSpPr>
          <a:xfrm>
            <a:off x="981963" y="3538690"/>
            <a:ext cx="5324830" cy="3551536"/>
            <a:chOff x="0" y="0"/>
            <a:chExt cx="6630187" cy="4422178"/>
          </a:xfrm>
        </p:grpSpPr>
        <p:sp>
          <p:nvSpPr>
            <p:cNvPr id="9" name="Freeform 9" descr="preencoded.png"/>
            <p:cNvSpPr/>
            <p:nvPr/>
          </p:nvSpPr>
          <p:spPr>
            <a:xfrm>
              <a:off x="0" y="0"/>
              <a:ext cx="6630162" cy="4422140"/>
            </a:xfrm>
            <a:custGeom>
              <a:avLst/>
              <a:gdLst/>
              <a:ahLst/>
              <a:cxnLst/>
              <a:rect l="l" t="t" r="r" b="b"/>
              <a:pathLst>
                <a:path w="6630162" h="4422140">
                  <a:moveTo>
                    <a:pt x="177900" y="0"/>
                  </a:moveTo>
                  <a:lnTo>
                    <a:pt x="6452262" y="0"/>
                  </a:lnTo>
                  <a:cubicBezTo>
                    <a:pt x="6499444" y="0"/>
                    <a:pt x="6544694" y="18743"/>
                    <a:pt x="6578057" y="52106"/>
                  </a:cubicBezTo>
                  <a:cubicBezTo>
                    <a:pt x="6611419" y="85468"/>
                    <a:pt x="6630162" y="130718"/>
                    <a:pt x="6630162" y="177900"/>
                  </a:cubicBezTo>
                  <a:lnTo>
                    <a:pt x="6630162" y="4244240"/>
                  </a:lnTo>
                  <a:cubicBezTo>
                    <a:pt x="6630162" y="4291422"/>
                    <a:pt x="6611419" y="4336672"/>
                    <a:pt x="6578057" y="4370034"/>
                  </a:cubicBezTo>
                  <a:cubicBezTo>
                    <a:pt x="6544694" y="4403397"/>
                    <a:pt x="6499444" y="4422140"/>
                    <a:pt x="6452262" y="4422140"/>
                  </a:cubicBezTo>
                  <a:lnTo>
                    <a:pt x="177900" y="4422140"/>
                  </a:lnTo>
                  <a:cubicBezTo>
                    <a:pt x="79649" y="4422140"/>
                    <a:pt x="0" y="4342492"/>
                    <a:pt x="0" y="4244240"/>
                  </a:cubicBezTo>
                  <a:lnTo>
                    <a:pt x="0" y="177900"/>
                  </a:lnTo>
                  <a:cubicBezTo>
                    <a:pt x="0" y="130718"/>
                    <a:pt x="18743" y="85468"/>
                    <a:pt x="52106" y="52106"/>
                  </a:cubicBezTo>
                  <a:cubicBezTo>
                    <a:pt x="85468" y="18743"/>
                    <a:pt x="130718" y="0"/>
                    <a:pt x="177900" y="0"/>
                  </a:cubicBezTo>
                  <a:close/>
                </a:path>
              </a:pathLst>
            </a:custGeom>
            <a:blipFill>
              <a:blip r:embed="rId3" cstate="email">
                <a:extLst>
                  <a:ext uri="{28A0092B-C50C-407E-A947-70E740481C1C}">
                    <a14:useLocalDpi xmlns:a14="http://schemas.microsoft.com/office/drawing/2010/main"/>
                  </a:ext>
                </a:extLst>
              </a:blip>
              <a:stretch>
                <a:fillRect l="-23" r="-23"/>
              </a:stretch>
            </a:blipFill>
          </p:spPr>
        </p:sp>
      </p:grpSp>
      <p:sp>
        <p:nvSpPr>
          <p:cNvPr id="10" name="TextBox 10"/>
          <p:cNvSpPr txBox="1"/>
          <p:nvPr/>
        </p:nvSpPr>
        <p:spPr>
          <a:xfrm>
            <a:off x="992238" y="7249868"/>
            <a:ext cx="4972641" cy="497341"/>
          </a:xfrm>
          <a:prstGeom prst="rect">
            <a:avLst/>
          </a:prstGeom>
        </p:spPr>
        <p:txBody>
          <a:bodyPr lIns="0" tIns="0" rIns="0" bIns="0" rtlCol="0" anchor="t">
            <a:spAutoFit/>
          </a:bodyPr>
          <a:lstStyle/>
          <a:p>
            <a:pPr algn="ctr">
              <a:lnSpc>
                <a:spcPts val="4071"/>
              </a:lnSpc>
            </a:pPr>
            <a:r>
              <a:rPr lang="en-US" sz="2499" b="1">
                <a:solidFill>
                  <a:srgbClr val="000000"/>
                </a:solidFill>
                <a:latin typeface="Bitter Bold"/>
                <a:ea typeface="Bitter Bold"/>
                <a:cs typeface="Bitter Bold"/>
                <a:sym typeface="Bitter Bold"/>
              </a:rPr>
              <a:t>Doi Inthanon, Chiang Mai</a:t>
            </a:r>
          </a:p>
        </p:txBody>
      </p:sp>
      <p:grpSp>
        <p:nvGrpSpPr>
          <p:cNvPr id="11" name="Group 11"/>
          <p:cNvGrpSpPr/>
          <p:nvPr/>
        </p:nvGrpSpPr>
        <p:grpSpPr>
          <a:xfrm>
            <a:off x="6478243" y="3538690"/>
            <a:ext cx="5331515" cy="3554234"/>
            <a:chOff x="0" y="0"/>
            <a:chExt cx="6632575" cy="4421581"/>
          </a:xfrm>
        </p:grpSpPr>
        <p:sp>
          <p:nvSpPr>
            <p:cNvPr id="12" name="Freeform 12" descr="preencoded.png"/>
            <p:cNvSpPr/>
            <p:nvPr/>
          </p:nvSpPr>
          <p:spPr>
            <a:xfrm>
              <a:off x="0" y="0"/>
              <a:ext cx="6632575" cy="4421632"/>
            </a:xfrm>
            <a:custGeom>
              <a:avLst/>
              <a:gdLst/>
              <a:ahLst/>
              <a:cxnLst/>
              <a:rect l="l" t="t" r="r" b="b"/>
              <a:pathLst>
                <a:path w="6632575" h="4421632">
                  <a:moveTo>
                    <a:pt x="177741" y="0"/>
                  </a:moveTo>
                  <a:lnTo>
                    <a:pt x="6454834" y="0"/>
                  </a:lnTo>
                  <a:cubicBezTo>
                    <a:pt x="6552998" y="0"/>
                    <a:pt x="6632575" y="79577"/>
                    <a:pt x="6632575" y="177741"/>
                  </a:cubicBezTo>
                  <a:lnTo>
                    <a:pt x="6632575" y="4243891"/>
                  </a:lnTo>
                  <a:cubicBezTo>
                    <a:pt x="6632575" y="4342055"/>
                    <a:pt x="6552998" y="4421632"/>
                    <a:pt x="6454834" y="4421632"/>
                  </a:cubicBezTo>
                  <a:lnTo>
                    <a:pt x="177741" y="4421632"/>
                  </a:lnTo>
                  <a:cubicBezTo>
                    <a:pt x="79577" y="4421632"/>
                    <a:pt x="0" y="4342055"/>
                    <a:pt x="0" y="4243891"/>
                  </a:cubicBezTo>
                  <a:lnTo>
                    <a:pt x="0" y="177741"/>
                  </a:lnTo>
                  <a:cubicBezTo>
                    <a:pt x="0" y="79577"/>
                    <a:pt x="79577" y="0"/>
                    <a:pt x="177741" y="0"/>
                  </a:cubicBez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13" name="TextBox 13"/>
          <p:cNvSpPr txBox="1"/>
          <p:nvPr/>
        </p:nvSpPr>
        <p:spPr>
          <a:xfrm>
            <a:off x="6656784" y="7249868"/>
            <a:ext cx="4974431" cy="497341"/>
          </a:xfrm>
          <a:prstGeom prst="rect">
            <a:avLst/>
          </a:prstGeom>
        </p:spPr>
        <p:txBody>
          <a:bodyPr lIns="0" tIns="0" rIns="0" bIns="0" rtlCol="0" anchor="t">
            <a:spAutoFit/>
          </a:bodyPr>
          <a:lstStyle/>
          <a:p>
            <a:pPr algn="ctr">
              <a:lnSpc>
                <a:spcPts val="4071"/>
              </a:lnSpc>
            </a:pPr>
            <a:r>
              <a:rPr lang="en-US" sz="2499" b="1">
                <a:solidFill>
                  <a:srgbClr val="000000"/>
                </a:solidFill>
                <a:latin typeface="Bitter Bold"/>
                <a:ea typeface="Bitter Bold"/>
                <a:cs typeface="Bitter Bold"/>
                <a:sym typeface="Bitter Bold"/>
              </a:rPr>
              <a:t>Doi Pha Hee, Chiang Rai</a:t>
            </a:r>
          </a:p>
        </p:txBody>
      </p:sp>
      <p:grpSp>
        <p:nvGrpSpPr>
          <p:cNvPr id="14" name="Group 14"/>
          <p:cNvGrpSpPr/>
          <p:nvPr/>
        </p:nvGrpSpPr>
        <p:grpSpPr>
          <a:xfrm>
            <a:off x="11980852" y="3535992"/>
            <a:ext cx="5333655" cy="3554234"/>
            <a:chOff x="0" y="0"/>
            <a:chExt cx="6630187" cy="4418216"/>
          </a:xfrm>
        </p:grpSpPr>
        <p:sp>
          <p:nvSpPr>
            <p:cNvPr id="15" name="Freeform 15" descr="preencoded.png"/>
            <p:cNvSpPr/>
            <p:nvPr/>
          </p:nvSpPr>
          <p:spPr>
            <a:xfrm>
              <a:off x="0" y="0"/>
              <a:ext cx="6630162" cy="4418203"/>
            </a:xfrm>
            <a:custGeom>
              <a:avLst/>
              <a:gdLst/>
              <a:ahLst/>
              <a:cxnLst/>
              <a:rect l="l" t="t" r="r" b="b"/>
              <a:pathLst>
                <a:path w="6630162" h="4418203">
                  <a:moveTo>
                    <a:pt x="177606" y="0"/>
                  </a:moveTo>
                  <a:lnTo>
                    <a:pt x="6452556" y="0"/>
                  </a:lnTo>
                  <a:cubicBezTo>
                    <a:pt x="6499660" y="0"/>
                    <a:pt x="6544835" y="18712"/>
                    <a:pt x="6578143" y="52020"/>
                  </a:cubicBezTo>
                  <a:cubicBezTo>
                    <a:pt x="6611450" y="85327"/>
                    <a:pt x="6630162" y="130502"/>
                    <a:pt x="6630162" y="177606"/>
                  </a:cubicBezTo>
                  <a:lnTo>
                    <a:pt x="6630162" y="4240597"/>
                  </a:lnTo>
                  <a:cubicBezTo>
                    <a:pt x="6630162" y="4287701"/>
                    <a:pt x="6611450" y="4332876"/>
                    <a:pt x="6578143" y="4366183"/>
                  </a:cubicBezTo>
                  <a:cubicBezTo>
                    <a:pt x="6544835" y="4399491"/>
                    <a:pt x="6499660" y="4418203"/>
                    <a:pt x="6452556" y="4418203"/>
                  </a:cubicBezTo>
                  <a:lnTo>
                    <a:pt x="177606" y="4418203"/>
                  </a:lnTo>
                  <a:cubicBezTo>
                    <a:pt x="130502" y="4418203"/>
                    <a:pt x="85327" y="4399491"/>
                    <a:pt x="52020" y="4366183"/>
                  </a:cubicBezTo>
                  <a:cubicBezTo>
                    <a:pt x="18712" y="4332876"/>
                    <a:pt x="0" y="4287701"/>
                    <a:pt x="0" y="4240597"/>
                  </a:cubicBezTo>
                  <a:lnTo>
                    <a:pt x="0" y="177606"/>
                  </a:lnTo>
                  <a:cubicBezTo>
                    <a:pt x="0" y="130502"/>
                    <a:pt x="18712" y="85327"/>
                    <a:pt x="52020" y="52020"/>
                  </a:cubicBezTo>
                  <a:cubicBezTo>
                    <a:pt x="85327" y="18712"/>
                    <a:pt x="130502" y="0"/>
                    <a:pt x="177606" y="0"/>
                  </a:cubicBezTo>
                  <a:close/>
                </a:path>
              </a:pathLst>
            </a:custGeom>
            <a:blipFill>
              <a:blip r:embed="rId5" cstate="email">
                <a:extLst>
                  <a:ext uri="{28A0092B-C50C-407E-A947-70E740481C1C}">
                    <a14:useLocalDpi xmlns:a14="http://schemas.microsoft.com/office/drawing/2010/main"/>
                  </a:ext>
                </a:extLst>
              </a:blip>
              <a:stretch>
                <a:fillRect t="-21" b="-22"/>
              </a:stretch>
            </a:blipFill>
          </p:spPr>
        </p:sp>
      </p:grpSp>
      <p:sp>
        <p:nvSpPr>
          <p:cNvPr id="16" name="TextBox 16"/>
          <p:cNvSpPr txBox="1"/>
          <p:nvPr/>
        </p:nvSpPr>
        <p:spPr>
          <a:xfrm>
            <a:off x="12161359" y="7249868"/>
            <a:ext cx="4972641" cy="497341"/>
          </a:xfrm>
          <a:prstGeom prst="rect">
            <a:avLst/>
          </a:prstGeom>
        </p:spPr>
        <p:txBody>
          <a:bodyPr lIns="0" tIns="0" rIns="0" bIns="0" rtlCol="0" anchor="t">
            <a:spAutoFit/>
          </a:bodyPr>
          <a:lstStyle/>
          <a:p>
            <a:pPr algn="ctr">
              <a:lnSpc>
                <a:spcPts val="4071"/>
              </a:lnSpc>
            </a:pPr>
            <a:r>
              <a:rPr lang="en-US" sz="2499" b="1">
                <a:solidFill>
                  <a:srgbClr val="000000"/>
                </a:solidFill>
                <a:latin typeface="Bitter Bold"/>
                <a:ea typeface="Bitter Bold"/>
                <a:cs typeface="Bitter Bold"/>
                <a:sym typeface="Bitter Bold"/>
              </a:rPr>
              <a:t>Doi Ang Khang, Chiang Mai</a:t>
            </a:r>
          </a:p>
        </p:txBody>
      </p:sp>
      <p:sp>
        <p:nvSpPr>
          <p:cNvPr id="17" name="TextBox 17"/>
          <p:cNvSpPr txBox="1"/>
          <p:nvPr/>
        </p:nvSpPr>
        <p:spPr>
          <a:xfrm>
            <a:off x="992238" y="8817026"/>
            <a:ext cx="16303523" cy="429520"/>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Khun Kay, Chillpainai, Thai Rath</a:t>
            </a:r>
          </a:p>
        </p:txBody>
      </p:sp>
      <p:grpSp>
        <p:nvGrpSpPr>
          <p:cNvPr id="18" name="Group 18"/>
          <p:cNvGrpSpPr/>
          <p:nvPr/>
        </p:nvGrpSpPr>
        <p:grpSpPr>
          <a:xfrm>
            <a:off x="17036948" y="285750"/>
            <a:ext cx="965302" cy="752323"/>
            <a:chOff x="0" y="0"/>
            <a:chExt cx="1287069" cy="1003097"/>
          </a:xfrm>
        </p:grpSpPr>
        <p:sp>
          <p:nvSpPr>
            <p:cNvPr id="19" name="Freeform 1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86876" y="737292"/>
            <a:ext cx="7049091" cy="919162"/>
          </a:xfrm>
          <a:prstGeom prst="rect">
            <a:avLst/>
          </a:prstGeom>
        </p:spPr>
        <p:txBody>
          <a:bodyPr lIns="0" tIns="0" rIns="0" bIns="0" rtlCol="0" anchor="t">
            <a:spAutoFit/>
          </a:bodyPr>
          <a:lstStyle/>
          <a:p>
            <a:pPr algn="l">
              <a:lnSpc>
                <a:spcPts val="6937"/>
              </a:lnSpc>
            </a:pPr>
            <a:r>
              <a:rPr lang="en-US" sz="5499" b="1">
                <a:solidFill>
                  <a:srgbClr val="253A7E"/>
                </a:solidFill>
                <a:latin typeface="Bitter Bold"/>
                <a:ea typeface="Bitter Bold"/>
                <a:cs typeface="Bitter Bold"/>
                <a:sym typeface="Bitter Bold"/>
              </a:rPr>
              <a:t>The Central</a:t>
            </a:r>
          </a:p>
        </p:txBody>
      </p:sp>
      <p:sp>
        <p:nvSpPr>
          <p:cNvPr id="7" name="TextBox 7"/>
          <p:cNvSpPr txBox="1"/>
          <p:nvPr/>
        </p:nvSpPr>
        <p:spPr>
          <a:xfrm>
            <a:off x="986876" y="2060229"/>
            <a:ext cx="15183888" cy="459581"/>
          </a:xfrm>
          <a:prstGeom prst="rect">
            <a:avLst/>
          </a:prstGeom>
        </p:spPr>
        <p:txBody>
          <a:bodyPr lIns="0" tIns="0" rIns="0" bIns="0" rtlCol="0" anchor="t">
            <a:spAutoFit/>
          </a:bodyPr>
          <a:lstStyle/>
          <a:p>
            <a:pPr algn="l">
              <a:lnSpc>
                <a:spcPts val="3437"/>
              </a:lnSpc>
            </a:pPr>
            <a:r>
              <a:rPr lang="en-US" sz="2750" b="1">
                <a:solidFill>
                  <a:srgbClr val="253A7E"/>
                </a:solidFill>
                <a:latin typeface="Bitter Bold"/>
                <a:ea typeface="Bitter Bold"/>
                <a:cs typeface="Bitter Bold"/>
                <a:sym typeface="Bitter Bold"/>
              </a:rPr>
              <a:t>Known as the "Rice Bowl of Thailand," it features agricultural fields, rivers, and flood plains. </a:t>
            </a:r>
          </a:p>
        </p:txBody>
      </p:sp>
      <p:grpSp>
        <p:nvGrpSpPr>
          <p:cNvPr id="8" name="Group 8"/>
          <p:cNvGrpSpPr/>
          <p:nvPr/>
        </p:nvGrpSpPr>
        <p:grpSpPr>
          <a:xfrm>
            <a:off x="1084321" y="2938910"/>
            <a:ext cx="7778239" cy="5188711"/>
            <a:chOff x="0" y="0"/>
            <a:chExt cx="9106497" cy="6074766"/>
          </a:xfrm>
        </p:grpSpPr>
        <p:sp>
          <p:nvSpPr>
            <p:cNvPr id="9" name="Freeform 9" descr="preencoded.png"/>
            <p:cNvSpPr/>
            <p:nvPr/>
          </p:nvSpPr>
          <p:spPr>
            <a:xfrm>
              <a:off x="0" y="0"/>
              <a:ext cx="9106535" cy="6074791"/>
            </a:xfrm>
            <a:custGeom>
              <a:avLst/>
              <a:gdLst/>
              <a:ahLst/>
              <a:cxnLst/>
              <a:rect l="l" t="t" r="r" b="b"/>
              <a:pathLst>
                <a:path w="9106535" h="6074791">
                  <a:moveTo>
                    <a:pt x="167273" y="0"/>
                  </a:moveTo>
                  <a:lnTo>
                    <a:pt x="8939261" y="0"/>
                  </a:lnTo>
                  <a:cubicBezTo>
                    <a:pt x="8983625" y="0"/>
                    <a:pt x="9026172" y="17623"/>
                    <a:pt x="9057542" y="48993"/>
                  </a:cubicBezTo>
                  <a:cubicBezTo>
                    <a:pt x="9088911" y="80363"/>
                    <a:pt x="9106535" y="122910"/>
                    <a:pt x="9106535" y="167273"/>
                  </a:cubicBezTo>
                  <a:lnTo>
                    <a:pt x="9106535" y="5907518"/>
                  </a:lnTo>
                  <a:cubicBezTo>
                    <a:pt x="9106535" y="5951881"/>
                    <a:pt x="9088911" y="5994428"/>
                    <a:pt x="9057542" y="6025798"/>
                  </a:cubicBezTo>
                  <a:cubicBezTo>
                    <a:pt x="9026172" y="6057167"/>
                    <a:pt x="8983625" y="6074791"/>
                    <a:pt x="8939261" y="6074791"/>
                  </a:cubicBezTo>
                  <a:lnTo>
                    <a:pt x="167273" y="6074791"/>
                  </a:lnTo>
                  <a:cubicBezTo>
                    <a:pt x="122910" y="6074791"/>
                    <a:pt x="80363" y="6057167"/>
                    <a:pt x="48993" y="6025798"/>
                  </a:cubicBezTo>
                  <a:cubicBezTo>
                    <a:pt x="17623" y="5994428"/>
                    <a:pt x="0" y="5951881"/>
                    <a:pt x="0" y="5907518"/>
                  </a:cubicBezTo>
                  <a:lnTo>
                    <a:pt x="0" y="167273"/>
                  </a:lnTo>
                  <a:cubicBezTo>
                    <a:pt x="0" y="122910"/>
                    <a:pt x="17623" y="80363"/>
                    <a:pt x="48993" y="48993"/>
                  </a:cubicBezTo>
                  <a:cubicBezTo>
                    <a:pt x="80363" y="17623"/>
                    <a:pt x="122910" y="0"/>
                    <a:pt x="167273" y="0"/>
                  </a:cubicBezTo>
                  <a:close/>
                </a:path>
              </a:pathLst>
            </a:custGeom>
            <a:blipFill>
              <a:blip r:embed="rId3" cstate="email">
                <a:extLst>
                  <a:ext uri="{28A0092B-C50C-407E-A947-70E740481C1C}">
                    <a14:useLocalDpi xmlns:a14="http://schemas.microsoft.com/office/drawing/2010/main"/>
                  </a:ext>
                </a:extLst>
              </a:blip>
              <a:stretch>
                <a:fillRect l="-31" r="-30"/>
              </a:stretch>
            </a:blipFill>
          </p:spPr>
        </p:sp>
      </p:grpSp>
      <p:sp>
        <p:nvSpPr>
          <p:cNvPr id="10" name="TextBox 10"/>
          <p:cNvSpPr txBox="1"/>
          <p:nvPr/>
        </p:nvSpPr>
        <p:spPr>
          <a:xfrm>
            <a:off x="1067743" y="8208230"/>
            <a:ext cx="7811395" cy="487363"/>
          </a:xfrm>
          <a:prstGeom prst="rect">
            <a:avLst/>
          </a:prstGeom>
        </p:spPr>
        <p:txBody>
          <a:bodyPr lIns="0" tIns="0" rIns="0" bIns="0" rtlCol="0" anchor="t">
            <a:spAutoFit/>
          </a:bodyPr>
          <a:lstStyle/>
          <a:p>
            <a:pPr algn="ctr">
              <a:lnSpc>
                <a:spcPts val="3999"/>
              </a:lnSpc>
            </a:pPr>
            <a:r>
              <a:rPr lang="en-US" sz="2499" b="1">
                <a:solidFill>
                  <a:srgbClr val="000000"/>
                </a:solidFill>
                <a:latin typeface="Bitter Bold"/>
                <a:ea typeface="Bitter Bold"/>
                <a:cs typeface="Bitter Bold"/>
                <a:sym typeface="Bitter Bold"/>
              </a:rPr>
              <a:t>Rice fields in Ayutthaya</a:t>
            </a:r>
          </a:p>
        </p:txBody>
      </p:sp>
      <p:grpSp>
        <p:nvGrpSpPr>
          <p:cNvPr id="11" name="Group 11"/>
          <p:cNvGrpSpPr/>
          <p:nvPr/>
        </p:nvGrpSpPr>
        <p:grpSpPr>
          <a:xfrm>
            <a:off x="9412719" y="2938910"/>
            <a:ext cx="7790960" cy="5188711"/>
            <a:chOff x="0" y="0"/>
            <a:chExt cx="9106497" cy="6064847"/>
          </a:xfrm>
        </p:grpSpPr>
        <p:sp>
          <p:nvSpPr>
            <p:cNvPr id="12" name="Freeform 12" descr="preencoded.png"/>
            <p:cNvSpPr/>
            <p:nvPr/>
          </p:nvSpPr>
          <p:spPr>
            <a:xfrm>
              <a:off x="0" y="0"/>
              <a:ext cx="9106535" cy="6064885"/>
            </a:xfrm>
            <a:custGeom>
              <a:avLst/>
              <a:gdLst/>
              <a:ahLst/>
              <a:cxnLst/>
              <a:rect l="l" t="t" r="r" b="b"/>
              <a:pathLst>
                <a:path w="9106535" h="6064885">
                  <a:moveTo>
                    <a:pt x="167000" y="0"/>
                  </a:moveTo>
                  <a:lnTo>
                    <a:pt x="8939535" y="0"/>
                  </a:lnTo>
                  <a:cubicBezTo>
                    <a:pt x="9031767" y="0"/>
                    <a:pt x="9106535" y="74768"/>
                    <a:pt x="9106535" y="167000"/>
                  </a:cubicBezTo>
                  <a:lnTo>
                    <a:pt x="9106535" y="5897885"/>
                  </a:lnTo>
                  <a:cubicBezTo>
                    <a:pt x="9106535" y="5942176"/>
                    <a:pt x="9088941" y="5984653"/>
                    <a:pt x="9057622" y="6015972"/>
                  </a:cubicBezTo>
                  <a:cubicBezTo>
                    <a:pt x="9026303" y="6047290"/>
                    <a:pt x="8983826" y="6064885"/>
                    <a:pt x="8939535" y="6064885"/>
                  </a:cubicBezTo>
                  <a:lnTo>
                    <a:pt x="167000" y="6064885"/>
                  </a:lnTo>
                  <a:cubicBezTo>
                    <a:pt x="122709" y="6064885"/>
                    <a:pt x="80232" y="6047290"/>
                    <a:pt x="48913" y="6015972"/>
                  </a:cubicBezTo>
                  <a:cubicBezTo>
                    <a:pt x="17595" y="5984653"/>
                    <a:pt x="0" y="5942176"/>
                    <a:pt x="0" y="5897885"/>
                  </a:cubicBezTo>
                  <a:lnTo>
                    <a:pt x="0" y="167000"/>
                  </a:lnTo>
                  <a:cubicBezTo>
                    <a:pt x="0" y="122709"/>
                    <a:pt x="17595" y="80232"/>
                    <a:pt x="48913" y="48913"/>
                  </a:cubicBezTo>
                  <a:cubicBezTo>
                    <a:pt x="80232" y="17595"/>
                    <a:pt x="122709" y="0"/>
                    <a:pt x="167000" y="0"/>
                  </a:cubicBezTo>
                  <a:close/>
                </a:path>
              </a:pathLst>
            </a:custGeom>
            <a:blipFill>
              <a:blip r:embed="rId4" cstate="email">
                <a:extLst>
                  <a:ext uri="{28A0092B-C50C-407E-A947-70E740481C1C}">
                    <a14:useLocalDpi xmlns:a14="http://schemas.microsoft.com/office/drawing/2010/main"/>
                  </a:ext>
                </a:extLst>
              </a:blip>
              <a:stretch>
                <a:fillRect t="-50" b="-50"/>
              </a:stretch>
            </a:blipFill>
          </p:spPr>
        </p:sp>
      </p:grpSp>
      <p:sp>
        <p:nvSpPr>
          <p:cNvPr id="13" name="TextBox 13"/>
          <p:cNvSpPr txBox="1"/>
          <p:nvPr/>
        </p:nvSpPr>
        <p:spPr>
          <a:xfrm>
            <a:off x="9412719" y="8208230"/>
            <a:ext cx="7814815" cy="487363"/>
          </a:xfrm>
          <a:prstGeom prst="rect">
            <a:avLst/>
          </a:prstGeom>
        </p:spPr>
        <p:txBody>
          <a:bodyPr lIns="0" tIns="0" rIns="0" bIns="0" rtlCol="0" anchor="t">
            <a:spAutoFit/>
          </a:bodyPr>
          <a:lstStyle/>
          <a:p>
            <a:pPr algn="ctr">
              <a:lnSpc>
                <a:spcPts val="3999"/>
              </a:lnSpc>
            </a:pPr>
            <a:r>
              <a:rPr lang="en-US" sz="2499" b="1">
                <a:solidFill>
                  <a:srgbClr val="000000"/>
                </a:solidFill>
                <a:latin typeface="Bitter Bold"/>
                <a:ea typeface="Bitter Bold"/>
                <a:cs typeface="Bitter Bold"/>
                <a:sym typeface="Bitter Bold"/>
              </a:rPr>
              <a:t>Chao Phraya Dam, Chai Nat</a:t>
            </a:r>
          </a:p>
        </p:txBody>
      </p:sp>
      <p:sp>
        <p:nvSpPr>
          <p:cNvPr id="14" name="TextBox 14"/>
          <p:cNvSpPr txBox="1"/>
          <p:nvPr/>
        </p:nvSpPr>
        <p:spPr>
          <a:xfrm>
            <a:off x="986876" y="9088488"/>
            <a:ext cx="16314239" cy="427587"/>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Bangkokpost</a:t>
            </a:r>
          </a:p>
        </p:txBody>
      </p:sp>
      <p:grpSp>
        <p:nvGrpSpPr>
          <p:cNvPr id="15" name="Group 15"/>
          <p:cNvGrpSpPr/>
          <p:nvPr/>
        </p:nvGrpSpPr>
        <p:grpSpPr>
          <a:xfrm>
            <a:off x="17036948" y="285750"/>
            <a:ext cx="965302" cy="752323"/>
            <a:chOff x="0" y="0"/>
            <a:chExt cx="1287069" cy="1003097"/>
          </a:xfrm>
        </p:grpSpPr>
        <p:sp>
          <p:nvSpPr>
            <p:cNvPr id="16" name="Freeform 16"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4049</Words>
  <Application>Microsoft Office PowerPoint</Application>
  <PresentationFormat>กำหนดเอง</PresentationFormat>
  <Paragraphs>565</Paragraphs>
  <Slides>62</Slides>
  <Notes>62</Notes>
  <HiddenSlides>0</HiddenSlides>
  <MMClips>0</MMClips>
  <ScaleCrop>false</ScaleCrop>
  <HeadingPairs>
    <vt:vector size="6" baseType="variant">
      <vt:variant>
        <vt:lpstr>ฟอนต์ที่ถูกใช้</vt:lpstr>
      </vt:variant>
      <vt:variant>
        <vt:i4>5</vt:i4>
      </vt:variant>
      <vt:variant>
        <vt:lpstr>ธีม</vt:lpstr>
      </vt:variant>
      <vt:variant>
        <vt:i4>1</vt:i4>
      </vt:variant>
      <vt:variant>
        <vt:lpstr>ชื่อเรื่องสไลด์</vt:lpstr>
      </vt:variant>
      <vt:variant>
        <vt:i4>62</vt:i4>
      </vt:variant>
    </vt:vector>
  </HeadingPairs>
  <TitlesOfParts>
    <vt:vector size="68" baseType="lpstr">
      <vt:lpstr>Arial</vt:lpstr>
      <vt:lpstr>Bitter</vt:lpstr>
      <vt:lpstr>Bitter Bold</vt:lpstr>
      <vt:lpstr>Calibri</vt:lpstr>
      <vt:lpstr>Bitter Italics</vt:lpstr>
      <vt:lpstr>Office Theme</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1-Geography-of-Thailand (2026)</dc:title>
  <dc:creator>Chanoknart</dc:creator>
  <cp:lastModifiedBy>Chanoknart</cp:lastModifiedBy>
  <cp:revision>2</cp:revision>
  <dcterms:created xsi:type="dcterms:W3CDTF">2006-08-16T00:00:00Z</dcterms:created>
  <dcterms:modified xsi:type="dcterms:W3CDTF">2026-08-24T10:35:45Z</dcterms:modified>
  <dc:identifier>DAHLYz5foa4</dc:identifier>
</cp:coreProperties>
</file>