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Lst>
  <p:sldSz cx="18288000" cy="10287000"/>
  <p:notesSz cx="6858000" cy="9144000"/>
  <p:embeddedFontLst>
    <p:embeddedFont>
      <p:font typeface="Bitter Bold" charset="1" panose="02000000000000000000"/>
      <p:regular r:id="rId9"/>
    </p:embeddedFont>
    <p:embeddedFont>
      <p:font typeface="Bitter" charset="1" panose="0200000000000000000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ailto:info@thailandfoundation.or.th" TargetMode="External" Type="http://schemas.openxmlformats.org/officeDocument/2006/relationships/hyperlink"/><Relationship Id="rId3"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2"/>
              <a:stretch>
                <a:fillRect l="0" t="0" r="0" b="0"/>
              </a:stretch>
            </a:blipFill>
          </p:spPr>
        </p:sp>
      </p:grpSp>
      <p:sp>
        <p:nvSpPr>
          <p:cNvPr name="TextBox 8" id="8"/>
          <p:cNvSpPr txBox="true"/>
          <p:nvPr/>
        </p:nvSpPr>
        <p:spPr>
          <a:xfrm rot="0">
            <a:off x="1082250" y="4090121"/>
            <a:ext cx="8228409" cy="1282859"/>
          </a:xfrm>
          <a:prstGeom prst="rect">
            <a:avLst/>
          </a:prstGeom>
        </p:spPr>
        <p:txBody>
          <a:bodyPr anchor="t" rtlCol="false" tIns="0" lIns="0" bIns="0" rIns="0">
            <a:spAutoFit/>
          </a:bodyPr>
          <a:lstStyle/>
          <a:p>
            <a:pPr algn="l" rtl="true">
              <a:lnSpc>
                <a:spcPts val="9623"/>
              </a:lnSpc>
            </a:pPr>
            <a:r>
              <a:rPr lang="en-US" b="true" sz="7625">
                <a:solidFill>
                  <a:srgbClr val="24397D"/>
                </a:solidFill>
                <a:latin typeface="Bitter Bold"/>
                <a:ea typeface="Bitter Bold"/>
                <a:cs typeface="Bitter Bold"/>
                <a:sym typeface="Bitter Bold"/>
              </a:rPr>
              <a:t>Thailand in Brief</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sp>
        <p:nvSpPr>
          <p:cNvPr name="TextBox 6" id="6"/>
          <p:cNvSpPr txBox="true"/>
          <p:nvPr/>
        </p:nvSpPr>
        <p:spPr>
          <a:xfrm rot="0">
            <a:off x="1082250" y="927297"/>
            <a:ext cx="6000006" cy="917354"/>
          </a:xfrm>
          <a:prstGeom prst="rect">
            <a:avLst/>
          </a:prstGeom>
        </p:spPr>
        <p:txBody>
          <a:bodyPr anchor="t" rtlCol="false" tIns="0" lIns="0" bIns="0" rIns="0">
            <a:spAutoFit/>
          </a:bodyPr>
          <a:lstStyle/>
          <a:p>
            <a:pPr algn="l" rtl="true">
              <a:lnSpc>
                <a:spcPts val="6948"/>
              </a:lnSpc>
            </a:pPr>
            <a:r>
              <a:rPr lang="en-US" b="true" sz="5559">
                <a:solidFill>
                  <a:srgbClr val="24397D"/>
                </a:solidFill>
                <a:latin typeface="Bitter Bold"/>
                <a:ea typeface="Bitter Bold"/>
                <a:cs typeface="Bitter Bold"/>
                <a:sym typeface="Bitter Bold"/>
              </a:rPr>
              <a:t>Thailand in Brief</a:t>
            </a:r>
          </a:p>
        </p:txBody>
      </p:sp>
      <p:sp>
        <p:nvSpPr>
          <p:cNvPr name="TextBox 7" id="7"/>
          <p:cNvSpPr txBox="true"/>
          <p:nvPr/>
        </p:nvSpPr>
        <p:spPr>
          <a:xfrm rot="0">
            <a:off x="1082250" y="8881796"/>
            <a:ext cx="16123501" cy="412591"/>
          </a:xfrm>
          <a:prstGeom prst="rect">
            <a:avLst/>
          </a:prstGeom>
        </p:spPr>
        <p:txBody>
          <a:bodyPr anchor="t" rtlCol="false" tIns="0" lIns="0" bIns="0" rIns="0">
            <a:spAutoFit/>
          </a:bodyPr>
          <a:lstStyle/>
          <a:p>
            <a:pPr algn="just">
              <a:lnSpc>
                <a:spcPts val="3501"/>
              </a:lnSpc>
            </a:pPr>
            <a:r>
              <a:rPr lang="en-US" sz="2125">
                <a:solidFill>
                  <a:srgbClr val="000000"/>
                </a:solidFill>
                <a:latin typeface="Bitter"/>
                <a:ea typeface="Bitter"/>
                <a:cs typeface="Bitter"/>
                <a:sym typeface="Bitter"/>
              </a:rPr>
              <a:t>July 2026</a:t>
            </a:r>
          </a:p>
        </p:txBody>
      </p:sp>
      <p:grpSp>
        <p:nvGrpSpPr>
          <p:cNvPr name="Group 8" id="8"/>
          <p:cNvGrpSpPr/>
          <p:nvPr/>
        </p:nvGrpSpPr>
        <p:grpSpPr>
          <a:xfrm rot="0">
            <a:off x="17036996" y="285750"/>
            <a:ext cx="965254" cy="752399"/>
            <a:chOff x="0" y="0"/>
            <a:chExt cx="1287005" cy="1003198"/>
          </a:xfrm>
        </p:grpSpPr>
        <p:sp>
          <p:nvSpPr>
            <p:cNvPr name="Freeform 9" id="9"/>
            <p:cNvSpPr/>
            <p:nvPr/>
          </p:nvSpPr>
          <p:spPr>
            <a:xfrm flipH="false" flipV="false" rot="0">
              <a:off x="0" y="0"/>
              <a:ext cx="1287018" cy="1003173"/>
            </a:xfrm>
            <a:custGeom>
              <a:avLst/>
              <a:gdLst/>
              <a:ahLst/>
              <a:cxnLst/>
              <a:rect r="r" b="b" t="t" l="l"/>
              <a:pathLst>
                <a:path h="1003173" w="1287018">
                  <a:moveTo>
                    <a:pt x="0" y="0"/>
                  </a:moveTo>
                  <a:lnTo>
                    <a:pt x="1287018" y="0"/>
                  </a:lnTo>
                  <a:lnTo>
                    <a:pt x="1287018" y="1003173"/>
                  </a:lnTo>
                  <a:lnTo>
                    <a:pt x="0" y="1003173"/>
                  </a:lnTo>
                  <a:lnTo>
                    <a:pt x="0" y="0"/>
                  </a:lnTo>
                  <a:close/>
                </a:path>
              </a:pathLst>
            </a:custGeom>
            <a:blipFill>
              <a:blip r:embed="rId2"/>
              <a:stretch>
                <a:fillRect l="0" t="-172" r="0" b="-175"/>
              </a:stretch>
            </a:blipFill>
          </p:spPr>
        </p:sp>
      </p:grpSp>
      <p:sp>
        <p:nvSpPr>
          <p:cNvPr name="TextBox 10" id="10"/>
          <p:cNvSpPr txBox="true"/>
          <p:nvPr/>
        </p:nvSpPr>
        <p:spPr>
          <a:xfrm rot="0">
            <a:off x="1055475" y="3833363"/>
            <a:ext cx="16177050" cy="1630045"/>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The work presents some basic information about Thailand in 11 areas:</a:t>
            </a:r>
            <a:r>
              <a:rPr lang="en-US" sz="2199" b="true">
                <a:solidFill>
                  <a:srgbClr val="303642"/>
                </a:solidFill>
                <a:latin typeface="Bitter Bold"/>
                <a:ea typeface="Bitter Bold"/>
                <a:cs typeface="Bitter Bold"/>
                <a:sym typeface="Bitter Bold"/>
              </a:rPr>
              <a:t> 1) Geography, 2) History, 3) Politics and Government, 4) Economics, 5) Demographics, 6) Culture, 7) Values, 8) Thai People and Other Popularity That You May Know, 9) Misconceptions about Thailand, 10) Thailand's Role on the Global Stage, </a:t>
            </a:r>
            <a:r>
              <a:rPr lang="en-US" sz="2199">
                <a:solidFill>
                  <a:srgbClr val="303642"/>
                </a:solidFill>
                <a:latin typeface="Bitter"/>
                <a:ea typeface="Bitter"/>
                <a:cs typeface="Bitter"/>
                <a:sym typeface="Bitter"/>
              </a:rPr>
              <a:t>and</a:t>
            </a:r>
            <a:r>
              <a:rPr lang="en-US" sz="2199" b="true">
                <a:solidFill>
                  <a:srgbClr val="303642"/>
                </a:solidFill>
                <a:latin typeface="Bitter Bold"/>
                <a:ea typeface="Bitter Bold"/>
                <a:cs typeface="Bitter Bold"/>
                <a:sym typeface="Bitter Bold"/>
              </a:rPr>
              <a:t> 11) Rankings Related to Thailand.</a:t>
            </a:r>
          </a:p>
        </p:txBody>
      </p:sp>
      <p:sp>
        <p:nvSpPr>
          <p:cNvPr name="TextBox 11" id="11"/>
          <p:cNvSpPr txBox="true"/>
          <p:nvPr/>
        </p:nvSpPr>
        <p:spPr>
          <a:xfrm rot="0">
            <a:off x="1082250" y="2441074"/>
            <a:ext cx="16177050" cy="1572895"/>
          </a:xfrm>
          <a:prstGeom prst="rect">
            <a:avLst/>
          </a:prstGeom>
        </p:spPr>
        <p:txBody>
          <a:bodyPr anchor="t" rtlCol="false" tIns="0" lIns="0" bIns="0" rIns="0">
            <a:spAutoFit/>
          </a:bodyPr>
          <a:lstStyle/>
          <a:p>
            <a:pPr algn="l">
              <a:lnSpc>
                <a:spcPts val="3079"/>
              </a:lnSpc>
            </a:pPr>
            <a:r>
              <a:rPr lang="en-US" sz="2199" b="true">
                <a:solidFill>
                  <a:srgbClr val="303642"/>
                </a:solidFill>
                <a:latin typeface="Bitter Bold"/>
                <a:ea typeface="Bitter Bold"/>
                <a:cs typeface="Bitter Bold"/>
                <a:sym typeface="Bitter Bold"/>
              </a:rPr>
              <a:t>"Thailand in Brief " </a:t>
            </a:r>
            <a:r>
              <a:rPr lang="en-US" sz="2199">
                <a:solidFill>
                  <a:srgbClr val="303642"/>
                </a:solidFill>
                <a:latin typeface="Bitter"/>
                <a:ea typeface="Bitter"/>
                <a:cs typeface="Bitter"/>
                <a:sym typeface="Bitter"/>
              </a:rPr>
              <a:t>has been prepared by the Thailand Foundation to support students, scholars, and the general public who wish to give presentations about Thailand to their audiences4for example, exchange program students and international participants.</a:t>
            </a:r>
          </a:p>
          <a:p>
            <a:pPr algn="l">
              <a:lnSpc>
                <a:spcPts val="3079"/>
              </a:lnSpc>
            </a:pPr>
          </a:p>
        </p:txBody>
      </p:sp>
      <p:sp>
        <p:nvSpPr>
          <p:cNvPr name="TextBox 12" id="12"/>
          <p:cNvSpPr txBox="true"/>
          <p:nvPr/>
        </p:nvSpPr>
        <p:spPr>
          <a:xfrm rot="0">
            <a:off x="1055475" y="5680651"/>
            <a:ext cx="16177050" cy="1576423"/>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a:t>
            </a:r>
            <a:r>
              <a:rPr lang="en-US" sz="2199" b="true">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is produced in both </a:t>
            </a:r>
            <a:r>
              <a:rPr lang="en-US" sz="2199" b="true">
                <a:solidFill>
                  <a:srgbClr val="303642"/>
                </a:solidFill>
                <a:latin typeface="Bitter Bold"/>
                <a:ea typeface="Bitter Bold"/>
                <a:cs typeface="Bitter Bold"/>
                <a:sym typeface="Bitter Bold"/>
              </a:rPr>
              <a:t>PDF file (.pdf) </a:t>
            </a:r>
            <a:r>
              <a:rPr lang="en-US" sz="2199">
                <a:solidFill>
                  <a:srgbClr val="303642"/>
                </a:solidFill>
                <a:latin typeface="Bitter"/>
                <a:ea typeface="Bitter"/>
                <a:cs typeface="Bitter"/>
                <a:sym typeface="Bitter"/>
              </a:rPr>
              <a:t>and </a:t>
            </a:r>
            <a:r>
              <a:rPr lang="en-US" sz="2199" b="true">
                <a:solidFill>
                  <a:srgbClr val="303642"/>
                </a:solidFill>
                <a:latin typeface="Bitter Bold"/>
                <a:ea typeface="Bitter Bold"/>
                <a:cs typeface="Bitter Bold"/>
                <a:sym typeface="Bitter Bold"/>
              </a:rPr>
              <a:t>Powerpoint Presentation (.pptx) </a:t>
            </a:r>
            <a:r>
              <a:rPr lang="en-US" sz="2199">
                <a:solidFill>
                  <a:srgbClr val="303642"/>
                </a:solidFill>
                <a:latin typeface="Bitter"/>
                <a:ea typeface="Bitter"/>
                <a:cs typeface="Bitter"/>
                <a:sym typeface="Bitter"/>
              </a:rPr>
              <a:t>formats, consisting of </a:t>
            </a:r>
          </a:p>
          <a:p>
            <a:pPr algn="l">
              <a:lnSpc>
                <a:spcPts val="3079"/>
              </a:lnSpc>
            </a:pPr>
            <a:r>
              <a:rPr lang="en-US" sz="2199">
                <a:solidFill>
                  <a:srgbClr val="303642"/>
                </a:solidFill>
                <a:latin typeface="Bitter"/>
                <a:ea typeface="Bitter"/>
                <a:cs typeface="Bitter"/>
                <a:sym typeface="Bitter"/>
              </a:rPr>
              <a:t>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3" id="13"/>
          <p:cNvSpPr txBox="true"/>
          <p:nvPr/>
        </p:nvSpPr>
        <p:spPr>
          <a:xfrm rot="0">
            <a:off x="1082250" y="7508890"/>
            <a:ext cx="16177050" cy="1201420"/>
          </a:xfrm>
          <a:prstGeom prst="rect">
            <a:avLst/>
          </a:prstGeom>
        </p:spPr>
        <p:txBody>
          <a:bodyPr anchor="t" rtlCol="false" tIns="0" lIns="0" bIns="0" rIns="0">
            <a:spAutoFit/>
          </a:bodyPr>
          <a:lstStyle/>
          <a:p>
            <a:pPr algn="l">
              <a:lnSpc>
                <a:spcPts val="3079"/>
              </a:lnSpc>
            </a:pPr>
            <a:r>
              <a:rPr lang="en-US" sz="2199" b="true">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will be updated every third quarter each year. For inquiries or further suggestions, please contact the Thailand Foundation at</a:t>
            </a:r>
            <a:r>
              <a:rPr lang="en-US" sz="2199">
                <a:solidFill>
                  <a:srgbClr val="957754"/>
                </a:solidFill>
                <a:latin typeface="Bitter"/>
                <a:ea typeface="Bitter"/>
                <a:cs typeface="Bitter"/>
                <a:sym typeface="Bitter"/>
              </a:rPr>
              <a:t> </a:t>
            </a:r>
            <a:r>
              <a:rPr lang="en-US" sz="2199" u="sng" b="true">
                <a:solidFill>
                  <a:srgbClr val="957754"/>
                </a:solidFill>
                <a:latin typeface="Bitter Bold"/>
                <a:ea typeface="Bitter Bold"/>
                <a:cs typeface="Bitter Bold"/>
                <a:sym typeface="Bitter Bold"/>
              </a:rPr>
              <a:t>info@thailandfoundation.or.th</a:t>
            </a:r>
            <a:r>
              <a:rPr lang="en-US" sz="2199">
                <a:solidFill>
                  <a:srgbClr val="303642"/>
                </a:solidFill>
                <a:latin typeface="Bitter"/>
                <a:ea typeface="Bitter"/>
                <a:cs typeface="Bitter"/>
                <a:sym typeface="Bitter"/>
              </a:rPr>
              <a:t>.</a:t>
            </a:r>
          </a:p>
          <a:p>
            <a:pPr algn="l">
              <a:lnSpc>
                <a:spcPts val="3079"/>
              </a:lnSpc>
            </a:pP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sp>
        <p:nvSpPr>
          <p:cNvPr name="TextBox 6" id="6"/>
          <p:cNvSpPr txBox="true"/>
          <p:nvPr/>
        </p:nvSpPr>
        <p:spPr>
          <a:xfrm rot="0">
            <a:off x="1034625" y="1129274"/>
            <a:ext cx="6000006" cy="927670"/>
          </a:xfrm>
          <a:prstGeom prst="rect">
            <a:avLst/>
          </a:prstGeom>
        </p:spPr>
        <p:txBody>
          <a:bodyPr anchor="t" rtlCol="false" tIns="0" lIns="0" bIns="0" rIns="0">
            <a:spAutoFit/>
          </a:bodyPr>
          <a:lstStyle/>
          <a:p>
            <a:pPr algn="l" rtl="true">
              <a:lnSpc>
                <a:spcPts val="7017"/>
              </a:lnSpc>
            </a:pPr>
            <a:r>
              <a:rPr lang="en-US" b="true" sz="5559">
                <a:solidFill>
                  <a:srgbClr val="24397D"/>
                </a:solidFill>
                <a:latin typeface="Bitter Bold"/>
                <a:ea typeface="Bitter Bold"/>
                <a:cs typeface="Bitter Bold"/>
                <a:sym typeface="Bitter Bold"/>
              </a:rPr>
              <a:t>Thailand in Brief</a:t>
            </a:r>
          </a:p>
        </p:txBody>
      </p:sp>
      <p:sp>
        <p:nvSpPr>
          <p:cNvPr name="TextBox 7" id="7"/>
          <p:cNvSpPr txBox="true"/>
          <p:nvPr/>
        </p:nvSpPr>
        <p:spPr>
          <a:xfrm rot="0">
            <a:off x="1082250" y="2289600"/>
            <a:ext cx="16123501" cy="1397143"/>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1082250" y="6225857"/>
            <a:ext cx="16123501" cy="1400671"/>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9" id="9"/>
          <p:cNvSpPr txBox="true"/>
          <p:nvPr/>
        </p:nvSpPr>
        <p:spPr>
          <a:xfrm rot="0">
            <a:off x="1044150" y="7823025"/>
            <a:ext cx="16123501" cy="935102"/>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 </a:t>
            </a:r>
            <a:r>
              <a:rPr lang="en-US" sz="2199">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a:t>
            </a:r>
            <a:r>
              <a:rPr lang="ar-EG" sz="2199">
                <a:solidFill>
                  <a:srgbClr val="000000"/>
                </a:solidFill>
                <a:latin typeface="Bitter"/>
                <a:ea typeface="Bitter"/>
                <a:cs typeface="Bitter"/>
                <a:sym typeface="Bitter"/>
                <a:rtl val="true"/>
              </a:rPr>
              <a:t> </a:t>
            </a:r>
          </a:p>
          <a:p>
            <a:pPr algn="l" rtl="true">
              <a:lnSpc>
                <a:spcPts val="3301"/>
              </a:lnSpc>
            </a:pPr>
            <a:r>
              <a:rPr lang="en-US" sz="2199">
                <a:solidFill>
                  <a:srgbClr val="000000"/>
                </a:solidFill>
                <a:latin typeface="Bitter"/>
                <a:ea typeface="Bitter"/>
                <a:cs typeface="Bitter"/>
                <a:sym typeface="Bitter"/>
              </a:rPr>
              <a:t>อีเมล </a:t>
            </a:r>
            <a:r>
              <a:rPr lang="en-US" b="true" sz="2199" u="sng">
                <a:solidFill>
                  <a:srgbClr val="957754"/>
                </a:solidFill>
                <a:latin typeface="Bitter Bold"/>
                <a:ea typeface="Bitter Bold"/>
                <a:cs typeface="Bitter Bold"/>
                <a:sym typeface="Bitter Bold"/>
                <a:hlinkClick r:id="rId2" tooltip="mailto:info@thailandfoundation.or.th"/>
              </a:rPr>
              <a:t>info@thailandfoundation.or.th</a:t>
            </a:r>
            <a:r>
              <a:rPr lang="ar-EG" sz="2199">
                <a:solidFill>
                  <a:srgbClr val="0000EE"/>
                </a:solidFill>
                <a:latin typeface="Bitter"/>
                <a:ea typeface="Bitter"/>
                <a:cs typeface="Bitter"/>
                <a:sym typeface="Bitter"/>
                <a:rtl val="true"/>
              </a:rPr>
              <a:t>  </a:t>
            </a:r>
          </a:p>
        </p:txBody>
      </p:sp>
      <p:sp>
        <p:nvSpPr>
          <p:cNvPr name="TextBox 10" id="10"/>
          <p:cNvSpPr txBox="true"/>
          <p:nvPr/>
        </p:nvSpPr>
        <p:spPr>
          <a:xfrm rot="0">
            <a:off x="1109024" y="9074922"/>
            <a:ext cx="16123501" cy="399891"/>
          </a:xfrm>
          <a:prstGeom prst="rect">
            <a:avLst/>
          </a:prstGeom>
        </p:spPr>
        <p:txBody>
          <a:bodyPr anchor="t" rtlCol="false" tIns="0" lIns="0" bIns="0" rIns="0">
            <a:spAutoFit/>
          </a:bodyPr>
          <a:lstStyle/>
          <a:p>
            <a:pPr algn="just">
              <a:lnSpc>
                <a:spcPts val="3376"/>
              </a:lnSpc>
            </a:pPr>
            <a:r>
              <a:rPr lang="en-US" sz="2000">
                <a:solidFill>
                  <a:srgbClr val="000000"/>
                </a:solidFill>
                <a:latin typeface="Bitter"/>
                <a:ea typeface="Bitter"/>
                <a:cs typeface="Bitter"/>
                <a:sym typeface="Bitter"/>
              </a:rPr>
              <a:t>กรกฎาคม 2569</a:t>
            </a:r>
          </a:p>
        </p:txBody>
      </p:sp>
      <p:grpSp>
        <p:nvGrpSpPr>
          <p:cNvPr name="Group 11" id="11"/>
          <p:cNvGrpSpPr/>
          <p:nvPr/>
        </p:nvGrpSpPr>
        <p:grpSpPr>
          <a:xfrm rot="0">
            <a:off x="17036996" y="285750"/>
            <a:ext cx="965254" cy="752399"/>
            <a:chOff x="0" y="0"/>
            <a:chExt cx="1287005" cy="1003198"/>
          </a:xfrm>
        </p:grpSpPr>
        <p:sp>
          <p:nvSpPr>
            <p:cNvPr name="Freeform 12" id="12"/>
            <p:cNvSpPr/>
            <p:nvPr/>
          </p:nvSpPr>
          <p:spPr>
            <a:xfrm flipH="false" flipV="false" rot="0">
              <a:off x="0" y="0"/>
              <a:ext cx="1287018" cy="1003173"/>
            </a:xfrm>
            <a:custGeom>
              <a:avLst/>
              <a:gdLst/>
              <a:ahLst/>
              <a:cxnLst/>
              <a:rect r="r" b="b" t="t" l="l"/>
              <a:pathLst>
                <a:path h="1003173" w="1287018">
                  <a:moveTo>
                    <a:pt x="0" y="0"/>
                  </a:moveTo>
                  <a:lnTo>
                    <a:pt x="1287018" y="0"/>
                  </a:lnTo>
                  <a:lnTo>
                    <a:pt x="1287018" y="1003173"/>
                  </a:lnTo>
                  <a:lnTo>
                    <a:pt x="0" y="1003173"/>
                  </a:lnTo>
                  <a:lnTo>
                    <a:pt x="0" y="0"/>
                  </a:lnTo>
                  <a:close/>
                </a:path>
              </a:pathLst>
            </a:custGeom>
            <a:blipFill>
              <a:blip r:embed="rId3"/>
              <a:stretch>
                <a:fillRect l="0" t="-172" r="0" b="-175"/>
              </a:stretch>
            </a:blipFill>
          </p:spPr>
        </p:sp>
      </p:grpSp>
      <p:sp>
        <p:nvSpPr>
          <p:cNvPr name="TextBox 13" id="13"/>
          <p:cNvSpPr txBox="true"/>
          <p:nvPr/>
        </p:nvSpPr>
        <p:spPr>
          <a:xfrm rot="0">
            <a:off x="1082250" y="4046772"/>
            <a:ext cx="16177050" cy="2039620"/>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งานชิ้นนี้เสนอข้อมูลเกี่ยวกับประเทศไทยโดยสังเขป 11 ด้าน ได้แก่ </a:t>
            </a:r>
            <a:r>
              <a:rPr lang="en-US" sz="2199" b="true">
                <a:solidFill>
                  <a:srgbClr val="303642"/>
                </a:solidFill>
                <a:latin typeface="Bitter Bold"/>
                <a:ea typeface="Bitter Bold"/>
                <a:cs typeface="Bitter Bold"/>
                <a:sym typeface="Bitter Bold"/>
              </a:rPr>
              <a:t>1) ภูมิศาสตร์ </a:t>
            </a:r>
            <a:r>
              <a:rPr lang="en-US" sz="2199">
                <a:solidFill>
                  <a:srgbClr val="303642"/>
                </a:solidFill>
                <a:latin typeface="Bitter"/>
                <a:ea typeface="Bitter"/>
                <a:cs typeface="Bitter"/>
                <a:sym typeface="Bitter"/>
              </a:rPr>
              <a:t>(Geography) </a:t>
            </a:r>
            <a:r>
              <a:rPr lang="en-US" sz="2199" b="true">
                <a:solidFill>
                  <a:srgbClr val="303642"/>
                </a:solidFill>
                <a:latin typeface="Bitter Bold"/>
                <a:ea typeface="Bitter Bold"/>
                <a:cs typeface="Bitter Bold"/>
                <a:sym typeface="Bitter Bold"/>
              </a:rPr>
              <a:t>2) ประวัติศาสตร์</a:t>
            </a:r>
            <a:r>
              <a:rPr lang="en-US" sz="2199">
                <a:solidFill>
                  <a:srgbClr val="303642"/>
                </a:solidFill>
                <a:latin typeface="Bitter"/>
                <a:ea typeface="Bitter"/>
                <a:cs typeface="Bitter"/>
                <a:sym typeface="Bitter"/>
              </a:rPr>
              <a:t> (History) </a:t>
            </a:r>
            <a:r>
              <a:rPr lang="en-US" sz="2199" b="true">
                <a:solidFill>
                  <a:srgbClr val="303642"/>
                </a:solidFill>
                <a:latin typeface="Bitter Bold"/>
                <a:ea typeface="Bitter Bold"/>
                <a:cs typeface="Bitter Bold"/>
                <a:sym typeface="Bitter Bold"/>
              </a:rPr>
              <a:t>3) การเมืองการปกครอง</a:t>
            </a:r>
            <a:r>
              <a:rPr lang="en-US" sz="2199">
                <a:solidFill>
                  <a:srgbClr val="303642"/>
                </a:solidFill>
                <a:latin typeface="Bitter"/>
                <a:ea typeface="Bitter"/>
                <a:cs typeface="Bitter"/>
                <a:sym typeface="Bitter"/>
              </a:rPr>
              <a:t> (Politics and Government) </a:t>
            </a:r>
            <a:r>
              <a:rPr lang="en-US" sz="2199" b="true">
                <a:solidFill>
                  <a:srgbClr val="303642"/>
                </a:solidFill>
                <a:latin typeface="Bitter Bold"/>
                <a:ea typeface="Bitter Bold"/>
                <a:cs typeface="Bitter Bold"/>
                <a:sym typeface="Bitter Bold"/>
              </a:rPr>
              <a:t>4) เศรษฐกิจ</a:t>
            </a:r>
            <a:r>
              <a:rPr lang="en-US" sz="2199">
                <a:solidFill>
                  <a:srgbClr val="303642"/>
                </a:solidFill>
                <a:latin typeface="Bitter"/>
                <a:ea typeface="Bitter"/>
                <a:cs typeface="Bitter"/>
                <a:sym typeface="Bitter"/>
              </a:rPr>
              <a:t> (Economics) </a:t>
            </a:r>
            <a:r>
              <a:rPr lang="en-US" sz="2199" b="true">
                <a:solidFill>
                  <a:srgbClr val="303642"/>
                </a:solidFill>
                <a:latin typeface="Bitter Bold"/>
                <a:ea typeface="Bitter Bold"/>
                <a:cs typeface="Bitter Bold"/>
                <a:sym typeface="Bitter Bold"/>
              </a:rPr>
              <a:t>5) ประชากร </a:t>
            </a:r>
            <a:r>
              <a:rPr lang="en-US" sz="2199">
                <a:solidFill>
                  <a:srgbClr val="303642"/>
                </a:solidFill>
                <a:latin typeface="Bitter"/>
                <a:ea typeface="Bitter"/>
                <a:cs typeface="Bitter"/>
                <a:sym typeface="Bitter"/>
              </a:rPr>
              <a:t>(Demographics) </a:t>
            </a:r>
            <a:r>
              <a:rPr lang="en-US" sz="2199" b="true">
                <a:solidFill>
                  <a:srgbClr val="303642"/>
                </a:solidFill>
                <a:latin typeface="Bitter Bold"/>
                <a:ea typeface="Bitter Bold"/>
                <a:cs typeface="Bitter Bold"/>
                <a:sym typeface="Bitter Bold"/>
              </a:rPr>
              <a:t>6) วัฒนธรรม</a:t>
            </a:r>
            <a:r>
              <a:rPr lang="en-US" sz="2199">
                <a:solidFill>
                  <a:srgbClr val="303642"/>
                </a:solidFill>
                <a:latin typeface="Bitter"/>
                <a:ea typeface="Bitter"/>
                <a:cs typeface="Bitter"/>
                <a:sym typeface="Bitter"/>
              </a:rPr>
              <a:t> (Culture) </a:t>
            </a:r>
            <a:r>
              <a:rPr lang="en-US" sz="2199" b="true">
                <a:solidFill>
                  <a:srgbClr val="303642"/>
                </a:solidFill>
                <a:latin typeface="Bitter Bold"/>
                <a:ea typeface="Bitter Bold"/>
                <a:cs typeface="Bitter Bold"/>
                <a:sym typeface="Bitter Bold"/>
              </a:rPr>
              <a:t>7) ค่านิยม</a:t>
            </a:r>
            <a:r>
              <a:rPr lang="en-US" sz="2199">
                <a:solidFill>
                  <a:srgbClr val="303642"/>
                </a:solidFill>
                <a:latin typeface="Bitter"/>
                <a:ea typeface="Bitter"/>
                <a:cs typeface="Bitter"/>
                <a:sym typeface="Bitter"/>
              </a:rPr>
              <a:t> (Values) </a:t>
            </a:r>
            <a:r>
              <a:rPr lang="en-US" sz="2199" b="true">
                <a:solidFill>
                  <a:srgbClr val="303642"/>
                </a:solidFill>
                <a:latin typeface="Bitter Bold"/>
                <a:ea typeface="Bitter Bold"/>
                <a:cs typeface="Bitter Bold"/>
                <a:sym typeface="Bitter Bold"/>
              </a:rPr>
              <a:t>8) คนไทยและสื่อที่คุณอาจรู้จัก </a:t>
            </a:r>
            <a:r>
              <a:rPr lang="en-US" sz="2199">
                <a:solidFill>
                  <a:srgbClr val="303642"/>
                </a:solidFill>
                <a:latin typeface="Bitter"/>
                <a:ea typeface="Bitter"/>
                <a:cs typeface="Bitter"/>
                <a:sym typeface="Bitter"/>
              </a:rPr>
              <a:t>(Thai people and other popularity that you may know) </a:t>
            </a:r>
            <a:r>
              <a:rPr lang="en-US" sz="2199" b="true">
                <a:solidFill>
                  <a:srgbClr val="303642"/>
                </a:solidFill>
                <a:latin typeface="Bitter Bold"/>
                <a:ea typeface="Bitter Bold"/>
                <a:cs typeface="Bitter Bold"/>
                <a:sym typeface="Bitter Bold"/>
              </a:rPr>
              <a:t>9) ความเข้าใจผิดเกี่ยวกับประเทศไทย</a:t>
            </a:r>
            <a:r>
              <a:rPr lang="en-US" sz="2199">
                <a:solidFill>
                  <a:srgbClr val="303642"/>
                </a:solidFill>
                <a:latin typeface="Bitter"/>
                <a:ea typeface="Bitter"/>
                <a:cs typeface="Bitter"/>
                <a:sym typeface="Bitter"/>
              </a:rPr>
              <a:t> (Misconceptions) </a:t>
            </a:r>
            <a:r>
              <a:rPr lang="en-US" sz="2199" b="true">
                <a:solidFill>
                  <a:srgbClr val="303642"/>
                </a:solidFill>
                <a:latin typeface="Bitter Bold"/>
                <a:ea typeface="Bitter Bold"/>
                <a:cs typeface="Bitter Bold"/>
                <a:sym typeface="Bitter Bold"/>
              </a:rPr>
              <a:t>10) บทบาทของไทยในเวทีโลก </a:t>
            </a:r>
            <a:r>
              <a:rPr lang="en-US" sz="2199">
                <a:solidFill>
                  <a:srgbClr val="303642"/>
                </a:solidFill>
                <a:latin typeface="Bitter"/>
                <a:ea typeface="Bitter"/>
                <a:cs typeface="Bitter"/>
                <a:sym typeface="Bitter"/>
              </a:rPr>
              <a:t>(Thailand’s role on the Global Stage) </a:t>
            </a:r>
            <a:r>
              <a:rPr lang="en-US" sz="2199" b="true">
                <a:solidFill>
                  <a:srgbClr val="303642"/>
                </a:solidFill>
                <a:latin typeface="Bitter Bold"/>
                <a:ea typeface="Bitter Bold"/>
                <a:cs typeface="Bitter Bold"/>
                <a:sym typeface="Bitter Bold"/>
              </a:rPr>
              <a:t>และ 11) การจัดอันดับที่เกี่ยวกับประเทศไทย </a:t>
            </a:r>
            <a:r>
              <a:rPr lang="en-US" sz="2199">
                <a:solidFill>
                  <a:srgbClr val="303642"/>
                </a:solidFill>
                <a:latin typeface="Bitter"/>
                <a:ea typeface="Bitter"/>
                <a:cs typeface="Bitter"/>
                <a:sym typeface="Bitter"/>
              </a:rPr>
              <a:t>(Rankings related to Thailand)</a:t>
            </a:r>
          </a:p>
        </p:txBody>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DAHKo2GU1Yw</dc:identifier>
  <dcterms:modified xsi:type="dcterms:W3CDTF">2011-08-01T06:04:30Z</dcterms:modified>
  <cp:revision>1</cp:revision>
  <dc:title>0-Thailand-in-Brief (2026)</dc:title>
</cp:coreProperties>
</file>